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4176" r:id="rId27"/>
  </p:sldMasterIdLst>
  <p:notesMasterIdLst>
    <p:notesMasterId r:id="rId29"/>
  </p:notesMasterIdLst>
  <p:handoutMasterIdLst>
    <p:handoutMasterId r:id="rId30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>
    <p:restoredLeft sz="9080"/>
    <p:restoredTop sz="93345"/>
  </p:normalViewPr>
  <p:slideViewPr>
    <p:cSldViewPr snapToGrid="0">
      <p:cViewPr varScale="1">
        <p:scale>
          <a:sx n="57" d="100"/>
          <a:sy n="57" d="100"/>
        </p:scale>
        <p:origin x="-1651" y="-8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slideMaster" Target="slideMasters/slideMaster1.xml"  /><Relationship Id="rId28" Type="http://schemas.openxmlformats.org/officeDocument/2006/relationships/theme" Target="theme/theme1.xml"  /><Relationship Id="rId29" Type="http://schemas.openxmlformats.org/officeDocument/2006/relationships/notesMaster" Target="notesMasters/notesMaster1.xml"  /><Relationship Id="rId3" Type="http://schemas.openxmlformats.org/officeDocument/2006/relationships/slide" Target="slides/slide3.xml"  /><Relationship Id="rId30" Type="http://schemas.openxmlformats.org/officeDocument/2006/relationships/handoutMaster" Target="handoutMasters/handoutMaster1.xml"  /><Relationship Id="rId31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7269368D-9F6A-4AE3-A5E5-E4B0195D3AD8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21A1C1E3-BAED-4452-AB9F-1FEE8B5184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ko-KR" altLang="en-US"/>
              <a:pPr/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ko-KR" altLang="en-US"/>
              <a:pPr/>
              <a:t>2</a:t>
            </a:fld>
            <a:endParaRPr lang="ko-KR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F54B933-3EF7-4CC7-AA26-D78F941C1A1E}" type="datetimeFigureOut">
              <a:rPr lang="ko-KR" altLang="en-US"/>
              <a:pPr lvl="0">
                <a:defRPr lang="ko-KR" altLang="en-US"/>
              </a:pPr>
              <a:t>2016-12-20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9DD27A7-0E1A-432F-AD88-21407B7871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F54B933-3EF7-4CC7-AA26-D78F941C1A1E}" type="datetimeFigureOut">
              <a:rPr lang="ko-KR" altLang="en-US"/>
              <a:pPr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9DD27A7-0E1A-432F-AD88-21407B78718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Relationship Id="rId4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en-US" altLang="ko-KR" sz="4000"/>
              <a:t>RC</a:t>
            </a:r>
            <a:r>
              <a:rPr lang="ko-KR" altLang="en-US" sz="4000"/>
              <a:t>카 조종 어플리케이션</a:t>
            </a:r>
            <a:br>
              <a:rPr lang="en-US" altLang="ko-KR" sz="4000"/>
            </a:br>
            <a:r>
              <a:rPr lang="en-US" altLang="ko-KR" sz="2400"/>
              <a:t>RC CAR controlling android app</a:t>
            </a:r>
            <a:endParaRPr lang="en-US" altLang="ko-KR" sz="2400"/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19338" y="3427412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22762" y="3429000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/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0" lvl="0" indent="0" algn="r" defTabSz="2700337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endParaRPr lang="en-US" altLang="ko-KR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부제목 2"/>
          <p:cNvSpPr txBox="1"/>
          <p:nvPr/>
        </p:nvSpPr>
        <p:spPr>
          <a:xfrm>
            <a:off x="3517709" y="4677526"/>
            <a:ext cx="5339275" cy="1011106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ko-KR" altLang="en-US" sz="2052">
                <a:solidFill>
                  <a:schemeClr val="tx1"/>
                </a:solidFill>
              </a:rPr>
              <a:t>2014152050 이명균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sz="2052">
                <a:solidFill>
                  <a:schemeClr val="tx1"/>
                </a:solidFill>
              </a:rPr>
              <a:t>2014150050 전세환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 sz="2052">
                <a:solidFill>
                  <a:schemeClr val="tx1"/>
                </a:solidFill>
              </a:rPr>
              <a:t>2014154046 이예진 한익주교수님</a:t>
            </a:r>
            <a:endParaRPr lang="ko-KR" altLang="en-US" sz="2052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 sz="2052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327953"/>
            <a:ext cx="8153785" cy="62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어플리케이션을 이용한 </a:t>
            </a:r>
            <a:r>
              <a:rPr lang="en-US" altLang="ko-KR" sz="2200" b="1"/>
              <a:t>RC</a:t>
            </a:r>
            <a:r>
              <a:rPr lang="ko-KR" altLang="en-US" sz="2200" b="1"/>
              <a:t>카 주행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en-US" altLang="ko-KR" sz="1300" b="1"/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800"/>
              <a:t>- Wi-fi</a:t>
            </a:r>
            <a:r>
              <a:rPr lang="ko-KR" altLang="en-US" sz="1800"/>
              <a:t>를 켜고 앱을 실행하여 </a:t>
            </a:r>
            <a:r>
              <a:rPr lang="en-US" altLang="ko-KR" sz="1800"/>
              <a:t>RC</a:t>
            </a:r>
            <a:r>
              <a:rPr lang="ko-KR" altLang="en-US" sz="1800"/>
              <a:t>카와의 연결한 후 주행 시작 버튼을 통해 </a:t>
            </a:r>
            <a:r>
              <a:rPr lang="en-US" altLang="ko-KR" sz="1800"/>
              <a:t>RC</a:t>
            </a:r>
            <a:r>
              <a:rPr lang="ko-KR" altLang="en-US" sz="1800"/>
              <a:t>카는 주행을 시작.  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기어 </a:t>
            </a:r>
            <a:r>
              <a:rPr lang="en-US" altLang="ko-KR" sz="2200" b="1"/>
              <a:t>VR</a:t>
            </a:r>
            <a:r>
              <a:rPr lang="ko-KR" altLang="en-US" sz="2200" b="1"/>
              <a:t>을 이용한 모션 인식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정면에 달린 카메라에 보여지는 화면을 통해  주행하고 있는 </a:t>
            </a:r>
            <a:r>
              <a:rPr lang="en-US" altLang="ko-KR" sz="1800"/>
              <a:t>RC</a:t>
            </a:r>
            <a:r>
              <a:rPr lang="ko-KR" altLang="en-US" sz="1800"/>
              <a:t>카를 앞으로 사용자가 착용하게 될 </a:t>
            </a:r>
            <a:r>
              <a:rPr lang="en-US" altLang="ko-KR" sz="1800"/>
              <a:t>VR</a:t>
            </a:r>
            <a:r>
              <a:rPr lang="ko-KR" altLang="en-US" sz="1800"/>
              <a:t>을 이용해 기울기에 따른 </a:t>
            </a:r>
            <a:r>
              <a:rPr lang="en-US" altLang="ko-KR" sz="1800"/>
              <a:t>RC</a:t>
            </a:r>
            <a:r>
              <a:rPr lang="ko-KR" altLang="en-US" sz="1800"/>
              <a:t>카의 방향 전환을 구현. 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초음파 감지 센서를 통한 장애물 감지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연결에 성공하고 </a:t>
            </a:r>
            <a:r>
              <a:rPr lang="en-US" altLang="ko-KR" sz="1800"/>
              <a:t>VR</a:t>
            </a:r>
            <a:r>
              <a:rPr lang="ko-KR" altLang="en-US" sz="1800"/>
              <a:t>을 통해 어플로 전송되는 화면들을 확인하며 방향 전환 및 주행을 하던 중에 뜻하지 않은 장애물이 발생할 수 있는데 이때, 초음파 감지 센서를 통해 30</a:t>
            </a:r>
            <a:r>
              <a:rPr lang="en-US" altLang="ko-KR" sz="1800"/>
              <a:t>cm</a:t>
            </a:r>
            <a:r>
              <a:rPr lang="ko-KR" altLang="en-US" sz="1800"/>
              <a:t> 이내의 장애물을 감지하면 </a:t>
            </a:r>
            <a:r>
              <a:rPr lang="en-US" altLang="ko-KR" sz="1800"/>
              <a:t>0.5</a:t>
            </a:r>
            <a:r>
              <a:rPr lang="ko-KR" altLang="en-US" sz="1800"/>
              <a:t>초간 후진하는 기능을 제공.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360796"/>
            <a:ext cx="8153785" cy="5152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실시간 스트리밍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/>
          </a:p>
          <a:p>
            <a:pPr>
              <a:buClr>
                <a:srgbClr val="000000"/>
              </a:buClr>
              <a:buFont typeface="Wingdings"/>
            </a:pPr>
            <a:r>
              <a:rPr lang="en-US" altLang="ko-KR" sz="1800">
                <a:solidFill>
                  <a:schemeClr val="tx1"/>
                </a:solidFill>
              </a:rPr>
              <a:t>- RC</a:t>
            </a:r>
            <a:r>
              <a:rPr lang="ko-KR" altLang="en-US" sz="1800">
                <a:solidFill>
                  <a:schemeClr val="tx1"/>
                </a:solidFill>
              </a:rPr>
              <a:t>카 전방에 달리게 될 카메라를 통해 받은 영상 정보를 실시간으로 어플리케이션에 보내, 사용자가 </a:t>
            </a:r>
            <a:r>
              <a:rPr lang="en-US" altLang="ko-KR" sz="1800">
                <a:solidFill>
                  <a:schemeClr val="tx1"/>
                </a:solidFill>
              </a:rPr>
              <a:t>RC</a:t>
            </a:r>
            <a:r>
              <a:rPr lang="ko-KR" altLang="en-US" sz="1800">
                <a:solidFill>
                  <a:schemeClr val="tx1"/>
                </a:solidFill>
              </a:rPr>
              <a:t>카 전방의 물체 혹은 환경등을 파악하며 주행을 이어나간다. 또한, 야간에는 조명이나 라이트 추가가 아닌 적외선 카메라의 사용으로 야간 주행간에도 대략적인 식별이 가능.</a:t>
            </a:r>
            <a:endParaRPr lang="ko-KR" altLang="en-US" sz="180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영상 정보를 녹화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1800"/>
              <a:t>- </a:t>
            </a:r>
            <a:r>
              <a:rPr lang="en-US" altLang="ko-KR" sz="1800"/>
              <a:t>RC</a:t>
            </a:r>
            <a:r>
              <a:rPr lang="ko-KR" altLang="en-US" sz="1800"/>
              <a:t>카 자체(라즈베리파이)의 메모리의 한계로 </a:t>
            </a:r>
            <a:r>
              <a:rPr lang="en-US" altLang="ko-KR" sz="1800"/>
              <a:t>RC</a:t>
            </a:r>
            <a:r>
              <a:rPr lang="ko-KR" altLang="en-US" sz="1800"/>
              <a:t>카 자체에서의 녹화기능은 제한되고, 어플 자체에서 녹화버튼을 누른 기점부터 전송받는 영상 정보들을 저장.</a:t>
            </a:r>
            <a:endParaRPr lang="ko-KR" altLang="en-US" sz="1800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00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4795" y="636950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 sz="3000" b="1" spc="-95">
                <a:latin typeface="맑은 고딕"/>
              </a:rPr>
              <a:t>시스템 시나리오</a:t>
            </a:r>
            <a:endParaRPr lang="ko-KR" altLang="en-US" sz="3000" b="1" spc="-95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424493" y="6369503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.MSDN-SPECIAL\Desktop\sdadadf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9166" y="3307802"/>
            <a:ext cx="1572344" cy="2065016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 flipV="1">
            <a:off x="1679010" y="3429000"/>
            <a:ext cx="1383072" cy="829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356261" y="2816664"/>
            <a:ext cx="1309169" cy="802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766876">
            <a:off x="1622585" y="3926400"/>
            <a:ext cx="2057395" cy="36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주행 간 모션 입력</a:t>
            </a:r>
            <a:endParaRPr lang="ko-KR" altLang="en-US">
              <a:latin typeface="HY울릉도B"/>
              <a:ea typeface="HY울릉도B"/>
            </a:endParaRPr>
          </a:p>
        </p:txBody>
      </p:sp>
      <p:sp>
        <p:nvSpPr>
          <p:cNvPr id="30" name="TextBox 29"/>
          <p:cNvSpPr txBox="1"/>
          <p:nvPr/>
        </p:nvSpPr>
        <p:spPr>
          <a:xfrm rot="19675702">
            <a:off x="1267453" y="2483931"/>
            <a:ext cx="1322982" cy="642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카메라의 화면 수신</a:t>
            </a:r>
            <a:endParaRPr lang="ko-KR" altLang="en-US">
              <a:latin typeface="HY울릉도B"/>
              <a:ea typeface="HY울릉도B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581118" y="3580023"/>
            <a:ext cx="1262743" cy="9289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4721171" y="2801662"/>
            <a:ext cx="1613939" cy="1163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83448">
            <a:off x="4175618" y="3821389"/>
            <a:ext cx="2760161" cy="36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HY울릉도B"/>
                <a:ea typeface="HY울릉도B"/>
              </a:rPr>
              <a:t>기울임에 따른 움직임</a:t>
            </a:r>
            <a:endParaRPr lang="ko-KR" altLang="en-US">
              <a:latin typeface="HY울릉도B"/>
              <a:ea typeface="HY울릉도B"/>
            </a:endParaRPr>
          </a:p>
        </p:txBody>
      </p:sp>
      <p:pic>
        <p:nvPicPr>
          <p:cNvPr id="2050" name="Picture 2" descr="C:\Users\seahwan jeon\Desktop\졸작\car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272815" y="3887120"/>
            <a:ext cx="1834615" cy="1520737"/>
          </a:xfrm>
          <a:prstGeom prst="rect">
            <a:avLst/>
          </a:prstGeom>
          <a:noFill/>
        </p:spPr>
      </p:pic>
      <p:sp>
        <p:nvSpPr>
          <p:cNvPr id="2052" name="직사각형 2051"/>
          <p:cNvSpPr txBox="1"/>
          <p:nvPr/>
        </p:nvSpPr>
        <p:spPr>
          <a:xfrm rot="2195445">
            <a:off x="4773550" y="3104415"/>
            <a:ext cx="2189388" cy="443568"/>
          </a:xfrm>
          <a:prstGeom prst="rect">
            <a:avLst/>
          </a:prstGeom>
        </p:spPr>
        <p:txBody>
          <a:bodyPr/>
          <a:p>
            <a:pPr/>
            <a:r>
              <a:rPr lang="ko-KR" altLang="en-US">
                <a:latin typeface="HY울릉도B"/>
                <a:ea typeface="HY울릉도B"/>
              </a:rPr>
              <a:t>화면 전송(주/야)</a:t>
            </a:r>
            <a:endParaRPr lang="ko-KR" altLang="en-US">
              <a:latin typeface="HY울릉도B"/>
              <a:ea typeface="HY울릉도B"/>
            </a:endParaRPr>
          </a:p>
        </p:txBody>
      </p:sp>
      <p:cxnSp>
        <p:nvCxnSpPr>
          <p:cNvPr id="2053" name="직선 화살표 연결선 2052"/>
          <p:cNvCxnSpPr/>
          <p:nvPr/>
        </p:nvCxnSpPr>
        <p:spPr>
          <a:xfrm flipV="1">
            <a:off x="7863227" y="5211340"/>
            <a:ext cx="1066460" cy="86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</p:cxnSp>
      <p:cxnSp>
        <p:nvCxnSpPr>
          <p:cNvPr id="2054" name="직선 화살표 연결선 2053"/>
          <p:cNvCxnSpPr/>
          <p:nvPr/>
        </p:nvCxnSpPr>
        <p:spPr>
          <a:xfrm>
            <a:off x="7822703" y="4313708"/>
            <a:ext cx="11376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</a:ln>
        </p:spPr>
      </p:cxnSp>
      <p:sp>
        <p:nvSpPr>
          <p:cNvPr id="2056" name="직사각형 2055"/>
          <p:cNvSpPr txBox="1"/>
          <p:nvPr/>
        </p:nvSpPr>
        <p:spPr>
          <a:xfrm>
            <a:off x="7166743" y="3558080"/>
            <a:ext cx="1977257" cy="509094"/>
          </a:xfrm>
          <a:prstGeom prst="rect">
            <a:avLst/>
          </a:prstGeom>
        </p:spPr>
        <p:txBody>
          <a:bodyPr wrap="square"/>
          <a:p>
            <a:pPr algn="r"/>
            <a:r>
              <a:rPr lang="ko-KR" altLang="en-US" b="1">
                <a:latin typeface="맑은 고딕"/>
                <a:ea typeface="맑은 고딕"/>
                <a:cs typeface="맑은 고딕"/>
              </a:rPr>
              <a:t>카메라를 통한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전방 확인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7" name="직사각형 2055"/>
          <p:cNvSpPr txBox="1"/>
          <p:nvPr/>
        </p:nvSpPr>
        <p:spPr>
          <a:xfrm>
            <a:off x="7166743" y="5366516"/>
            <a:ext cx="1977257" cy="509094"/>
          </a:xfrm>
          <a:prstGeom prst="rect">
            <a:avLst/>
          </a:prstGeom>
        </p:spPr>
        <p:txBody>
          <a:bodyPr wrap="square"/>
          <a:lstStyle/>
          <a:p>
            <a:pPr algn="r"/>
            <a:r>
              <a:rPr lang="ko-KR" altLang="en-US" b="1">
                <a:latin typeface="맑은 고딕"/>
                <a:ea typeface="맑은 고딕"/>
                <a:cs typeface="맑은 고딕"/>
              </a:rPr>
              <a:t>주행 간 인식된 모션에 따른 이동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8" name="그림 205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837769" y="1847850"/>
            <a:ext cx="1734230" cy="13515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7"/>
            <a:ext cx="8229600" cy="51954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HY울릉도B"/>
              <a:ea typeface="HY울릉도B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792088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4142" y="176891"/>
            <a:ext cx="6770451" cy="54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spc="-95">
                <a:latin typeface="맑은 고딕"/>
              </a:rPr>
              <a:t>구성도</a:t>
            </a:r>
            <a:endParaRPr lang="ko-KR" altLang="en-US" sz="3000" b="1" spc="-95">
              <a:latin typeface="맑은 고딕"/>
            </a:endParaRPr>
          </a:p>
        </p:txBody>
      </p:sp>
      <p:sp>
        <p:nvSpPr>
          <p:cNvPr id="2073" name="제목 1"/>
          <p:cNvSpPr txBox="1"/>
          <p:nvPr/>
        </p:nvSpPr>
        <p:spPr>
          <a:xfrm>
            <a:off x="914399" y="439786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HY울릉도B"/>
              <a:ea typeface="HY울릉도B"/>
            </a:endParaRPr>
          </a:p>
        </p:txBody>
      </p:sp>
      <p:cxnSp>
        <p:nvCxnSpPr>
          <p:cNvPr id="2078" name="직선 화살표 연결선 5"/>
          <p:cNvCxnSpPr/>
          <p:nvPr/>
        </p:nvCxnSpPr>
        <p:spPr>
          <a:xfrm>
            <a:off x="2899974" y="1841202"/>
            <a:ext cx="334405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직선 화살표 연결선 12"/>
          <p:cNvCxnSpPr/>
          <p:nvPr/>
        </p:nvCxnSpPr>
        <p:spPr>
          <a:xfrm rot="16200000" flipH="1">
            <a:off x="6862623" y="3614349"/>
            <a:ext cx="1990808" cy="2343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직선 화살표 연결선 14"/>
          <p:cNvCxnSpPr/>
          <p:nvPr/>
        </p:nvCxnSpPr>
        <p:spPr>
          <a:xfrm rot="16200000">
            <a:off x="10806" y="3921298"/>
            <a:ext cx="269090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직선 화살표 연결선 16"/>
          <p:cNvCxnSpPr/>
          <p:nvPr/>
        </p:nvCxnSpPr>
        <p:spPr>
          <a:xfrm>
            <a:off x="2291442" y="5959385"/>
            <a:ext cx="303737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9" name="표 2098"/>
          <p:cNvGraphicFramePr>
            <a:graphicFrameLocks noGrp="1"/>
          </p:cNvGraphicFramePr>
          <p:nvPr/>
        </p:nvGraphicFramePr>
        <p:xfrm>
          <a:off x="180473" y="871985"/>
          <a:ext cx="2420899" cy="1474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0899"/>
              </a:tblGrid>
              <a:tr h="25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USER(APP</a:t>
                      </a:r>
                      <a:r>
                        <a:rPr lang="ko-KR" altLang="en-US"/>
                        <a:t>+</a:t>
                      </a:r>
                      <a:r>
                        <a:rPr lang="en-US" altLang="ko-KR"/>
                        <a:t>VR)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569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모션 인식 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1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실시간 영상정보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4629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REC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103" name="표 2102"/>
          <p:cNvGraphicFramePr>
            <a:graphicFrameLocks noGrp="1"/>
          </p:cNvGraphicFramePr>
          <p:nvPr/>
        </p:nvGraphicFramePr>
        <p:xfrm>
          <a:off x="6790284" y="921126"/>
          <a:ext cx="2125814" cy="14770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581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라즈베리파이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적외선 카메라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31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초음파 거리 센서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47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New Gear VR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109" name="표 2108"/>
          <p:cNvGraphicFramePr>
            <a:graphicFrameLocks noGrp="1"/>
          </p:cNvGraphicFramePr>
          <p:nvPr/>
        </p:nvGraphicFramePr>
        <p:xfrm>
          <a:off x="5492598" y="4875220"/>
          <a:ext cx="3651402" cy="14937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51402"/>
              </a:tblGrid>
              <a:tr h="3217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RC</a:t>
                      </a:r>
                      <a:r>
                        <a:rPr lang="ko-KR" altLang="en-US"/>
                        <a:t>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인식된 모션에 따른 움직임 수행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07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카메라 렌즈를 통한 영상정보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172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초음파 센서를 통한 장애물 감지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2112" name="직선 연결선 2111"/>
          <p:cNvCxnSpPr/>
          <p:nvPr/>
        </p:nvCxnSpPr>
        <p:spPr>
          <a:xfrm rot="16200000" flipH="1">
            <a:off x="-893569" y="4004254"/>
            <a:ext cx="2853671" cy="0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</a:ln>
        </p:spPr>
      </p:cxnSp>
      <p:sp>
        <p:nvSpPr>
          <p:cNvPr id="2113" name="직사각형 2112"/>
          <p:cNvSpPr txBox="1"/>
          <p:nvPr/>
        </p:nvSpPr>
        <p:spPr>
          <a:xfrm>
            <a:off x="180473" y="5660311"/>
            <a:ext cx="2493818" cy="492201"/>
          </a:xfrm>
          <a:prstGeom prst="rect">
            <a:avLst/>
          </a:prstGeom>
        </p:spPr>
        <p:txBody>
          <a:bodyPr/>
          <a:p>
            <a:pPr/>
            <a:r>
              <a:rPr lang="en-US" altLang="ko-KR" sz="2200" b="1">
                <a:latin typeface="맑은 고딕"/>
                <a:ea typeface="맑은 고딕"/>
                <a:cs typeface="맑은 고딕"/>
              </a:rPr>
              <a:t>Wi-fi</a:t>
            </a:r>
            <a:r>
              <a:rPr lang="ko-KR" altLang="en-US" sz="2200" b="1">
                <a:latin typeface="맑은 고딕"/>
                <a:ea typeface="맑은 고딕"/>
                <a:cs typeface="맑은 고딕"/>
              </a:rPr>
              <a:t> 통신/명령</a:t>
            </a:r>
            <a:endParaRPr lang="ko-KR" altLang="en-US" sz="2200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4" name="직사각형 2113"/>
          <p:cNvSpPr txBox="1"/>
          <p:nvPr/>
        </p:nvSpPr>
        <p:spPr>
          <a:xfrm>
            <a:off x="1930521" y="4413527"/>
            <a:ext cx="2641479" cy="804100"/>
          </a:xfrm>
          <a:prstGeom prst="rect">
            <a:avLst/>
          </a:prstGeom>
        </p:spPr>
        <p:txBody>
          <a:bodyPr/>
          <a:p>
            <a:pPr/>
            <a:r>
              <a:rPr lang="ko-KR" altLang="en-US" b="1">
                <a:latin typeface="맑은 고딕"/>
                <a:ea typeface="맑은 고딕"/>
                <a:cs typeface="맑은 고딕"/>
              </a:rPr>
              <a:t>실시간 촬영 정보를       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---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&gt;어플로 전송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5" name="직사각형 2114"/>
          <p:cNvSpPr txBox="1"/>
          <p:nvPr/>
        </p:nvSpPr>
        <p:spPr>
          <a:xfrm>
            <a:off x="2865703" y="1050200"/>
            <a:ext cx="3412593" cy="803928"/>
          </a:xfrm>
          <a:prstGeom prst="rect">
            <a:avLst/>
          </a:prstGeom>
        </p:spPr>
        <p:txBody>
          <a:bodyPr/>
          <a:p>
            <a:pPr algn="ctr"/>
            <a:r>
              <a:rPr lang="ko-KR" altLang="en-US" b="1">
                <a:latin typeface="맑은 고딕"/>
                <a:ea typeface="맑은 고딕"/>
                <a:cs typeface="맑은 고딕"/>
              </a:rPr>
              <a:t>기능을 수행할 코드 작성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b="1"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Python, Putty(vi))</a:t>
            </a:r>
            <a:endParaRPr lang="en-US" altLang="ko-KR" b="1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16" name="직선 연결선 2111"/>
          <p:cNvCxnSpPr/>
          <p:nvPr/>
        </p:nvCxnSpPr>
        <p:spPr>
          <a:xfrm rot="10800000">
            <a:off x="1356283" y="5238946"/>
            <a:ext cx="3937612" cy="11197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</a:ln>
        </p:spPr>
      </p:cxnSp>
      <p:cxnSp>
        <p:nvCxnSpPr>
          <p:cNvPr id="2117" name="직선 연결선 2116"/>
          <p:cNvCxnSpPr/>
          <p:nvPr/>
        </p:nvCxnSpPr>
        <p:spPr>
          <a:xfrm rot="16200000" flipH="1">
            <a:off x="1610591" y="3420796"/>
            <a:ext cx="2444598" cy="984402"/>
          </a:xfrm>
          <a:prstGeom prst="line">
            <a:avLst/>
          </a:prstGeom>
        </p:spPr>
      </p:cxnSp>
      <p:sp>
        <p:nvSpPr>
          <p:cNvPr id="2118" name="직사각형 2117"/>
          <p:cNvSpPr txBox="1"/>
          <p:nvPr/>
        </p:nvSpPr>
        <p:spPr>
          <a:xfrm>
            <a:off x="4572000" y="2821370"/>
            <a:ext cx="3153103" cy="1280948"/>
          </a:xfrm>
          <a:prstGeom prst="rect">
            <a:avLst/>
          </a:prstGeom>
        </p:spPr>
        <p:txBody>
          <a:bodyPr wrap="square"/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속도제어를 통한 딜레이 최소화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(초급, 중급, 고급)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>
                <a:latin typeface="맑은 고딕"/>
                <a:ea typeface="맑은 고딕"/>
                <a:cs typeface="맑은 고딕"/>
              </a:rPr>
              <a:t>장애물 감지 후 후진 명령</a:t>
            </a:r>
            <a:endParaRPr lang="ko-KR" altLang="en-US" sz="1600" b="1">
              <a:latin typeface="맑은 고딕"/>
              <a:ea typeface="맑은 고딕"/>
              <a:cs typeface="맑은 고딕"/>
            </a:endParaRPr>
          </a:p>
          <a:p>
            <a:pPr algn="ctr"/>
            <a:endParaRPr lang="ko-KR" altLang="en-US" sz="16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endParaRPr lang="en-US" altLang="ko-KR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628626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3" name="직사각형 2058"/>
          <p:cNvSpPr/>
          <p:nvPr/>
        </p:nvSpPr>
        <p:spPr>
          <a:xfrm>
            <a:off x="2639290" y="2036618"/>
            <a:ext cx="38654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800">
                <a:latin typeface="궁서체"/>
                <a:ea typeface="궁서체"/>
              </a:rPr>
              <a:t>분노의 질주</a:t>
            </a:r>
            <a:r>
              <a:rPr lang="ko-KR" altLang="en-US" sz="2500"/>
              <a:t>  </a:t>
            </a:r>
            <a:endParaRPr lang="ko-KR" altLang="en-US" sz="2500"/>
          </a:p>
        </p:txBody>
      </p:sp>
      <p:sp>
        <p:nvSpPr>
          <p:cNvPr id="2066" name="직사각형 2058"/>
          <p:cNvSpPr/>
          <p:nvPr/>
        </p:nvSpPr>
        <p:spPr>
          <a:xfrm>
            <a:off x="3525981" y="4973781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설정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7" name="직사각형 2058"/>
          <p:cNvSpPr/>
          <p:nvPr/>
        </p:nvSpPr>
        <p:spPr>
          <a:xfrm>
            <a:off x="3525981" y="3179618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초급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8" name="직사각형 2058"/>
          <p:cNvSpPr/>
          <p:nvPr/>
        </p:nvSpPr>
        <p:spPr>
          <a:xfrm>
            <a:off x="3525981" y="37684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중급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sp>
        <p:nvSpPr>
          <p:cNvPr id="2069" name="직사각형 2058"/>
          <p:cNvSpPr/>
          <p:nvPr/>
        </p:nvSpPr>
        <p:spPr>
          <a:xfrm>
            <a:off x="3525981" y="43780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>
                <a:latin typeface="궁서체"/>
                <a:ea typeface="궁서체"/>
              </a:rPr>
              <a:t>고급 플레이</a:t>
            </a:r>
            <a:endParaRPr lang="ko-KR" altLang="en-US" sz="2000">
              <a:latin typeface="궁서체"/>
              <a:ea typeface="궁서체"/>
            </a:endParaRPr>
          </a:p>
        </p:txBody>
      </p:sp>
      <p:pic>
        <p:nvPicPr>
          <p:cNvPr id="2070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11492" y="3429000"/>
            <a:ext cx="1029565" cy="1029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endParaRPr lang="en-US" altLang="ko-KR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545499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7" name="직사각형 2058"/>
          <p:cNvSpPr/>
          <p:nvPr/>
        </p:nvSpPr>
        <p:spPr>
          <a:xfrm>
            <a:off x="782781" y="1738745"/>
            <a:ext cx="3075709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1500">
                <a:latin typeface="궁서체"/>
                <a:ea typeface="궁서체"/>
              </a:rPr>
              <a:t>EX)</a:t>
            </a:r>
            <a:r>
              <a:rPr lang="en-US" altLang="ko-KR" sz="2000">
                <a:latin typeface="궁서체"/>
                <a:ea typeface="궁서체"/>
              </a:rPr>
              <a:t> </a:t>
            </a:r>
            <a:r>
              <a:rPr lang="ko-KR" altLang="en-US" sz="2000">
                <a:latin typeface="궁서체"/>
                <a:ea typeface="궁서체"/>
              </a:rPr>
              <a:t>초급 플레이</a:t>
            </a:r>
            <a:r>
              <a:rPr lang="en-US" altLang="ko-KR" sz="2000">
                <a:latin typeface="궁서체"/>
                <a:ea typeface="궁서체"/>
              </a:rPr>
              <a:t> </a:t>
            </a:r>
            <a:r>
              <a:rPr lang="ko-KR" altLang="en-US" sz="2000">
                <a:latin typeface="궁서체"/>
                <a:ea typeface="궁서체"/>
              </a:rPr>
              <a:t>실행시</a:t>
            </a:r>
            <a:endParaRPr lang="ko-KR" altLang="en-US" sz="2000">
              <a:latin typeface="궁서체"/>
              <a:ea typeface="궁서체"/>
            </a:endParaRPr>
          </a:p>
          <a:p>
            <a:pPr algn="ctr"/>
            <a:r>
              <a:rPr lang="en-US" altLang="ko-KR" sz="2000">
                <a:latin typeface="궁서체"/>
                <a:ea typeface="궁서체"/>
              </a:rPr>
              <a:t>RC</a:t>
            </a:r>
            <a:r>
              <a:rPr lang="ko-KR" altLang="en-US" sz="2000">
                <a:latin typeface="궁서체"/>
                <a:ea typeface="궁서체"/>
              </a:rPr>
              <a:t>카와 스마트폰 연동</a:t>
            </a:r>
            <a:endParaRPr lang="en-US" altLang="ko-KR" sz="2000">
              <a:latin typeface="궁서체"/>
              <a:ea typeface="궁서체"/>
            </a:endParaRPr>
          </a:p>
        </p:txBody>
      </p:sp>
      <p:sp>
        <p:nvSpPr>
          <p:cNvPr id="2070" name="직사각형 2058"/>
          <p:cNvSpPr/>
          <p:nvPr/>
        </p:nvSpPr>
        <p:spPr>
          <a:xfrm>
            <a:off x="1475509" y="29302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CONNTECION PORT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1" name="직사각형 2058"/>
          <p:cNvSpPr/>
          <p:nvPr/>
        </p:nvSpPr>
        <p:spPr>
          <a:xfrm>
            <a:off x="3934690" y="2930236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2" name="직사각형 2058"/>
          <p:cNvSpPr/>
          <p:nvPr/>
        </p:nvSpPr>
        <p:spPr>
          <a:xfrm>
            <a:off x="1974273" y="3692236"/>
            <a:ext cx="1094510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 REC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3" name="직사각형 2058"/>
          <p:cNvSpPr/>
          <p:nvPr/>
        </p:nvSpPr>
        <p:spPr>
          <a:xfrm>
            <a:off x="5680363" y="2930236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4" name="순서도: 연결자 34"/>
          <p:cNvSpPr/>
          <p:nvPr/>
        </p:nvSpPr>
        <p:spPr>
          <a:xfrm>
            <a:off x="2108279" y="3863029"/>
            <a:ext cx="173421" cy="17342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75" name="직사각형 2058"/>
          <p:cNvSpPr/>
          <p:nvPr/>
        </p:nvSpPr>
        <p:spPr>
          <a:xfrm>
            <a:off x="3754581" y="3692236"/>
            <a:ext cx="8174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YES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6" name="직사각형 2058"/>
          <p:cNvSpPr/>
          <p:nvPr/>
        </p:nvSpPr>
        <p:spPr>
          <a:xfrm>
            <a:off x="5029201" y="3664527"/>
            <a:ext cx="914400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NO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7" name="직사각형 2058"/>
          <p:cNvSpPr/>
          <p:nvPr/>
        </p:nvSpPr>
        <p:spPr>
          <a:xfrm>
            <a:off x="3470400" y="4633200"/>
            <a:ext cx="1872000" cy="500400"/>
          </a:xfrm>
          <a:prstGeom prst="rect">
            <a:avLst/>
          </a:prstGeom>
          <a:solidFill>
            <a:schemeClr val="bg2">
              <a:lumMod val="3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2500" b="1">
                <a:latin typeface="궁서체"/>
                <a:ea typeface="궁서체"/>
              </a:rPr>
              <a:t>START</a:t>
            </a:r>
            <a:endParaRPr lang="en-US" altLang="ko-KR" sz="2500" b="1">
              <a:latin typeface="궁서체"/>
              <a:ea typeface="궁서체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그림 209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0763914">
            <a:off x="4062482" y="1254645"/>
            <a:ext cx="5707522" cy="5573553"/>
          </a:xfrm>
          <a:prstGeom prst="rect">
            <a:avLst/>
          </a:prstGeom>
        </p:spPr>
      </p:pic>
      <p:pic>
        <p:nvPicPr>
          <p:cNvPr id="2090" name="그림 208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-577850" y="1282701"/>
            <a:ext cx="5302250" cy="55752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028" y="505837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ex) VR gear </a:t>
            </a:r>
            <a:r>
              <a:rPr lang="ko-KR" altLang="en-US" sz="3000" b="1" spc="-95">
                <a:latin typeface="HY울릉도B"/>
                <a:ea typeface="HY울릉도B"/>
              </a:rPr>
              <a:t>장착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pic>
        <p:nvPicPr>
          <p:cNvPr id="2082" name="그림 208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61818" y="2027380"/>
            <a:ext cx="8220363" cy="3921991"/>
          </a:xfrm>
          <a:prstGeom prst="rect">
            <a:avLst/>
          </a:prstGeom>
        </p:spPr>
      </p:pic>
      <p:pic>
        <p:nvPicPr>
          <p:cNvPr id="2084" name="그림 2083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3739860" y="1368136"/>
            <a:ext cx="1384878" cy="1832264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  <p:pic>
        <p:nvPicPr>
          <p:cNvPr id="2085" name="그림 2084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6800272" y="3136900"/>
            <a:ext cx="2182668" cy="1373909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  <p:pic>
        <p:nvPicPr>
          <p:cNvPr id="2086" name="그림 2085"/>
          <p:cNvPicPr/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0" y="3972502"/>
            <a:ext cx="2148031" cy="1496868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</a:t>
            </a:r>
            <a:r>
              <a:rPr lang="ko-KR" altLang="en-US" sz="3000" b="1" spc="-95">
                <a:latin typeface="HY울릉도B"/>
                <a:ea typeface="HY울릉도B"/>
              </a:rPr>
              <a:t> 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sp>
        <p:nvSpPr>
          <p:cNvPr id="2058" name="모서리가 둥근 직사각형 10"/>
          <p:cNvSpPr/>
          <p:nvPr/>
        </p:nvSpPr>
        <p:spPr>
          <a:xfrm>
            <a:off x="630620" y="1672362"/>
            <a:ext cx="7882759" cy="4223247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67" name="직사각형 2058"/>
          <p:cNvSpPr/>
          <p:nvPr/>
        </p:nvSpPr>
        <p:spPr>
          <a:xfrm>
            <a:off x="782781" y="1738745"/>
            <a:ext cx="3075709" cy="34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1500">
                <a:latin typeface="궁서체"/>
                <a:ea typeface="궁서체"/>
              </a:rPr>
              <a:t>EX) </a:t>
            </a:r>
            <a:r>
              <a:rPr lang="ko-KR" altLang="en-US" sz="1500">
                <a:latin typeface="궁서체"/>
                <a:ea typeface="궁서체"/>
              </a:rPr>
              <a:t>설정플레이</a:t>
            </a:r>
            <a:endParaRPr lang="ko-KR" altLang="en-US" sz="1500">
              <a:latin typeface="궁서체"/>
              <a:ea typeface="궁서체"/>
            </a:endParaRPr>
          </a:p>
        </p:txBody>
      </p:sp>
      <p:sp>
        <p:nvSpPr>
          <p:cNvPr id="2070" name="직사각형 2058"/>
          <p:cNvSpPr/>
          <p:nvPr/>
        </p:nvSpPr>
        <p:spPr>
          <a:xfrm>
            <a:off x="1503218" y="2320636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CONNECTION PORT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2" name="직사각형 2058"/>
          <p:cNvSpPr/>
          <p:nvPr/>
        </p:nvSpPr>
        <p:spPr>
          <a:xfrm>
            <a:off x="2278358" y="2903383"/>
            <a:ext cx="1157355" cy="30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 REC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3" name="직사각형 2058"/>
          <p:cNvSpPr/>
          <p:nvPr/>
        </p:nvSpPr>
        <p:spPr>
          <a:xfrm>
            <a:off x="5569526" y="2362199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4" name="순서도: 연결자 34"/>
          <p:cNvSpPr/>
          <p:nvPr/>
        </p:nvSpPr>
        <p:spPr>
          <a:xfrm>
            <a:off x="2392940" y="2949506"/>
            <a:ext cx="173421" cy="17342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75" name="직사각형 2058"/>
          <p:cNvSpPr/>
          <p:nvPr/>
        </p:nvSpPr>
        <p:spPr>
          <a:xfrm>
            <a:off x="3754581" y="2930236"/>
            <a:ext cx="817418" cy="29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YES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6" name="직사각형 2058"/>
          <p:cNvSpPr/>
          <p:nvPr/>
        </p:nvSpPr>
        <p:spPr>
          <a:xfrm>
            <a:off x="4914652" y="2930236"/>
            <a:ext cx="914400" cy="31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NO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77" name="직사각형 2058"/>
          <p:cNvSpPr/>
          <p:nvPr/>
        </p:nvSpPr>
        <p:spPr>
          <a:xfrm>
            <a:off x="3447463" y="5124679"/>
            <a:ext cx="1872000" cy="500400"/>
          </a:xfrm>
          <a:prstGeom prst="rect">
            <a:avLst/>
          </a:prstGeom>
          <a:solidFill>
            <a:schemeClr val="bg2">
              <a:lumMod val="3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en-US" altLang="ko-KR" sz="2500" b="1">
                <a:latin typeface="궁서체"/>
                <a:ea typeface="궁서체"/>
              </a:rPr>
              <a:t>START</a:t>
            </a:r>
            <a:endParaRPr lang="en-US" altLang="ko-KR" sz="2500" b="1">
              <a:latin typeface="궁서체"/>
              <a:ea typeface="궁서체"/>
            </a:endParaRPr>
          </a:p>
        </p:txBody>
      </p:sp>
      <p:sp>
        <p:nvSpPr>
          <p:cNvPr id="2078" name="직사각형 2058"/>
          <p:cNvSpPr/>
          <p:nvPr/>
        </p:nvSpPr>
        <p:spPr>
          <a:xfrm>
            <a:off x="3934690" y="2334490"/>
            <a:ext cx="1274618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(</a:t>
            </a:r>
            <a:r>
              <a:rPr lang="ko-KR" altLang="en-US" sz="2000" b="1">
                <a:latin typeface="궁서체"/>
                <a:ea typeface="궁서체"/>
              </a:rPr>
              <a:t>입력)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79" name="직사각형 2058"/>
          <p:cNvSpPr/>
          <p:nvPr/>
        </p:nvSpPr>
        <p:spPr>
          <a:xfrm>
            <a:off x="2105891" y="3830783"/>
            <a:ext cx="817418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SPEED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81" name="직사각형 2058"/>
          <p:cNvSpPr/>
          <p:nvPr/>
        </p:nvSpPr>
        <p:spPr>
          <a:xfrm>
            <a:off x="1655618" y="4405532"/>
            <a:ext cx="2092036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2000" b="1">
                <a:latin typeface="궁서체"/>
                <a:ea typeface="궁서체"/>
              </a:rPr>
              <a:t>컨트롤러 설정</a:t>
            </a:r>
            <a:endParaRPr lang="ko-KR" altLang="en-US" sz="2000" b="1">
              <a:latin typeface="궁서체"/>
              <a:ea typeface="궁서체"/>
            </a:endParaRPr>
          </a:p>
        </p:txBody>
      </p:sp>
      <p:sp>
        <p:nvSpPr>
          <p:cNvPr id="2082" name="직사각형 2058"/>
          <p:cNvSpPr/>
          <p:nvPr/>
        </p:nvSpPr>
        <p:spPr>
          <a:xfrm>
            <a:off x="4163290" y="4400389"/>
            <a:ext cx="1100223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SENOR</a:t>
            </a:r>
            <a:endParaRPr lang="en-US" altLang="ko-KR" sz="2000" b="1">
              <a:latin typeface="궁서체"/>
              <a:ea typeface="궁서체"/>
            </a:endParaRPr>
          </a:p>
        </p:txBody>
      </p:sp>
      <p:sp>
        <p:nvSpPr>
          <p:cNvPr id="2083" name="직사각형 2058"/>
          <p:cNvSpPr/>
          <p:nvPr/>
        </p:nvSpPr>
        <p:spPr>
          <a:xfrm>
            <a:off x="5473402" y="4411387"/>
            <a:ext cx="1571562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2000" b="1">
                <a:latin typeface="궁서체"/>
                <a:ea typeface="궁서체"/>
              </a:rPr>
              <a:t>CONTROL</a:t>
            </a:r>
            <a:endParaRPr lang="en-US" altLang="ko-KR" sz="2000" b="1">
              <a:latin typeface="궁서체"/>
              <a:ea typeface="궁서체"/>
            </a:endParaRPr>
          </a:p>
        </p:txBody>
      </p:sp>
      <p:pic>
        <p:nvPicPr>
          <p:cNvPr id="2084" name="그림 208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90378" y="3872158"/>
            <a:ext cx="4648603" cy="323458"/>
          </a:xfrm>
          <a:prstGeom prst="rect">
            <a:avLst/>
          </a:prstGeom>
        </p:spPr>
      </p:pic>
      <p:pic>
        <p:nvPicPr>
          <p:cNvPr id="2085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745678" y="3994609"/>
            <a:ext cx="1029565" cy="1029565"/>
          </a:xfrm>
          <a:prstGeom prst="rect">
            <a:avLst/>
          </a:prstGeom>
          <a:noFill/>
        </p:spPr>
      </p:pic>
      <p:sp>
        <p:nvSpPr>
          <p:cNvPr id="2088" name="아래쪽 화살표 2087"/>
          <p:cNvSpPr/>
          <p:nvPr/>
        </p:nvSpPr>
        <p:spPr>
          <a:xfrm>
            <a:off x="4572000" y="3429000"/>
            <a:ext cx="251382" cy="46348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/>
            <a:endParaRPr lang="ko-KR" altLang="en-US" sz="4400" spc="-136">
              <a:latin typeface="맑은 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93683" y="1891863"/>
            <a:ext cx="7882759" cy="375219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059" name="그림 208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84118" y="2027381"/>
            <a:ext cx="7115463" cy="347749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35116" y="2096814"/>
            <a:ext cx="6984125" cy="33738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61110" y="2630805"/>
            <a:ext cx="10877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레코드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0160" y="3726180"/>
            <a:ext cx="133540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=  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컨트롤러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928" y="505838"/>
            <a:ext cx="6770451" cy="54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000" b="1" spc="-95">
                <a:latin typeface="HY울릉도B"/>
                <a:ea typeface="HY울릉도B"/>
              </a:rPr>
              <a:t>App U.I ex) </a:t>
            </a:r>
            <a:r>
              <a:rPr lang="ko-KR" altLang="en-US" sz="3000" b="1" spc="-95">
                <a:latin typeface="HY울릉도B"/>
                <a:ea typeface="HY울릉도B"/>
              </a:rPr>
              <a:t>핸들링</a:t>
            </a:r>
            <a:r>
              <a:rPr lang="en-US" altLang="ko-KR" sz="3000" b="1" spc="-95">
                <a:latin typeface="HY울릉도B"/>
                <a:ea typeface="HY울릉도B"/>
              </a:rPr>
              <a:t> </a:t>
            </a:r>
            <a:r>
              <a:rPr lang="ko-KR" altLang="en-US" sz="3000" b="1" spc="-95">
                <a:latin typeface="HY울릉도B"/>
                <a:ea typeface="HY울릉도B"/>
              </a:rPr>
              <a:t>모드</a:t>
            </a:r>
            <a:endParaRPr lang="ko-KR" altLang="en-US" sz="3000" b="1" spc="-95">
              <a:latin typeface="HY울릉도B"/>
              <a:ea typeface="HY울릉도B"/>
            </a:endParaRPr>
          </a:p>
        </p:txBody>
      </p:sp>
      <p:pic>
        <p:nvPicPr>
          <p:cNvPr id="2057" name="Picture 9" descr="C:\Users\saejun\Desktop\237591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70074" y="4606925"/>
            <a:ext cx="1666875" cy="1666875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832610" y="4192905"/>
            <a:ext cx="6781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전진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2135" y="4840605"/>
            <a:ext cx="6591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후진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1710" y="4497705"/>
            <a:ext cx="8686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우회전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2535" y="4497705"/>
            <a:ext cx="9067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chemeClr val="bg1">
                    <a:lumMod val="95000"/>
                  </a:schemeClr>
                </a:solidFill>
              </a:rPr>
              <a:t>좌회전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개발 환경 및 개발 방법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 rot="0">
            <a:off x="4572000" y="2019067"/>
            <a:ext cx="3949056" cy="3499033"/>
            <a:chOff x="4572000" y="2390775"/>
            <a:chExt cx="3949056" cy="349903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43467" y="2553938"/>
            <a:ext cx="3759200" cy="2539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162292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222" name="직사각형 8221"/>
          <p:cNvSpPr txBox="1"/>
          <p:nvPr/>
        </p:nvSpPr>
        <p:spPr>
          <a:xfrm>
            <a:off x="451019" y="1556690"/>
            <a:ext cx="8241962" cy="4070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졸업 연구 개요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관련 연구 및 사례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전체 개요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시나리오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시스템 구성도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개발 환경 및 개발 방법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업무 분담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졸업 연구 수행 일정</a:t>
            </a:r>
            <a:endParaRPr lang="ko-KR" altLang="en-US" sz="2900"/>
          </a:p>
          <a:p>
            <a:pPr lvl="0">
              <a:buClr>
                <a:srgbClr val="000000"/>
              </a:buClr>
              <a:buFont typeface="Wingdings"/>
              <a:buChar char="u"/>
            </a:pPr>
            <a:r>
              <a:rPr lang="ko-KR" altLang="en-US" sz="2900"/>
              <a:t> 	필요 기술 및 참고 자료</a:t>
            </a:r>
            <a:endParaRPr lang="ko-KR" altLang="en-US" sz="2900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개발 환경 및 개발 방법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572000" y="2328049"/>
            <a:ext cx="2371725" cy="122872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05000" y="1804754"/>
            <a:ext cx="2667000" cy="2505075"/>
          </a:xfrm>
          <a:prstGeom prst="rect">
            <a:avLst/>
          </a:prstGeom>
        </p:spPr>
      </p:pic>
      <p:graphicFrame>
        <p:nvGraphicFramePr>
          <p:cNvPr id="57" name="표 56"/>
          <p:cNvGraphicFramePr/>
          <p:nvPr/>
        </p:nvGraphicFramePr>
        <p:xfrm>
          <a:off x="1143472" y="4463750"/>
          <a:ext cx="6857054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50"/>
                <a:gridCol w="1832563"/>
                <a:gridCol w="1667086"/>
                <a:gridCol w="1643855"/>
              </a:tblGrid>
              <a:tr h="588150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Python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Raspberry Pi 3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ko-KR" altLang="en-US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128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b="0">
                          <a:solidFill>
                            <a:srgbClr val="e84d34"/>
                          </a:solidFill>
                        </a:rPr>
                        <a:t>리눅스</a:t>
                      </a:r>
                      <a:endParaRPr lang="ko-KR" altLang="en-US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windows 10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</a:rPr>
                        <a:t>android 4.0 ~ 6.0</a:t>
                      </a:r>
                      <a:endParaRPr lang="en-US" altLang="ko-KR" b="0">
                        <a:solidFill>
                          <a:srgbClr val="e84d34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 txBox="1"/>
          <p:nvPr/>
        </p:nvSpPr>
        <p:spPr>
          <a:xfrm>
            <a:off x="418462" y="1276908"/>
            <a:ext cx="8307075" cy="588238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 sz="2000" b="1">
                <a:solidFill>
                  <a:srgbClr val="ff0000"/>
                </a:solidFill>
                <a:latin typeface="굴림"/>
                <a:ea typeface="굴림"/>
                <a:cs typeface="굴림"/>
              </a:rPr>
              <a:t>** 아두이노가 아닌 라즈베리파이를 선정하게 된 이유</a:t>
            </a:r>
            <a:endParaRPr lang="ko-KR" altLang="en-US" sz="2000" b="1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업무 분담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/>
          <p:nvPr/>
        </p:nvGraphicFramePr>
        <p:xfrm>
          <a:off x="1193643" y="1977726"/>
          <a:ext cx="7132533" cy="325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/>
                <a:gridCol w="2202180"/>
                <a:gridCol w="2556723"/>
              </a:tblGrid>
              <a:tr h="699907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2014152050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이명균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2014150050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전세환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2014154046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HY울릉도B"/>
                          <a:ea typeface="HY울릉도B"/>
                        </a:rPr>
                        <a:t>이예진</a:t>
                      </a:r>
                      <a:endParaRPr lang="en-US" altLang="ko-KR"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2416901"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None/>
                      </a:pP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 라즈베리파이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관련 정보 수집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카와 어플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>
                          <a:latin typeface="HY울릉도B"/>
                          <a:ea typeface="HY울릉도B"/>
                        </a:rPr>
                        <a:t> 통신 기능 구현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어플리케이션         제작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울릉도B"/>
                          <a:ea typeface="HY울릉도B"/>
                        </a:rPr>
                        <a:t> 카메라 기능 추가 관련 자료 수집</a:t>
                      </a: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None/>
                      </a:pPr>
                      <a:br>
                        <a:rPr lang="en-US" altLang="ko-KR">
                          <a:latin typeface="HY울릉도B"/>
                          <a:ea typeface="HY울릉도B"/>
                        </a:rPr>
                      </a:br>
                      <a:r>
                        <a:rPr lang="ko-KR" altLang="en-US"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 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>
                          <a:latin typeface="HY울릉도B"/>
                          <a:ea typeface="HY울릉도B"/>
                        </a:rPr>
                        <a:t>제작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endParaRPr lang="en-US" altLang="ko-KR"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  <a:endParaRPr lang="ko-KR" altLang="en-US">
                        <a:latin typeface="HY울릉도B"/>
                        <a:ea typeface="HY울릉도B"/>
                      </a:endParaRPr>
                    </a:p>
                  </a:txBody>
                  <a:tcPr marL="91440" marR="914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수행 일정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/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필요 기술 및 참고 자료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필요 기술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영상 실시간 뷰 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영상을 통한 장애물 확인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실시간 영상 저장</a:t>
            </a:r>
            <a:endParaRPr lang="ko-KR" altLang="en-US"/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참고 자료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라즈베리파이 3의 스펙 : https://www.raspberrypi.org/products/raspberry-pi-3-model-b/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하루 만에 배우는 안드로이드 앱 만들기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4"/>
            <a:ext cx="8153785" cy="3842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 </a:t>
            </a:r>
            <a:r>
              <a:rPr lang="ko-KR" altLang="en-US" sz="2200" b="1">
                <a:solidFill>
                  <a:srgbClr val="0000ff"/>
                </a:solidFill>
              </a:rPr>
              <a:t>◎ 지난 발표에서의 지적 사항</a:t>
            </a:r>
            <a:endParaRPr lang="ko-KR" altLang="en-US" sz="22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3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고려해야할 요소에 대해 고려해서 구체적 기능 정리</a:t>
            </a:r>
            <a:endParaRPr lang="ko-KR" altLang="en-US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rc카의 기능분석을 상세히 하여 구현에 적용할 것</a:t>
            </a:r>
            <a:endParaRPr lang="ko-KR" altLang="en-US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b="1"/>
              <a:t>  구현하고자 하는 개발 내용을 세부적으로 정리 필요</a:t>
            </a:r>
            <a:endParaRPr lang="ko-KR" altLang="en-US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solidFill>
                  <a:srgbClr val="ff0000"/>
                </a:solidFill>
              </a:rPr>
              <a:t> </a:t>
            </a:r>
            <a:r>
              <a:rPr lang="ko-KR" altLang="en-US" sz="2200" b="1">
                <a:solidFill>
                  <a:srgbClr val="0000ff"/>
                </a:solidFill>
              </a:rPr>
              <a:t>◎ 지적사항에 대한 답변</a:t>
            </a:r>
            <a:endParaRPr lang="ko-KR" altLang="en-US" sz="22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000" b="1">
                <a:latin typeface="맑은 고딕"/>
              </a:rPr>
              <a:t>1. 고려해야할 요소에 대해 고려해서 구체적 기능 정리</a:t>
            </a:r>
            <a:endParaRPr lang="ko-KR" altLang="en-US" sz="2000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>
              <a:latin typeface="맑은 고딕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>
                <a:latin typeface="맑은 고딕"/>
              </a:rPr>
              <a:t>- 속도제어 기능을 통해 영상 딜레이를 최소화하고, 영상을 통해 확인할 수 있는 화면 인식을 통한 장애물 인식이 아닌 초음파 센서를 통한 30</a:t>
            </a:r>
            <a:r>
              <a:rPr lang="en-US" altLang="ko-KR">
                <a:latin typeface="맑은 고딕"/>
                <a:cs typeface="맑은 고딕"/>
              </a:rPr>
              <a:t>cm</a:t>
            </a:r>
            <a:r>
              <a:rPr lang="ko-KR" altLang="en-US">
                <a:latin typeface="맑은 고딕"/>
              </a:rPr>
              <a:t> 이내의 장애물 감지 시 정지</a:t>
            </a:r>
            <a:r>
              <a:rPr lang="en-US" altLang="ko-KR">
                <a:latin typeface="맑은 고딕"/>
              </a:rPr>
              <a:t>, VR</a:t>
            </a:r>
            <a:r>
              <a:rPr lang="ko-KR" altLang="en-US">
                <a:latin typeface="맑은 고딕"/>
              </a:rPr>
              <a:t>기기를 이용한 모션인식 기능 구현.</a:t>
            </a:r>
            <a:endParaRPr lang="ko-KR" altLang="en-US"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3"/>
            <a:ext cx="8153785" cy="38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2.  rc카의 기능분석을 상세히 하여 구현에 적용할 것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/>
              <a:t>-  사용자(어플)에서는 이동</a:t>
            </a:r>
            <a:r>
              <a:rPr lang="en-US" altLang="ko-KR"/>
              <a:t>, VR</a:t>
            </a:r>
            <a:r>
              <a:rPr lang="ko-KR" altLang="en-US"/>
              <a:t>을 통한 모션인식, 카메라를 통한 실시간 영상정보 확인, 녹화 기능을 처리하고, 각각의 기능을 가진 키트들은 사용자에 의해 작성된 코드로 구동될 명령들을</a:t>
            </a:r>
            <a:r>
              <a:rPr lang="en-US" altLang="ko-KR"/>
              <a:t> Wi-Fi</a:t>
            </a:r>
            <a:r>
              <a:rPr lang="ko-KR" altLang="en-US"/>
              <a:t>를 통해 송수신 합니다.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3.  구현하고자 하는 개발 내용을 세부적으로 정리 필요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/>
              <a:t>-  적외선 카메라를 부착한 </a:t>
            </a:r>
            <a:r>
              <a:rPr lang="en-US" altLang="ko-KR"/>
              <a:t>RC</a:t>
            </a:r>
            <a:r>
              <a:rPr lang="ko-KR" altLang="en-US"/>
              <a:t>카를 통해 야간에 주행에 제한 되는 시야에 따른 제약을 최소화하고 , 초음파 감지 센서를 통한 장애물 감지로 </a:t>
            </a:r>
            <a:r>
              <a:rPr lang="en-US" altLang="ko-KR"/>
              <a:t>RC</a:t>
            </a:r>
            <a:r>
              <a:rPr lang="ko-KR" altLang="en-US"/>
              <a:t>카의 안전한 주행을 보장하며, </a:t>
            </a:r>
            <a:r>
              <a:rPr lang="en-US" altLang="ko-KR"/>
              <a:t>VR</a:t>
            </a:r>
            <a:r>
              <a:rPr lang="ko-KR" altLang="en-US"/>
              <a:t>기기의 접목을 통한 사용자의 흥미를 유도.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졸업 연구 개요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518196"/>
            <a:ext cx="8153785" cy="490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 ◎ 연구 개발 배경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현재의 </a:t>
            </a:r>
            <a:r>
              <a:rPr lang="en-US" altLang="ko-KR"/>
              <a:t>RC</a:t>
            </a:r>
            <a:r>
              <a:rPr lang="ko-KR" altLang="en-US"/>
              <a:t>카들은 주행(경주)에 초점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실제 차량들을 경량화*소형화하면서 주행의 정교함에 초점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연구 개발 목표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현재 시범운행중인 무인자동차 주행 시스템을 착안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VR</a:t>
            </a:r>
            <a:r>
              <a:rPr lang="ko-KR" altLang="en-US"/>
              <a:t>기기 사용으로 인한 흥미 유도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 적외선 카메라를 이용한 야간 주행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연구 개발 효과</a:t>
            </a:r>
            <a:endParaRPr lang="ko-KR" altLang="en-US" sz="2200" b="1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카메라 탑재 -&gt; 촬영되는 범위에 따른 실시간 정보 및 녹화기능.</a:t>
            </a:r>
            <a:endParaRPr lang="ko-KR" altLang="en-US"/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초음파 감지 기능을 사용해 주행간의 장애 해소 </a:t>
            </a: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◎타겟</a:t>
            </a:r>
            <a:r>
              <a:rPr lang="ko-KR" altLang="en-US"/>
              <a:t> - 전 연령층 / 동호회인 50만명에 육박</a:t>
            </a:r>
            <a:endParaRPr lang="ko-KR" altLang="en-US"/>
          </a:p>
          <a:p>
            <a:pPr lvl="0">
              <a:buClr>
                <a:srgbClr val="000000"/>
              </a:buClr>
              <a:buFont typeface="Wingdings"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관련연구</a:t>
            </a: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 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 txBox="1"/>
          <p:nvPr/>
        </p:nvSpPr>
        <p:spPr>
          <a:xfrm>
            <a:off x="448136" y="1389326"/>
            <a:ext cx="8247728" cy="418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2200" b="1"/>
              <a:t>1. </a:t>
            </a:r>
            <a:r>
              <a:rPr lang="ko-KR" altLang="en-US" sz="2200" b="1">
                <a:solidFill>
                  <a:srgbClr val="000000">
                    <a:alpha val="100000"/>
                  </a:srgbClr>
                </a:solidFill>
                <a:latin typeface="Arial Black"/>
                <a:cs typeface="+mj-cs"/>
              </a:rPr>
              <a:t>와일드한 주행 성능 돋보이는 RC카 '바자레이'</a:t>
            </a:r>
            <a:endParaRPr lang="ko-KR" altLang="en-US" sz="2200" b="1"/>
          </a:p>
        </p:txBody>
      </p:sp>
      <p:pic>
        <p:nvPicPr>
          <p:cNvPr id="30" name="그림 2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9877" y="2026427"/>
            <a:ext cx="6188086" cy="3702310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6392241" y="3429000"/>
            <a:ext cx="2751759" cy="10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안정적인 고속 주행</a:t>
            </a:r>
            <a:endParaRPr lang="ko-KR" altLang="en-US" sz="2200" b="1"/>
          </a:p>
          <a:p>
            <a:pPr algn="ctr"/>
            <a:endParaRPr lang="ko-KR" altLang="en-US" sz="2200" b="1"/>
          </a:p>
          <a:p>
            <a:pPr algn="ctr"/>
            <a:r>
              <a:rPr lang="ko-KR" altLang="en-US" sz="2200" b="1"/>
              <a:t>전복 방지</a:t>
            </a:r>
            <a:endParaRPr lang="ko-KR" altLang="en-US" sz="2200" b="1"/>
          </a:p>
        </p:txBody>
      </p:sp>
      <p:sp>
        <p:nvSpPr>
          <p:cNvPr id="34" name="직사각형 33"/>
          <p:cNvSpPr txBox="1"/>
          <p:nvPr/>
        </p:nvSpPr>
        <p:spPr>
          <a:xfrm>
            <a:off x="267815" y="5810648"/>
            <a:ext cx="6327150" cy="444766"/>
          </a:xfrm>
          <a:prstGeom prst="rect">
            <a:avLst/>
          </a:prstGeom>
        </p:spPr>
        <p:txBody>
          <a:bodyPr/>
          <a:p>
            <a:pPr algn="r"/>
            <a:r>
              <a:rPr lang="ko-KR" altLang="en-US" b="1"/>
              <a:t>출처 : http://it.chosun.com/news/article.html?no=2821221</a:t>
            </a:r>
            <a:endParaRPr lang="ko-KR" altLang="en-US" b="1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724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관련연구</a:t>
            </a: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 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 txBox="1"/>
          <p:nvPr/>
        </p:nvSpPr>
        <p:spPr>
          <a:xfrm>
            <a:off x="518313" y="1463968"/>
            <a:ext cx="8107374" cy="42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200" b="1"/>
              <a:t>2. 모 대학에서의 친환경 스마트 </a:t>
            </a:r>
            <a:r>
              <a:rPr lang="en-US" altLang="ko-KR" sz="2200" b="1"/>
              <a:t>RC</a:t>
            </a:r>
            <a:r>
              <a:rPr lang="ko-KR" altLang="en-US" sz="2200" b="1"/>
              <a:t>카 경진대회</a:t>
            </a:r>
            <a:endParaRPr lang="ko-KR" altLang="en-US" sz="2200" b="1"/>
          </a:p>
        </p:txBody>
      </p:sp>
      <p:pic>
        <p:nvPicPr>
          <p:cNvPr id="30" name="그림 2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94623" y="2152332"/>
            <a:ext cx="5751585" cy="3529915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6135442" y="3640947"/>
            <a:ext cx="3008558" cy="42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원격제어 및 자율주행</a:t>
            </a:r>
            <a:endParaRPr lang="ko-KR" altLang="en-US" sz="2200" b="1"/>
          </a:p>
        </p:txBody>
      </p:sp>
      <p:sp>
        <p:nvSpPr>
          <p:cNvPr id="32" name="직사각형 31"/>
          <p:cNvSpPr txBox="1"/>
          <p:nvPr/>
        </p:nvSpPr>
        <p:spPr>
          <a:xfrm>
            <a:off x="468678" y="5810649"/>
            <a:ext cx="8507937" cy="444765"/>
          </a:xfrm>
          <a:prstGeom prst="rect">
            <a:avLst/>
          </a:prstGeom>
        </p:spPr>
        <p:txBody>
          <a:bodyPr/>
          <a:p>
            <a:pPr algn="r"/>
            <a:r>
              <a:rPr lang="ko-KR" altLang="en-US" b="1"/>
              <a:t>출처 : http://www.anewsa.com/detail.php?number=1089920&amp;thread=09r02</a:t>
            </a:r>
            <a:endParaRPr lang="ko-KR" altLang="en-US" b="1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관련 연구 및 사례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998851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81500" y="3255137"/>
            <a:ext cx="4762500" cy="314228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1148287"/>
            <a:ext cx="4369751" cy="2114550"/>
          </a:xfrm>
          <a:prstGeom prst="rect">
            <a:avLst/>
          </a:prstGeom>
        </p:spPr>
      </p:pic>
      <p:sp>
        <p:nvSpPr>
          <p:cNvPr id="29" name="직사각형 28"/>
          <p:cNvSpPr txBox="1"/>
          <p:nvPr/>
        </p:nvSpPr>
        <p:spPr>
          <a:xfrm>
            <a:off x="4383178" y="1767370"/>
            <a:ext cx="4760822" cy="147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b="1"/>
              <a:t>카메라 자체를 탑재</a:t>
            </a:r>
            <a:endParaRPr lang="ko-KR" altLang="en-US" sz="2200" b="1"/>
          </a:p>
          <a:p>
            <a:pPr algn="ctr"/>
            <a:endParaRPr lang="ko-KR" altLang="en-US" sz="1500" b="1"/>
          </a:p>
          <a:p>
            <a:pPr algn="ctr"/>
            <a:r>
              <a:rPr lang="ko-KR" altLang="en-US" b="1"/>
              <a:t>출처 </a:t>
            </a:r>
            <a:r>
              <a:rPr lang="en-US" altLang="ko-KR" b="1"/>
              <a:t>: http://www.yonhapnews.co.kr/photos/1990000000.html?cid=PYH20150610056700060&amp;input=1196m</a:t>
            </a:r>
            <a:endParaRPr lang="en-US" altLang="ko-KR" b="1"/>
          </a:p>
        </p:txBody>
      </p:sp>
      <p:sp>
        <p:nvSpPr>
          <p:cNvPr id="30" name="직사각형 29"/>
          <p:cNvSpPr txBox="1"/>
          <p:nvPr/>
        </p:nvSpPr>
        <p:spPr>
          <a:xfrm>
            <a:off x="0" y="4638800"/>
            <a:ext cx="4383179" cy="124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/>
              <a:t>실시간 스트리밍 기능을 추가한 드론</a:t>
            </a:r>
            <a:endParaRPr lang="ko-KR" altLang="en-US" sz="2000" b="1"/>
          </a:p>
          <a:p>
            <a:pPr lvl="0"/>
            <a:endParaRPr lang="ko-KR" altLang="en-US" sz="2000" b="1"/>
          </a:p>
          <a:p>
            <a:pPr lvl="0"/>
            <a:r>
              <a:rPr lang="ko-KR" altLang="en-US" b="1"/>
              <a:t>출처 : http://www.ittoday.co.kr/news/articleView.html?idxno=74180</a:t>
            </a:r>
            <a:endParaRPr lang="ko-KR" altLang="en-US" b="1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구현 기능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 txBox="1"/>
          <p:nvPr/>
        </p:nvSpPr>
        <p:spPr>
          <a:xfrm>
            <a:off x="495107" y="1853473"/>
            <a:ext cx="8153785" cy="515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어플리케이션을 이용한 </a:t>
            </a:r>
            <a:r>
              <a:rPr lang="en-US" altLang="ko-KR" sz="2200" b="1"/>
              <a:t>RC</a:t>
            </a:r>
            <a:r>
              <a:rPr lang="ko-KR" altLang="en-US" sz="2200" b="1"/>
              <a:t>카 주행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8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 b="1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기어 </a:t>
            </a:r>
            <a:r>
              <a:rPr lang="en-US" altLang="ko-KR" sz="2200" b="1"/>
              <a:t>VR</a:t>
            </a:r>
            <a:r>
              <a:rPr lang="ko-KR" altLang="en-US" sz="2200" b="1"/>
              <a:t>을 이용한 모션 인식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초음파 감지 센서를 통한 장애물 감지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실시간 스트리밍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50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/>
              <a:t>◎ 영상 정보를 녹화</a:t>
            </a:r>
            <a:endParaRPr lang="ko-KR" altLang="en-US" sz="2200" b="1"/>
          </a:p>
          <a:p>
            <a:pPr>
              <a:buClr>
                <a:srgbClr val="000000"/>
              </a:buClr>
              <a:buFont typeface="Wingdings"/>
            </a:pPr>
            <a:endParaRPr lang="ko-KR" altLang="en-US" sz="1800" b="1"/>
          </a:p>
          <a:p>
            <a:pPr>
              <a:buClr>
                <a:srgbClr val="000000"/>
              </a:buClr>
              <a:buFont typeface="Wingdings"/>
            </a:pPr>
            <a:endParaRPr lang="ko-KR" altLang="en-US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/>
          </a:p>
          <a:p>
            <a:pPr>
              <a:buClr>
                <a:srgbClr val="000000"/>
              </a:buClr>
              <a:buFont typeface="Wingdings"/>
            </a:pPr>
            <a:endParaRPr lang="ko-KR" altLang="en-US" sz="2200" b="1"/>
          </a:p>
          <a:p>
            <a:pPr lvl="0">
              <a:buClr>
                <a:srgbClr val="000000"/>
              </a:buClr>
              <a:buFont typeface="Wingdings"/>
            </a:pPr>
            <a:endParaRPr lang="ko-KR" altLang="en-US" sz="2200" b="1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2016-11-01T03:46:33.000</dcterms:created>
  <dc:creator>song</dc:creator>
  <dc:description/>
  <cp:keywords/>
  <cp:lastModifiedBy>lee</cp:lastModifiedBy>
  <dcterms:modified xsi:type="dcterms:W3CDTF">2017-01-10T06:32:24.127</dcterms:modified>
  <cp:revision>145</cp:revision>
  <dc:subject/>
  <dc:title>제목을 입력해주세요 @땅콩의 고소한 꿀팁 블로그</dc:title>
</cp:coreProperties>
</file>