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3"/>
  </p:notesMasterIdLst>
  <p:handoutMasterIdLst>
    <p:handoutMasterId r:id="rId14"/>
  </p:handoutMasterIdLst>
  <p:sldIdLst>
    <p:sldId id="257" r:id="rId2"/>
    <p:sldId id="415" r:id="rId3"/>
    <p:sldId id="416" r:id="rId4"/>
    <p:sldId id="450" r:id="rId5"/>
    <p:sldId id="419" r:id="rId6"/>
    <p:sldId id="429" r:id="rId7"/>
    <p:sldId id="447" r:id="rId8"/>
    <p:sldId id="430" r:id="rId9"/>
    <p:sldId id="420" r:id="rId10"/>
    <p:sldId id="445" r:id="rId11"/>
    <p:sldId id="423" r:id="rId12"/>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兪嘉敏" initials="y" lastIdx="1" clrIdx="0">
    <p:extLst>
      <p:ext uri="{19B8F6BF-5375-455C-9EA6-DF929625EA0E}">
        <p15:presenceInfo xmlns:p15="http://schemas.microsoft.com/office/powerpoint/2012/main" userId="兪嘉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99FF66"/>
    <a:srgbClr val="F0307E"/>
    <a:srgbClr val="CCFFCC"/>
    <a:srgbClr val="009900"/>
    <a:srgbClr val="FFFF99"/>
    <a:srgbClr val="CCFF99"/>
    <a:srgbClr val="FFCC99"/>
    <a:srgbClr val="FFCC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30" autoAdjust="0"/>
  </p:normalViewPr>
  <p:slideViewPr>
    <p:cSldViewPr>
      <p:cViewPr varScale="1">
        <p:scale>
          <a:sx n="97" d="100"/>
          <a:sy n="97" d="100"/>
        </p:scale>
        <p:origin x="96" y="264"/>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93" d="100"/>
          <a:sy n="93" d="100"/>
        </p:scale>
        <p:origin x="37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9T23:04:57.896"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CFEB1593-2D14-4569-AA22-F360833ABAA4}" type="datetimeFigureOut">
              <a:rPr kumimoji="1" lang="ja-JP" altLang="en-US" smtClean="0"/>
              <a:t>2019/7/29</a:t>
            </a:fld>
            <a:endParaRPr kumimoji="1" lang="ja-JP" altLang="en-US"/>
          </a:p>
        </p:txBody>
      </p:sp>
      <p:sp>
        <p:nvSpPr>
          <p:cNvPr id="4" name="フッター プレースホルダー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B96A5C1C-BB7B-42EB-BD3F-EFF7EF657BEA}" type="slidenum">
              <a:rPr kumimoji="1" lang="ja-JP" altLang="en-US" smtClean="0"/>
              <a:t>‹#›</a:t>
            </a:fld>
            <a:endParaRPr kumimoji="1" lang="ja-JP" altLang="en-US"/>
          </a:p>
        </p:txBody>
      </p:sp>
    </p:spTree>
    <p:extLst>
      <p:ext uri="{BB962C8B-B14F-4D97-AF65-F5344CB8AC3E}">
        <p14:creationId xmlns:p14="http://schemas.microsoft.com/office/powerpoint/2010/main" val="251240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50529" cy="497524"/>
          </a:xfrm>
          <a:prstGeom prst="rect">
            <a:avLst/>
          </a:prstGeom>
        </p:spPr>
        <p:txBody>
          <a:bodyPr vert="horz" lIns="91559" tIns="45779" rIns="91559" bIns="45779" rtlCol="0"/>
          <a:lstStyle>
            <a:lvl1pPr algn="l">
              <a:defRPr sz="1200"/>
            </a:lvl1pPr>
          </a:lstStyle>
          <a:p>
            <a:endParaRPr kumimoji="1" lang="ja-JP" altLang="en-US"/>
          </a:p>
        </p:txBody>
      </p:sp>
      <p:sp>
        <p:nvSpPr>
          <p:cNvPr id="3" name="日付プレースホルダ 2"/>
          <p:cNvSpPr>
            <a:spLocks noGrp="1"/>
          </p:cNvSpPr>
          <p:nvPr>
            <p:ph type="dt" idx="1"/>
          </p:nvPr>
        </p:nvSpPr>
        <p:spPr>
          <a:xfrm>
            <a:off x="3855082" y="0"/>
            <a:ext cx="2950529" cy="497524"/>
          </a:xfrm>
          <a:prstGeom prst="rect">
            <a:avLst/>
          </a:prstGeom>
        </p:spPr>
        <p:txBody>
          <a:bodyPr vert="horz" lIns="91559" tIns="45779" rIns="91559" bIns="45779" rtlCol="0"/>
          <a:lstStyle>
            <a:lvl1pPr algn="r">
              <a:defRPr sz="1200"/>
            </a:lvl1pPr>
          </a:lstStyle>
          <a:p>
            <a:fld id="{6F0D6084-7E8B-4A36-97F0-DEDFB028508E}" type="datetimeFigureOut">
              <a:rPr kumimoji="1" lang="ja-JP" altLang="en-US" smtClean="0"/>
              <a:pPr/>
              <a:t>2019/7/29</a:t>
            </a:fld>
            <a:endParaRPr kumimoji="1" lang="ja-JP" altLang="en-US"/>
          </a:p>
        </p:txBody>
      </p:sp>
      <p:sp>
        <p:nvSpPr>
          <p:cNvPr id="4" name="スライド イメージ プレースホルダ 3"/>
          <p:cNvSpPr>
            <a:spLocks noGrp="1" noRot="1" noChangeAspect="1"/>
          </p:cNvSpPr>
          <p:nvPr>
            <p:ph type="sldImg" idx="2"/>
          </p:nvPr>
        </p:nvSpPr>
        <p:spPr>
          <a:xfrm>
            <a:off x="712788" y="746125"/>
            <a:ext cx="5381625" cy="3727450"/>
          </a:xfrm>
          <a:prstGeom prst="rect">
            <a:avLst/>
          </a:prstGeom>
          <a:noFill/>
          <a:ln w="12700">
            <a:solidFill>
              <a:prstClr val="black"/>
            </a:solidFill>
          </a:ln>
        </p:spPr>
        <p:txBody>
          <a:bodyPr vert="horz" lIns="91559" tIns="45779" rIns="91559" bIns="45779" rtlCol="0" anchor="ctr"/>
          <a:lstStyle/>
          <a:p>
            <a:endParaRPr lang="ja-JP" altLang="en-US"/>
          </a:p>
        </p:txBody>
      </p:sp>
      <p:sp>
        <p:nvSpPr>
          <p:cNvPr id="5" name="ノート プレースホルダ 4"/>
          <p:cNvSpPr>
            <a:spLocks noGrp="1"/>
          </p:cNvSpPr>
          <p:nvPr>
            <p:ph type="body" sz="quarter" idx="3"/>
          </p:nvPr>
        </p:nvSpPr>
        <p:spPr>
          <a:xfrm>
            <a:off x="680403" y="4720908"/>
            <a:ext cx="5446396" cy="4472940"/>
          </a:xfrm>
          <a:prstGeom prst="rect">
            <a:avLst/>
          </a:prstGeom>
        </p:spPr>
        <p:txBody>
          <a:bodyPr vert="horz" lIns="91559" tIns="45779" rIns="91559" bIns="45779"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440226"/>
            <a:ext cx="2950529" cy="497523"/>
          </a:xfrm>
          <a:prstGeom prst="rect">
            <a:avLst/>
          </a:prstGeom>
        </p:spPr>
        <p:txBody>
          <a:bodyPr vert="horz" lIns="91559" tIns="45779" rIns="91559" bIns="45779"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5082" y="9440226"/>
            <a:ext cx="2950529" cy="497523"/>
          </a:xfrm>
          <a:prstGeom prst="rect">
            <a:avLst/>
          </a:prstGeom>
        </p:spPr>
        <p:txBody>
          <a:bodyPr vert="horz" lIns="91559" tIns="45779" rIns="91559" bIns="45779" rtlCol="0" anchor="b"/>
          <a:lstStyle>
            <a:lvl1pPr algn="r">
              <a:defRPr sz="1200"/>
            </a:lvl1pPr>
          </a:lstStyle>
          <a:p>
            <a:fld id="{27D7EE6A-0797-491E-97CB-8F6F4017E7EC}" type="slidenum">
              <a:rPr kumimoji="1" lang="ja-JP" altLang="en-US" smtClean="0"/>
              <a:pPr/>
              <a:t>‹#›</a:t>
            </a:fld>
            <a:endParaRPr kumimoji="1" lang="ja-JP" altLang="en-US"/>
          </a:p>
        </p:txBody>
      </p:sp>
    </p:spTree>
    <p:extLst>
      <p:ext uri="{BB962C8B-B14F-4D97-AF65-F5344CB8AC3E}">
        <p14:creationId xmlns:p14="http://schemas.microsoft.com/office/powerpoint/2010/main" val="2273176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27D7EE6A-0797-491E-97CB-8F6F4017E7EC}" type="slidenum">
              <a:rPr kumimoji="1" lang="ja-JP" altLang="en-US" smtClean="0"/>
              <a:pPr/>
              <a:t>0</a:t>
            </a:fld>
            <a:endParaRPr kumimoji="1" lang="ja-JP" altLang="en-US" dirty="0"/>
          </a:p>
        </p:txBody>
      </p:sp>
    </p:spTree>
    <p:extLst>
      <p:ext uri="{BB962C8B-B14F-4D97-AF65-F5344CB8AC3E}">
        <p14:creationId xmlns:p14="http://schemas.microsoft.com/office/powerpoint/2010/main" val="240298738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18" Type="http://schemas.openxmlformats.org/officeDocument/2006/relationships/image" Target="../media/image1.pn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image" Target="../media/image2.png"/><Relationship Id="rId16" Type="http://schemas.openxmlformats.org/officeDocument/2006/relationships/image" Target="../media/image16.jpeg"/><Relationship Id="rId1" Type="http://schemas.openxmlformats.org/officeDocument/2006/relationships/slideMaster" Target="../slideMasters/slideMaster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png"/><Relationship Id="rId19"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63" name="Rectangle 341"/>
          <p:cNvSpPr>
            <a:spLocks noChangeArrowheads="1"/>
          </p:cNvSpPr>
          <p:nvPr userDrawn="1"/>
        </p:nvSpPr>
        <p:spPr bwMode="auto">
          <a:xfrm>
            <a:off x="7570788" y="0"/>
            <a:ext cx="2332037" cy="76200"/>
          </a:xfrm>
          <a:prstGeom prst="rect">
            <a:avLst/>
          </a:prstGeom>
          <a:solidFill>
            <a:schemeClr val="accent6"/>
          </a:solidFill>
          <a:ln w="9525">
            <a:noFill/>
            <a:miter lim="800000"/>
            <a:headEnd/>
            <a:tailEnd/>
          </a:ln>
          <a:effectLst/>
        </p:spPr>
        <p:txBody>
          <a:bodyPr wrap="none" anchor="ctr"/>
          <a:lstStyle/>
          <a:p>
            <a:pPr>
              <a:defRPr/>
            </a:pPr>
            <a:endParaRPr lang="ja-JP" altLang="en-US" dirty="0">
              <a:solidFill>
                <a:prstClr val="black"/>
              </a:solidFill>
            </a:endParaRPr>
          </a:p>
        </p:txBody>
      </p:sp>
      <p:sp>
        <p:nvSpPr>
          <p:cNvPr id="182" name="Rectangle 10"/>
          <p:cNvSpPr>
            <a:spLocks noGrp="1" noChangeArrowheads="1"/>
          </p:cNvSpPr>
          <p:nvPr>
            <p:ph type="subTitle" sz="quarter" idx="1"/>
          </p:nvPr>
        </p:nvSpPr>
        <p:spPr bwMode="gray">
          <a:xfrm>
            <a:off x="1136650" y="476672"/>
            <a:ext cx="4325938" cy="762000"/>
          </a:xfrm>
          <a:prstGeom prst="rect">
            <a:avLst/>
          </a:prstGeom>
        </p:spPr>
        <p:txBody>
          <a:bodyPr lIns="0" tIns="43193" rIns="0" bIns="79200" anchor="ctr">
            <a:normAutofit/>
          </a:bodyPr>
          <a:lstStyle>
            <a:lvl1pPr marL="0" indent="0">
              <a:spcBef>
                <a:spcPct val="25000"/>
              </a:spcBef>
              <a:buFont typeface="Wingdings" pitchFamily="2" charset="2"/>
              <a:buNone/>
              <a:defRPr sz="16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914400" rtl="0" eaLnBrk="1" fontAlgn="auto" latinLnBrk="0" hangingPunct="1">
              <a:lnSpc>
                <a:spcPct val="100000"/>
              </a:lnSpc>
              <a:spcBef>
                <a:spcPct val="25000"/>
              </a:spcBef>
              <a:spcAft>
                <a:spcPts val="0"/>
              </a:spcAft>
              <a:buClrTx/>
              <a:buSzTx/>
              <a:buFont typeface="Wingdings" pitchFamily="2" charset="2"/>
              <a:buNone/>
              <a:tabLst/>
              <a:defRPr/>
            </a:pPr>
            <a:r>
              <a:rPr lang="ja-JP" altLang="en-US" smtClean="0"/>
              <a:t>マスタ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400">
                <a:latin typeface="HGP創英角ｺﾞｼｯｸUB" pitchFamily="50" charset="-128"/>
                <a:ea typeface="HGP創英角ｺﾞｼｯｸUB" pitchFamily="50" charset="-128"/>
              </a:defRPr>
            </a:lvl1pPr>
          </a:lstStyle>
          <a:p>
            <a:r>
              <a:rPr lang="ja-JP" altLang="en-US" dirty="0" smtClean="0"/>
              <a:t>マスタ タイトルの書式設定</a:t>
            </a:r>
            <a:endParaRPr lang="ja-JP" altLang="en-US" dirty="0"/>
          </a:p>
        </p:txBody>
      </p:sp>
      <p:sp>
        <p:nvSpPr>
          <p:cNvPr id="185" name="Line 282"/>
          <p:cNvSpPr>
            <a:spLocks noChangeShapeType="1"/>
          </p:cNvSpPr>
          <p:nvPr userDrawn="1"/>
        </p:nvSpPr>
        <p:spPr bwMode="auto">
          <a:xfrm>
            <a:off x="1136650" y="1268760"/>
            <a:ext cx="876935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186" name="Line 197"/>
          <p:cNvSpPr>
            <a:spLocks noChangeShapeType="1"/>
          </p:cNvSpPr>
          <p:nvPr userDrawn="1"/>
        </p:nvSpPr>
        <p:spPr bwMode="auto">
          <a:xfrm>
            <a:off x="6019800" y="4953000"/>
            <a:ext cx="388620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65" name="テキスト プレースホルダ 64"/>
          <p:cNvSpPr>
            <a:spLocks noGrp="1"/>
          </p:cNvSpPr>
          <p:nvPr>
            <p:ph type="body" sz="quarter" idx="10"/>
          </p:nvPr>
        </p:nvSpPr>
        <p:spPr>
          <a:xfrm>
            <a:off x="6033120" y="4581128"/>
            <a:ext cx="2232248" cy="288652"/>
          </a:xfrm>
        </p:spPr>
        <p:txBody>
          <a:bodyPr lIns="0" rIns="0" anchor="ctr" anchorCtr="0"/>
          <a:lstStyle>
            <a:lvl1pPr marL="0" indent="0">
              <a:buNone/>
              <a:defRPr sz="14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dirty="0" smtClean="0"/>
              <a:t>マスタ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nchorCtr="0"/>
          <a:lstStyle>
            <a:lvl1pPr marL="0" indent="0">
              <a:spcBef>
                <a:spcPts val="0"/>
              </a:spcBef>
              <a:buNone/>
              <a:defRPr sz="12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dirty="0" smtClean="0"/>
              <a:t>マスタ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nchorCtr="0"/>
          <a:lstStyle>
            <a:lvl1pPr marL="0" indent="0">
              <a:buNone/>
              <a:defRPr sz="18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dirty="0" smtClean="0"/>
              <a:t>マスタ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nchorCtr="0"/>
          <a:lstStyle>
            <a:lvl1pPr marL="0" indent="0">
              <a:spcBef>
                <a:spcPts val="0"/>
              </a:spcBef>
              <a:buNone/>
              <a:defRPr sz="10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smtClean="0"/>
              <a:t>マスタ テキストの書式設定</a:t>
            </a:r>
          </a:p>
        </p:txBody>
      </p:sp>
      <p:pic>
        <p:nvPicPr>
          <p:cNvPr id="83" name="Nomura Research Institute India Pacific Pvt. Ltd." hidden="1"/>
          <p:cNvPicPr>
            <a:picLocks noChangeAspect="1"/>
          </p:cNvPicPr>
          <p:nvPr userDrawn="1"/>
        </p:nvPicPr>
        <p:blipFill>
          <a:blip r:embed="rId2" cstate="print"/>
          <a:srcRect/>
          <a:stretch>
            <a:fillRect/>
          </a:stretch>
        </p:blipFill>
        <p:spPr bwMode="auto">
          <a:xfrm>
            <a:off x="7604325" y="150019"/>
            <a:ext cx="2016000" cy="284945"/>
          </a:xfrm>
          <a:prstGeom prst="rect">
            <a:avLst/>
          </a:prstGeom>
          <a:noFill/>
          <a:ln w="9525">
            <a:noFill/>
            <a:miter lim="800000"/>
            <a:headEnd/>
            <a:tailEnd/>
          </a:ln>
        </p:spPr>
      </p:pic>
      <p:pic>
        <p:nvPicPr>
          <p:cNvPr id="81" name="Nomura Research Institute Hong Kong Limited." descr="C:\Documents and Settings\s-suzuki\デスクトップ\hk_logo00.jpg" hidden="1"/>
          <p:cNvPicPr>
            <a:picLocks noChangeAspect="1" noChangeArrowheads="1"/>
          </p:cNvPicPr>
          <p:nvPr userDrawn="1"/>
        </p:nvPicPr>
        <p:blipFill>
          <a:blip r:embed="rId3" cstate="print"/>
          <a:srcRect/>
          <a:stretch>
            <a:fillRect/>
          </a:stretch>
        </p:blipFill>
        <p:spPr bwMode="auto">
          <a:xfrm>
            <a:off x="7620334" y="154781"/>
            <a:ext cx="1754880" cy="288000"/>
          </a:xfrm>
          <a:prstGeom prst="rect">
            <a:avLst/>
          </a:prstGeom>
          <a:noFill/>
        </p:spPr>
      </p:pic>
      <p:pic>
        <p:nvPicPr>
          <p:cNvPr id="84" name="Nomura Research Institute Asia Pacific Pte. Ltd." hidden="1"/>
          <p:cNvPicPr/>
          <p:nvPr userDrawn="1"/>
        </p:nvPicPr>
        <p:blipFill>
          <a:blip r:embed="rId4" cstate="print"/>
          <a:srcRect/>
          <a:stretch>
            <a:fillRect/>
          </a:stretch>
        </p:blipFill>
        <p:spPr bwMode="auto">
          <a:xfrm>
            <a:off x="7570383" y="142876"/>
            <a:ext cx="2037904" cy="287080"/>
          </a:xfrm>
          <a:prstGeom prst="rect">
            <a:avLst/>
          </a:prstGeom>
          <a:noFill/>
          <a:ln w="9525">
            <a:noFill/>
            <a:miter lim="800000"/>
            <a:headEnd/>
            <a:tailEnd/>
          </a:ln>
        </p:spPr>
      </p:pic>
      <p:pic>
        <p:nvPicPr>
          <p:cNvPr id="79" name="野村総研（大連）" descr="C:\Documents and Settings\s-suzuki\デスクトップ\dl_logo03.jpg" hidden="1"/>
          <p:cNvPicPr>
            <a:picLocks noChangeAspect="1" noChangeArrowheads="1"/>
          </p:cNvPicPr>
          <p:nvPr userDrawn="1"/>
        </p:nvPicPr>
        <p:blipFill>
          <a:blip r:embed="rId5" cstate="print"/>
          <a:srcRect/>
          <a:stretch>
            <a:fillRect/>
          </a:stretch>
        </p:blipFill>
        <p:spPr bwMode="auto">
          <a:xfrm>
            <a:off x="7607382" y="150019"/>
            <a:ext cx="1849719" cy="162000"/>
          </a:xfrm>
          <a:prstGeom prst="rect">
            <a:avLst/>
          </a:prstGeom>
          <a:noFill/>
        </p:spPr>
      </p:pic>
      <p:pic>
        <p:nvPicPr>
          <p:cNvPr id="82" name="野村総研（上海）" descr="C:\Documents and Settings\s-suzuki\デスクトップ\sh_logo02.jpg" hidden="1"/>
          <p:cNvPicPr>
            <a:picLocks noChangeAspect="1" noChangeArrowheads="1"/>
          </p:cNvPicPr>
          <p:nvPr userDrawn="1"/>
        </p:nvPicPr>
        <p:blipFill>
          <a:blip r:embed="rId6" cstate="print"/>
          <a:srcRect/>
          <a:stretch>
            <a:fillRect/>
          </a:stretch>
        </p:blipFill>
        <p:spPr bwMode="auto">
          <a:xfrm>
            <a:off x="7593311" y="140495"/>
            <a:ext cx="1837500" cy="176400"/>
          </a:xfrm>
          <a:prstGeom prst="rect">
            <a:avLst/>
          </a:prstGeom>
          <a:noFill/>
        </p:spPr>
      </p:pic>
      <p:pic>
        <p:nvPicPr>
          <p:cNvPr id="67" name="野村総研（北京）" descr="nri_北京.jpg" hidden="1"/>
          <p:cNvPicPr>
            <a:picLocks noChangeAspect="1"/>
          </p:cNvPicPr>
          <p:nvPr userDrawn="1"/>
        </p:nvPicPr>
        <p:blipFill>
          <a:blip r:embed="rId7" cstate="print"/>
          <a:srcRect r="2216"/>
          <a:stretch>
            <a:fillRect/>
          </a:stretch>
        </p:blipFill>
        <p:spPr>
          <a:xfrm>
            <a:off x="7571029" y="116685"/>
            <a:ext cx="2150106" cy="224281"/>
          </a:xfrm>
          <a:prstGeom prst="rect">
            <a:avLst/>
          </a:prstGeom>
        </p:spPr>
      </p:pic>
      <p:pic>
        <p:nvPicPr>
          <p:cNvPr id="80" name="Nomura Research Institute Europe Limited" descr="C:\Documents and Settings\s-suzuki\デスクトップ\e_logo00.jpg" hidden="1"/>
          <p:cNvPicPr>
            <a:picLocks noChangeAspect="1" noChangeArrowheads="1"/>
          </p:cNvPicPr>
          <p:nvPr userDrawn="1"/>
        </p:nvPicPr>
        <p:blipFill>
          <a:blip r:embed="rId8" cstate="print"/>
          <a:srcRect/>
          <a:stretch>
            <a:fillRect/>
          </a:stretch>
        </p:blipFill>
        <p:spPr bwMode="auto">
          <a:xfrm>
            <a:off x="7619137" y="152400"/>
            <a:ext cx="1852444" cy="288000"/>
          </a:xfrm>
          <a:prstGeom prst="rect">
            <a:avLst/>
          </a:prstGeom>
          <a:noFill/>
        </p:spPr>
      </p:pic>
      <p:pic>
        <p:nvPicPr>
          <p:cNvPr id="72" name="Nomura Research Institute America, Inc." descr="nri_america.jpg" hidden="1"/>
          <p:cNvPicPr>
            <a:picLocks noChangeAspect="1"/>
          </p:cNvPicPr>
          <p:nvPr userDrawn="1"/>
        </p:nvPicPr>
        <p:blipFill>
          <a:blip r:embed="rId9" cstate="print"/>
          <a:stretch>
            <a:fillRect/>
          </a:stretch>
        </p:blipFill>
        <p:spPr>
          <a:xfrm>
            <a:off x="7616846" y="152400"/>
            <a:ext cx="1800050" cy="291184"/>
          </a:xfrm>
          <a:prstGeom prst="rect">
            <a:avLst/>
          </a:prstGeom>
        </p:spPr>
      </p:pic>
      <p:pic>
        <p:nvPicPr>
          <p:cNvPr id="85" name="NRIシステムテクノ" hidden="1"/>
          <p:cNvPicPr>
            <a:picLocks noChangeAspect="1"/>
          </p:cNvPicPr>
          <p:nvPr userDrawn="1"/>
        </p:nvPicPr>
        <p:blipFill>
          <a:blip r:embed="rId10" cstate="print"/>
          <a:srcRect/>
          <a:stretch>
            <a:fillRect/>
          </a:stretch>
        </p:blipFill>
        <p:spPr bwMode="auto">
          <a:xfrm>
            <a:off x="7600976" y="147638"/>
            <a:ext cx="1208119" cy="162000"/>
          </a:xfrm>
          <a:prstGeom prst="rect">
            <a:avLst/>
          </a:prstGeom>
          <a:noFill/>
          <a:ln w="9525">
            <a:noFill/>
            <a:miter lim="800000"/>
            <a:headEnd/>
            <a:tailEnd/>
          </a:ln>
        </p:spPr>
      </p:pic>
      <p:pic>
        <p:nvPicPr>
          <p:cNvPr id="76" name="NRIプロセスイノベーション" descr="C:\Documents and Settings\s-suzuki\デスクトップ\pro_J_01.jpg" hidden="1"/>
          <p:cNvPicPr>
            <a:picLocks noChangeAspect="1" noChangeArrowheads="1"/>
          </p:cNvPicPr>
          <p:nvPr userDrawn="1"/>
        </p:nvPicPr>
        <p:blipFill>
          <a:blip r:embed="rId11" cstate="print"/>
          <a:srcRect/>
          <a:stretch>
            <a:fillRect/>
          </a:stretch>
        </p:blipFill>
        <p:spPr bwMode="auto">
          <a:xfrm>
            <a:off x="7608781" y="142876"/>
            <a:ext cx="1667558" cy="165600"/>
          </a:xfrm>
          <a:prstGeom prst="rect">
            <a:avLst/>
          </a:prstGeom>
          <a:noFill/>
        </p:spPr>
      </p:pic>
      <p:pic>
        <p:nvPicPr>
          <p:cNvPr id="75" name="NRI社会情報システム" descr="C:\Documents and Settings\s-suzuki\デスクトップ\sjs_logo00.jpg" hidden="1"/>
          <p:cNvPicPr>
            <a:picLocks noChangeAspect="1" noChangeArrowheads="1"/>
          </p:cNvPicPr>
          <p:nvPr userDrawn="1"/>
        </p:nvPicPr>
        <p:blipFill>
          <a:blip r:embed="rId12" cstate="print"/>
          <a:srcRect/>
          <a:stretch>
            <a:fillRect/>
          </a:stretch>
        </p:blipFill>
        <p:spPr bwMode="auto">
          <a:xfrm>
            <a:off x="7554763" y="121447"/>
            <a:ext cx="1434720" cy="219600"/>
          </a:xfrm>
          <a:prstGeom prst="rect">
            <a:avLst/>
          </a:prstGeom>
          <a:noFill/>
        </p:spPr>
      </p:pic>
      <p:pic>
        <p:nvPicPr>
          <p:cNvPr id="73" name="NRIサイバーパテント" descr="C:\Documents and Settings\s-suzuki\デスクトップ\cp_logo00.jpg" hidden="1"/>
          <p:cNvPicPr>
            <a:picLocks noChangeAspect="1" noChangeArrowheads="1"/>
          </p:cNvPicPr>
          <p:nvPr userDrawn="1"/>
        </p:nvPicPr>
        <p:blipFill>
          <a:blip r:embed="rId13" cstate="print"/>
          <a:srcRect/>
          <a:stretch>
            <a:fillRect/>
          </a:stretch>
        </p:blipFill>
        <p:spPr bwMode="auto">
          <a:xfrm>
            <a:off x="7595712" y="133352"/>
            <a:ext cx="1394924" cy="201600"/>
          </a:xfrm>
          <a:prstGeom prst="rect">
            <a:avLst/>
          </a:prstGeom>
          <a:noFill/>
        </p:spPr>
      </p:pic>
      <p:pic>
        <p:nvPicPr>
          <p:cNvPr id="74" name="NRIデータiテック" descr="C:\Documents and Settings\s-suzuki\デスクトップ\itech_logo00.jpg" hidden="1"/>
          <p:cNvPicPr>
            <a:picLocks noChangeAspect="1" noChangeArrowheads="1"/>
          </p:cNvPicPr>
          <p:nvPr userDrawn="1"/>
        </p:nvPicPr>
        <p:blipFill>
          <a:blip r:embed="rId14" cstate="print"/>
          <a:srcRect/>
          <a:stretch>
            <a:fillRect/>
          </a:stretch>
        </p:blipFill>
        <p:spPr bwMode="auto">
          <a:xfrm>
            <a:off x="7567319" y="66539"/>
            <a:ext cx="1270710" cy="273600"/>
          </a:xfrm>
          <a:prstGeom prst="rect">
            <a:avLst/>
          </a:prstGeom>
          <a:noFill/>
        </p:spPr>
      </p:pic>
      <p:pic>
        <p:nvPicPr>
          <p:cNvPr id="77" name="NRIワークプレイスサービス" descr="C:\Documents and Settings\s-suzuki\デスクトップ\wp_logo00.jpg" hidden="1"/>
          <p:cNvPicPr>
            <a:picLocks noChangeAspect="1" noChangeArrowheads="1"/>
          </p:cNvPicPr>
          <p:nvPr userDrawn="1"/>
        </p:nvPicPr>
        <p:blipFill>
          <a:blip r:embed="rId15" cstate="print"/>
          <a:srcRect/>
          <a:stretch>
            <a:fillRect/>
          </a:stretch>
        </p:blipFill>
        <p:spPr bwMode="auto">
          <a:xfrm>
            <a:off x="7592475" y="140495"/>
            <a:ext cx="1774023" cy="180000"/>
          </a:xfrm>
          <a:prstGeom prst="rect">
            <a:avLst/>
          </a:prstGeom>
          <a:noFill/>
        </p:spPr>
      </p:pic>
      <p:pic>
        <p:nvPicPr>
          <p:cNvPr id="71" name="NRIセキュアテクノロジーズ" descr="セキュアテクノロジーズ.jpg" hidden="1"/>
          <p:cNvPicPr>
            <a:picLocks noChangeAspect="1"/>
          </p:cNvPicPr>
          <p:nvPr userDrawn="1"/>
        </p:nvPicPr>
        <p:blipFill>
          <a:blip r:embed="rId16" cstate="print"/>
          <a:srcRect l="1205" t="18079" b="16391"/>
          <a:stretch>
            <a:fillRect/>
          </a:stretch>
        </p:blipFill>
        <p:spPr>
          <a:xfrm>
            <a:off x="7591975" y="140495"/>
            <a:ext cx="1830458" cy="182096"/>
          </a:xfrm>
          <a:prstGeom prst="rect">
            <a:avLst/>
          </a:prstGeom>
        </p:spPr>
      </p:pic>
      <p:pic>
        <p:nvPicPr>
          <p:cNvPr id="78" name="NRIネットコム" descr="C:\Users\kinoshita\Dropbox\進行中仕事\NRI_ppt_temp2011\nrippt2011_0509_logo\グループ社名ロゴ\ネットコム.jpg" hidden="1"/>
          <p:cNvPicPr>
            <a:picLocks noChangeAspect="1" noChangeArrowheads="1"/>
          </p:cNvPicPr>
          <p:nvPr userDrawn="1"/>
        </p:nvPicPr>
        <p:blipFill>
          <a:blip r:embed="rId17" cstate="print"/>
          <a:srcRect/>
          <a:stretch>
            <a:fillRect/>
          </a:stretch>
        </p:blipFill>
        <p:spPr bwMode="auto">
          <a:xfrm>
            <a:off x="7621289" y="157162"/>
            <a:ext cx="976025" cy="146507"/>
          </a:xfrm>
          <a:prstGeom prst="rect">
            <a:avLst/>
          </a:prstGeom>
          <a:noFill/>
        </p:spPr>
      </p:pic>
      <p:sp>
        <p:nvSpPr>
          <p:cNvPr id="86" name="Rectangle 10"/>
          <p:cNvSpPr txBox="1">
            <a:spLocks noChangeArrowheads="1"/>
          </p:cNvSpPr>
          <p:nvPr userDrawn="1"/>
        </p:nvSpPr>
        <p:spPr bwMode="gray">
          <a:xfrm>
            <a:off x="7617296" y="116632"/>
            <a:ext cx="2232248" cy="360040"/>
          </a:xfrm>
          <a:prstGeom prst="rect">
            <a:avLst/>
          </a:prstGeom>
        </p:spPr>
        <p:txBody>
          <a:bodyPr vert="horz" lIns="0" tIns="43193" rIns="0" bIns="79200" rtlCol="0" anchor="ctr">
            <a:normAutofit fontScale="85000" lnSpcReduction="10000"/>
          </a:bodyPr>
          <a:lstStyle>
            <a:lvl1pPr marL="0" indent="0">
              <a:spcBef>
                <a:spcPct val="25000"/>
              </a:spcBef>
              <a:buFont typeface="Wingdings" pitchFamily="2" charset="2"/>
              <a:buNone/>
              <a:defRPr sz="16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914400" rtl="0" eaLnBrk="1" fontAlgn="auto" latinLnBrk="0" hangingPunct="1">
              <a:lnSpc>
                <a:spcPct val="100000"/>
              </a:lnSpc>
              <a:spcBef>
                <a:spcPct val="25000"/>
              </a:spcBef>
              <a:spcAft>
                <a:spcPts val="0"/>
              </a:spcAft>
              <a:buClrTx/>
              <a:buSzTx/>
              <a:buFont typeface="Wingdings" pitchFamily="2" charset="2"/>
              <a:buNone/>
              <a:tabLst/>
              <a:defRPr/>
            </a:pPr>
            <a:r>
              <a:rPr kumimoji="0" lang="ja-JP" altLang="en-US" sz="1400" kern="0" dirty="0" smtClean="0">
                <a:solidFill>
                  <a:sysClr val="windowText" lastClr="000000"/>
                </a:solidFill>
                <a:latin typeface="Meiryo UI" pitchFamily="50" charset="-128"/>
                <a:ea typeface="Meiryo UI" pitchFamily="50" charset="-128"/>
                <a:cs typeface="Meiryo UI" pitchFamily="50" charset="-128"/>
              </a:rPr>
              <a:t>上海ハイロンインフォテック株式会社</a:t>
            </a:r>
            <a:endParaRPr kumimoji="1" lang="ja-JP" altLang="en-US" sz="1400" b="0" i="0" u="none" strike="noStrike" kern="1200" cap="none" spc="0" normalizeH="0" baseline="0" noProof="0" dirty="0">
              <a:ln>
                <a:noFill/>
              </a:ln>
              <a:solidFill>
                <a:schemeClr val="tx1"/>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pic>
        <p:nvPicPr>
          <p:cNvPr id="57" name="図 56"/>
          <p:cNvPicPr>
            <a:picLocks noChangeAspect="1"/>
          </p:cNvPicPr>
          <p:nvPr userDrawn="1"/>
        </p:nvPicPr>
        <p:blipFill>
          <a:blip r:embed="rId18"/>
          <a:stretch>
            <a:fillRect/>
          </a:stretch>
        </p:blipFill>
        <p:spPr>
          <a:xfrm>
            <a:off x="100489" y="6634480"/>
            <a:ext cx="915512" cy="223520"/>
          </a:xfrm>
          <a:prstGeom prst="rect">
            <a:avLst/>
          </a:prstGeom>
        </p:spPr>
      </p:pic>
      <p:pic>
        <p:nvPicPr>
          <p:cNvPr id="58" name="図 57"/>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6105128" y="114424"/>
            <a:ext cx="1100773" cy="59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802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1496616" y="1484784"/>
            <a:ext cx="7056784" cy="4752528"/>
          </a:xfrm>
        </p:spPr>
        <p:txBody>
          <a:bodyPr lIns="90000" tIns="46800" rIns="90000" bIns="46800"/>
          <a:lstStyle>
            <a:lvl1pPr marL="324000" indent="-324000">
              <a:lnSpc>
                <a:spcPct val="125000"/>
              </a:lnSpc>
              <a:spcBef>
                <a:spcPts val="800"/>
              </a:spcBef>
              <a:buFontTx/>
              <a:buNone/>
              <a:tabLst>
                <a:tab pos="6456363" algn="r"/>
                <a:tab pos="68167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6456363" algn="r"/>
                <a:tab pos="68167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6456363" algn="r"/>
                <a:tab pos="68167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6456363" algn="r"/>
                <a:tab pos="68167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6456363" algn="r"/>
                <a:tab pos="68167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en-US" altLang="ja-JP" dirty="0" smtClean="0"/>
          </a:p>
          <a:p>
            <a:pPr lvl="5"/>
            <a:r>
              <a:rPr kumimoji="1" lang="ja-JP" altLang="en-US" dirty="0" smtClean="0"/>
              <a:t>第 </a:t>
            </a:r>
            <a:r>
              <a:rPr kumimoji="1" lang="en-US" altLang="ja-JP" dirty="0" smtClean="0"/>
              <a:t>6 </a:t>
            </a:r>
            <a:r>
              <a:rPr kumimoji="1" lang="ja-JP" altLang="en-US" dirty="0" smtClean="0"/>
              <a:t>レベル</a:t>
            </a:r>
            <a:endParaRPr kumimoji="1" lang="en-US" altLang="ja-JP" dirty="0" smtClean="0"/>
          </a:p>
          <a:p>
            <a:pPr lvl="6"/>
            <a:r>
              <a:rPr kumimoji="1" lang="ja-JP" altLang="en-US" dirty="0" smtClean="0"/>
              <a:t>第 </a:t>
            </a:r>
            <a:r>
              <a:rPr kumimoji="1" lang="en-US" altLang="ja-JP" dirty="0" smtClean="0"/>
              <a:t>7 </a:t>
            </a:r>
            <a:r>
              <a:rPr kumimoji="1" lang="ja-JP" altLang="en-US" dirty="0" smtClean="0"/>
              <a:t>レベル</a:t>
            </a:r>
            <a:endParaRPr kumimoji="1" lang="en-US" altLang="ja-JP" dirty="0" smtClean="0"/>
          </a:p>
          <a:p>
            <a:pPr lvl="7"/>
            <a:r>
              <a:rPr kumimoji="1" lang="ja-JP" altLang="en-US" dirty="0" smtClean="0"/>
              <a:t>第 </a:t>
            </a:r>
            <a:r>
              <a:rPr kumimoji="1" lang="en-US" altLang="ja-JP" dirty="0" smtClean="0"/>
              <a:t>8 </a:t>
            </a:r>
            <a:r>
              <a:rPr kumimoji="1" lang="ja-JP" altLang="en-US" dirty="0" smtClean="0"/>
              <a:t>レベル</a:t>
            </a:r>
            <a:endParaRPr kumimoji="1" lang="en-US" altLang="ja-JP" dirty="0" smtClean="0"/>
          </a:p>
          <a:p>
            <a:pPr lvl="8"/>
            <a:r>
              <a:rPr kumimoji="1" lang="ja-JP" altLang="en-US" dirty="0" smtClean="0"/>
              <a:t>第 </a:t>
            </a:r>
            <a:r>
              <a:rPr kumimoji="1" lang="en-US" altLang="ja-JP" dirty="0" smtClean="0"/>
              <a:t>9 </a:t>
            </a:r>
            <a:r>
              <a:rPr kumimoji="1" lang="ja-JP" altLang="en-US" dirty="0" smtClean="0"/>
              <a:t>レベル</a:t>
            </a:r>
            <a:endParaRPr kumimoji="1" lang="ja-JP" altLang="en-US" dirty="0"/>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4" name="Rectangle 341"/>
          <p:cNvSpPr>
            <a:spLocks noChangeArrowheads="1"/>
          </p:cNvSpPr>
          <p:nvPr userDrawn="1"/>
        </p:nvSpPr>
        <p:spPr bwMode="auto">
          <a:xfrm>
            <a:off x="7570788" y="0"/>
            <a:ext cx="2332037" cy="76200"/>
          </a:xfrm>
          <a:prstGeom prst="rect">
            <a:avLst/>
          </a:prstGeom>
          <a:solidFill>
            <a:schemeClr val="accent6"/>
          </a:solidFill>
          <a:ln w="9525">
            <a:noFill/>
            <a:miter lim="800000"/>
            <a:headEnd/>
            <a:tailEnd/>
          </a:ln>
          <a:effectLst/>
        </p:spPr>
        <p:txBody>
          <a:bodyPr wrap="none" anchor="ctr"/>
          <a:lstStyle/>
          <a:p>
            <a:pPr>
              <a:defRPr/>
            </a:pPr>
            <a:endParaRPr lang="ja-JP" altLang="en-US" dirty="0">
              <a:solidFill>
                <a:prstClr val="black"/>
              </a:solidFill>
            </a:endParaRPr>
          </a:p>
        </p:txBody>
      </p:sp>
      <p:sp>
        <p:nvSpPr>
          <p:cNvPr id="5" name="Rectangle 10"/>
          <p:cNvSpPr txBox="1">
            <a:spLocks noChangeArrowheads="1"/>
          </p:cNvSpPr>
          <p:nvPr userDrawn="1"/>
        </p:nvSpPr>
        <p:spPr bwMode="gray">
          <a:xfrm>
            <a:off x="7617296" y="116632"/>
            <a:ext cx="2232248" cy="360040"/>
          </a:xfrm>
          <a:prstGeom prst="rect">
            <a:avLst/>
          </a:prstGeom>
        </p:spPr>
        <p:txBody>
          <a:bodyPr vert="horz" lIns="0" tIns="43193" rIns="0" bIns="79200" rtlCol="0" anchor="ctr">
            <a:normAutofit fontScale="85000" lnSpcReduction="10000"/>
          </a:bodyPr>
          <a:lstStyle>
            <a:lvl1pPr marL="0" indent="0">
              <a:spcBef>
                <a:spcPct val="25000"/>
              </a:spcBef>
              <a:buFont typeface="Wingdings" pitchFamily="2" charset="2"/>
              <a:buNone/>
              <a:defRPr sz="16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914400" rtl="0" eaLnBrk="1" fontAlgn="auto" latinLnBrk="0" hangingPunct="1">
              <a:lnSpc>
                <a:spcPct val="100000"/>
              </a:lnSpc>
              <a:spcBef>
                <a:spcPct val="25000"/>
              </a:spcBef>
              <a:spcAft>
                <a:spcPts val="0"/>
              </a:spcAft>
              <a:buClrTx/>
              <a:buSzTx/>
              <a:buFont typeface="Wingdings" pitchFamily="2" charset="2"/>
              <a:buNone/>
              <a:tabLst/>
              <a:defRPr/>
            </a:pPr>
            <a:r>
              <a:rPr kumimoji="0" lang="ja-JP" altLang="en-US" sz="1400" kern="0" dirty="0" smtClean="0">
                <a:solidFill>
                  <a:sysClr val="windowText" lastClr="000000"/>
                </a:solidFill>
                <a:latin typeface="Meiryo UI" pitchFamily="50" charset="-128"/>
                <a:ea typeface="Meiryo UI" pitchFamily="50" charset="-128"/>
                <a:cs typeface="Meiryo UI" pitchFamily="50" charset="-128"/>
              </a:rPr>
              <a:t>上海ハイロンインフォテック株式会社</a:t>
            </a:r>
            <a:endParaRPr kumimoji="1" lang="ja-JP" altLang="en-US" sz="1400" b="0" i="0" u="none" strike="noStrike" kern="1200" cap="none" spc="0" normalizeH="0" baseline="0" noProof="0" dirty="0">
              <a:ln>
                <a:noFill/>
              </a:ln>
              <a:solidFill>
                <a:schemeClr val="tx1"/>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pic>
        <p:nvPicPr>
          <p:cNvPr id="6" name="図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05128" y="114424"/>
            <a:ext cx="1100773" cy="59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3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 2段">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48838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en-US" altLang="ja-JP" dirty="0" smtClean="0"/>
          </a:p>
          <a:p>
            <a:pPr lvl="5"/>
            <a:r>
              <a:rPr kumimoji="1" lang="ja-JP" altLang="en-US" dirty="0" smtClean="0"/>
              <a:t>第 </a:t>
            </a:r>
            <a:r>
              <a:rPr kumimoji="1" lang="en-US" altLang="ja-JP" dirty="0" smtClean="0"/>
              <a:t>6 </a:t>
            </a:r>
            <a:r>
              <a:rPr kumimoji="1" lang="ja-JP" altLang="en-US" dirty="0" smtClean="0"/>
              <a:t>レベル</a:t>
            </a:r>
            <a:endParaRPr kumimoji="1" lang="en-US" altLang="ja-JP" dirty="0" smtClean="0"/>
          </a:p>
          <a:p>
            <a:pPr lvl="6"/>
            <a:r>
              <a:rPr kumimoji="1" lang="ja-JP" altLang="en-US" dirty="0" smtClean="0"/>
              <a:t>第 </a:t>
            </a:r>
            <a:r>
              <a:rPr kumimoji="1" lang="en-US" altLang="ja-JP" dirty="0" smtClean="0"/>
              <a:t>7 </a:t>
            </a:r>
            <a:r>
              <a:rPr kumimoji="1" lang="ja-JP" altLang="en-US" dirty="0" smtClean="0"/>
              <a:t>レベル</a:t>
            </a:r>
            <a:endParaRPr kumimoji="1" lang="en-US" altLang="ja-JP" dirty="0" smtClean="0"/>
          </a:p>
          <a:p>
            <a:pPr lvl="7"/>
            <a:r>
              <a:rPr kumimoji="1" lang="ja-JP" altLang="en-US" dirty="0" smtClean="0"/>
              <a:t>第 </a:t>
            </a:r>
            <a:r>
              <a:rPr kumimoji="1" lang="en-US" altLang="ja-JP" dirty="0" smtClean="0"/>
              <a:t>8 </a:t>
            </a:r>
            <a:r>
              <a:rPr kumimoji="1" lang="ja-JP" altLang="en-US" dirty="0" smtClean="0"/>
              <a:t>レベル</a:t>
            </a:r>
            <a:endParaRPr kumimoji="1" lang="en-US" altLang="ja-JP" dirty="0" smtClean="0"/>
          </a:p>
          <a:p>
            <a:pPr lvl="8"/>
            <a:r>
              <a:rPr kumimoji="1" lang="ja-JP" altLang="en-US" dirty="0" smtClean="0"/>
              <a:t>第 </a:t>
            </a:r>
            <a:r>
              <a:rPr kumimoji="1" lang="en-US" altLang="ja-JP" dirty="0" smtClean="0"/>
              <a:t>9 </a:t>
            </a:r>
            <a:r>
              <a:rPr kumimoji="1" lang="ja-JP" altLang="en-US" dirty="0" smtClean="0"/>
              <a:t>レベル</a:t>
            </a:r>
            <a:endParaRPr kumimoji="1" lang="ja-JP" altLang="en-US" dirty="0"/>
          </a:p>
        </p:txBody>
      </p:sp>
      <p:sp>
        <p:nvSpPr>
          <p:cNvPr id="5" name="テキスト プレースホルダー 7"/>
          <p:cNvSpPr>
            <a:spLocks noGrp="1"/>
          </p:cNvSpPr>
          <p:nvPr>
            <p:ph type="body" sz="quarter" idx="14"/>
          </p:nvPr>
        </p:nvSpPr>
        <p:spPr>
          <a:xfrm>
            <a:off x="524104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en-US" altLang="ja-JP" dirty="0" smtClean="0"/>
          </a:p>
          <a:p>
            <a:pPr lvl="5"/>
            <a:r>
              <a:rPr kumimoji="1" lang="ja-JP" altLang="en-US" dirty="0" smtClean="0"/>
              <a:t>第 </a:t>
            </a:r>
            <a:r>
              <a:rPr kumimoji="1" lang="en-US" altLang="ja-JP" dirty="0" smtClean="0"/>
              <a:t>6 </a:t>
            </a:r>
            <a:r>
              <a:rPr kumimoji="1" lang="ja-JP" altLang="en-US" dirty="0" smtClean="0"/>
              <a:t>レベル</a:t>
            </a:r>
            <a:endParaRPr kumimoji="1" lang="en-US" altLang="ja-JP" dirty="0" smtClean="0"/>
          </a:p>
          <a:p>
            <a:pPr lvl="6"/>
            <a:r>
              <a:rPr kumimoji="1" lang="ja-JP" altLang="en-US" dirty="0" smtClean="0"/>
              <a:t>第 </a:t>
            </a:r>
            <a:r>
              <a:rPr kumimoji="1" lang="en-US" altLang="ja-JP" dirty="0" smtClean="0"/>
              <a:t>7 </a:t>
            </a:r>
            <a:r>
              <a:rPr kumimoji="1" lang="ja-JP" altLang="en-US" dirty="0" smtClean="0"/>
              <a:t>レベル</a:t>
            </a:r>
            <a:endParaRPr kumimoji="1" lang="en-US" altLang="ja-JP" dirty="0" smtClean="0"/>
          </a:p>
          <a:p>
            <a:pPr lvl="7"/>
            <a:r>
              <a:rPr kumimoji="1" lang="ja-JP" altLang="en-US" dirty="0" smtClean="0"/>
              <a:t>第 </a:t>
            </a:r>
            <a:r>
              <a:rPr kumimoji="1" lang="en-US" altLang="ja-JP" dirty="0" smtClean="0"/>
              <a:t>8 </a:t>
            </a:r>
            <a:r>
              <a:rPr kumimoji="1" lang="ja-JP" altLang="en-US" dirty="0" smtClean="0"/>
              <a:t>レベル</a:t>
            </a:r>
            <a:endParaRPr kumimoji="1" lang="en-US" altLang="ja-JP" dirty="0" smtClean="0"/>
          </a:p>
          <a:p>
            <a:pPr lvl="8"/>
            <a:r>
              <a:rPr kumimoji="1" lang="ja-JP" altLang="en-US" dirty="0" smtClean="0"/>
              <a:t>第 </a:t>
            </a:r>
            <a:r>
              <a:rPr kumimoji="1" lang="en-US" altLang="ja-JP" dirty="0" smtClean="0"/>
              <a:t>9 </a:t>
            </a:r>
            <a:r>
              <a:rPr kumimoji="1" lang="ja-JP" altLang="en-US" dirty="0" smtClean="0"/>
              <a:t>レベル</a:t>
            </a:r>
            <a:endParaRPr kumimoji="1" lang="ja-JP" altLang="en-US" dirty="0"/>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39700354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次（ボックス）">
    <p:spTree>
      <p:nvGrpSpPr>
        <p:cNvPr id="1" name=""/>
        <p:cNvGrpSpPr/>
        <p:nvPr/>
      </p:nvGrpSpPr>
      <p:grpSpPr>
        <a:xfrm>
          <a:off x="0" y="0"/>
          <a:ext cx="0" cy="0"/>
          <a:chOff x="0" y="0"/>
          <a:chExt cx="0" cy="0"/>
        </a:xfrm>
      </p:grpSpPr>
      <p:sp>
        <p:nvSpPr>
          <p:cNvPr id="4" name="テキスト プレースホルダ 14"/>
          <p:cNvSpPr>
            <a:spLocks noGrp="1"/>
          </p:cNvSpPr>
          <p:nvPr>
            <p:ph type="body" sz="quarter" idx="12"/>
          </p:nvPr>
        </p:nvSpPr>
        <p:spPr>
          <a:xfrm>
            <a:off x="1136650" y="177363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dirty="0" smtClean="0"/>
              <a:t>マスタ テキストの書式設定</a:t>
            </a:r>
          </a:p>
        </p:txBody>
      </p:sp>
      <p:sp>
        <p:nvSpPr>
          <p:cNvPr id="5" name="テキスト プレースホルダ 14"/>
          <p:cNvSpPr>
            <a:spLocks noGrp="1"/>
          </p:cNvSpPr>
          <p:nvPr>
            <p:ph type="body" sz="quarter" idx="13"/>
          </p:nvPr>
        </p:nvSpPr>
        <p:spPr>
          <a:xfrm>
            <a:off x="1136650" y="242170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6" name="テキスト プレースホルダ 14"/>
          <p:cNvSpPr>
            <a:spLocks noGrp="1"/>
          </p:cNvSpPr>
          <p:nvPr>
            <p:ph type="body" sz="quarter" idx="14"/>
          </p:nvPr>
        </p:nvSpPr>
        <p:spPr>
          <a:xfrm>
            <a:off x="1136650" y="3069779"/>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7" name="テキスト プレースホルダ 14"/>
          <p:cNvSpPr>
            <a:spLocks noGrp="1"/>
          </p:cNvSpPr>
          <p:nvPr>
            <p:ph type="body" sz="quarter" idx="15"/>
          </p:nvPr>
        </p:nvSpPr>
        <p:spPr>
          <a:xfrm>
            <a:off x="1136650" y="3717851"/>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8" name="テキスト プレースホルダ 14"/>
          <p:cNvSpPr>
            <a:spLocks noGrp="1"/>
          </p:cNvSpPr>
          <p:nvPr>
            <p:ph type="body" sz="quarter" idx="16"/>
          </p:nvPr>
        </p:nvSpPr>
        <p:spPr>
          <a:xfrm>
            <a:off x="1136650" y="4365923"/>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9" name="テキスト プレースホルダ 14"/>
          <p:cNvSpPr>
            <a:spLocks noGrp="1"/>
          </p:cNvSpPr>
          <p:nvPr>
            <p:ph type="body" sz="quarter" idx="17"/>
          </p:nvPr>
        </p:nvSpPr>
        <p:spPr>
          <a:xfrm>
            <a:off x="1136650" y="501399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12" name="テキスト プレースホルダ 14"/>
          <p:cNvSpPr>
            <a:spLocks noGrp="1"/>
          </p:cNvSpPr>
          <p:nvPr>
            <p:ph type="body" sz="quarter" idx="18"/>
          </p:nvPr>
        </p:nvSpPr>
        <p:spPr>
          <a:xfrm>
            <a:off x="1136650" y="566206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15210989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中扉">
    <p:spTree>
      <p:nvGrpSpPr>
        <p:cNvPr id="1" name=""/>
        <p:cNvGrpSpPr/>
        <p:nvPr/>
      </p:nvGrpSpPr>
      <p:grpSpPr>
        <a:xfrm>
          <a:off x="0" y="0"/>
          <a:ext cx="0" cy="0"/>
          <a:chOff x="0" y="0"/>
          <a:chExt cx="0" cy="0"/>
        </a:xfrm>
      </p:grpSpPr>
      <p:sp>
        <p:nvSpPr>
          <p:cNvPr id="3" name="タイトル プレースホルダ 16"/>
          <p:cNvSpPr>
            <a:spLocks noGrp="1"/>
          </p:cNvSpPr>
          <p:nvPr>
            <p:ph type="title"/>
          </p:nvPr>
        </p:nvSpPr>
        <p:spPr>
          <a:xfrm>
            <a:off x="200472" y="2823295"/>
            <a:ext cx="9505502" cy="461665"/>
          </a:xfrm>
          <a:prstGeom prst="rect">
            <a:avLst/>
          </a:prstGeom>
        </p:spPr>
        <p:txBody>
          <a:bodyPr vert="horz" wrap="square" lIns="91440" tIns="45720" rIns="91440" bIns="45720" rtlCol="0" anchor="b" anchorCtr="0">
            <a:spAutoFit/>
          </a:bodyPr>
          <a:lstStyle>
            <a:lvl1pPr>
              <a:defRPr sz="2400"/>
            </a:lvl1pPr>
          </a:lstStyle>
          <a:p>
            <a:r>
              <a:rPr kumimoji="1" lang="ja-JP" altLang="en-US" dirty="0" smtClean="0"/>
              <a:t>マスタ タイトルの書式設定</a:t>
            </a:r>
            <a:endParaRPr kumimoji="1" lang="ja-JP" altLang="en-US" dirty="0"/>
          </a:p>
        </p:txBody>
      </p:sp>
      <p:sp>
        <p:nvSpPr>
          <p:cNvPr id="4" name="Line 26"/>
          <p:cNvSpPr>
            <a:spLocks noChangeShapeType="1"/>
          </p:cNvSpPr>
          <p:nvPr userDrawn="1"/>
        </p:nvSpPr>
        <p:spPr bwMode="auto">
          <a:xfrm>
            <a:off x="200471" y="3356990"/>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7" name="グループ化 6"/>
          <p:cNvGrpSpPr/>
          <p:nvPr userDrawn="1"/>
        </p:nvGrpSpPr>
        <p:grpSpPr>
          <a:xfrm>
            <a:off x="200472" y="6597352"/>
            <a:ext cx="355987" cy="179051"/>
            <a:chOff x="9061509" y="188968"/>
            <a:chExt cx="572011" cy="287704"/>
          </a:xfrm>
          <a:solidFill>
            <a:schemeClr val="tx2"/>
          </a:solidFill>
        </p:grpSpPr>
        <p:sp>
          <p:nvSpPr>
            <p:cNvPr id="8"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9"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0" name="テキスト ボックス 9"/>
          <p:cNvSpPr txBox="1"/>
          <p:nvPr userDrawn="1"/>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Tree>
    <p:extLst>
      <p:ext uri="{BB962C8B-B14F-4D97-AF65-F5344CB8AC3E}">
        <p14:creationId xmlns:p14="http://schemas.microsoft.com/office/powerpoint/2010/main" val="17412137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21" name="テキスト プレースホルダ 20"/>
          <p:cNvSpPr>
            <a:spLocks noGrp="1"/>
          </p:cNvSpPr>
          <p:nvPr>
            <p:ph type="body" sz="quarter" idx="14"/>
          </p:nvPr>
        </p:nvSpPr>
        <p:spPr>
          <a:xfrm>
            <a:off x="200025" y="1556740"/>
            <a:ext cx="9505950" cy="4967884"/>
          </a:xfrm>
          <a:prstGeom prst="rect">
            <a:avLst/>
          </a:prstGeom>
        </p:spPr>
        <p:txBody>
          <a:bodyPr/>
          <a:lstStyle>
            <a:lvl1pPr>
              <a:defRPr sz="1600">
                <a:latin typeface="+mn-lt"/>
                <a:ea typeface="+mn-ea"/>
              </a:defRPr>
            </a:lvl1pPr>
            <a:lvl2pPr>
              <a:defRPr sz="1400">
                <a:latin typeface="+mn-lt"/>
                <a:ea typeface="+mn-ea"/>
              </a:defRPr>
            </a:lvl2pPr>
            <a:lvl3pPr>
              <a:defRPr sz="1400">
                <a:latin typeface="+mn-lt"/>
                <a:ea typeface="+mj-ea"/>
              </a:defRPr>
            </a:lvl3pPr>
            <a:lvl4pPr>
              <a:defRPr sz="1200">
                <a:latin typeface="+mn-lt"/>
                <a:ea typeface="+mn-ea"/>
              </a:defRPr>
            </a:lvl4pPr>
            <a:lvl5pPr>
              <a:defRPr sz="1200">
                <a:latin typeface="+mn-lt"/>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Line 26"/>
          <p:cNvSpPr>
            <a:spLocks noChangeShapeType="1"/>
          </p:cNvSpPr>
          <p:nvPr userDrawn="1"/>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3"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Tree>
    <p:extLst>
      <p:ext uri="{BB962C8B-B14F-4D97-AF65-F5344CB8AC3E}">
        <p14:creationId xmlns:p14="http://schemas.microsoft.com/office/powerpoint/2010/main" val="28744143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標準（スペース大）">
    <p:spTree>
      <p:nvGrpSpPr>
        <p:cNvPr id="1" name=""/>
        <p:cNvGrpSpPr/>
        <p:nvPr/>
      </p:nvGrpSpPr>
      <p:grpSpPr>
        <a:xfrm>
          <a:off x="0" y="0"/>
          <a:ext cx="0" cy="0"/>
          <a:chOff x="0" y="0"/>
          <a:chExt cx="0" cy="0"/>
        </a:xfrm>
      </p:grpSpPr>
      <p:sp>
        <p:nvSpPr>
          <p:cNvPr id="4" name="Line 26"/>
          <p:cNvSpPr>
            <a:spLocks noChangeShapeType="1"/>
          </p:cNvSpPr>
          <p:nvPr userDrawn="1"/>
        </p:nvSpPr>
        <p:spPr bwMode="auto">
          <a:xfrm>
            <a:off x="200471" y="98072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9" name="テキスト ボックス 8"/>
          <p:cNvSpPr txBox="1"/>
          <p:nvPr userDrawn="1"/>
        </p:nvSpPr>
        <p:spPr>
          <a:xfrm>
            <a:off x="8913440" y="6581001"/>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rPr>
              <a:pPr algn="r"/>
              <a:t>‹#›</a:t>
            </a:fld>
            <a:endParaRPr lang="ja-JP" altLang="en-US" sz="1200" dirty="0">
              <a:solidFill>
                <a:prstClr val="black"/>
              </a:solidFill>
            </a:endParaRPr>
          </a:p>
        </p:txBody>
      </p:sp>
      <p:sp>
        <p:nvSpPr>
          <p:cNvPr id="21" name="テキスト プレースホルダ 20"/>
          <p:cNvSpPr>
            <a:spLocks noGrp="1"/>
          </p:cNvSpPr>
          <p:nvPr>
            <p:ph type="body" sz="quarter" idx="14"/>
          </p:nvPr>
        </p:nvSpPr>
        <p:spPr>
          <a:xfrm>
            <a:off x="199710" y="1124744"/>
            <a:ext cx="9505950" cy="5327871"/>
          </a:xfrm>
          <a:prstGeom prst="rect">
            <a:avLst/>
          </a:prstGeom>
        </p:spPr>
        <p:txBody>
          <a:bodyPr/>
          <a:lstStyle>
            <a:lvl1pPr>
              <a:defRPr sz="1600">
                <a:latin typeface="+mn-lt"/>
                <a:ea typeface="+mn-ea"/>
              </a:defRPr>
            </a:lvl1pPr>
            <a:lvl2pPr>
              <a:defRPr sz="1400">
                <a:latin typeface="+mn-lt"/>
                <a:ea typeface="+mn-ea"/>
              </a:defRPr>
            </a:lvl2pPr>
            <a:lvl3pPr>
              <a:defRPr sz="1400">
                <a:latin typeface="+mn-lt"/>
                <a:ea typeface="+mj-ea"/>
              </a:defRPr>
            </a:lvl3pPr>
            <a:lvl4pPr>
              <a:defRPr sz="1200">
                <a:latin typeface="+mn-lt"/>
                <a:ea typeface="+mn-ea"/>
              </a:defRPr>
            </a:lvl4pPr>
            <a:lvl5pPr>
              <a:defRPr sz="1200">
                <a:latin typeface="+mn-lt"/>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11"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12" name="テキスト プレースホルダー 12"/>
          <p:cNvSpPr>
            <a:spLocks noGrp="1"/>
          </p:cNvSpPr>
          <p:nvPr>
            <p:ph type="body" sz="quarter" idx="15"/>
          </p:nvPr>
        </p:nvSpPr>
        <p:spPr>
          <a:xfrm>
            <a:off x="200025" y="549275"/>
            <a:ext cx="9505950" cy="359445"/>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p:txBody>
      </p:sp>
      <p:pic>
        <p:nvPicPr>
          <p:cNvPr id="13" name="図 12"/>
          <p:cNvPicPr>
            <a:picLocks noChangeAspect="1"/>
          </p:cNvPicPr>
          <p:nvPr userDrawn="1"/>
        </p:nvPicPr>
        <p:blipFill>
          <a:blip r:embed="rId2"/>
          <a:stretch>
            <a:fillRect/>
          </a:stretch>
        </p:blipFill>
        <p:spPr>
          <a:xfrm>
            <a:off x="100489" y="6634480"/>
            <a:ext cx="915512" cy="223520"/>
          </a:xfrm>
          <a:prstGeom prst="rect">
            <a:avLst/>
          </a:prstGeom>
        </p:spPr>
      </p:pic>
    </p:spTree>
    <p:extLst>
      <p:ext uri="{BB962C8B-B14F-4D97-AF65-F5344CB8AC3E}">
        <p14:creationId xmlns:p14="http://schemas.microsoft.com/office/powerpoint/2010/main" val="2806272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タイトル 7"/>
          <p:cNvSpPr>
            <a:spLocks noGrp="1"/>
          </p:cNvSpPr>
          <p:nvPr>
            <p:ph type="title"/>
          </p:nvPr>
        </p:nvSpPr>
        <p:spPr>
          <a:xfrm>
            <a:off x="200471" y="188550"/>
            <a:ext cx="9505055"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5" name="テキスト プレースホルダー 12"/>
          <p:cNvSpPr>
            <a:spLocks noGrp="1"/>
          </p:cNvSpPr>
          <p:nvPr>
            <p:ph type="body" sz="quarter" idx="15"/>
          </p:nvPr>
        </p:nvSpPr>
        <p:spPr>
          <a:xfrm>
            <a:off x="200025"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Tree>
    <p:extLst>
      <p:ext uri="{BB962C8B-B14F-4D97-AF65-F5344CB8AC3E}">
        <p14:creationId xmlns:p14="http://schemas.microsoft.com/office/powerpoint/2010/main" val="21852301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プロフィール">
    <p:spTree>
      <p:nvGrpSpPr>
        <p:cNvPr id="1" name=""/>
        <p:cNvGrpSpPr/>
        <p:nvPr/>
      </p:nvGrpSpPr>
      <p:grpSpPr>
        <a:xfrm>
          <a:off x="0" y="0"/>
          <a:ext cx="0" cy="0"/>
          <a:chOff x="0" y="0"/>
          <a:chExt cx="0" cy="0"/>
        </a:xfrm>
      </p:grpSpPr>
      <p:graphicFrame>
        <p:nvGraphicFramePr>
          <p:cNvPr id="4" name="Group 3"/>
          <p:cNvGraphicFramePr>
            <a:graphicFrameLocks noGrp="1"/>
          </p:cNvGraphicFramePr>
          <p:nvPr userDrawn="1">
            <p:extLst>
              <p:ext uri="{D42A27DB-BD31-4B8C-83A1-F6EECF244321}">
                <p14:modId xmlns:p14="http://schemas.microsoft.com/office/powerpoint/2010/main" val="383152616"/>
              </p:ext>
            </p:extLst>
          </p:nvPr>
        </p:nvGraphicFramePr>
        <p:xfrm>
          <a:off x="200025" y="1340768"/>
          <a:ext cx="9505950" cy="5113213"/>
        </p:xfrm>
        <a:graphic>
          <a:graphicData uri="http://schemas.openxmlformats.org/drawingml/2006/table">
            <a:tbl>
              <a:tblPr/>
              <a:tblGrid>
                <a:gridCol w="4139688"/>
                <a:gridCol w="5366262"/>
              </a:tblGrid>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r>
              <a:tr h="1699486">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vMerge="1">
                  <a:txBody>
                    <a:bodyPr/>
                    <a:lstStyle/>
                    <a:p>
                      <a:endParaRPr kumimoji="1" lang="ja-JP" altLang="en-US"/>
                    </a:p>
                  </a:txBody>
                  <a:tcPr/>
                </a:tc>
              </a:tr>
              <a:tr h="2660533">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r>
            </a:tbl>
          </a:graphicData>
        </a:graphic>
      </p:graphicFrame>
      <p:sp>
        <p:nvSpPr>
          <p:cNvPr id="5" name="テキスト プレースホルダ 20"/>
          <p:cNvSpPr>
            <a:spLocks noGrp="1"/>
          </p:cNvSpPr>
          <p:nvPr>
            <p:ph type="body" sz="quarter" idx="14"/>
          </p:nvPr>
        </p:nvSpPr>
        <p:spPr>
          <a:xfrm>
            <a:off x="272480" y="1772816"/>
            <a:ext cx="3960440" cy="151216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6" name="テキスト プレースホルダ 20"/>
          <p:cNvSpPr>
            <a:spLocks noGrp="1"/>
          </p:cNvSpPr>
          <p:nvPr>
            <p:ph type="body" sz="quarter" idx="15"/>
          </p:nvPr>
        </p:nvSpPr>
        <p:spPr>
          <a:xfrm>
            <a:off x="272480" y="3861048"/>
            <a:ext cx="3960440" cy="2520280"/>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7" name="テキスト プレースホルダ 20"/>
          <p:cNvSpPr>
            <a:spLocks noGrp="1"/>
          </p:cNvSpPr>
          <p:nvPr>
            <p:ph type="body" sz="quarter" idx="16"/>
          </p:nvPr>
        </p:nvSpPr>
        <p:spPr>
          <a:xfrm>
            <a:off x="4448944" y="1772815"/>
            <a:ext cx="5184576" cy="4608513"/>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30056950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タイトル プレースホルダ 16"/>
          <p:cNvSpPr>
            <a:spLocks noGrp="1"/>
          </p:cNvSpPr>
          <p:nvPr>
            <p:ph type="title"/>
          </p:nvPr>
        </p:nvSpPr>
        <p:spPr>
          <a:xfrm>
            <a:off x="200471" y="188640"/>
            <a:ext cx="9505055" cy="1008112"/>
          </a:xfrm>
          <a:prstGeom prst="rect">
            <a:avLst/>
          </a:prstGeom>
        </p:spPr>
        <p:txBody>
          <a:bodyPr vert="horz" lIns="91440" tIns="45720" rIns="91440" bIns="45720" rtlCol="0" anchor="b" anchorCtr="0">
            <a:normAutofit/>
          </a:bodyPr>
          <a:lstStyle/>
          <a:p>
            <a:r>
              <a:rPr kumimoji="1" lang="ja-JP" altLang="en-US" dirty="0" smtClean="0"/>
              <a:t>マスタ タイトルの書式設定</a:t>
            </a:r>
            <a:endParaRPr kumimoji="1" lang="ja-JP" altLang="en-US" dirty="0"/>
          </a:p>
        </p:txBody>
      </p:sp>
      <p:sp>
        <p:nvSpPr>
          <p:cNvPr id="15" name="テキスト ボックス 14"/>
          <p:cNvSpPr txBox="1"/>
          <p:nvPr/>
        </p:nvSpPr>
        <p:spPr>
          <a:xfrm>
            <a:off x="8913440" y="6581001"/>
            <a:ext cx="720080" cy="307777"/>
          </a:xfrm>
          <a:prstGeom prst="rect">
            <a:avLst/>
          </a:prstGeom>
          <a:noFill/>
        </p:spPr>
        <p:txBody>
          <a:bodyPr wrap="square" lIns="0" rIns="0" rtlCol="0">
            <a:spAutoFit/>
          </a:bodyPr>
          <a:lstStyle/>
          <a:p>
            <a:pPr algn="r"/>
            <a:fld id="{6DD9FF53-5E75-4890-BA22-699EFFF134BB}" type="slidenum">
              <a:rPr lang="ja-JP" altLang="en-US" sz="1400">
                <a:solidFill>
                  <a:prstClr val="black"/>
                </a:solidFill>
                <a:latin typeface="Meiryo UI" pitchFamily="50" charset="-128"/>
                <a:ea typeface="Meiryo UI" pitchFamily="50" charset="-128"/>
                <a:cs typeface="Meiryo UI" pitchFamily="50" charset="-128"/>
              </a:rPr>
              <a:pPr algn="r"/>
              <a:t>‹#›</a:t>
            </a:fld>
            <a:endParaRPr lang="ja-JP" altLang="en-US" sz="1400" dirty="0">
              <a:solidFill>
                <a:prstClr val="black"/>
              </a:solidFill>
              <a:latin typeface="Meiryo UI" pitchFamily="50" charset="-128"/>
              <a:ea typeface="Meiryo UI" pitchFamily="50" charset="-128"/>
              <a:cs typeface="Meiryo UI" pitchFamily="50" charset="-128"/>
            </a:endParaRPr>
          </a:p>
        </p:txBody>
      </p:sp>
      <p:sp>
        <p:nvSpPr>
          <p:cNvPr id="10" name="テキスト プレースホルダ 9"/>
          <p:cNvSpPr>
            <a:spLocks noGrp="1"/>
          </p:cNvSpPr>
          <p:nvPr>
            <p:ph type="body" idx="1"/>
          </p:nvPr>
        </p:nvSpPr>
        <p:spPr>
          <a:xfrm>
            <a:off x="200471" y="1484784"/>
            <a:ext cx="9505503" cy="5039840"/>
          </a:xfrm>
          <a:prstGeom prst="rect">
            <a:avLst/>
          </a:prstGeom>
        </p:spPr>
        <p:txBody>
          <a:bodyPr vert="horz" lIns="91440" tIns="45720" rIns="91440" bIns="45720" rtlCol="0">
            <a:no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11" name="Line 26"/>
          <p:cNvSpPr>
            <a:spLocks noChangeShapeType="1"/>
          </p:cNvSpPr>
          <p:nvPr userDrawn="1"/>
        </p:nvSpPr>
        <p:spPr bwMode="auto">
          <a:xfrm>
            <a:off x="200471"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pic>
        <p:nvPicPr>
          <p:cNvPr id="12" name="図 11"/>
          <p:cNvPicPr>
            <a:picLocks noChangeAspect="1"/>
          </p:cNvPicPr>
          <p:nvPr userDrawn="1"/>
        </p:nvPicPr>
        <p:blipFill>
          <a:blip r:embed="rId11"/>
          <a:stretch>
            <a:fillRect/>
          </a:stretch>
        </p:blipFill>
        <p:spPr>
          <a:xfrm>
            <a:off x="100489" y="6634480"/>
            <a:ext cx="915512" cy="223520"/>
          </a:xfrm>
          <a:prstGeom prst="rect">
            <a:avLst/>
          </a:prstGeom>
        </p:spPr>
      </p:pic>
    </p:spTree>
    <p:extLst>
      <p:ext uri="{BB962C8B-B14F-4D97-AF65-F5344CB8AC3E}">
        <p14:creationId xmlns:p14="http://schemas.microsoft.com/office/powerpoint/2010/main" val="3780788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2" r:id="rId9"/>
  </p:sldLayoutIdLst>
  <p:timing>
    <p:tnLst>
      <p:par>
        <p:cTn id="1" dur="indefinite" restart="never" nodeType="tmRoot"/>
      </p:par>
    </p:tnLst>
  </p:timing>
  <p:hf hdr="0" dt="0"/>
  <p:txStyles>
    <p:titleStyle>
      <a:lvl1pPr marL="0" marR="0" indent="0" algn="l" defTabSz="914400" rtl="0" eaLnBrk="1" fontAlgn="auto" latinLnBrk="0" hangingPunct="1">
        <a:lnSpc>
          <a:spcPct val="100000"/>
        </a:lnSpc>
        <a:spcBef>
          <a:spcPct val="0"/>
        </a:spcBef>
        <a:spcAft>
          <a:spcPts val="0"/>
        </a:spcAft>
        <a:buClrTx/>
        <a:buSzTx/>
        <a:buFontTx/>
        <a:buNone/>
        <a:tabLst/>
        <a:defRPr kumimoji="1" sz="2000" kern="1200">
          <a:solidFill>
            <a:schemeClr val="tx1"/>
          </a:solidFill>
          <a:latin typeface="HGP創英角ｺﾞｼｯｸUB" pitchFamily="50" charset="-128"/>
          <a:ea typeface="HGP創英角ｺﾞｼｯｸUB" pitchFamily="50" charset="-128"/>
          <a:cs typeface="+mj-cs"/>
        </a:defRPr>
      </a:lvl1pPr>
    </p:titleStyle>
    <p:bodyStyle>
      <a:lvl1pPr marL="187325"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n"/>
        <a:tabLst/>
        <a:defRPr kumimoji="1" sz="1600" kern="1200">
          <a:solidFill>
            <a:schemeClr val="tx1"/>
          </a:solidFill>
          <a:latin typeface="+mn-lt"/>
          <a:ea typeface="+mn-ea"/>
          <a:cs typeface="+mn-cs"/>
        </a:defRPr>
      </a:lvl1pPr>
      <a:lvl2pPr marL="565150"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l"/>
        <a:tabLst/>
        <a:defRPr kumimoji="1" sz="1400" kern="1200">
          <a:solidFill>
            <a:schemeClr val="tx1"/>
          </a:solidFill>
          <a:latin typeface="+mn-lt"/>
          <a:ea typeface="+mn-ea"/>
          <a:cs typeface="+mn-cs"/>
        </a:defRPr>
      </a:lvl2pPr>
      <a:lvl3pPr marL="952500" marR="0" indent="-196850" algn="l" defTabSz="863600" rtl="0" eaLnBrk="1" fontAlgn="base" latinLnBrk="0" hangingPunct="1">
        <a:lnSpc>
          <a:spcPct val="100000"/>
        </a:lnSpc>
        <a:spcBef>
          <a:spcPct val="20000"/>
        </a:spcBef>
        <a:spcAft>
          <a:spcPct val="0"/>
        </a:spcAft>
        <a:buClr>
          <a:schemeClr val="bg1">
            <a:lumMod val="75000"/>
          </a:schemeClr>
        </a:buClr>
        <a:buSzTx/>
        <a:buFontTx/>
        <a:buChar char="▪"/>
        <a:tabLst/>
        <a:defRPr kumimoji="1" sz="1400" kern="1200">
          <a:solidFill>
            <a:schemeClr val="tx1"/>
          </a:solidFill>
          <a:latin typeface="+mn-lt"/>
          <a:ea typeface="+mn-ea"/>
          <a:cs typeface="+mn-cs"/>
        </a:defRPr>
      </a:lvl3pPr>
      <a:lvl4pPr marL="1335088" marR="0" indent="-192088" algn="l" defTabSz="863600" rtl="0" eaLnBrk="1" fontAlgn="base" latinLnBrk="0" hangingPunct="1">
        <a:lnSpc>
          <a:spcPct val="100000"/>
        </a:lnSpc>
        <a:spcBef>
          <a:spcPct val="15000"/>
        </a:spcBef>
        <a:spcAft>
          <a:spcPct val="0"/>
        </a:spcAft>
        <a:buClr>
          <a:schemeClr val="bg1">
            <a:lumMod val="75000"/>
          </a:schemeClr>
        </a:buClr>
        <a:buSzTx/>
        <a:buFontTx/>
        <a:buChar char="▪"/>
        <a:tabLst/>
        <a:defRPr kumimoji="1" sz="1200" kern="1200">
          <a:solidFill>
            <a:schemeClr val="tx1"/>
          </a:solidFill>
          <a:latin typeface="+mn-lt"/>
          <a:ea typeface="+mn-ea"/>
          <a:cs typeface="+mn-cs"/>
        </a:defRPr>
      </a:lvl4pPr>
      <a:lvl5pPr marL="1717675" marR="0" indent="-192088" algn="l" defTabSz="863600" rtl="0" eaLnBrk="1" fontAlgn="base" latinLnBrk="0" hangingPunct="1">
        <a:lnSpc>
          <a:spcPct val="100000"/>
        </a:lnSpc>
        <a:spcBef>
          <a:spcPct val="10000"/>
        </a:spcBef>
        <a:spcAft>
          <a:spcPct val="0"/>
        </a:spcAft>
        <a:buClr>
          <a:schemeClr val="bg1">
            <a:lumMod val="75000"/>
          </a:schemeClr>
        </a:buClr>
        <a:buSzTx/>
        <a:buFontTx/>
        <a:buChar char="▪"/>
        <a:tabLst/>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6033120" y="4581128"/>
            <a:ext cx="2232248" cy="288652"/>
          </a:xfrm>
        </p:spPr>
        <p:txBody>
          <a:bodyPr/>
          <a:lstStyle/>
          <a:p>
            <a:r>
              <a:rPr lang="en-US" altLang="ja-JP" dirty="0" smtClean="0">
                <a:latin typeface="Meiryo UI" pitchFamily="50" charset="-128"/>
                <a:ea typeface="Meiryo UI" pitchFamily="50" charset="-128"/>
                <a:cs typeface="Meiryo UI" pitchFamily="50" charset="-128"/>
              </a:rPr>
              <a:t>2019</a:t>
            </a:r>
            <a:r>
              <a:rPr lang="ja-JP" altLang="en-US" dirty="0" smtClean="0">
                <a:latin typeface="Meiryo UI" pitchFamily="50" charset="-128"/>
                <a:ea typeface="Meiryo UI" pitchFamily="50" charset="-128"/>
                <a:cs typeface="Meiryo UI" pitchFamily="50" charset="-128"/>
              </a:rPr>
              <a:t>年</a:t>
            </a:r>
            <a:r>
              <a:rPr lang="en-US" altLang="ja-JP" dirty="0">
                <a:latin typeface="Meiryo UI" pitchFamily="50" charset="-128"/>
                <a:ea typeface="Meiryo UI" pitchFamily="50" charset="-128"/>
                <a:cs typeface="Meiryo UI" pitchFamily="50" charset="-128"/>
              </a:rPr>
              <a:t>7</a:t>
            </a:r>
            <a:r>
              <a:rPr lang="ja-JP" altLang="en-US" dirty="0" smtClean="0">
                <a:latin typeface="Meiryo UI" pitchFamily="50" charset="-128"/>
                <a:ea typeface="Meiryo UI" pitchFamily="50" charset="-128"/>
                <a:cs typeface="Meiryo UI" pitchFamily="50" charset="-128"/>
              </a:rPr>
              <a:t>月</a:t>
            </a:r>
            <a:r>
              <a:rPr lang="en-US" altLang="ja-JP" dirty="0" smtClean="0">
                <a:latin typeface="Meiryo UI" pitchFamily="50" charset="-128"/>
                <a:ea typeface="Meiryo UI" pitchFamily="50" charset="-128"/>
                <a:cs typeface="Meiryo UI" pitchFamily="50" charset="-128"/>
              </a:rPr>
              <a:t>29</a:t>
            </a:r>
            <a:r>
              <a:rPr lang="ja-JP" altLang="en-US" dirty="0" smtClean="0">
                <a:latin typeface="Meiryo UI" pitchFamily="50" charset="-128"/>
                <a:ea typeface="Meiryo UI" pitchFamily="50" charset="-128"/>
                <a:cs typeface="Meiryo UI" pitchFamily="50" charset="-128"/>
              </a:rPr>
              <a:t>日</a:t>
            </a:r>
            <a:endParaRPr lang="ja-JP" altLang="en-US" dirty="0">
              <a:latin typeface="Meiryo UI" pitchFamily="50" charset="-128"/>
              <a:ea typeface="Meiryo UI" pitchFamily="50" charset="-128"/>
              <a:cs typeface="Meiryo UI" pitchFamily="50" charset="-128"/>
            </a:endParaRPr>
          </a:p>
        </p:txBody>
      </p:sp>
      <p:sp>
        <p:nvSpPr>
          <p:cNvPr id="8" name="Rectangle 2"/>
          <p:cNvSpPr>
            <a:spLocks noGrp="1" noChangeArrowheads="1"/>
          </p:cNvSpPr>
          <p:nvPr>
            <p:ph type="ctrTitle" sz="quarter"/>
          </p:nvPr>
        </p:nvSpPr>
        <p:spPr bwMode="auto">
          <a:xfrm>
            <a:off x="1064568" y="1485404"/>
            <a:ext cx="7620000" cy="2952328"/>
          </a:xfrm>
          <a:prstGeom prst="rect">
            <a:avLst/>
          </a:prstGeom>
          <a:noFill/>
          <a:ln>
            <a:miter lim="800000"/>
            <a:headEnd/>
            <a:tailEnd/>
          </a:ln>
        </p:spPr>
        <p:txBody>
          <a:bodyPr>
            <a:normAutofit/>
          </a:bodyPr>
          <a:lstStyle/>
          <a:p>
            <a:pPr lvl="0" algn="ctr" fontAlgn="auto">
              <a:lnSpc>
                <a:spcPct val="130000"/>
              </a:lnSpc>
              <a:spcBef>
                <a:spcPts val="0"/>
              </a:spcBef>
              <a:defRPr/>
            </a:pPr>
            <a:r>
              <a:rPr kumimoji="0" lang="en-US" altLang="ja-JP" sz="2400" b="0" i="0" u="none" strike="noStrike" kern="0" cap="none" spc="0" normalizeH="0" baseline="0" noProof="0" dirty="0" smtClean="0">
                <a:ln>
                  <a:noFill/>
                </a:ln>
                <a:solidFill>
                  <a:sysClr val="windowText" lastClr="000000"/>
                </a:solidFill>
                <a:effectLst/>
                <a:uLnTx/>
                <a:uFillTx/>
                <a:latin typeface="Meiryo UI" pitchFamily="50" charset="-128"/>
                <a:ea typeface="Meiryo UI" pitchFamily="50" charset="-128"/>
                <a:cs typeface="Meiryo UI" pitchFamily="50" charset="-128"/>
              </a:rPr>
              <a:t>【</a:t>
            </a:r>
            <a:r>
              <a:rPr kumimoji="0" lang="ja-JP" altLang="en-US" sz="2400" b="0" i="0" u="none" strike="noStrike" kern="0" cap="none" spc="0" normalizeH="0" baseline="0" noProof="0" dirty="0" smtClean="0">
                <a:ln>
                  <a:noFill/>
                </a:ln>
                <a:solidFill>
                  <a:sysClr val="windowText" lastClr="000000"/>
                </a:solidFill>
                <a:effectLst/>
                <a:uLnTx/>
                <a:uFillTx/>
                <a:latin typeface="Meiryo UI" pitchFamily="50" charset="-128"/>
                <a:ea typeface="Meiryo UI" pitchFamily="50" charset="-128"/>
                <a:cs typeface="Meiryo UI" pitchFamily="50" charset="-128"/>
              </a:rPr>
              <a:t>海隆信技開発一部</a:t>
            </a:r>
            <a:r>
              <a:rPr kumimoji="0" lang="en-US" altLang="ja-JP" sz="2400" b="0" i="0" u="none" strike="noStrike" kern="0" cap="none" spc="0" normalizeH="0" baseline="0" noProof="0" dirty="0" smtClean="0">
                <a:ln>
                  <a:noFill/>
                </a:ln>
                <a:solidFill>
                  <a:sysClr val="windowText" lastClr="000000"/>
                </a:solidFill>
                <a:effectLst/>
                <a:uLnTx/>
                <a:uFillTx/>
                <a:latin typeface="Meiryo UI" pitchFamily="50" charset="-128"/>
                <a:ea typeface="Meiryo UI" pitchFamily="50" charset="-128"/>
                <a:cs typeface="Meiryo UI" pitchFamily="50" charset="-128"/>
              </a:rPr>
              <a:t>】</a:t>
            </a:r>
            <a:r>
              <a:rPr kumimoji="0" lang="ja-JP" altLang="en-US" sz="2400" b="0" i="0" u="none" strike="noStrike" kern="0" cap="none" spc="0" normalizeH="0" baseline="0" noProof="0" dirty="0" smtClean="0">
                <a:ln>
                  <a:noFill/>
                </a:ln>
                <a:solidFill>
                  <a:sysClr val="windowText" lastClr="000000"/>
                </a:solidFill>
                <a:effectLst/>
                <a:uLnTx/>
                <a:uFillTx/>
                <a:latin typeface="Meiryo UI" pitchFamily="50" charset="-128"/>
                <a:ea typeface="Meiryo UI" pitchFamily="50" charset="-128"/>
                <a:cs typeface="Meiryo UI" pitchFamily="50" charset="-128"/>
              </a:rPr>
              <a:t>損保グループ課題の考え</a:t>
            </a:r>
            <a:endParaRPr kumimoji="0" lang="ja-JP" altLang="en-US" sz="1200" b="0" i="0" u="none" strike="noStrike" kern="0" cap="none" spc="0" normalizeH="0" baseline="0" noProof="0" dirty="0" smtClean="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5" name="テキスト プレースホルダー 3"/>
          <p:cNvSpPr>
            <a:spLocks noGrp="1"/>
          </p:cNvSpPr>
          <p:nvPr>
            <p:ph type="body" sz="quarter" idx="10"/>
          </p:nvPr>
        </p:nvSpPr>
        <p:spPr>
          <a:xfrm>
            <a:off x="6033120" y="5013176"/>
            <a:ext cx="2232248" cy="792088"/>
          </a:xfrm>
        </p:spPr>
        <p:txBody>
          <a:bodyPr/>
          <a:lstStyle/>
          <a:p>
            <a:r>
              <a:rPr lang="ja-JP" altLang="en-US" sz="1100" dirty="0">
                <a:latin typeface="Meiryo UI" pitchFamily="50" charset="-128"/>
                <a:ea typeface="Meiryo UI" pitchFamily="50" charset="-128"/>
                <a:cs typeface="Meiryo UI" pitchFamily="50" charset="-128"/>
              </a:rPr>
              <a:t>上海海隆信</a:t>
            </a:r>
            <a:r>
              <a:rPr lang="ja-JP" altLang="en-US" sz="1100" dirty="0" smtClean="0">
                <a:latin typeface="Meiryo UI" pitchFamily="50" charset="-128"/>
                <a:ea typeface="Meiryo UI" pitchFamily="50" charset="-128"/>
                <a:cs typeface="Meiryo UI" pitchFamily="50" charset="-128"/>
              </a:rPr>
              <a:t>技軟件有限公司</a:t>
            </a:r>
            <a:endParaRPr lang="en-US" altLang="ja-JP" sz="1100" dirty="0" smtClean="0">
              <a:latin typeface="Meiryo UI" pitchFamily="50" charset="-128"/>
              <a:ea typeface="Meiryo UI" pitchFamily="50" charset="-128"/>
              <a:cs typeface="Meiryo UI" pitchFamily="50" charset="-128"/>
            </a:endParaRPr>
          </a:p>
          <a:p>
            <a:r>
              <a:rPr lang="ja-JP" altLang="en-US" sz="1100" dirty="0" smtClean="0">
                <a:latin typeface="Meiryo UI" pitchFamily="50" charset="-128"/>
                <a:ea typeface="Meiryo UI" pitchFamily="50" charset="-128"/>
                <a:cs typeface="Meiryo UI" pitchFamily="50" charset="-128"/>
              </a:rPr>
              <a:t>開発</a:t>
            </a:r>
            <a:r>
              <a:rPr lang="ja-JP" altLang="en-US" sz="1100" dirty="0">
                <a:latin typeface="Meiryo UI" pitchFamily="50" charset="-128"/>
                <a:ea typeface="Meiryo UI" pitchFamily="50" charset="-128"/>
                <a:cs typeface="Meiryo UI" pitchFamily="50" charset="-128"/>
              </a:rPr>
              <a:t>一部</a:t>
            </a:r>
          </a:p>
        </p:txBody>
      </p:sp>
    </p:spTree>
    <p:extLst>
      <p:ext uri="{BB962C8B-B14F-4D97-AF65-F5344CB8AC3E}">
        <p14:creationId xmlns:p14="http://schemas.microsoft.com/office/powerpoint/2010/main" val="3214310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pPr fontAlgn="auto">
              <a:spcAft>
                <a:spcPts val="300"/>
              </a:spcAft>
              <a:buClr>
                <a:srgbClr val="0066B3"/>
              </a:buClr>
            </a:pPr>
            <a:r>
              <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１．プロジェクト状況</a:t>
            </a:r>
            <a:r>
              <a:rPr lang="en-US" altLang="ja-JP"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課題認識と改善点</a:t>
            </a:r>
            <a:endPar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710480769"/>
              </p:ext>
            </p:extLst>
          </p:nvPr>
        </p:nvGraphicFramePr>
        <p:xfrm>
          <a:off x="221410" y="1079737"/>
          <a:ext cx="9484118" cy="4943020"/>
        </p:xfrm>
        <a:graphic>
          <a:graphicData uri="http://schemas.openxmlformats.org/drawingml/2006/table">
            <a:tbl>
              <a:tblPr firstRow="1" bandRow="1">
                <a:tableStyleId>{5C22544A-7EE6-4342-B048-85BDC9FD1C3A}</a:tableStyleId>
              </a:tblPr>
              <a:tblGrid>
                <a:gridCol w="1448117"/>
                <a:gridCol w="3880119"/>
                <a:gridCol w="4155882"/>
              </a:tblGrid>
              <a:tr h="619602">
                <a:tc>
                  <a:txBody>
                    <a:bodyPr/>
                    <a:lstStyle/>
                    <a:p>
                      <a:pPr algn="ctr"/>
                      <a:r>
                        <a:rPr kumimoji="1" lang="ja-JP" altLang="en-US" sz="1800" b="1" dirty="0" smtClean="0">
                          <a:solidFill>
                            <a:schemeClr val="tx1"/>
                          </a:solidFill>
                          <a:latin typeface="+mj-ea"/>
                          <a:ea typeface="+mj-ea"/>
                        </a:rPr>
                        <a:t>チーム</a:t>
                      </a:r>
                      <a:endParaRPr kumimoji="1" lang="en-US" altLang="ja-JP" sz="1800" b="1" dirty="0" smtClean="0">
                        <a:solidFill>
                          <a:schemeClr val="tx1"/>
                        </a:solidFill>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ja-JP" altLang="en-US" sz="1800" b="1" dirty="0" smtClean="0">
                          <a:solidFill>
                            <a:schemeClr val="tx1"/>
                          </a:solidFill>
                          <a:latin typeface="+mj-ea"/>
                          <a:ea typeface="+mj-ea"/>
                        </a:rPr>
                        <a:t>主な課題認識</a:t>
                      </a:r>
                      <a:endParaRPr kumimoji="1" lang="en-US" altLang="ja-JP" sz="1800" b="1" dirty="0" smtClean="0">
                        <a:solidFill>
                          <a:schemeClr val="tx1"/>
                        </a:solidFill>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ja-JP" altLang="en-US" sz="1800" b="1" dirty="0" smtClean="0">
                          <a:solidFill>
                            <a:schemeClr val="tx1"/>
                          </a:solidFill>
                          <a:latin typeface="+mj-ea"/>
                          <a:ea typeface="+mj-ea"/>
                        </a:rPr>
                        <a:t>改善方向</a:t>
                      </a:r>
                      <a:endParaRPr kumimoji="1" lang="en-US" altLang="ja-JP" sz="1800" b="1" dirty="0" smtClean="0">
                        <a:solidFill>
                          <a:schemeClr val="tx1"/>
                        </a:solidFill>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r>
              <a:tr h="2161709">
                <a:tc>
                  <a:txBody>
                    <a:bodyPr/>
                    <a:lstStyle/>
                    <a:p>
                      <a:pPr algn="ctr"/>
                      <a:r>
                        <a:rPr kumimoji="1" lang="ja-JP" altLang="en-US" sz="1600" dirty="0" smtClean="0">
                          <a:solidFill>
                            <a:schemeClr val="tx1"/>
                          </a:solidFill>
                          <a:latin typeface="+mn-ea"/>
                          <a:ea typeface="+mn-ea"/>
                          <a:cs typeface="Meiryo UI" pitchFamily="50" charset="-128"/>
                        </a:rPr>
                        <a:t>アンサンブル</a:t>
                      </a:r>
                      <a:endParaRPr kumimoji="1" lang="en-US" altLang="ja-JP" sz="1600" dirty="0" smtClean="0">
                        <a:solidFill>
                          <a:schemeClr val="tx1"/>
                        </a:solidFill>
                        <a:latin typeface="+mn-ea"/>
                        <a:ea typeface="+mn-ea"/>
                        <a:cs typeface="Meiryo UI" pitchFamily="50" charset="-128"/>
                      </a:endParaRPr>
                    </a:p>
                    <a:p>
                      <a:pPr algn="ctr"/>
                      <a:r>
                        <a:rPr kumimoji="1" lang="ja-JP" altLang="en-US" sz="1600" dirty="0" smtClean="0">
                          <a:solidFill>
                            <a:schemeClr val="tx1"/>
                          </a:solidFill>
                          <a:latin typeface="+mn-ea"/>
                          <a:ea typeface="+mn-ea"/>
                          <a:cs typeface="Meiryo UI" pitchFamily="50" charset="-128"/>
                        </a:rPr>
                        <a:t>サーバー更改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ja-JP" altLang="en-US" sz="1600" strike="noStrike" baseline="0" dirty="0" smtClean="0">
                          <a:solidFill>
                            <a:schemeClr val="tx1"/>
                          </a:solidFill>
                          <a:latin typeface="+mn-ea"/>
                          <a:ea typeface="+mn-ea"/>
                          <a:cs typeface="Meiryo UI" pitchFamily="50" charset="-128"/>
                        </a:rPr>
                        <a:t>連結以降の工程は弊社担当外となりますが、</a:t>
                      </a:r>
                      <a:r>
                        <a:rPr kumimoji="1" lang="en-US" altLang="ja-JP" sz="1600" strike="noStrike" baseline="0" dirty="0" smtClean="0">
                          <a:solidFill>
                            <a:schemeClr val="tx1"/>
                          </a:solidFill>
                          <a:latin typeface="+mn-ea"/>
                          <a:ea typeface="+mn-ea"/>
                          <a:cs typeface="Meiryo UI" pitchFamily="50" charset="-128"/>
                        </a:rPr>
                        <a:t>CJF</a:t>
                      </a:r>
                      <a:r>
                        <a:rPr kumimoji="1" lang="ja-JP" altLang="en-US" sz="1600" strike="noStrike" baseline="0" dirty="0" smtClean="0">
                          <a:solidFill>
                            <a:schemeClr val="tx1"/>
                          </a:solidFill>
                          <a:latin typeface="+mn-ea"/>
                          <a:ea typeface="+mn-ea"/>
                          <a:cs typeface="Meiryo UI" pitchFamily="50" charset="-128"/>
                        </a:rPr>
                        <a:t>と</a:t>
                      </a:r>
                      <a:r>
                        <a:rPr kumimoji="1" lang="en-US" altLang="ja-JP" sz="1600" strike="noStrike" baseline="0" dirty="0" smtClean="0">
                          <a:solidFill>
                            <a:schemeClr val="tx1"/>
                          </a:solidFill>
                          <a:latin typeface="+mn-ea"/>
                          <a:ea typeface="+mn-ea"/>
                          <a:cs typeface="Meiryo UI" pitchFamily="50" charset="-128"/>
                        </a:rPr>
                        <a:t>Web</a:t>
                      </a:r>
                      <a:r>
                        <a:rPr kumimoji="1" lang="ja-JP" altLang="en-US" sz="1600" strike="noStrike" baseline="0" dirty="0" smtClean="0">
                          <a:solidFill>
                            <a:schemeClr val="tx1"/>
                          </a:solidFill>
                          <a:latin typeface="+mn-ea"/>
                          <a:ea typeface="+mn-ea"/>
                          <a:cs typeface="Meiryo UI" pitchFamily="50" charset="-128"/>
                        </a:rPr>
                        <a:t>関連の部分もあるため、かつアンサンブル保守に対しても弊社としていろんな経験を積み重ねることがありますので、連結以降の工程で何か手伝うことがあれば、是非ご参画させていただくと存じます。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ja-JP" altLang="en-US" sz="1600" strike="noStrike" baseline="0" dirty="0" smtClean="0">
                          <a:solidFill>
                            <a:schemeClr val="tx1"/>
                          </a:solidFill>
                          <a:latin typeface="+mn-ea"/>
                          <a:ea typeface="+mn-ea"/>
                          <a:cs typeface="Meiryo UI" pitchFamily="50" charset="-128"/>
                        </a:rPr>
                        <a:t>弊社担当範囲をしっかり実施するうえ、連結段階でやるべきものもきちんと実施する。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61709">
                <a:tc>
                  <a:txBody>
                    <a:bodyPr/>
                    <a:lstStyle/>
                    <a:p>
                      <a:pPr algn="ctr"/>
                      <a:r>
                        <a:rPr kumimoji="1" lang="ja-JP" altLang="en-US" sz="1600" dirty="0" smtClean="0">
                          <a:solidFill>
                            <a:schemeClr val="tx1"/>
                          </a:solidFill>
                          <a:latin typeface="+mn-ea"/>
                          <a:ea typeface="+mn-ea"/>
                          <a:cs typeface="Meiryo UI" pitchFamily="50" charset="-128"/>
                        </a:rPr>
                        <a:t>アンサンプル</a:t>
                      </a:r>
                      <a:endParaRPr kumimoji="1" lang="en-US" altLang="ja-JP" sz="1600" dirty="0" smtClean="0">
                        <a:solidFill>
                          <a:schemeClr val="tx1"/>
                        </a:solidFill>
                        <a:latin typeface="+mn-ea"/>
                        <a:ea typeface="+mn-ea"/>
                        <a:cs typeface="Meiryo UI" pitchFamily="50" charset="-128"/>
                      </a:endParaRPr>
                    </a:p>
                    <a:p>
                      <a:pPr algn="ctr"/>
                      <a:r>
                        <a:rPr kumimoji="1" lang="ja-JP" altLang="en-US" sz="1600" dirty="0" smtClean="0">
                          <a:solidFill>
                            <a:schemeClr val="tx1"/>
                          </a:solidFill>
                          <a:latin typeface="+mn-ea"/>
                          <a:ea typeface="+mn-ea"/>
                          <a:cs typeface="Meiryo UI" pitchFamily="50" charset="-128"/>
                        </a:rPr>
                        <a:t>新機能対応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ja-JP" altLang="en-US" sz="1600" strike="noStrike" baseline="0" dirty="0" smtClean="0">
                          <a:solidFill>
                            <a:schemeClr val="tx1"/>
                          </a:solidFill>
                          <a:latin typeface="+mn-ea"/>
                          <a:ea typeface="+mn-ea"/>
                          <a:cs typeface="Meiryo UI" pitchFamily="50" charset="-128"/>
                        </a:rPr>
                        <a:t>開発段階の要員体制について、現時点では、御社からご提示の要員山積みにより準備をしているが、開発生産性などの要素により、足りるかどうかは、現時点の判断がしにくい。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ja-JP" altLang="en-US" sz="1600" strike="noStrike" baseline="0" dirty="0" smtClean="0">
                          <a:solidFill>
                            <a:schemeClr val="tx1"/>
                          </a:solidFill>
                          <a:latin typeface="+mn-ea"/>
                          <a:ea typeface="+mn-ea"/>
                          <a:cs typeface="Meiryo UI" pitchFamily="50" charset="-128"/>
                        </a:rPr>
                        <a:t>内部設計段階に、開発規模の見積もりを行い、御社と合意しながら、要員体制の再確認を行う。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19534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144688" y="2204864"/>
            <a:ext cx="5715000" cy="2533650"/>
          </a:xfrm>
          <a:prstGeom prst="rect">
            <a:avLst/>
          </a:prstGeom>
        </p:spPr>
      </p:pic>
      <p:sp>
        <p:nvSpPr>
          <p:cNvPr id="2" name="正方形/長方形 1"/>
          <p:cNvSpPr/>
          <p:nvPr/>
        </p:nvSpPr>
        <p:spPr>
          <a:xfrm>
            <a:off x="632520" y="476672"/>
            <a:ext cx="4104009" cy="523220"/>
          </a:xfrm>
          <a:prstGeom prst="rect">
            <a:avLst/>
          </a:prstGeom>
        </p:spPr>
        <p:txBody>
          <a:bodyPr wrap="none">
            <a:sp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ご清聴ありがとうございました</a:t>
            </a:r>
          </a:p>
        </p:txBody>
      </p:sp>
    </p:spTree>
    <p:extLst>
      <p:ext uri="{BB962C8B-B14F-4D97-AF65-F5344CB8AC3E}">
        <p14:creationId xmlns:p14="http://schemas.microsoft.com/office/powerpoint/2010/main" val="4164267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pPr defTabSz="914400" eaLnBrk="0" hangingPunct="0">
              <a:spcBef>
                <a:spcPct val="0"/>
              </a:spcBef>
              <a:buClrTx/>
            </a:pPr>
            <a:r>
              <a:rPr lang="ja-JP" altLang="en-US" dirty="0" smtClean="0">
                <a:latin typeface="Meiryo UI" pitchFamily="50" charset="-128"/>
                <a:ea typeface="Meiryo UI" pitchFamily="50" charset="-128"/>
                <a:cs typeface="Meiryo UI" pitchFamily="50" charset="-128"/>
              </a:rPr>
              <a:t>目次</a:t>
            </a:r>
          </a:p>
        </p:txBody>
      </p:sp>
      <p:sp>
        <p:nvSpPr>
          <p:cNvPr id="4" name="テキスト プレースホルダー 1"/>
          <p:cNvSpPr txBox="1">
            <a:spLocks/>
          </p:cNvSpPr>
          <p:nvPr/>
        </p:nvSpPr>
        <p:spPr>
          <a:xfrm>
            <a:off x="704528" y="1178750"/>
            <a:ext cx="7632700" cy="503237"/>
          </a:xfrm>
          <a:prstGeom prst="rect">
            <a:avLst/>
          </a:prstGeom>
        </p:spPr>
        <p:txBody>
          <a:bodyPr/>
          <a:lstStyle>
            <a:lvl1pPr marL="187325" indent="-187325" algn="l" defTabSz="863600" rtl="0" eaLnBrk="0" fontAlgn="base" hangingPunct="0">
              <a:spcBef>
                <a:spcPct val="30000"/>
              </a:spcBef>
              <a:spcAft>
                <a:spcPct val="0"/>
              </a:spcAft>
              <a:buClr>
                <a:srgbClr val="0000FF"/>
              </a:buClr>
              <a:buFont typeface="Wingdings" pitchFamily="2" charset="2"/>
              <a:buChar char="n"/>
              <a:defRPr kumimoji="1" sz="28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00FF"/>
              </a:buClr>
              <a:buFont typeface="Wingdings" pitchFamily="2" charset="2"/>
              <a:buChar char="l"/>
              <a:defRPr kumimoji="1" sz="2400">
                <a:solidFill>
                  <a:schemeClr val="tx1"/>
                </a:solidFill>
                <a:latin typeface="+mn-lt"/>
                <a:ea typeface="+mn-ea"/>
              </a:defRPr>
            </a:lvl2pPr>
            <a:lvl3pPr marL="952500" indent="-196850" algn="l" defTabSz="863600" rtl="0" eaLnBrk="0" fontAlgn="base" hangingPunct="0">
              <a:spcBef>
                <a:spcPct val="20000"/>
              </a:spcBef>
              <a:spcAft>
                <a:spcPct val="0"/>
              </a:spcAft>
              <a:buClr>
                <a:srgbClr val="0000FF"/>
              </a:buClr>
              <a:buChar char="▪"/>
              <a:defRPr kumimoji="1" sz="2000">
                <a:solidFill>
                  <a:schemeClr val="tx1"/>
                </a:solidFill>
                <a:latin typeface="+mn-lt"/>
                <a:ea typeface="+mn-ea"/>
              </a:defRPr>
            </a:lvl3pPr>
            <a:lvl4pPr marL="1335088" indent="-192088" algn="l" defTabSz="863600" rtl="0" eaLnBrk="0" fontAlgn="base" hangingPunct="0">
              <a:spcBef>
                <a:spcPct val="15000"/>
              </a:spcBef>
              <a:spcAft>
                <a:spcPct val="0"/>
              </a:spcAft>
              <a:buClr>
                <a:schemeClr val="folHlink"/>
              </a:buClr>
              <a:buChar char="▪"/>
              <a:defRPr kumimoji="1">
                <a:solidFill>
                  <a:schemeClr val="tx1"/>
                </a:solidFill>
                <a:latin typeface="+mn-lt"/>
                <a:ea typeface="+mn-ea"/>
              </a:defRPr>
            </a:lvl4pPr>
            <a:lvl5pPr marL="1717675" indent="-192088" algn="l" defTabSz="863600" rtl="0" eaLnBrk="0" fontAlgn="base" hangingPunct="0">
              <a:spcBef>
                <a:spcPct val="10000"/>
              </a:spcBef>
              <a:spcAft>
                <a:spcPct val="0"/>
              </a:spcAft>
              <a:buClr>
                <a:schemeClr val="folHlink"/>
              </a:buClr>
              <a:buChar char="▪"/>
              <a:defRPr kumimoji="1" sz="1200">
                <a:solidFill>
                  <a:schemeClr val="tx1"/>
                </a:solidFill>
                <a:latin typeface="+mn-lt"/>
                <a:ea typeface="+mn-ea"/>
              </a:defRPr>
            </a:lvl5pPr>
            <a:lvl6pPr marL="21748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6pPr>
            <a:lvl7pPr marL="26320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7pPr>
            <a:lvl8pPr marL="30892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8pPr>
            <a:lvl9pPr marL="35464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9pPr>
          </a:lstStyle>
          <a:p>
            <a:r>
              <a:rPr lang="ja-JP" altLang="en-US" sz="2400" kern="0" dirty="0" smtClean="0">
                <a:latin typeface="Meiryo UI" panose="020B0604030504040204" pitchFamily="50" charset="-128"/>
                <a:ea typeface="Meiryo UI" panose="020B0604030504040204" pitchFamily="50" charset="-128"/>
                <a:cs typeface="Meiryo UI" panose="020B0604030504040204" pitchFamily="50" charset="-128"/>
              </a:rPr>
              <a:t>１．現状</a:t>
            </a:r>
            <a:endParaRPr lang="ja-JP" altLang="en-US" sz="24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プレースホルダー 2"/>
          <p:cNvSpPr txBox="1">
            <a:spLocks/>
          </p:cNvSpPr>
          <p:nvPr/>
        </p:nvSpPr>
        <p:spPr>
          <a:xfrm>
            <a:off x="704528" y="2078850"/>
            <a:ext cx="7632700" cy="503237"/>
          </a:xfrm>
          <a:prstGeom prst="rect">
            <a:avLst/>
          </a:prstGeom>
        </p:spPr>
        <p:txBody>
          <a:bodyPr/>
          <a:lstStyle>
            <a:lvl1pPr marL="187325" indent="-187325" algn="l" defTabSz="863600" rtl="0" eaLnBrk="0" fontAlgn="base" hangingPunct="0">
              <a:spcBef>
                <a:spcPct val="30000"/>
              </a:spcBef>
              <a:spcAft>
                <a:spcPct val="0"/>
              </a:spcAft>
              <a:buClr>
                <a:srgbClr val="0000FF"/>
              </a:buClr>
              <a:buFont typeface="Wingdings" pitchFamily="2" charset="2"/>
              <a:buChar char="n"/>
              <a:defRPr kumimoji="1" sz="28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00FF"/>
              </a:buClr>
              <a:buFont typeface="Wingdings" pitchFamily="2" charset="2"/>
              <a:buChar char="l"/>
              <a:defRPr kumimoji="1" sz="2400">
                <a:solidFill>
                  <a:schemeClr val="tx1"/>
                </a:solidFill>
                <a:latin typeface="+mn-lt"/>
                <a:ea typeface="+mn-ea"/>
              </a:defRPr>
            </a:lvl2pPr>
            <a:lvl3pPr marL="952500" indent="-196850" algn="l" defTabSz="863600" rtl="0" eaLnBrk="0" fontAlgn="base" hangingPunct="0">
              <a:spcBef>
                <a:spcPct val="20000"/>
              </a:spcBef>
              <a:spcAft>
                <a:spcPct val="0"/>
              </a:spcAft>
              <a:buClr>
                <a:srgbClr val="0000FF"/>
              </a:buClr>
              <a:buChar char="▪"/>
              <a:defRPr kumimoji="1" sz="2000">
                <a:solidFill>
                  <a:schemeClr val="tx1"/>
                </a:solidFill>
                <a:latin typeface="+mn-lt"/>
                <a:ea typeface="+mn-ea"/>
              </a:defRPr>
            </a:lvl3pPr>
            <a:lvl4pPr marL="1335088" indent="-192088" algn="l" defTabSz="863600" rtl="0" eaLnBrk="0" fontAlgn="base" hangingPunct="0">
              <a:spcBef>
                <a:spcPct val="15000"/>
              </a:spcBef>
              <a:spcAft>
                <a:spcPct val="0"/>
              </a:spcAft>
              <a:buClr>
                <a:schemeClr val="folHlink"/>
              </a:buClr>
              <a:buChar char="▪"/>
              <a:defRPr kumimoji="1">
                <a:solidFill>
                  <a:schemeClr val="tx1"/>
                </a:solidFill>
                <a:latin typeface="+mn-lt"/>
                <a:ea typeface="+mn-ea"/>
              </a:defRPr>
            </a:lvl4pPr>
            <a:lvl5pPr marL="1717675" indent="-192088" algn="l" defTabSz="863600" rtl="0" eaLnBrk="0" fontAlgn="base" hangingPunct="0">
              <a:spcBef>
                <a:spcPct val="10000"/>
              </a:spcBef>
              <a:spcAft>
                <a:spcPct val="0"/>
              </a:spcAft>
              <a:buClr>
                <a:schemeClr val="folHlink"/>
              </a:buClr>
              <a:buChar char="▪"/>
              <a:defRPr kumimoji="1" sz="1200">
                <a:solidFill>
                  <a:schemeClr val="tx1"/>
                </a:solidFill>
                <a:latin typeface="+mn-lt"/>
                <a:ea typeface="+mn-ea"/>
              </a:defRPr>
            </a:lvl5pPr>
            <a:lvl6pPr marL="21748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6pPr>
            <a:lvl7pPr marL="26320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7pPr>
            <a:lvl8pPr marL="30892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8pPr>
            <a:lvl9pPr marL="35464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9pPr>
          </a:lstStyle>
          <a:p>
            <a:r>
              <a:rPr lang="ja-JP" altLang="en-US" sz="2400" kern="0" dirty="0">
                <a:latin typeface="Meiryo UI" panose="020B0604030504040204" pitchFamily="50" charset="-128"/>
                <a:ea typeface="Meiryo UI" panose="020B0604030504040204" pitchFamily="50" charset="-128"/>
                <a:cs typeface="Meiryo UI" panose="020B0604030504040204" pitchFamily="50" charset="-128"/>
              </a:rPr>
              <a:t>２</a:t>
            </a:r>
            <a:r>
              <a:rPr lang="ja-JP" altLang="en-US" sz="2400" kern="0" dirty="0" smtClean="0">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4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プレースホルダー 2"/>
          <p:cNvSpPr txBox="1">
            <a:spLocks/>
          </p:cNvSpPr>
          <p:nvPr/>
        </p:nvSpPr>
        <p:spPr>
          <a:xfrm>
            <a:off x="704528" y="2925763"/>
            <a:ext cx="7632700" cy="503237"/>
          </a:xfrm>
          <a:prstGeom prst="rect">
            <a:avLst/>
          </a:prstGeom>
        </p:spPr>
        <p:txBody>
          <a:bodyPr/>
          <a:lstStyle>
            <a:lvl1pPr marL="187325" indent="-187325" algn="l" defTabSz="863600" rtl="0" eaLnBrk="0" fontAlgn="base" hangingPunct="0">
              <a:spcBef>
                <a:spcPct val="30000"/>
              </a:spcBef>
              <a:spcAft>
                <a:spcPct val="0"/>
              </a:spcAft>
              <a:buClr>
                <a:srgbClr val="0000FF"/>
              </a:buClr>
              <a:buFont typeface="Wingdings" pitchFamily="2" charset="2"/>
              <a:buChar char="n"/>
              <a:defRPr kumimoji="1" sz="28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00FF"/>
              </a:buClr>
              <a:buFont typeface="Wingdings" pitchFamily="2" charset="2"/>
              <a:buChar char="l"/>
              <a:defRPr kumimoji="1" sz="2400">
                <a:solidFill>
                  <a:schemeClr val="tx1"/>
                </a:solidFill>
                <a:latin typeface="+mn-lt"/>
                <a:ea typeface="+mn-ea"/>
              </a:defRPr>
            </a:lvl2pPr>
            <a:lvl3pPr marL="952500" indent="-196850" algn="l" defTabSz="863600" rtl="0" eaLnBrk="0" fontAlgn="base" hangingPunct="0">
              <a:spcBef>
                <a:spcPct val="20000"/>
              </a:spcBef>
              <a:spcAft>
                <a:spcPct val="0"/>
              </a:spcAft>
              <a:buClr>
                <a:srgbClr val="0000FF"/>
              </a:buClr>
              <a:buChar char="▪"/>
              <a:defRPr kumimoji="1" sz="2000">
                <a:solidFill>
                  <a:schemeClr val="tx1"/>
                </a:solidFill>
                <a:latin typeface="+mn-lt"/>
                <a:ea typeface="+mn-ea"/>
              </a:defRPr>
            </a:lvl3pPr>
            <a:lvl4pPr marL="1335088" indent="-192088" algn="l" defTabSz="863600" rtl="0" eaLnBrk="0" fontAlgn="base" hangingPunct="0">
              <a:spcBef>
                <a:spcPct val="15000"/>
              </a:spcBef>
              <a:spcAft>
                <a:spcPct val="0"/>
              </a:spcAft>
              <a:buClr>
                <a:schemeClr val="folHlink"/>
              </a:buClr>
              <a:buChar char="▪"/>
              <a:defRPr kumimoji="1">
                <a:solidFill>
                  <a:schemeClr val="tx1"/>
                </a:solidFill>
                <a:latin typeface="+mn-lt"/>
                <a:ea typeface="+mn-ea"/>
              </a:defRPr>
            </a:lvl4pPr>
            <a:lvl5pPr marL="1717675" indent="-192088" algn="l" defTabSz="863600" rtl="0" eaLnBrk="0" fontAlgn="base" hangingPunct="0">
              <a:spcBef>
                <a:spcPct val="10000"/>
              </a:spcBef>
              <a:spcAft>
                <a:spcPct val="0"/>
              </a:spcAft>
              <a:buClr>
                <a:schemeClr val="folHlink"/>
              </a:buClr>
              <a:buChar char="▪"/>
              <a:defRPr kumimoji="1" sz="1200">
                <a:solidFill>
                  <a:schemeClr val="tx1"/>
                </a:solidFill>
                <a:latin typeface="+mn-lt"/>
                <a:ea typeface="+mn-ea"/>
              </a:defRPr>
            </a:lvl5pPr>
            <a:lvl6pPr marL="21748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6pPr>
            <a:lvl7pPr marL="26320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7pPr>
            <a:lvl8pPr marL="30892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8pPr>
            <a:lvl9pPr marL="35464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9pPr>
          </a:lstStyle>
          <a:p>
            <a:r>
              <a:rPr lang="ja-JP" altLang="en-US" sz="2400" kern="0" dirty="0" smtClean="0">
                <a:latin typeface="Meiryo UI" panose="020B0604030504040204" pitchFamily="50" charset="-128"/>
                <a:ea typeface="Meiryo UI" panose="020B0604030504040204" pitchFamily="50" charset="-128"/>
                <a:cs typeface="Meiryo UI" panose="020B0604030504040204" pitchFamily="50" charset="-128"/>
              </a:rPr>
              <a:t>３．対策</a:t>
            </a:r>
            <a:endParaRPr lang="ja-JP" altLang="en-US" sz="24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2"/>
          <p:cNvSpPr txBox="1">
            <a:spLocks/>
          </p:cNvSpPr>
          <p:nvPr/>
        </p:nvSpPr>
        <p:spPr>
          <a:xfrm>
            <a:off x="704528" y="3789859"/>
            <a:ext cx="7632700" cy="503237"/>
          </a:xfrm>
          <a:prstGeom prst="rect">
            <a:avLst/>
          </a:prstGeom>
        </p:spPr>
        <p:txBody>
          <a:bodyPr/>
          <a:lstStyle>
            <a:lvl1pPr marL="187325" indent="-187325" algn="l" defTabSz="863600" rtl="0" eaLnBrk="0" fontAlgn="base" hangingPunct="0">
              <a:spcBef>
                <a:spcPct val="30000"/>
              </a:spcBef>
              <a:spcAft>
                <a:spcPct val="0"/>
              </a:spcAft>
              <a:buClr>
                <a:srgbClr val="0000FF"/>
              </a:buClr>
              <a:buFont typeface="Wingdings" pitchFamily="2" charset="2"/>
              <a:buChar char="n"/>
              <a:defRPr kumimoji="1" sz="28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00FF"/>
              </a:buClr>
              <a:buFont typeface="Wingdings" pitchFamily="2" charset="2"/>
              <a:buChar char="l"/>
              <a:defRPr kumimoji="1" sz="2400">
                <a:solidFill>
                  <a:schemeClr val="tx1"/>
                </a:solidFill>
                <a:latin typeface="+mn-lt"/>
                <a:ea typeface="+mn-ea"/>
              </a:defRPr>
            </a:lvl2pPr>
            <a:lvl3pPr marL="952500" indent="-196850" algn="l" defTabSz="863600" rtl="0" eaLnBrk="0" fontAlgn="base" hangingPunct="0">
              <a:spcBef>
                <a:spcPct val="20000"/>
              </a:spcBef>
              <a:spcAft>
                <a:spcPct val="0"/>
              </a:spcAft>
              <a:buClr>
                <a:srgbClr val="0000FF"/>
              </a:buClr>
              <a:buChar char="▪"/>
              <a:defRPr kumimoji="1" sz="2000">
                <a:solidFill>
                  <a:schemeClr val="tx1"/>
                </a:solidFill>
                <a:latin typeface="+mn-lt"/>
                <a:ea typeface="+mn-ea"/>
              </a:defRPr>
            </a:lvl3pPr>
            <a:lvl4pPr marL="1335088" indent="-192088" algn="l" defTabSz="863600" rtl="0" eaLnBrk="0" fontAlgn="base" hangingPunct="0">
              <a:spcBef>
                <a:spcPct val="15000"/>
              </a:spcBef>
              <a:spcAft>
                <a:spcPct val="0"/>
              </a:spcAft>
              <a:buClr>
                <a:schemeClr val="folHlink"/>
              </a:buClr>
              <a:buChar char="▪"/>
              <a:defRPr kumimoji="1">
                <a:solidFill>
                  <a:schemeClr val="tx1"/>
                </a:solidFill>
                <a:latin typeface="+mn-lt"/>
                <a:ea typeface="+mn-ea"/>
              </a:defRPr>
            </a:lvl4pPr>
            <a:lvl5pPr marL="1717675" indent="-192088" algn="l" defTabSz="863600" rtl="0" eaLnBrk="0" fontAlgn="base" hangingPunct="0">
              <a:spcBef>
                <a:spcPct val="10000"/>
              </a:spcBef>
              <a:spcAft>
                <a:spcPct val="0"/>
              </a:spcAft>
              <a:buClr>
                <a:schemeClr val="folHlink"/>
              </a:buClr>
              <a:buChar char="▪"/>
              <a:defRPr kumimoji="1" sz="1200">
                <a:solidFill>
                  <a:schemeClr val="tx1"/>
                </a:solidFill>
                <a:latin typeface="+mn-lt"/>
                <a:ea typeface="+mn-ea"/>
              </a:defRPr>
            </a:lvl5pPr>
            <a:lvl6pPr marL="21748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6pPr>
            <a:lvl7pPr marL="26320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7pPr>
            <a:lvl8pPr marL="30892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8pPr>
            <a:lvl9pPr marL="35464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9pPr>
          </a:lstStyle>
          <a:p>
            <a:r>
              <a:rPr lang="ja-JP" altLang="en-US" sz="2400" kern="0" dirty="0">
                <a:latin typeface="Meiryo UI" panose="020B0604030504040204" pitchFamily="50" charset="-128"/>
                <a:ea typeface="Meiryo UI" panose="020B0604030504040204" pitchFamily="50" charset="-128"/>
                <a:cs typeface="Meiryo UI" panose="020B0604030504040204" pitchFamily="50" charset="-128"/>
              </a:rPr>
              <a:t>４</a:t>
            </a:r>
            <a:r>
              <a:rPr lang="ja-JP" altLang="en-US" sz="2400" kern="0" dirty="0" smtClean="0">
                <a:latin typeface="Meiryo UI" panose="020B0604030504040204" pitchFamily="50" charset="-128"/>
                <a:ea typeface="Meiryo UI" panose="020B0604030504040204" pitchFamily="50" charset="-128"/>
                <a:cs typeface="Meiryo UI" panose="020B0604030504040204" pitchFamily="50" charset="-128"/>
              </a:rPr>
              <a:t>．今後に向け</a:t>
            </a:r>
            <a:endParaRPr lang="ja-JP" altLang="en-US" sz="2400" kern="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18048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pPr fontAlgn="auto">
              <a:spcAft>
                <a:spcPts val="300"/>
              </a:spcAft>
              <a:buClr>
                <a:srgbClr val="0066B3"/>
              </a:buClr>
            </a:pPr>
            <a:r>
              <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a:t>
            </a:r>
            <a:r>
              <a:rPr lang="ja-JP" altLang="en-US"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現状</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工数の推移</a:t>
            </a:r>
            <a:endParaRPr lang="ja-JP" altLang="en-US"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プレースホルダー 1"/>
          <p:cNvSpPr txBox="1">
            <a:spLocks/>
          </p:cNvSpPr>
          <p:nvPr/>
        </p:nvSpPr>
        <p:spPr>
          <a:xfrm>
            <a:off x="344488" y="1052736"/>
            <a:ext cx="8925148" cy="5400600"/>
          </a:xfrm>
          <a:prstGeom prst="rect">
            <a:avLst/>
          </a:prstGeom>
        </p:spPr>
        <p:txBody>
          <a:bodyPr/>
          <a:lstStyle>
            <a:lvl1pPr marL="187325" indent="-187325" algn="l" defTabSz="863600" rtl="0" eaLnBrk="0" fontAlgn="base" hangingPunct="0">
              <a:spcBef>
                <a:spcPct val="30000"/>
              </a:spcBef>
              <a:spcAft>
                <a:spcPct val="0"/>
              </a:spcAft>
              <a:buClr>
                <a:srgbClr val="0000FF"/>
              </a:buClr>
              <a:buFont typeface="Wingdings" pitchFamily="2" charset="2"/>
              <a:buChar char="n"/>
              <a:defRPr kumimoji="1" sz="28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00FF"/>
              </a:buClr>
              <a:buFont typeface="Wingdings" pitchFamily="2" charset="2"/>
              <a:buChar char="l"/>
              <a:defRPr kumimoji="1" sz="2400">
                <a:solidFill>
                  <a:schemeClr val="tx1"/>
                </a:solidFill>
                <a:latin typeface="+mn-lt"/>
                <a:ea typeface="+mn-ea"/>
              </a:defRPr>
            </a:lvl2pPr>
            <a:lvl3pPr marL="952500" indent="-196850" algn="l" defTabSz="863600" rtl="0" eaLnBrk="0" fontAlgn="base" hangingPunct="0">
              <a:spcBef>
                <a:spcPct val="20000"/>
              </a:spcBef>
              <a:spcAft>
                <a:spcPct val="0"/>
              </a:spcAft>
              <a:buClr>
                <a:srgbClr val="0000FF"/>
              </a:buClr>
              <a:buChar char="▪"/>
              <a:defRPr kumimoji="1" sz="2000">
                <a:solidFill>
                  <a:schemeClr val="tx1"/>
                </a:solidFill>
                <a:latin typeface="+mn-lt"/>
                <a:ea typeface="+mn-ea"/>
              </a:defRPr>
            </a:lvl3pPr>
            <a:lvl4pPr marL="1335088" indent="-192088" algn="l" defTabSz="863600" rtl="0" eaLnBrk="0" fontAlgn="base" hangingPunct="0">
              <a:spcBef>
                <a:spcPct val="15000"/>
              </a:spcBef>
              <a:spcAft>
                <a:spcPct val="0"/>
              </a:spcAft>
              <a:buClr>
                <a:schemeClr val="folHlink"/>
              </a:buClr>
              <a:buChar char="▪"/>
              <a:defRPr kumimoji="1">
                <a:solidFill>
                  <a:schemeClr val="tx1"/>
                </a:solidFill>
                <a:latin typeface="+mn-lt"/>
                <a:ea typeface="+mn-ea"/>
              </a:defRPr>
            </a:lvl4pPr>
            <a:lvl5pPr marL="1717675" indent="-192088" algn="l" defTabSz="863600" rtl="0" eaLnBrk="0" fontAlgn="base" hangingPunct="0">
              <a:spcBef>
                <a:spcPct val="10000"/>
              </a:spcBef>
              <a:spcAft>
                <a:spcPct val="0"/>
              </a:spcAft>
              <a:buClr>
                <a:schemeClr val="folHlink"/>
              </a:buClr>
              <a:buChar char="▪"/>
              <a:defRPr kumimoji="1" sz="1200">
                <a:solidFill>
                  <a:schemeClr val="tx1"/>
                </a:solidFill>
                <a:latin typeface="+mn-lt"/>
                <a:ea typeface="+mn-ea"/>
              </a:defRPr>
            </a:lvl5pPr>
            <a:lvl6pPr marL="21748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6pPr>
            <a:lvl7pPr marL="26320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7pPr>
            <a:lvl8pPr marL="30892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8pPr>
            <a:lvl9pPr marL="35464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9pPr>
          </a:lstStyle>
          <a:p>
            <a:pPr marL="0" indent="0">
              <a:buNone/>
            </a:pP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年の工数推移見込みは下記の通り</a:t>
            </a:r>
            <a:endParaRPr lang="ja-JP" altLang="en-US" kern="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rotWithShape="1">
          <a:blip r:embed="rId2"/>
          <a:srcRect l="8594" t="24196" r="24444" b="28117"/>
          <a:stretch/>
        </p:blipFill>
        <p:spPr>
          <a:xfrm>
            <a:off x="920552" y="1628800"/>
            <a:ext cx="7393831" cy="4080843"/>
          </a:xfrm>
          <a:prstGeom prst="rect">
            <a:avLst/>
          </a:prstGeom>
        </p:spPr>
      </p:pic>
      <p:sp>
        <p:nvSpPr>
          <p:cNvPr id="2" name="テキスト ボックス 1"/>
          <p:cNvSpPr txBox="1"/>
          <p:nvPr/>
        </p:nvSpPr>
        <p:spPr>
          <a:xfrm>
            <a:off x="848544" y="6021288"/>
            <a:ext cx="7920880" cy="338554"/>
          </a:xfrm>
          <a:prstGeom prst="rect">
            <a:avLst/>
          </a:prstGeom>
          <a:noFill/>
        </p:spPr>
        <p:txBody>
          <a:bodyPr wrap="square" rtlCol="0">
            <a:spAutoFit/>
          </a:bodyPr>
          <a:lstStyle/>
          <a:p>
            <a:r>
              <a:rPr lang="ja-JP" altLang="en-US" sz="1600" dirty="0" smtClean="0">
                <a:latin typeface="Arial" panose="020B0604020202020204" pitchFamily="34" charset="0"/>
                <a:ea typeface="ＭＳ Ｐゴシック" panose="020B0600070205080204" pitchFamily="50" charset="-128"/>
                <a:cs typeface="Arial" panose="020B0604020202020204" pitchFamily="34" charset="0"/>
              </a:rPr>
              <a:t>各プロジェクト</a:t>
            </a:r>
            <a:r>
              <a:rPr lang="ja-JP" altLang="en-US" sz="1600" dirty="0" smtClean="0">
                <a:latin typeface="Arial" panose="020B0604020202020204" pitchFamily="34" charset="0"/>
                <a:ea typeface="ＭＳ Ｐゴシック" panose="020B0600070205080204" pitchFamily="50" charset="-128"/>
                <a:cs typeface="Arial" panose="020B0604020202020204" pitchFamily="34" charset="0"/>
              </a:rPr>
              <a:t>の波は激しい、最大値と最小値の差は４０</a:t>
            </a:r>
            <a:r>
              <a:rPr lang="en-US" altLang="ja-JP" sz="1600" dirty="0" smtClean="0">
                <a:latin typeface="Arial" panose="020B0604020202020204" pitchFamily="34" charset="0"/>
                <a:ea typeface="ＭＳ Ｐゴシック" panose="020B0600070205080204" pitchFamily="50" charset="-128"/>
                <a:cs typeface="Arial" panose="020B0604020202020204" pitchFamily="34" charset="0"/>
              </a:rPr>
              <a:t>MM</a:t>
            </a:r>
            <a:r>
              <a:rPr lang="ja-JP" altLang="en-US" sz="1600" dirty="0" err="1" smtClean="0">
                <a:latin typeface="Arial" panose="020B0604020202020204" pitchFamily="34" charset="0"/>
                <a:ea typeface="ＭＳ Ｐゴシック" panose="020B0600070205080204" pitchFamily="50" charset="-128"/>
                <a:cs typeface="Arial" panose="020B0604020202020204" pitchFamily="34" charset="0"/>
              </a:rPr>
              <a:t>ほどが存</a:t>
            </a:r>
            <a:r>
              <a:rPr lang="ja-JP" altLang="en-US" sz="1600" dirty="0" smtClean="0">
                <a:latin typeface="Arial" panose="020B0604020202020204" pitchFamily="34" charset="0"/>
                <a:ea typeface="ＭＳ Ｐゴシック" panose="020B0600070205080204" pitchFamily="50" charset="-128"/>
                <a:cs typeface="Arial" panose="020B0604020202020204" pitchFamily="34" charset="0"/>
              </a:rPr>
              <a:t>在しています</a:t>
            </a:r>
            <a:endParaRPr kumimoji="1" lang="ja-JP" altLang="en-US" sz="1600" dirty="0" smtClean="0">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2921456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pPr fontAlgn="auto">
              <a:spcAft>
                <a:spcPts val="300"/>
              </a:spcAft>
              <a:buClr>
                <a:srgbClr val="0066B3"/>
              </a:buClr>
            </a:pPr>
            <a:r>
              <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a:t>
            </a:r>
            <a:r>
              <a:rPr lang="ja-JP" altLang="en-US"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現状</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要員の構成</a:t>
            </a:r>
            <a:endParaRPr lang="ja-JP" altLang="en-US"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プレースホルダー 1"/>
          <p:cNvSpPr txBox="1">
            <a:spLocks/>
          </p:cNvSpPr>
          <p:nvPr/>
        </p:nvSpPr>
        <p:spPr>
          <a:xfrm>
            <a:off x="344488" y="1052736"/>
            <a:ext cx="8925148" cy="5400600"/>
          </a:xfrm>
          <a:prstGeom prst="rect">
            <a:avLst/>
          </a:prstGeom>
        </p:spPr>
        <p:txBody>
          <a:bodyPr/>
          <a:lstStyle>
            <a:lvl1pPr marL="187325" indent="-187325" algn="l" defTabSz="863600" rtl="0" eaLnBrk="0" fontAlgn="base" hangingPunct="0">
              <a:spcBef>
                <a:spcPct val="30000"/>
              </a:spcBef>
              <a:spcAft>
                <a:spcPct val="0"/>
              </a:spcAft>
              <a:buClr>
                <a:srgbClr val="0000FF"/>
              </a:buClr>
              <a:buFont typeface="Wingdings" pitchFamily="2" charset="2"/>
              <a:buChar char="n"/>
              <a:defRPr kumimoji="1" sz="28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00FF"/>
              </a:buClr>
              <a:buFont typeface="Wingdings" pitchFamily="2" charset="2"/>
              <a:buChar char="l"/>
              <a:defRPr kumimoji="1" sz="2400">
                <a:solidFill>
                  <a:schemeClr val="tx1"/>
                </a:solidFill>
                <a:latin typeface="+mn-lt"/>
                <a:ea typeface="+mn-ea"/>
              </a:defRPr>
            </a:lvl2pPr>
            <a:lvl3pPr marL="952500" indent="-196850" algn="l" defTabSz="863600" rtl="0" eaLnBrk="0" fontAlgn="base" hangingPunct="0">
              <a:spcBef>
                <a:spcPct val="20000"/>
              </a:spcBef>
              <a:spcAft>
                <a:spcPct val="0"/>
              </a:spcAft>
              <a:buClr>
                <a:srgbClr val="0000FF"/>
              </a:buClr>
              <a:buChar char="▪"/>
              <a:defRPr kumimoji="1" sz="2000">
                <a:solidFill>
                  <a:schemeClr val="tx1"/>
                </a:solidFill>
                <a:latin typeface="+mn-lt"/>
                <a:ea typeface="+mn-ea"/>
              </a:defRPr>
            </a:lvl3pPr>
            <a:lvl4pPr marL="1335088" indent="-192088" algn="l" defTabSz="863600" rtl="0" eaLnBrk="0" fontAlgn="base" hangingPunct="0">
              <a:spcBef>
                <a:spcPct val="15000"/>
              </a:spcBef>
              <a:spcAft>
                <a:spcPct val="0"/>
              </a:spcAft>
              <a:buClr>
                <a:schemeClr val="folHlink"/>
              </a:buClr>
              <a:buChar char="▪"/>
              <a:defRPr kumimoji="1">
                <a:solidFill>
                  <a:schemeClr val="tx1"/>
                </a:solidFill>
                <a:latin typeface="+mn-lt"/>
                <a:ea typeface="+mn-ea"/>
              </a:defRPr>
            </a:lvl4pPr>
            <a:lvl5pPr marL="1717675" indent="-192088" algn="l" defTabSz="863600" rtl="0" eaLnBrk="0" fontAlgn="base" hangingPunct="0">
              <a:spcBef>
                <a:spcPct val="10000"/>
              </a:spcBef>
              <a:spcAft>
                <a:spcPct val="0"/>
              </a:spcAft>
              <a:buClr>
                <a:schemeClr val="folHlink"/>
              </a:buClr>
              <a:buChar char="▪"/>
              <a:defRPr kumimoji="1" sz="1200">
                <a:solidFill>
                  <a:schemeClr val="tx1"/>
                </a:solidFill>
                <a:latin typeface="+mn-lt"/>
                <a:ea typeface="+mn-ea"/>
              </a:defRPr>
            </a:lvl5pPr>
            <a:lvl6pPr marL="21748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6pPr>
            <a:lvl7pPr marL="26320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7pPr>
            <a:lvl8pPr marL="30892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8pPr>
            <a:lvl9pPr marL="35464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9pPr>
          </a:lstStyle>
          <a:p>
            <a:pPr marL="0" indent="0">
              <a:buNone/>
            </a:pP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年損保グループ要員の構成</a:t>
            </a:r>
            <a:endParaRPr lang="ja-JP" altLang="en-US"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04215177"/>
              </p:ext>
            </p:extLst>
          </p:nvPr>
        </p:nvGraphicFramePr>
        <p:xfrm>
          <a:off x="776537" y="1700806"/>
          <a:ext cx="2376263" cy="1455903"/>
        </p:xfrm>
        <a:graphic>
          <a:graphicData uri="http://schemas.openxmlformats.org/drawingml/2006/table">
            <a:tbl>
              <a:tblPr>
                <a:tableStyleId>{5C22544A-7EE6-4342-B048-85BDC9FD1C3A}</a:tableStyleId>
              </a:tblPr>
              <a:tblGrid>
                <a:gridCol w="864095"/>
                <a:gridCol w="432048"/>
                <a:gridCol w="576064"/>
                <a:gridCol w="504056"/>
              </a:tblGrid>
              <a:tr h="215748">
                <a:tc>
                  <a:txBody>
                    <a:bodyPr/>
                    <a:lstStyle/>
                    <a:p>
                      <a:pPr algn="l" fontAlgn="ctr"/>
                      <a:r>
                        <a:rPr lang="ja-JP" altLang="en-US" sz="1100" u="none" strike="noStrike" dirty="0">
                          <a:effectLst/>
                        </a:rPr>
                        <a:t>レベル</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solidFill>
                      <a:schemeClr val="accent2"/>
                    </a:solidFill>
                  </a:tcPr>
                </a:tc>
                <a:tc>
                  <a:txBody>
                    <a:bodyPr/>
                    <a:lstStyle/>
                    <a:p>
                      <a:pPr algn="l" fontAlgn="ctr"/>
                      <a:r>
                        <a:rPr lang="ja-JP" altLang="en-US" sz="1100" u="none" strike="noStrike" dirty="0">
                          <a:effectLst/>
                        </a:rPr>
                        <a:t>上海</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solidFill>
                      <a:schemeClr val="accent2"/>
                    </a:solidFill>
                  </a:tcPr>
                </a:tc>
                <a:tc>
                  <a:txBody>
                    <a:bodyPr/>
                    <a:lstStyle/>
                    <a:p>
                      <a:pPr algn="l" fontAlgn="ctr"/>
                      <a:r>
                        <a:rPr lang="ja-JP" altLang="en-US" sz="1100" u="none" strike="noStrike" dirty="0">
                          <a:effectLst/>
                        </a:rPr>
                        <a:t>無錫</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solidFill>
                      <a:schemeClr val="accent2"/>
                    </a:solidFill>
                  </a:tcPr>
                </a:tc>
                <a:tc>
                  <a:txBody>
                    <a:bodyPr/>
                    <a:lstStyle/>
                    <a:p>
                      <a:pPr algn="l" fontAlgn="ctr"/>
                      <a:r>
                        <a:rPr lang="ja-JP" altLang="en-US" sz="1100" u="none" strike="noStrike" dirty="0">
                          <a:effectLst/>
                        </a:rPr>
                        <a:t>合計</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solidFill>
                      <a:schemeClr val="accent2"/>
                    </a:solidFill>
                  </a:tcPr>
                </a:tc>
              </a:tr>
              <a:tr h="154343">
                <a:tc>
                  <a:txBody>
                    <a:bodyPr/>
                    <a:lstStyle/>
                    <a:p>
                      <a:pPr algn="l" fontAlgn="ctr"/>
                      <a:r>
                        <a:rPr lang="en-US" sz="1100" u="none" strike="noStrike">
                          <a:effectLst/>
                        </a:rPr>
                        <a:t>L6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154343">
                <a:tc>
                  <a:txBody>
                    <a:bodyPr/>
                    <a:lstStyle/>
                    <a:p>
                      <a:pPr algn="l" fontAlgn="ctr"/>
                      <a:r>
                        <a:rPr lang="en-US" sz="1100" u="none" strike="noStrike">
                          <a:effectLst/>
                        </a:rPr>
                        <a:t>L5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154343">
                <a:tc>
                  <a:txBody>
                    <a:bodyPr/>
                    <a:lstStyle/>
                    <a:p>
                      <a:pPr algn="l" fontAlgn="ctr"/>
                      <a:r>
                        <a:rPr lang="en-US" sz="1100" u="none" strike="noStrike">
                          <a:effectLst/>
                        </a:rPr>
                        <a:t>L4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25</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26</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154343">
                <a:tc>
                  <a:txBody>
                    <a:bodyPr/>
                    <a:lstStyle/>
                    <a:p>
                      <a:pPr algn="l" fontAlgn="ctr"/>
                      <a:r>
                        <a:rPr lang="en-US" sz="1100" u="none" strike="noStrike">
                          <a:effectLst/>
                        </a:rPr>
                        <a:t>L3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154343">
                <a:tc>
                  <a:txBody>
                    <a:bodyPr/>
                    <a:lstStyle/>
                    <a:p>
                      <a:pPr algn="l" fontAlgn="ctr"/>
                      <a:r>
                        <a:rPr lang="en-US" sz="1100" u="none" strike="noStrike">
                          <a:effectLst/>
                        </a:rPr>
                        <a:t>L2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21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22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154343">
                <a:tc>
                  <a:txBody>
                    <a:bodyPr/>
                    <a:lstStyle/>
                    <a:p>
                      <a:pPr algn="l" fontAlgn="ctr"/>
                      <a:r>
                        <a:rPr lang="en-US" sz="1100" u="none" strike="noStrike">
                          <a:effectLst/>
                        </a:rPr>
                        <a:t>L1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29</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40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154343">
                <a:tc>
                  <a:txBody>
                    <a:bodyPr/>
                    <a:lstStyle/>
                    <a:p>
                      <a:pPr algn="l" fontAlgn="ctr"/>
                      <a:r>
                        <a:rPr lang="en-US" sz="1100" u="none" strike="noStrike">
                          <a:effectLst/>
                        </a:rPr>
                        <a:t>TR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dirty="0">
                          <a:effectLst/>
                        </a:rPr>
                        <a:t>2</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pic>
        <p:nvPicPr>
          <p:cNvPr id="9" name="図 8"/>
          <p:cNvPicPr>
            <a:picLocks noChangeAspect="1"/>
          </p:cNvPicPr>
          <p:nvPr/>
        </p:nvPicPr>
        <p:blipFill rotWithShape="1">
          <a:blip r:embed="rId2"/>
          <a:srcRect l="25316" t="35993" r="41946" b="28318"/>
          <a:stretch/>
        </p:blipFill>
        <p:spPr>
          <a:xfrm>
            <a:off x="4953000" y="1700808"/>
            <a:ext cx="3990975" cy="3371850"/>
          </a:xfrm>
          <a:prstGeom prst="rect">
            <a:avLst/>
          </a:prstGeom>
        </p:spPr>
      </p:pic>
      <p:graphicFrame>
        <p:nvGraphicFramePr>
          <p:cNvPr id="3" name="表 2"/>
          <p:cNvGraphicFramePr>
            <a:graphicFrameLocks noGrp="1"/>
          </p:cNvGraphicFramePr>
          <p:nvPr>
            <p:extLst>
              <p:ext uri="{D42A27DB-BD31-4B8C-83A1-F6EECF244321}">
                <p14:modId xmlns:p14="http://schemas.microsoft.com/office/powerpoint/2010/main" val="3129015938"/>
              </p:ext>
            </p:extLst>
          </p:nvPr>
        </p:nvGraphicFramePr>
        <p:xfrm>
          <a:off x="776536" y="3386886"/>
          <a:ext cx="1968500" cy="531495"/>
        </p:xfrm>
        <a:graphic>
          <a:graphicData uri="http://schemas.openxmlformats.org/drawingml/2006/table">
            <a:tbl>
              <a:tblPr>
                <a:tableStyleId>{5C22544A-7EE6-4342-B048-85BDC9FD1C3A}</a:tableStyleId>
              </a:tblPr>
              <a:tblGrid>
                <a:gridCol w="1282700"/>
                <a:gridCol w="685800"/>
              </a:tblGrid>
              <a:tr h="171450">
                <a:tc>
                  <a:txBody>
                    <a:bodyPr/>
                    <a:lstStyle/>
                    <a:p>
                      <a:pPr algn="l" fontAlgn="ctr"/>
                      <a:r>
                        <a:rPr lang="ja-JP" altLang="en-US" sz="1100" u="none" strike="noStrike" dirty="0">
                          <a:effectLst/>
                        </a:rPr>
                        <a:t>社員</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solidFill>
                      <a:schemeClr val="accent2"/>
                    </a:solidFill>
                  </a:tcPr>
                </a:tc>
                <a:tc>
                  <a:txBody>
                    <a:bodyPr/>
                    <a:lstStyle/>
                    <a:p>
                      <a:pPr algn="r" fontAlgn="ctr"/>
                      <a:r>
                        <a:rPr lang="en-US" altLang="ja-JP" sz="1100" u="none" strike="noStrike">
                          <a:effectLst/>
                        </a:rPr>
                        <a:t>43</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171450">
                <a:tc>
                  <a:txBody>
                    <a:bodyPr/>
                    <a:lstStyle/>
                    <a:p>
                      <a:pPr algn="l" fontAlgn="ctr"/>
                      <a:r>
                        <a:rPr lang="ja-JP" altLang="en-US" sz="1100" u="none" strike="noStrike" dirty="0">
                          <a:effectLst/>
                        </a:rPr>
                        <a:t>グループ会社</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solidFill>
                      <a:schemeClr val="accent2"/>
                    </a:solidFill>
                  </a:tcPr>
                </a:tc>
                <a:tc>
                  <a:txBody>
                    <a:bodyPr/>
                    <a:lstStyle/>
                    <a:p>
                      <a:pPr algn="r" fontAlgn="ctr"/>
                      <a:r>
                        <a:rPr lang="en-US" altLang="ja-JP" sz="1100" u="none" strike="noStrike">
                          <a:effectLst/>
                        </a:rPr>
                        <a:t>12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171450">
                <a:tc>
                  <a:txBody>
                    <a:bodyPr/>
                    <a:lstStyle/>
                    <a:p>
                      <a:pPr algn="l" fontAlgn="ctr"/>
                      <a:r>
                        <a:rPr lang="ja-JP" altLang="en-US" sz="1100" u="none" strike="noStrike" dirty="0">
                          <a:effectLst/>
                        </a:rPr>
                        <a:t>パトーナ</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solidFill>
                      <a:schemeClr val="accent2"/>
                    </a:solidFill>
                  </a:tcPr>
                </a:tc>
                <a:tc>
                  <a:txBody>
                    <a:bodyPr/>
                    <a:lstStyle/>
                    <a:p>
                      <a:pPr algn="r" fontAlgn="ctr"/>
                      <a:r>
                        <a:rPr lang="en-US" altLang="ja-JP" sz="1100" u="none" strike="noStrike" dirty="0">
                          <a:effectLst/>
                        </a:rPr>
                        <a:t>38</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Tree>
    <p:extLst>
      <p:ext uri="{BB962C8B-B14F-4D97-AF65-F5344CB8AC3E}">
        <p14:creationId xmlns:p14="http://schemas.microsoft.com/office/powerpoint/2010/main" val="3665713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a:xfrm>
            <a:off x="271586" y="549275"/>
            <a:ext cx="9505950" cy="359445"/>
          </a:xfrm>
        </p:spPr>
        <p:txBody>
          <a:bodyPr/>
          <a:lstStyle/>
          <a:p>
            <a:pPr fontAlgn="auto">
              <a:spcAft>
                <a:spcPts val="300"/>
              </a:spcAft>
              <a:buClr>
                <a:srgbClr val="0066B3"/>
              </a:buClr>
            </a:pPr>
            <a:r>
              <a:rPr lang="en-US" altLang="ja-JP"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kern="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プロジェクト状況</a:t>
            </a:r>
            <a:r>
              <a:rPr lang="en-US" altLang="ja-JP"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担当工程状況（</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6</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月</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現在）</a:t>
            </a:r>
            <a:endPar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028828653"/>
              </p:ext>
            </p:extLst>
          </p:nvPr>
        </p:nvGraphicFramePr>
        <p:xfrm>
          <a:off x="228601" y="1253699"/>
          <a:ext cx="9240520" cy="2860446"/>
        </p:xfrm>
        <a:graphic>
          <a:graphicData uri="http://schemas.openxmlformats.org/drawingml/2006/table">
            <a:tbl>
              <a:tblPr firstRow="1" bandRow="1">
                <a:tableStyleId>{5C22544A-7EE6-4342-B048-85BDC9FD1C3A}</a:tableStyleId>
              </a:tblPr>
              <a:tblGrid>
                <a:gridCol w="1196007"/>
                <a:gridCol w="526849"/>
                <a:gridCol w="588056"/>
                <a:gridCol w="588056"/>
                <a:gridCol w="588056"/>
                <a:gridCol w="630060"/>
                <a:gridCol w="630060"/>
                <a:gridCol w="588056"/>
                <a:gridCol w="3905320"/>
              </a:tblGrid>
              <a:tr h="465111">
                <a:tc rowSpan="2">
                  <a:txBody>
                    <a:bodyPr/>
                    <a:lstStyle/>
                    <a:p>
                      <a:pPr algn="ctr"/>
                      <a:r>
                        <a:rPr kumimoji="1" lang="ja-JP" altLang="en-US" sz="1600" b="1" dirty="0" smtClean="0">
                          <a:solidFill>
                            <a:schemeClr val="tx1"/>
                          </a:solidFill>
                          <a:latin typeface="+mj-ea"/>
                          <a:ea typeface="+mj-ea"/>
                        </a:rPr>
                        <a:t>チーム</a:t>
                      </a:r>
                      <a:endParaRPr kumimoji="1" lang="ja-JP" altLang="en-US" sz="1600" b="1" dirty="0">
                        <a:solidFill>
                          <a:schemeClr val="tx1"/>
                        </a:solidFill>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gridSpan="7">
                  <a:txBody>
                    <a:bodyPr/>
                    <a:lstStyle/>
                    <a:p>
                      <a:pPr algn="ctr"/>
                      <a:r>
                        <a:rPr kumimoji="1" lang="ja-JP" altLang="en-US" sz="1600" b="1" dirty="0" smtClean="0">
                          <a:solidFill>
                            <a:schemeClr val="tx1"/>
                          </a:solidFill>
                          <a:latin typeface="+mj-ea"/>
                          <a:ea typeface="+mj-ea"/>
                        </a:rPr>
                        <a:t>担当工程</a:t>
                      </a:r>
                      <a:endParaRPr kumimoji="1" lang="en-US" altLang="ja-JP" sz="1600" b="1" dirty="0" smtClean="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en-US" altLang="ja-JP" sz="1600" b="1" dirty="0" smtClean="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600" b="1" dirty="0" smtClean="0">
                          <a:solidFill>
                            <a:schemeClr val="tx1"/>
                          </a:solidFill>
                          <a:latin typeface="+mj-ea"/>
                          <a:ea typeface="+mj-ea"/>
                        </a:rPr>
                        <a:t>備考</a:t>
                      </a:r>
                      <a:endParaRPr kumimoji="1" lang="ja-JP" altLang="en-US" sz="1600" b="1" dirty="0">
                        <a:solidFill>
                          <a:schemeClr val="tx1"/>
                        </a:solidFill>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r>
              <a:tr h="695127">
                <a:tc vMerge="1">
                  <a:txBody>
                    <a:bodyPr/>
                    <a:lstStyle/>
                    <a:p>
                      <a:pPr algn="ctr"/>
                      <a:endParaRPr kumimoji="1" lang="ja-JP" altLang="en-US" sz="16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1" dirty="0" smtClean="0">
                          <a:solidFill>
                            <a:schemeClr val="tx1"/>
                          </a:solidFill>
                          <a:latin typeface="+mj-ea"/>
                          <a:ea typeface="+mj-ea"/>
                        </a:rPr>
                        <a:t>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en-US" altLang="ja-JP" sz="1600" b="1" dirty="0" smtClean="0">
                          <a:solidFill>
                            <a:schemeClr val="tx1"/>
                          </a:solidFill>
                          <a:latin typeface="+mj-ea"/>
                          <a:ea typeface="+mj-ea"/>
                        </a:rPr>
                        <a:t>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en-US" altLang="ja-JP" sz="1600" b="1" dirty="0" smtClean="0">
                          <a:solidFill>
                            <a:schemeClr val="tx1"/>
                          </a:solidFill>
                          <a:latin typeface="+mj-ea"/>
                          <a:ea typeface="+mj-ea"/>
                        </a:rPr>
                        <a: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en-US" altLang="ja-JP" sz="1600" b="1" dirty="0" smtClean="0">
                          <a:solidFill>
                            <a:schemeClr val="tx1"/>
                          </a:solidFill>
                          <a:latin typeface="+mj-ea"/>
                          <a:ea typeface="+mj-ea"/>
                        </a:rPr>
                        <a:t>PG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en-US" altLang="ja-JP" sz="1600" b="1" dirty="0" smtClean="0">
                          <a:solidFill>
                            <a:schemeClr val="tx1"/>
                          </a:solidFill>
                          <a:latin typeface="+mj-ea"/>
                          <a:ea typeface="+mj-ea"/>
                        </a:rPr>
                        <a:t>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en-US" altLang="ja-JP" sz="1600" b="1" dirty="0" smtClean="0">
                          <a:solidFill>
                            <a:schemeClr val="tx1"/>
                          </a:solidFill>
                          <a:latin typeface="+mj-ea"/>
                          <a:ea typeface="+mj-ea"/>
                        </a:rPr>
                        <a:t>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en-US" altLang="ja-JP" sz="1600" b="1" dirty="0" smtClean="0">
                          <a:solidFill>
                            <a:schemeClr val="tx1"/>
                          </a:solidFill>
                          <a:latin typeface="+mj-ea"/>
                          <a:ea typeface="+mj-ea"/>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vMerge="1">
                  <a:txBody>
                    <a:bodyPr/>
                    <a:lstStyle/>
                    <a:p>
                      <a:pPr algn="ctr"/>
                      <a:endParaRPr kumimoji="1" lang="ja-JP" altLang="en-US" sz="16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01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j-ea"/>
                          <a:ea typeface="+mn-ea"/>
                          <a:cs typeface="Meiryo UI" pitchFamily="50" charset="-128"/>
                        </a:rPr>
                        <a:t>アンサンブル</a:t>
                      </a:r>
                      <a:endParaRPr kumimoji="1" lang="en-US" altLang="ja-JP" sz="1200" b="1" kern="1200" dirty="0" smtClean="0">
                        <a:solidFill>
                          <a:schemeClr val="tx1"/>
                        </a:solidFill>
                        <a:latin typeface="+mj-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j-ea"/>
                          <a:ea typeface="+mn-ea"/>
                          <a:cs typeface="Meiryo UI" pitchFamily="50" charset="-128"/>
                        </a:rPr>
                        <a:t>サーバー更改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200" dirty="0" smtClean="0">
                          <a:solidFill>
                            <a:schemeClr val="tx1"/>
                          </a:solidFill>
                          <a:latin typeface="Meiryo UI" pitchFamily="50" charset="-128"/>
                          <a:ea typeface="Meiryo UI" pitchFamily="50" charset="-128"/>
                          <a:cs typeface="Meiryo UI" pitchFamily="50" charset="-128"/>
                        </a:rPr>
                        <a:t>△</a:t>
                      </a:r>
                      <a:endParaRPr lang="en-US" altLang="ja-JP" sz="12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200" dirty="0" smtClean="0">
                          <a:solidFill>
                            <a:schemeClr val="tx1"/>
                          </a:solidFill>
                          <a:latin typeface="Meiryo UI" pitchFamily="50" charset="-128"/>
                          <a:ea typeface="Meiryo UI" pitchFamily="50" charset="-128"/>
                          <a:cs typeface="Meiryo UI" pitchFamily="50" charset="-128"/>
                        </a:rPr>
                        <a:t>○</a:t>
                      </a:r>
                      <a:endParaRPr lang="en-US" altLang="ja-JP" sz="12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200" dirty="0" smtClean="0">
                          <a:solidFill>
                            <a:schemeClr val="tx1"/>
                          </a:solidFill>
                          <a:latin typeface="Meiryo UI" pitchFamily="50" charset="-128"/>
                          <a:ea typeface="Meiryo UI" pitchFamily="50" charset="-128"/>
                          <a:cs typeface="Meiryo UI" pitchFamily="50" charset="-128"/>
                        </a:rPr>
                        <a:t>○</a:t>
                      </a:r>
                      <a:endParaRPr kumimoji="1" lang="ja-JP" altLang="en-US" sz="12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200" dirty="0" smtClean="0">
                          <a:solidFill>
                            <a:schemeClr val="tx1"/>
                          </a:solidFill>
                          <a:latin typeface="Meiryo UI" pitchFamily="50" charset="-128"/>
                          <a:ea typeface="Meiryo UI" pitchFamily="50" charset="-128"/>
                          <a:cs typeface="Meiryo UI" pitchFamily="50" charset="-128"/>
                        </a:rPr>
                        <a:t>○</a:t>
                      </a:r>
                      <a:endParaRPr kumimoji="1" lang="ja-JP" altLang="en-US" sz="12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200" dirty="0" smtClean="0">
                          <a:solidFill>
                            <a:schemeClr val="tx1"/>
                          </a:solidFill>
                          <a:latin typeface="Meiryo UI" pitchFamily="50" charset="-128"/>
                          <a:ea typeface="Meiryo UI" pitchFamily="50" charset="-128"/>
                          <a:cs typeface="Meiryo UI" pitchFamily="50" charset="-128"/>
                        </a:rPr>
                        <a:t>○</a:t>
                      </a:r>
                      <a:endParaRPr kumimoji="1" lang="ja-JP" altLang="en-US" sz="12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smtClean="0">
                          <a:solidFill>
                            <a:schemeClr val="tx1"/>
                          </a:solidFill>
                          <a:latin typeface="Meiryo UI" pitchFamily="50" charset="-128"/>
                          <a:ea typeface="Meiryo UI" pitchFamily="50" charset="-128"/>
                          <a:cs typeface="Meiryo UI"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altLang="ja-JP" sz="12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dirty="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en-US" altLang="ja-JP" sz="1600" dirty="0" smtClean="0">
                        <a:solidFill>
                          <a:schemeClr val="tx1"/>
                        </a:solidFill>
                        <a:latin typeface="Meiryo UI" pitchFamily="50" charset="-128"/>
                        <a:ea typeface="Meiryo UI" pitchFamily="50" charset="-128"/>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01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j-ea"/>
                          <a:ea typeface="+mn-ea"/>
                          <a:cs typeface="Meiryo UI" pitchFamily="50" charset="-128"/>
                        </a:rPr>
                        <a:t>アンサンブル</a:t>
                      </a:r>
                      <a:endParaRPr kumimoji="1" lang="en-US" altLang="ja-JP" sz="1200" b="1" kern="1200" dirty="0" smtClean="0">
                        <a:solidFill>
                          <a:schemeClr val="tx1"/>
                        </a:solidFill>
                        <a:latin typeface="+mj-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j-ea"/>
                          <a:ea typeface="+mn-ea"/>
                          <a:cs typeface="Meiryo UI" pitchFamily="50" charset="-128"/>
                        </a:rPr>
                        <a:t>新機能対応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Meiryo UI" pitchFamily="50" charset="-128"/>
                          <a:ea typeface="Meiryo UI" pitchFamily="50" charset="-128"/>
                          <a:cs typeface="Meiryo UI"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Meiryo UI" pitchFamily="50" charset="-128"/>
                          <a:ea typeface="Meiryo UI" pitchFamily="50" charset="-128"/>
                          <a:cs typeface="Meiryo UI"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smtClean="0">
                          <a:solidFill>
                            <a:schemeClr val="tx1"/>
                          </a:solidFill>
                          <a:latin typeface="Meiryo UI" pitchFamily="50" charset="-128"/>
                          <a:ea typeface="Meiryo UI" pitchFamily="50" charset="-128"/>
                          <a:cs typeface="Meiryo UI" pitchFamily="50" charset="-128"/>
                        </a:rPr>
                        <a:t>○</a:t>
                      </a:r>
                      <a:endParaRPr kumimoji="1" lang="en-US" altLang="ja-JP" sz="12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Meiryo UI" pitchFamily="50" charset="-128"/>
                          <a:ea typeface="Meiryo UI" pitchFamily="50" charset="-128"/>
                          <a:cs typeface="Meiryo UI" pitchFamily="50" charset="-128"/>
                        </a:rPr>
                        <a:t>○</a:t>
                      </a:r>
                      <a:endParaRPr kumimoji="1" lang="en-US" altLang="ja-JP" sz="12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Meiryo UI" pitchFamily="50" charset="-128"/>
                          <a:ea typeface="Meiryo UI" pitchFamily="50" charset="-128"/>
                          <a:cs typeface="Meiryo UI" pitchFamily="50" charset="-128"/>
                        </a:rPr>
                        <a:t>○</a:t>
                      </a:r>
                      <a:endParaRPr kumimoji="1" lang="en-US" altLang="ja-JP" sz="12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Meiryo UI" pitchFamily="50" charset="-128"/>
                          <a:ea typeface="Meiryo UI" pitchFamily="50" charset="-128"/>
                          <a:cs typeface="Meiryo UI"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Meiryo UI" pitchFamily="50" charset="-128"/>
                          <a:ea typeface="Meiryo UI" pitchFamily="50" charset="-128"/>
                          <a:cs typeface="Meiryo UI"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600" dirty="0" smtClean="0">
                          <a:solidFill>
                            <a:schemeClr val="tx1"/>
                          </a:solidFill>
                          <a:latin typeface="Meiryo UI" pitchFamily="50" charset="-128"/>
                          <a:ea typeface="Meiryo UI" pitchFamily="50" charset="-128"/>
                          <a:cs typeface="Meiryo UI" pitchFamily="50" charset="-128"/>
                        </a:rPr>
                        <a:t>・今は基本設計の段階であり、概要設計の一部、基本設計から参画させていただいている</a:t>
                      </a:r>
                      <a:endParaRPr lang="en-US" altLang="ja-JP" sz="1600" dirty="0" smtClean="0">
                        <a:solidFill>
                          <a:schemeClr val="tx1"/>
                        </a:solidFill>
                        <a:latin typeface="Meiryo UI" pitchFamily="50" charset="-128"/>
                        <a:ea typeface="Meiryo UI" pitchFamily="50" charset="-128"/>
                        <a:cs typeface="Meiryo UI"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600" dirty="0" smtClean="0">
                          <a:solidFill>
                            <a:schemeClr val="tx1"/>
                          </a:solidFill>
                          <a:latin typeface="Meiryo UI" pitchFamily="50" charset="-128"/>
                          <a:ea typeface="Meiryo UI" pitchFamily="50" charset="-128"/>
                          <a:cs typeface="Meiryo UI" pitchFamily="50" charset="-128"/>
                        </a:rPr>
                        <a:t>・</a:t>
                      </a:r>
                      <a:r>
                        <a:rPr lang="en-US" altLang="ja-JP" sz="1600" dirty="0" smtClean="0">
                          <a:solidFill>
                            <a:schemeClr val="tx1"/>
                          </a:solidFill>
                          <a:latin typeface="Meiryo UI" pitchFamily="50" charset="-128"/>
                          <a:ea typeface="Meiryo UI" pitchFamily="50" charset="-128"/>
                          <a:cs typeface="Meiryo UI" pitchFamily="50" charset="-128"/>
                        </a:rPr>
                        <a:t>IT</a:t>
                      </a:r>
                      <a:r>
                        <a:rPr lang="ja-JP" altLang="en-US" sz="1600" dirty="0" smtClean="0">
                          <a:solidFill>
                            <a:schemeClr val="tx1"/>
                          </a:solidFill>
                          <a:latin typeface="Meiryo UI" pitchFamily="50" charset="-128"/>
                          <a:ea typeface="Meiryo UI" pitchFamily="50" charset="-128"/>
                          <a:cs typeface="Meiryo UI" pitchFamily="50" charset="-128"/>
                        </a:rPr>
                        <a:t>及び</a:t>
                      </a:r>
                      <a:r>
                        <a:rPr lang="en-US" altLang="ja-JP" sz="1600" dirty="0" smtClean="0">
                          <a:solidFill>
                            <a:schemeClr val="tx1"/>
                          </a:solidFill>
                          <a:latin typeface="Meiryo UI" pitchFamily="50" charset="-128"/>
                          <a:ea typeface="Meiryo UI" pitchFamily="50" charset="-128"/>
                          <a:cs typeface="Meiryo UI" pitchFamily="50" charset="-128"/>
                        </a:rPr>
                        <a:t>ST</a:t>
                      </a:r>
                      <a:r>
                        <a:rPr lang="ja-JP" altLang="en-US" sz="1600" dirty="0" smtClean="0">
                          <a:solidFill>
                            <a:schemeClr val="tx1"/>
                          </a:solidFill>
                          <a:latin typeface="Meiryo UI" pitchFamily="50" charset="-128"/>
                          <a:ea typeface="Meiryo UI" pitchFamily="50" charset="-128"/>
                          <a:cs typeface="Meiryo UI" pitchFamily="50" charset="-128"/>
                        </a:rPr>
                        <a:t>の参画方式はこちらの想定となる</a:t>
                      </a:r>
                      <a:endParaRPr lang="en-US" altLang="ja-JP" sz="1600" dirty="0" smtClean="0">
                        <a:solidFill>
                          <a:schemeClr val="tx1"/>
                        </a:solidFill>
                        <a:latin typeface="Meiryo UI" pitchFamily="50" charset="-128"/>
                        <a:ea typeface="Meiryo UI" pitchFamily="50" charset="-128"/>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テキスト ボックス 8"/>
          <p:cNvSpPr txBox="1"/>
          <p:nvPr/>
        </p:nvSpPr>
        <p:spPr bwMode="auto">
          <a:xfrm>
            <a:off x="128464" y="4221088"/>
            <a:ext cx="5265584" cy="270030"/>
          </a:xfrm>
          <a:prstGeom prst="rect">
            <a:avLst/>
          </a:prstGeom>
          <a:noFill/>
          <a:ln w="9525">
            <a:noFill/>
            <a:miter lim="800000"/>
            <a:headEnd/>
            <a:tailEnd/>
          </a:ln>
        </p:spPr>
        <p:txBody>
          <a:bodyPr wrap="square" rtlCol="0">
            <a:noAutofit/>
          </a:bodyPr>
          <a:lstStyle/>
          <a:p>
            <a:pPr marL="269875" marR="0" indent="-269875" defTabSz="914400" eaLnBrk="1" fontAlgn="auto" latinLnBrk="0" hangingPunct="1">
              <a:lnSpc>
                <a:spcPct val="100000"/>
              </a:lnSpc>
              <a:spcBef>
                <a:spcPct val="30000"/>
              </a:spcBef>
              <a:spcAft>
                <a:spcPct val="35000"/>
              </a:spcAft>
              <a:buClr>
                <a:srgbClr val="0066B3"/>
              </a:buClr>
              <a:buSzTx/>
              <a:buFont typeface="Wingdings" pitchFamily="2" charset="2"/>
              <a:buNone/>
              <a:tabLst/>
            </a:pPr>
            <a:r>
              <a:rPr kumimoji="0" lang="en-US" altLang="ja-JP" sz="1000" kern="0" dirty="0" smtClean="0">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○：担当する　△：支援する　　</a:t>
            </a:r>
            <a:r>
              <a:rPr kumimoji="0" lang="en-US" altLang="ja-JP" sz="1000" kern="0" dirty="0" smtClean="0">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：担当されていない</a:t>
            </a:r>
            <a:endParaRPr kumimoji="0" lang="en-US" altLang="ja-JP" sz="1000" kern="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61349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pPr fontAlgn="auto">
              <a:spcAft>
                <a:spcPts val="300"/>
              </a:spcAft>
              <a:buClr>
                <a:srgbClr val="0066B3"/>
              </a:buClr>
            </a:pPr>
            <a:r>
              <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１．プロジェクト状況</a:t>
            </a:r>
            <a:r>
              <a:rPr lang="en-US" altLang="ja-JP"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進捗状況</a:t>
            </a:r>
            <a:r>
              <a:rPr lang="en-US" altLang="ja-JP"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6</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月</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現在</a:t>
            </a:r>
            <a:r>
              <a:rPr lang="en-US" altLang="ja-JP" kern="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プレースホルダー 1"/>
          <p:cNvSpPr txBox="1">
            <a:spLocks/>
          </p:cNvSpPr>
          <p:nvPr/>
        </p:nvSpPr>
        <p:spPr>
          <a:xfrm>
            <a:off x="169173" y="1052736"/>
            <a:ext cx="8046820" cy="405044"/>
          </a:xfrm>
          <a:prstGeom prst="rect">
            <a:avLst/>
          </a:prstGeom>
        </p:spPr>
        <p:txBody>
          <a:bodyPr/>
          <a:lstStyle>
            <a:lvl1pPr marL="187325" indent="-187325" algn="l" defTabSz="863600" rtl="0" eaLnBrk="0" fontAlgn="base" hangingPunct="0">
              <a:spcBef>
                <a:spcPct val="30000"/>
              </a:spcBef>
              <a:spcAft>
                <a:spcPct val="0"/>
              </a:spcAft>
              <a:buClr>
                <a:srgbClr val="0000FF"/>
              </a:buClr>
              <a:buFont typeface="Wingdings" pitchFamily="2" charset="2"/>
              <a:buChar char="n"/>
              <a:defRPr kumimoji="1" sz="28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00FF"/>
              </a:buClr>
              <a:buFont typeface="Wingdings" pitchFamily="2" charset="2"/>
              <a:buChar char="l"/>
              <a:defRPr kumimoji="1" sz="2400">
                <a:solidFill>
                  <a:schemeClr val="tx1"/>
                </a:solidFill>
                <a:latin typeface="+mn-lt"/>
                <a:ea typeface="+mn-ea"/>
              </a:defRPr>
            </a:lvl2pPr>
            <a:lvl3pPr marL="952500" indent="-196850" algn="l" defTabSz="863600" rtl="0" eaLnBrk="0" fontAlgn="base" hangingPunct="0">
              <a:spcBef>
                <a:spcPct val="20000"/>
              </a:spcBef>
              <a:spcAft>
                <a:spcPct val="0"/>
              </a:spcAft>
              <a:buClr>
                <a:srgbClr val="0000FF"/>
              </a:buClr>
              <a:buChar char="▪"/>
              <a:defRPr kumimoji="1" sz="2000">
                <a:solidFill>
                  <a:schemeClr val="tx1"/>
                </a:solidFill>
                <a:latin typeface="+mn-lt"/>
                <a:ea typeface="+mn-ea"/>
              </a:defRPr>
            </a:lvl3pPr>
            <a:lvl4pPr marL="1335088" indent="-192088" algn="l" defTabSz="863600" rtl="0" eaLnBrk="0" fontAlgn="base" hangingPunct="0">
              <a:spcBef>
                <a:spcPct val="15000"/>
              </a:spcBef>
              <a:spcAft>
                <a:spcPct val="0"/>
              </a:spcAft>
              <a:buClr>
                <a:schemeClr val="folHlink"/>
              </a:buClr>
              <a:buChar char="▪"/>
              <a:defRPr kumimoji="1">
                <a:solidFill>
                  <a:schemeClr val="tx1"/>
                </a:solidFill>
                <a:latin typeface="+mn-lt"/>
                <a:ea typeface="+mn-ea"/>
              </a:defRPr>
            </a:lvl4pPr>
            <a:lvl5pPr marL="1717675" indent="-192088" algn="l" defTabSz="863600" rtl="0" eaLnBrk="0" fontAlgn="base" hangingPunct="0">
              <a:spcBef>
                <a:spcPct val="10000"/>
              </a:spcBef>
              <a:spcAft>
                <a:spcPct val="0"/>
              </a:spcAft>
              <a:buClr>
                <a:schemeClr val="folHlink"/>
              </a:buClr>
              <a:buChar char="▪"/>
              <a:defRPr kumimoji="1" sz="1200">
                <a:solidFill>
                  <a:schemeClr val="tx1"/>
                </a:solidFill>
                <a:latin typeface="+mn-lt"/>
                <a:ea typeface="+mn-ea"/>
              </a:defRPr>
            </a:lvl5pPr>
            <a:lvl6pPr marL="21748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6pPr>
            <a:lvl7pPr marL="26320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7pPr>
            <a:lvl8pPr marL="30892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8pPr>
            <a:lvl9pPr marL="35464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9pPr>
          </a:lstStyle>
          <a:p>
            <a:pPr marL="0" indent="0">
              <a:buNone/>
            </a:pPr>
            <a:r>
              <a:rPr lang="ja-JP" altLang="en-US" sz="1600" kern="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600" kern="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kern="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アンサンブルサーバー更改</a:t>
            </a:r>
            <a:r>
              <a:rPr lang="ja-JP" altLang="en-US" sz="1600" kern="0" dirty="0" smtClean="0">
                <a:latin typeface="Meiryo UI" panose="020B0604030504040204" pitchFamily="50" charset="-128"/>
                <a:ea typeface="Meiryo UI" panose="020B0604030504040204" pitchFamily="50" charset="-128"/>
                <a:cs typeface="Meiryo UI" panose="020B0604030504040204" pitchFamily="50" charset="-128"/>
              </a:rPr>
              <a:t>案件の作業進捗状況は、次の通りである。</a:t>
            </a:r>
            <a:endParaRPr lang="ja-JP" altLang="en-US" sz="120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6" name="表 15"/>
          <p:cNvGraphicFramePr>
            <a:graphicFrameLocks noGrp="1"/>
          </p:cNvGraphicFramePr>
          <p:nvPr>
            <p:extLst>
              <p:ext uri="{D42A27DB-BD31-4B8C-83A1-F6EECF244321}">
                <p14:modId xmlns:p14="http://schemas.microsoft.com/office/powerpoint/2010/main" val="1281887714"/>
              </p:ext>
            </p:extLst>
          </p:nvPr>
        </p:nvGraphicFramePr>
        <p:xfrm>
          <a:off x="192598" y="1484784"/>
          <a:ext cx="9584938" cy="3888432"/>
        </p:xfrm>
        <a:graphic>
          <a:graphicData uri="http://schemas.openxmlformats.org/drawingml/2006/table">
            <a:tbl>
              <a:tblPr firstRow="1" bandRow="1">
                <a:tableStyleId>{5C22544A-7EE6-4342-B048-85BDC9FD1C3A}</a:tableStyleId>
              </a:tblPr>
              <a:tblGrid>
                <a:gridCol w="1800200"/>
                <a:gridCol w="720080"/>
                <a:gridCol w="3608274"/>
                <a:gridCol w="937231"/>
                <a:gridCol w="2519153"/>
              </a:tblGrid>
              <a:tr h="330099">
                <a:tc rowSpan="2">
                  <a:txBody>
                    <a:bodyPr/>
                    <a:lstStyle/>
                    <a:p>
                      <a:pPr algn="ctr"/>
                      <a:r>
                        <a:rPr kumimoji="1" lang="ja-JP" altLang="en-US" sz="1200" b="1" dirty="0" smtClean="0">
                          <a:solidFill>
                            <a:schemeClr val="tx1"/>
                          </a:solidFill>
                          <a:latin typeface="+mn-ea"/>
                          <a:ea typeface="+mn-ea"/>
                        </a:rPr>
                        <a:t>テーマ</a:t>
                      </a:r>
                      <a:endParaRPr kumimoji="1" lang="ja-JP" altLang="en-US" sz="12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gridSpan="2">
                  <a:txBody>
                    <a:bodyPr/>
                    <a:lstStyle/>
                    <a:p>
                      <a:pPr algn="ctr"/>
                      <a:r>
                        <a:rPr kumimoji="1" lang="ja-JP" altLang="en-US" sz="1200" b="1" dirty="0" smtClean="0">
                          <a:solidFill>
                            <a:schemeClr val="tx1"/>
                          </a:solidFill>
                          <a:latin typeface="+mn-ea"/>
                          <a:ea typeface="+mn-ea"/>
                        </a:rPr>
                        <a:t>進捗状況</a:t>
                      </a: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hMerge="1">
                  <a:txBody>
                    <a:bodyPr/>
                    <a:lstStyle/>
                    <a:p>
                      <a:endParaRPr kumimoji="1" lang="ja-JP" altLang="en-US"/>
                    </a:p>
                  </a:txBody>
                  <a:tcPr/>
                </a:tc>
                <a:tc>
                  <a:txBody>
                    <a:bodyPr/>
                    <a:lstStyle/>
                    <a:p>
                      <a:pPr algn="ct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rowSpan="2">
                  <a:txBody>
                    <a:bodyPr/>
                    <a:lstStyle/>
                    <a:p>
                      <a:pPr algn="ctr"/>
                      <a:r>
                        <a:rPr kumimoji="1" lang="ja-JP" altLang="en-US" sz="1200" b="1" dirty="0" smtClean="0">
                          <a:solidFill>
                            <a:schemeClr val="tx1"/>
                          </a:solidFill>
                          <a:latin typeface="+mn-ea"/>
                          <a:ea typeface="+mn-ea"/>
                        </a:rPr>
                        <a:t>備考</a:t>
                      </a:r>
                      <a:endParaRPr kumimoji="1" lang="en-US" altLang="ja-JP" sz="1200" b="1" dirty="0" smtClean="0">
                        <a:solidFill>
                          <a:schemeClr val="tx1"/>
                        </a:solidFill>
                        <a:latin typeface="+mn-ea"/>
                        <a:ea typeface="+mn-ea"/>
                      </a:endParaRPr>
                    </a:p>
                    <a:p>
                      <a:pPr algn="ctr"/>
                      <a:r>
                        <a:rPr kumimoji="1" lang="ja-JP" altLang="en-US" sz="1200" b="1" dirty="0" smtClean="0">
                          <a:solidFill>
                            <a:schemeClr val="tx1"/>
                          </a:solidFill>
                          <a:latin typeface="+mn-ea"/>
                          <a:ea typeface="+mn-ea"/>
                        </a:rPr>
                        <a:t>（遅延ある場合、理由と挽回策など）</a:t>
                      </a:r>
                      <a:endParaRPr kumimoji="1" lang="ja-JP" altLang="en-US" sz="12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r>
              <a:tr h="315035">
                <a:tc vMerge="1">
                  <a:txBody>
                    <a:bodyPr/>
                    <a:lstStyle/>
                    <a:p>
                      <a:pPr algn="ctr"/>
                      <a:endParaRPr kumimoji="1" lang="ja-JP" altLang="en-US" sz="16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b="1" dirty="0" smtClean="0">
                          <a:solidFill>
                            <a:schemeClr val="tx1"/>
                          </a:solidFill>
                          <a:latin typeface="+mn-ea"/>
                          <a:ea typeface="+mn-ea"/>
                        </a:rPr>
                        <a:t>マーク</a:t>
                      </a: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ja-JP" altLang="en-US" sz="1200" b="1" dirty="0" smtClean="0">
                          <a:solidFill>
                            <a:schemeClr val="tx1"/>
                          </a:solidFill>
                          <a:latin typeface="+mn-ea"/>
                          <a:ea typeface="+mn-ea"/>
                        </a:rPr>
                        <a:t>作業内容＆状況</a:t>
                      </a: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ja-JP" altLang="en-US" sz="1200" b="1" dirty="0" smtClean="0">
                          <a:solidFill>
                            <a:schemeClr val="tx1"/>
                          </a:solidFill>
                          <a:latin typeface="+mn-ea"/>
                          <a:ea typeface="+mn-ea"/>
                        </a:rPr>
                        <a:t>完了</a:t>
                      </a:r>
                      <a:endParaRPr kumimoji="1" lang="en-US" altLang="ja-JP" sz="1200" b="1" dirty="0" smtClean="0">
                        <a:solidFill>
                          <a:schemeClr val="tx1"/>
                        </a:solidFill>
                        <a:latin typeface="+mn-ea"/>
                        <a:ea typeface="+mn-ea"/>
                      </a:endParaRPr>
                    </a:p>
                    <a:p>
                      <a:pPr algn="ctr"/>
                      <a:r>
                        <a:rPr kumimoji="1" lang="ja-JP" altLang="en-US" sz="1200" b="1" dirty="0" smtClean="0">
                          <a:solidFill>
                            <a:schemeClr val="tx1"/>
                          </a:solidFill>
                          <a:latin typeface="+mn-ea"/>
                          <a:ea typeface="+mn-ea"/>
                        </a:rPr>
                        <a:t>予定日</a:t>
                      </a: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vMerge="1">
                  <a:txBody>
                    <a:bodyPr/>
                    <a:lstStyle/>
                    <a:p>
                      <a:pPr algn="ctr"/>
                      <a:endParaRPr kumimoji="1" lang="ja-JP" altLang="en-US" sz="16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sz="1200" b="1" kern="1200" dirty="0" smtClean="0">
                          <a:solidFill>
                            <a:schemeClr val="tx1"/>
                          </a:solidFill>
                          <a:latin typeface="+mn-ea"/>
                          <a:ea typeface="+mn-ea"/>
                          <a:cs typeface="Meiryo UI" pitchFamily="50" charset="-128"/>
                        </a:rPr>
                        <a:t>CJF</a:t>
                      </a:r>
                      <a:r>
                        <a:rPr kumimoji="1" lang="zh-TW" altLang="en-US" sz="1200" b="1" kern="1200" dirty="0" smtClean="0">
                          <a:solidFill>
                            <a:schemeClr val="tx1"/>
                          </a:solidFill>
                          <a:latin typeface="+mn-ea"/>
                          <a:ea typeface="+mn-ea"/>
                          <a:cs typeface="Meiryo UI" pitchFamily="50" charset="-128"/>
                        </a:rPr>
                        <a:t>非互換性影響調査</a:t>
                      </a:r>
                      <a:endParaRPr kumimoji="1" lang="ja-JP" altLang="en-US" sz="1200" b="1" kern="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900" dirty="0" smtClean="0">
                          <a:solidFill>
                            <a:schemeClr val="tx1"/>
                          </a:solidFill>
                          <a:latin typeface="+mn-ea"/>
                          <a:ea typeface="+mn-ea"/>
                          <a:cs typeface="Meiryo UI" pitchFamily="50" charset="-128"/>
                        </a:rPr>
                        <a:t>完了予定</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完了実績</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総数　</a:t>
                      </a:r>
                      <a:r>
                        <a:rPr kumimoji="1" lang="en-US" altLang="ja-JP" sz="900" dirty="0" smtClean="0">
                          <a:solidFill>
                            <a:schemeClr val="tx1"/>
                          </a:solidFill>
                          <a:latin typeface="+mn-ea"/>
                          <a:ea typeface="+mn-ea"/>
                          <a:cs typeface="Meiryo UI" pitchFamily="50" charset="-128"/>
                        </a:rPr>
                        <a:t>9/9/9</a:t>
                      </a:r>
                      <a:endParaRPr kumimoji="1" lang="ja-JP" altLang="en-US" sz="9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dirty="0" smtClean="0">
                          <a:solidFill>
                            <a:schemeClr val="tx1"/>
                          </a:solidFill>
                          <a:latin typeface="+mn-ea"/>
                          <a:ea typeface="+mn-ea"/>
                          <a:cs typeface="Meiryo UI" pitchFamily="50" charset="-128"/>
                        </a:rPr>
                        <a:t>2019/5/31</a:t>
                      </a:r>
                      <a:endParaRPr kumimoji="1" lang="ja-JP" altLang="en-US"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mn-ea"/>
                          <a:ea typeface="+mn-ea"/>
                          <a:cs typeface="Meiryo UI" pitchFamily="50" charset="-128"/>
                        </a:rPr>
                        <a:t>既に完了</a:t>
                      </a:r>
                      <a:endParaRPr kumimoji="1" lang="en-US" altLang="ja-JP"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smtClean="0">
                          <a:solidFill>
                            <a:schemeClr val="tx1"/>
                          </a:solidFill>
                          <a:latin typeface="+mn-ea"/>
                          <a:ea typeface="+mn-ea"/>
                          <a:cs typeface="Meiryo UI" pitchFamily="50" charset="-128"/>
                        </a:rPr>
                        <a:t>CJF</a:t>
                      </a:r>
                      <a:r>
                        <a:rPr kumimoji="1" lang="ja-JP" altLang="en-US" sz="1200" b="1" kern="1200" dirty="0" smtClean="0">
                          <a:solidFill>
                            <a:schemeClr val="tx1"/>
                          </a:solidFill>
                          <a:latin typeface="+mn-ea"/>
                          <a:ea typeface="+mn-ea"/>
                          <a:cs typeface="Meiryo UI" pitchFamily="50" charset="-128"/>
                        </a:rPr>
                        <a:t>の対応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900" dirty="0" smtClean="0">
                          <a:solidFill>
                            <a:schemeClr val="tx1"/>
                          </a:solidFill>
                          <a:latin typeface="+mn-ea"/>
                          <a:ea typeface="+mn-ea"/>
                          <a:cs typeface="Meiryo UI" pitchFamily="50" charset="-128"/>
                        </a:rPr>
                        <a:t>・交渉経緯疎通テスト　完了予定</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完了実績</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総数　</a:t>
                      </a:r>
                      <a:r>
                        <a:rPr kumimoji="1" lang="en-US" altLang="ja-JP" sz="900" dirty="0" smtClean="0">
                          <a:solidFill>
                            <a:schemeClr val="tx1"/>
                          </a:solidFill>
                          <a:latin typeface="+mn-ea"/>
                          <a:ea typeface="+mn-ea"/>
                          <a:cs typeface="Meiryo UI" pitchFamily="50" charset="-128"/>
                        </a:rPr>
                        <a:t>12/12/12</a:t>
                      </a:r>
                    </a:p>
                    <a:p>
                      <a:pPr algn="l"/>
                      <a:endParaRPr kumimoji="1" lang="en-US" altLang="ja-JP" sz="900" dirty="0" smtClean="0">
                        <a:solidFill>
                          <a:schemeClr val="tx1"/>
                        </a:solidFill>
                        <a:latin typeface="+mn-ea"/>
                        <a:ea typeface="+mn-ea"/>
                        <a:cs typeface="Meiryo UI" pitchFamily="50" charset="-128"/>
                      </a:endParaRPr>
                    </a:p>
                    <a:p>
                      <a:pPr algn="l"/>
                      <a:r>
                        <a:rPr kumimoji="1" lang="ja-JP" altLang="en-US" sz="900" dirty="0" smtClean="0">
                          <a:solidFill>
                            <a:schemeClr val="tx1"/>
                          </a:solidFill>
                          <a:latin typeface="+mn-ea"/>
                          <a:ea typeface="+mn-ea"/>
                          <a:cs typeface="Meiryo UI" pitchFamily="50" charset="-128"/>
                        </a:rPr>
                        <a:t>・全機能工程のコンパイル　　完了予定</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完了実績</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総数　</a:t>
                      </a:r>
                      <a:r>
                        <a:rPr kumimoji="1" lang="en-US" altLang="ja-JP" sz="900" dirty="0" smtClean="0">
                          <a:solidFill>
                            <a:schemeClr val="tx1"/>
                          </a:solidFill>
                          <a:latin typeface="+mn-ea"/>
                          <a:ea typeface="+mn-ea"/>
                          <a:cs typeface="Meiryo UI" pitchFamily="50" charset="-128"/>
                        </a:rPr>
                        <a:t>59/59/59</a:t>
                      </a:r>
                    </a:p>
                    <a:p>
                      <a:pPr algn="l"/>
                      <a:endParaRPr kumimoji="1" lang="en-US" altLang="ja-JP" sz="900" dirty="0" smtClean="0">
                        <a:solidFill>
                          <a:schemeClr val="tx1"/>
                        </a:solidFill>
                        <a:latin typeface="+mn-ea"/>
                        <a:ea typeface="+mn-ea"/>
                        <a:cs typeface="Meiryo UI" pitchFamily="50" charset="-128"/>
                      </a:endParaRPr>
                    </a:p>
                    <a:p>
                      <a:pPr algn="l"/>
                      <a:r>
                        <a:rPr kumimoji="1" lang="ja-JP" altLang="en-US" sz="900" dirty="0" smtClean="0">
                          <a:solidFill>
                            <a:schemeClr val="tx1"/>
                          </a:solidFill>
                          <a:latin typeface="+mn-ea"/>
                          <a:ea typeface="+mn-ea"/>
                          <a:cs typeface="Meiryo UI" pitchFamily="50" charset="-128"/>
                        </a:rPr>
                        <a:t>・コンパイルログ差分確認　　完了予定</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完了実績</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総数　</a:t>
                      </a:r>
                      <a:r>
                        <a:rPr kumimoji="1" lang="en-US" altLang="ja-JP" sz="900" dirty="0" smtClean="0">
                          <a:solidFill>
                            <a:schemeClr val="tx1"/>
                          </a:solidFill>
                          <a:latin typeface="+mn-ea"/>
                          <a:ea typeface="+mn-ea"/>
                          <a:cs typeface="Meiryo UI" pitchFamily="50" charset="-128"/>
                        </a:rPr>
                        <a:t>18/18/18</a:t>
                      </a:r>
                    </a:p>
                    <a:p>
                      <a:pPr algn="l"/>
                      <a:endParaRPr kumimoji="1" lang="en-US" altLang="ja-JP" sz="900" dirty="0" smtClean="0">
                        <a:solidFill>
                          <a:schemeClr val="tx1"/>
                        </a:solidFill>
                        <a:latin typeface="+mn-ea"/>
                        <a:ea typeface="+mn-ea"/>
                        <a:cs typeface="Meiryo UI" pitchFamily="50" charset="-128"/>
                      </a:endParaRPr>
                    </a:p>
                    <a:p>
                      <a:pPr algn="l"/>
                      <a:r>
                        <a:rPr kumimoji="1" lang="ja-JP" altLang="en-US" sz="900" dirty="0" smtClean="0">
                          <a:solidFill>
                            <a:schemeClr val="tx1"/>
                          </a:solidFill>
                          <a:latin typeface="+mn-ea"/>
                          <a:ea typeface="+mn-ea"/>
                          <a:cs typeface="Meiryo UI" pitchFamily="50" charset="-128"/>
                        </a:rPr>
                        <a:t>・全メソッド網羅単体ケース作成　完了予定</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完了実績</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総数　</a:t>
                      </a:r>
                      <a:r>
                        <a:rPr kumimoji="1" lang="en-US" altLang="ja-JP" sz="900" dirty="0" smtClean="0">
                          <a:solidFill>
                            <a:schemeClr val="tx1"/>
                          </a:solidFill>
                          <a:latin typeface="+mn-ea"/>
                          <a:ea typeface="+mn-ea"/>
                          <a:cs typeface="Meiryo UI" pitchFamily="50" charset="-128"/>
                        </a:rPr>
                        <a:t>4/4/4</a:t>
                      </a:r>
                    </a:p>
                    <a:p>
                      <a:pPr algn="l"/>
                      <a:endParaRPr kumimoji="1" lang="en-US" altLang="ja-JP" sz="900" dirty="0" smtClean="0">
                        <a:solidFill>
                          <a:schemeClr val="tx1"/>
                        </a:solidFill>
                        <a:latin typeface="+mn-ea"/>
                        <a:ea typeface="+mn-ea"/>
                        <a:cs typeface="Meiryo UI" pitchFamily="50" charset="-128"/>
                      </a:endParaRPr>
                    </a:p>
                    <a:p>
                      <a:pPr algn="l"/>
                      <a:r>
                        <a:rPr kumimoji="1" lang="ja-JP" altLang="en-US" sz="900" dirty="0" smtClean="0">
                          <a:solidFill>
                            <a:schemeClr val="tx1"/>
                          </a:solidFill>
                          <a:latin typeface="+mn-ea"/>
                          <a:ea typeface="+mn-ea"/>
                          <a:cs typeface="Meiryo UI" pitchFamily="50" charset="-128"/>
                        </a:rPr>
                        <a:t>・全メソッド網羅単体テストの実施　完了予定</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完了実績</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総数　</a:t>
                      </a:r>
                      <a:r>
                        <a:rPr kumimoji="1" lang="en-US" altLang="ja-JP" sz="900" dirty="0" smtClean="0">
                          <a:solidFill>
                            <a:schemeClr val="tx1"/>
                          </a:solidFill>
                          <a:latin typeface="+mn-ea"/>
                          <a:ea typeface="+mn-ea"/>
                          <a:cs typeface="Meiryo UI" pitchFamily="50" charset="-128"/>
                        </a:rPr>
                        <a:t>0/0/583</a:t>
                      </a:r>
                    </a:p>
                    <a:p>
                      <a:pPr algn="l"/>
                      <a:endParaRPr kumimoji="1" lang="ja-JP" altLang="en-US" sz="9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mn-ea"/>
                          <a:ea typeface="+mn-ea"/>
                          <a:cs typeface="Meiryo UI" pitchFamily="50" charset="-128"/>
                        </a:rPr>
                        <a:t>2019/7/31</a:t>
                      </a:r>
                      <a:endParaRPr kumimoji="1" lang="ja-JP" altLang="en-US" sz="1200" dirty="0" smtClean="0">
                        <a:solidFill>
                          <a:schemeClr val="tx1"/>
                        </a:solidFill>
                        <a:latin typeface="+mn-ea"/>
                        <a:ea typeface="+mn-ea"/>
                        <a:cs typeface="Meiryo UI" pitchFamily="50" charset="-128"/>
                      </a:endParaRPr>
                    </a:p>
                    <a:p>
                      <a:pPr algn="l"/>
                      <a:endParaRPr kumimoji="1" lang="ja-JP" altLang="en-US"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solidFill>
                            <a:schemeClr val="tx1"/>
                          </a:solidFill>
                          <a:latin typeface="+mn-ea"/>
                          <a:ea typeface="+mn-ea"/>
                          <a:cs typeface="Meiryo UI" pitchFamily="50" charset="-128"/>
                        </a:rPr>
                        <a:t>オンスケジュール</a:t>
                      </a:r>
                      <a:endParaRPr lang="en-US" altLang="ja-JP"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98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smtClean="0">
                          <a:solidFill>
                            <a:schemeClr val="tx1"/>
                          </a:solidFill>
                          <a:latin typeface="+mn-ea"/>
                          <a:ea typeface="+mn-ea"/>
                          <a:cs typeface="Meiryo UI" pitchFamily="50" charset="-128"/>
                        </a:rPr>
                        <a:t>Web</a:t>
                      </a:r>
                      <a:r>
                        <a:rPr kumimoji="1" lang="ja-JP" altLang="en-US" sz="1200" b="1" kern="1200" dirty="0" smtClean="0">
                          <a:solidFill>
                            <a:schemeClr val="tx1"/>
                          </a:solidFill>
                          <a:latin typeface="+mn-ea"/>
                          <a:ea typeface="+mn-ea"/>
                          <a:cs typeface="Meiryo UI" pitchFamily="50" charset="-128"/>
                        </a:rPr>
                        <a:t>系対応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900" dirty="0" smtClean="0">
                          <a:solidFill>
                            <a:schemeClr val="tx1"/>
                          </a:solidFill>
                          <a:latin typeface="+mn-ea"/>
                          <a:ea typeface="+mn-ea"/>
                          <a:cs typeface="Meiryo UI" pitchFamily="50" charset="-128"/>
                        </a:rPr>
                        <a:t>・</a:t>
                      </a:r>
                      <a:r>
                        <a:rPr kumimoji="1" lang="en-US" altLang="ja-JP" sz="900" dirty="0" smtClean="0">
                          <a:solidFill>
                            <a:schemeClr val="tx1"/>
                          </a:solidFill>
                          <a:latin typeface="+mn-ea"/>
                          <a:ea typeface="+mn-ea"/>
                          <a:cs typeface="Meiryo UI" pitchFamily="50" charset="-128"/>
                        </a:rPr>
                        <a:t>IE11</a:t>
                      </a:r>
                      <a:r>
                        <a:rPr kumimoji="1" lang="ja-JP" altLang="en-US" sz="900" dirty="0" smtClean="0">
                          <a:solidFill>
                            <a:schemeClr val="tx1"/>
                          </a:solidFill>
                          <a:latin typeface="+mn-ea"/>
                          <a:ea typeface="+mn-ea"/>
                          <a:cs typeface="Meiryo UI" pitchFamily="50" charset="-128"/>
                        </a:rPr>
                        <a:t>実施　　完了予定</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完了実績</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総数　</a:t>
                      </a:r>
                      <a:r>
                        <a:rPr kumimoji="1" lang="en-US" altLang="ja-JP" sz="900" dirty="0" smtClean="0">
                          <a:solidFill>
                            <a:schemeClr val="tx1"/>
                          </a:solidFill>
                          <a:latin typeface="+mn-ea"/>
                          <a:ea typeface="+mn-ea"/>
                          <a:cs typeface="Meiryo UI" pitchFamily="50" charset="-128"/>
                        </a:rPr>
                        <a:t>46/46/46</a:t>
                      </a:r>
                    </a:p>
                    <a:p>
                      <a:pPr algn="l"/>
                      <a:endParaRPr kumimoji="1" lang="en-US" altLang="ja-JP" sz="900" dirty="0" smtClean="0">
                        <a:solidFill>
                          <a:schemeClr val="tx1"/>
                        </a:solidFill>
                        <a:latin typeface="+mn-ea"/>
                        <a:ea typeface="+mn-ea"/>
                        <a:cs typeface="Meiryo UI" pitchFamily="50" charset="-128"/>
                      </a:endParaRPr>
                    </a:p>
                    <a:p>
                      <a:pPr algn="l"/>
                      <a:r>
                        <a:rPr kumimoji="1" lang="ja-JP" altLang="en-US" sz="900" dirty="0" smtClean="0">
                          <a:solidFill>
                            <a:schemeClr val="tx1"/>
                          </a:solidFill>
                          <a:latin typeface="+mn-ea"/>
                          <a:ea typeface="+mn-ea"/>
                          <a:cs typeface="Meiryo UI" pitchFamily="50" charset="-128"/>
                        </a:rPr>
                        <a:t>・</a:t>
                      </a:r>
                      <a:r>
                        <a:rPr kumimoji="1" lang="en-US" altLang="ja-JP" sz="900" dirty="0" smtClean="0">
                          <a:solidFill>
                            <a:schemeClr val="tx1"/>
                          </a:solidFill>
                          <a:latin typeface="+mn-ea"/>
                          <a:ea typeface="+mn-ea"/>
                          <a:cs typeface="Meiryo UI" pitchFamily="50" charset="-128"/>
                        </a:rPr>
                        <a:t>IE11</a:t>
                      </a:r>
                      <a:r>
                        <a:rPr kumimoji="1" lang="ja-JP" altLang="en-US" sz="900" dirty="0" smtClean="0">
                          <a:solidFill>
                            <a:schemeClr val="tx1"/>
                          </a:solidFill>
                          <a:latin typeface="+mn-ea"/>
                          <a:ea typeface="+mn-ea"/>
                          <a:cs typeface="Meiryo UI" pitchFamily="50" charset="-128"/>
                        </a:rPr>
                        <a:t>互換性指定後の実施　　完了予定</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完了実績</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総数　</a:t>
                      </a:r>
                      <a:r>
                        <a:rPr kumimoji="1" lang="en-US" altLang="ja-JP" sz="900" dirty="0" smtClean="0">
                          <a:solidFill>
                            <a:schemeClr val="tx1"/>
                          </a:solidFill>
                          <a:latin typeface="+mn-ea"/>
                          <a:ea typeface="+mn-ea"/>
                          <a:cs typeface="Meiryo UI" pitchFamily="50" charset="-128"/>
                        </a:rPr>
                        <a:t>46/46/46</a:t>
                      </a:r>
                    </a:p>
                    <a:p>
                      <a:pPr algn="l"/>
                      <a:endParaRPr kumimoji="1" lang="en-US" altLang="ja-JP" sz="900" dirty="0" smtClean="0">
                        <a:solidFill>
                          <a:schemeClr val="tx1"/>
                        </a:solidFill>
                        <a:latin typeface="+mn-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mn-ea"/>
                          <a:ea typeface="+mn-ea"/>
                          <a:cs typeface="Meiryo UI" pitchFamily="50" charset="-128"/>
                        </a:rPr>
                        <a:t>・内部設計の作成　　　完了予定</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完了実績</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総数　</a:t>
                      </a:r>
                      <a:r>
                        <a:rPr kumimoji="1" lang="en-US" altLang="ja-JP" sz="900" dirty="0" smtClean="0">
                          <a:solidFill>
                            <a:schemeClr val="tx1"/>
                          </a:solidFill>
                          <a:latin typeface="+mn-ea"/>
                          <a:ea typeface="+mn-ea"/>
                          <a:cs typeface="Meiryo UI" pitchFamily="50" charset="-128"/>
                        </a:rPr>
                        <a:t>0/0/1</a:t>
                      </a:r>
                    </a:p>
                    <a:p>
                      <a:pPr algn="l"/>
                      <a:endParaRPr kumimoji="1" lang="ja-JP" altLang="en-US" sz="9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mn-ea"/>
                          <a:ea typeface="+mn-ea"/>
                          <a:cs typeface="Meiryo UI" pitchFamily="50" charset="-128"/>
                        </a:rPr>
                        <a:t>2019/7/31</a:t>
                      </a:r>
                      <a:endParaRPr kumimoji="1" lang="ja-JP" altLang="en-US"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solidFill>
                            <a:schemeClr val="tx1"/>
                          </a:solidFill>
                          <a:latin typeface="+mn-ea"/>
                          <a:ea typeface="+mn-ea"/>
                          <a:cs typeface="Meiryo UI" pitchFamily="50" charset="-128"/>
                        </a:rPr>
                        <a:t>オンスケジュール</a:t>
                      </a:r>
                      <a:endParaRPr lang="en-US" altLang="ja-JP"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8" name="図 17"/>
          <p:cNvPicPr>
            <a:picLocks noChangeAspect="1"/>
          </p:cNvPicPr>
          <p:nvPr/>
        </p:nvPicPr>
        <p:blipFill>
          <a:blip r:embed="rId2" cstate="print"/>
          <a:stretch>
            <a:fillRect/>
          </a:stretch>
        </p:blipFill>
        <p:spPr>
          <a:xfrm>
            <a:off x="2090326" y="2402626"/>
            <a:ext cx="486410" cy="306294"/>
          </a:xfrm>
          <a:prstGeom prst="rect">
            <a:avLst/>
          </a:prstGeom>
        </p:spPr>
      </p:pic>
      <p:pic>
        <p:nvPicPr>
          <p:cNvPr id="19" name="図 18"/>
          <p:cNvPicPr>
            <a:picLocks noChangeAspect="1"/>
          </p:cNvPicPr>
          <p:nvPr/>
        </p:nvPicPr>
        <p:blipFill>
          <a:blip r:embed="rId2" cstate="print"/>
          <a:stretch>
            <a:fillRect/>
          </a:stretch>
        </p:blipFill>
        <p:spPr>
          <a:xfrm>
            <a:off x="2090326" y="3338730"/>
            <a:ext cx="486410" cy="306294"/>
          </a:xfrm>
          <a:prstGeom prst="rect">
            <a:avLst/>
          </a:prstGeom>
        </p:spPr>
      </p:pic>
      <p:pic>
        <p:nvPicPr>
          <p:cNvPr id="20" name="図 19"/>
          <p:cNvPicPr>
            <a:picLocks noChangeAspect="1"/>
          </p:cNvPicPr>
          <p:nvPr/>
        </p:nvPicPr>
        <p:blipFill>
          <a:blip r:embed="rId2" cstate="print"/>
          <a:stretch>
            <a:fillRect/>
          </a:stretch>
        </p:blipFill>
        <p:spPr>
          <a:xfrm>
            <a:off x="2090326" y="4562866"/>
            <a:ext cx="486410" cy="306294"/>
          </a:xfrm>
          <a:prstGeom prst="rect">
            <a:avLst/>
          </a:prstGeom>
        </p:spPr>
      </p:pic>
    </p:spTree>
    <p:extLst>
      <p:ext uri="{BB962C8B-B14F-4D97-AF65-F5344CB8AC3E}">
        <p14:creationId xmlns:p14="http://schemas.microsoft.com/office/powerpoint/2010/main" val="2644778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pPr fontAlgn="auto">
              <a:spcAft>
                <a:spcPts val="300"/>
              </a:spcAft>
              <a:buClr>
                <a:srgbClr val="0066B3"/>
              </a:buClr>
            </a:pPr>
            <a:r>
              <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１．プロジェクト状況</a:t>
            </a:r>
            <a:r>
              <a:rPr lang="en-US" altLang="ja-JP"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進捗状況</a:t>
            </a:r>
            <a:r>
              <a:rPr lang="en-US" altLang="ja-JP"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6</a:t>
            </a:r>
            <a:r>
              <a:rPr lang="ja-JP" altLang="en-US" kern="0" dirty="0" smtClean="0">
                <a:latin typeface="Meiryo UI" panose="020B0604030504040204" pitchFamily="50" charset="-128"/>
                <a:ea typeface="Meiryo UI" panose="020B0604030504040204" pitchFamily="50" charset="-128"/>
                <a:cs typeface="Meiryo UI" panose="020B0604030504040204" pitchFamily="50" charset="-128"/>
              </a:rPr>
              <a:t>月</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現在</a:t>
            </a:r>
            <a:r>
              <a:rPr lang="en-US" altLang="ja-JP" kern="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プレースホルダー 1"/>
          <p:cNvSpPr txBox="1">
            <a:spLocks/>
          </p:cNvSpPr>
          <p:nvPr/>
        </p:nvSpPr>
        <p:spPr>
          <a:xfrm>
            <a:off x="169173" y="1052736"/>
            <a:ext cx="8046820" cy="405044"/>
          </a:xfrm>
          <a:prstGeom prst="rect">
            <a:avLst/>
          </a:prstGeom>
        </p:spPr>
        <p:txBody>
          <a:bodyPr/>
          <a:lstStyle>
            <a:lvl1pPr marL="187325" indent="-187325" algn="l" defTabSz="863600" rtl="0" eaLnBrk="0" fontAlgn="base" hangingPunct="0">
              <a:spcBef>
                <a:spcPct val="30000"/>
              </a:spcBef>
              <a:spcAft>
                <a:spcPct val="0"/>
              </a:spcAft>
              <a:buClr>
                <a:srgbClr val="0000FF"/>
              </a:buClr>
              <a:buFont typeface="Wingdings" pitchFamily="2" charset="2"/>
              <a:buChar char="n"/>
              <a:defRPr kumimoji="1" sz="28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00FF"/>
              </a:buClr>
              <a:buFont typeface="Wingdings" pitchFamily="2" charset="2"/>
              <a:buChar char="l"/>
              <a:defRPr kumimoji="1" sz="2400">
                <a:solidFill>
                  <a:schemeClr val="tx1"/>
                </a:solidFill>
                <a:latin typeface="+mn-lt"/>
                <a:ea typeface="+mn-ea"/>
              </a:defRPr>
            </a:lvl2pPr>
            <a:lvl3pPr marL="952500" indent="-196850" algn="l" defTabSz="863600" rtl="0" eaLnBrk="0" fontAlgn="base" hangingPunct="0">
              <a:spcBef>
                <a:spcPct val="20000"/>
              </a:spcBef>
              <a:spcAft>
                <a:spcPct val="0"/>
              </a:spcAft>
              <a:buClr>
                <a:srgbClr val="0000FF"/>
              </a:buClr>
              <a:buChar char="▪"/>
              <a:defRPr kumimoji="1" sz="2000">
                <a:solidFill>
                  <a:schemeClr val="tx1"/>
                </a:solidFill>
                <a:latin typeface="+mn-lt"/>
                <a:ea typeface="+mn-ea"/>
              </a:defRPr>
            </a:lvl3pPr>
            <a:lvl4pPr marL="1335088" indent="-192088" algn="l" defTabSz="863600" rtl="0" eaLnBrk="0" fontAlgn="base" hangingPunct="0">
              <a:spcBef>
                <a:spcPct val="15000"/>
              </a:spcBef>
              <a:spcAft>
                <a:spcPct val="0"/>
              </a:spcAft>
              <a:buClr>
                <a:schemeClr val="folHlink"/>
              </a:buClr>
              <a:buChar char="▪"/>
              <a:defRPr kumimoji="1">
                <a:solidFill>
                  <a:schemeClr val="tx1"/>
                </a:solidFill>
                <a:latin typeface="+mn-lt"/>
                <a:ea typeface="+mn-ea"/>
              </a:defRPr>
            </a:lvl4pPr>
            <a:lvl5pPr marL="1717675" indent="-192088" algn="l" defTabSz="863600" rtl="0" eaLnBrk="0" fontAlgn="base" hangingPunct="0">
              <a:spcBef>
                <a:spcPct val="10000"/>
              </a:spcBef>
              <a:spcAft>
                <a:spcPct val="0"/>
              </a:spcAft>
              <a:buClr>
                <a:schemeClr val="folHlink"/>
              </a:buClr>
              <a:buChar char="▪"/>
              <a:defRPr kumimoji="1" sz="1200">
                <a:solidFill>
                  <a:schemeClr val="tx1"/>
                </a:solidFill>
                <a:latin typeface="+mn-lt"/>
                <a:ea typeface="+mn-ea"/>
              </a:defRPr>
            </a:lvl5pPr>
            <a:lvl6pPr marL="21748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6pPr>
            <a:lvl7pPr marL="26320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7pPr>
            <a:lvl8pPr marL="30892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8pPr>
            <a:lvl9pPr marL="35464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9pPr>
          </a:lstStyle>
          <a:p>
            <a:pPr marL="0" indent="0">
              <a:buNone/>
            </a:pPr>
            <a:r>
              <a:rPr lang="ja-JP" altLang="en-US" sz="1600" kern="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600" kern="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kern="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アンサンブル新機能</a:t>
            </a:r>
            <a:r>
              <a:rPr lang="ja-JP" altLang="en-US" sz="1600" kern="0" dirty="0" smtClean="0">
                <a:latin typeface="Meiryo UI" panose="020B0604030504040204" pitchFamily="50" charset="-128"/>
                <a:ea typeface="Meiryo UI" panose="020B0604030504040204" pitchFamily="50" charset="-128"/>
                <a:cs typeface="Meiryo UI" panose="020B0604030504040204" pitchFamily="50" charset="-128"/>
              </a:rPr>
              <a:t>の作業進捗状況は、次の通りである。</a:t>
            </a:r>
            <a:endParaRPr lang="ja-JP" altLang="en-US" sz="120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6" name="表 15"/>
          <p:cNvGraphicFramePr>
            <a:graphicFrameLocks noGrp="1"/>
          </p:cNvGraphicFramePr>
          <p:nvPr>
            <p:extLst>
              <p:ext uri="{D42A27DB-BD31-4B8C-83A1-F6EECF244321}">
                <p14:modId xmlns:p14="http://schemas.microsoft.com/office/powerpoint/2010/main" val="989583101"/>
              </p:ext>
            </p:extLst>
          </p:nvPr>
        </p:nvGraphicFramePr>
        <p:xfrm>
          <a:off x="192598" y="1484784"/>
          <a:ext cx="9584938" cy="5084979"/>
        </p:xfrm>
        <a:graphic>
          <a:graphicData uri="http://schemas.openxmlformats.org/drawingml/2006/table">
            <a:tbl>
              <a:tblPr firstRow="1" bandRow="1">
                <a:tableStyleId>{5C22544A-7EE6-4342-B048-85BDC9FD1C3A}</a:tableStyleId>
              </a:tblPr>
              <a:tblGrid>
                <a:gridCol w="1800200"/>
                <a:gridCol w="720080"/>
                <a:gridCol w="3608274"/>
                <a:gridCol w="937231"/>
                <a:gridCol w="2519153"/>
              </a:tblGrid>
              <a:tr h="330099">
                <a:tc rowSpan="2">
                  <a:txBody>
                    <a:bodyPr/>
                    <a:lstStyle/>
                    <a:p>
                      <a:pPr algn="ctr"/>
                      <a:r>
                        <a:rPr kumimoji="1" lang="ja-JP" altLang="en-US" sz="1200" b="1" dirty="0" smtClean="0">
                          <a:solidFill>
                            <a:schemeClr val="tx1"/>
                          </a:solidFill>
                          <a:latin typeface="+mn-ea"/>
                          <a:ea typeface="+mn-ea"/>
                        </a:rPr>
                        <a:t>工程</a:t>
                      </a:r>
                      <a:endParaRPr kumimoji="1" lang="ja-JP" altLang="en-US" sz="12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gridSpan="2">
                  <a:txBody>
                    <a:bodyPr/>
                    <a:lstStyle/>
                    <a:p>
                      <a:pPr algn="ctr"/>
                      <a:r>
                        <a:rPr kumimoji="1" lang="ja-JP" altLang="en-US" sz="1200" b="1" dirty="0" smtClean="0">
                          <a:solidFill>
                            <a:schemeClr val="tx1"/>
                          </a:solidFill>
                          <a:latin typeface="+mn-ea"/>
                          <a:ea typeface="+mn-ea"/>
                        </a:rPr>
                        <a:t>進捗状況</a:t>
                      </a: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hMerge="1">
                  <a:txBody>
                    <a:bodyPr/>
                    <a:lstStyle/>
                    <a:p>
                      <a:endParaRPr kumimoji="1" lang="ja-JP" altLang="en-US"/>
                    </a:p>
                  </a:txBody>
                  <a:tcPr/>
                </a:tc>
                <a:tc>
                  <a:txBody>
                    <a:bodyPr/>
                    <a:lstStyle/>
                    <a:p>
                      <a:pPr algn="ct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rowSpan="2">
                  <a:txBody>
                    <a:bodyPr/>
                    <a:lstStyle/>
                    <a:p>
                      <a:pPr algn="ctr"/>
                      <a:r>
                        <a:rPr kumimoji="1" lang="ja-JP" altLang="en-US" sz="1200" b="1" dirty="0" smtClean="0">
                          <a:solidFill>
                            <a:schemeClr val="tx1"/>
                          </a:solidFill>
                          <a:latin typeface="+mn-ea"/>
                          <a:ea typeface="+mn-ea"/>
                        </a:rPr>
                        <a:t>備考</a:t>
                      </a:r>
                      <a:endParaRPr kumimoji="1" lang="en-US" altLang="ja-JP" sz="1200" b="1" dirty="0" smtClean="0">
                        <a:solidFill>
                          <a:schemeClr val="tx1"/>
                        </a:solidFill>
                        <a:latin typeface="+mn-ea"/>
                        <a:ea typeface="+mn-ea"/>
                      </a:endParaRPr>
                    </a:p>
                    <a:p>
                      <a:pPr algn="ctr"/>
                      <a:r>
                        <a:rPr kumimoji="1" lang="ja-JP" altLang="en-US" sz="1200" b="1" dirty="0" smtClean="0">
                          <a:solidFill>
                            <a:schemeClr val="tx1"/>
                          </a:solidFill>
                          <a:latin typeface="+mn-ea"/>
                          <a:ea typeface="+mn-ea"/>
                        </a:rPr>
                        <a:t>（遅延ある場合、理由と挽回策など）</a:t>
                      </a:r>
                      <a:endParaRPr kumimoji="1" lang="ja-JP" altLang="en-US" sz="12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r>
              <a:tr h="315035">
                <a:tc vMerge="1">
                  <a:txBody>
                    <a:bodyPr/>
                    <a:lstStyle/>
                    <a:p>
                      <a:pPr algn="ctr"/>
                      <a:endParaRPr kumimoji="1" lang="ja-JP" altLang="en-US" sz="16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b="1" dirty="0" smtClean="0">
                          <a:solidFill>
                            <a:schemeClr val="tx1"/>
                          </a:solidFill>
                          <a:latin typeface="+mn-ea"/>
                          <a:ea typeface="+mn-ea"/>
                        </a:rPr>
                        <a:t>マーク</a:t>
                      </a: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ja-JP" altLang="en-US" sz="1200" b="1" dirty="0" smtClean="0">
                          <a:solidFill>
                            <a:schemeClr val="tx1"/>
                          </a:solidFill>
                          <a:latin typeface="+mn-ea"/>
                          <a:ea typeface="+mn-ea"/>
                        </a:rPr>
                        <a:t>作業内容＆状況</a:t>
                      </a: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ja-JP" altLang="en-US" sz="1200" b="1" dirty="0" smtClean="0">
                          <a:solidFill>
                            <a:schemeClr val="tx1"/>
                          </a:solidFill>
                          <a:latin typeface="+mn-ea"/>
                          <a:ea typeface="+mn-ea"/>
                        </a:rPr>
                        <a:t>完了予定日</a:t>
                      </a:r>
                      <a:endParaRPr kumimoji="1" lang="en-US" altLang="ja-JP" sz="1200" b="1"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vMerge="1">
                  <a:txBody>
                    <a:bodyPr/>
                    <a:lstStyle/>
                    <a:p>
                      <a:pPr algn="ctr"/>
                      <a:endParaRPr kumimoji="1" lang="ja-JP" altLang="en-US" sz="16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n-ea"/>
                          <a:ea typeface="+mn-ea"/>
                          <a:cs typeface="Meiryo UI" pitchFamily="50" charset="-128"/>
                        </a:rPr>
                        <a:t>概要設計</a:t>
                      </a:r>
                      <a:endParaRPr kumimoji="1" lang="en-US" altLang="ja-JP" sz="1200" b="1" kern="1200" dirty="0" smtClean="0">
                        <a:solidFill>
                          <a:schemeClr val="tx1"/>
                        </a:solidFill>
                        <a:latin typeface="+mn-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latin typeface="ＭＳ Ｐゴシック 本文"/>
                        </a:rPr>
                        <a:t>（調査・画像連携 、不正検知 ）</a:t>
                      </a:r>
                      <a:endParaRPr kumimoji="1" lang="ja-JP" altLang="en-US" sz="1200" b="1" kern="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900" dirty="0" smtClean="0">
                          <a:solidFill>
                            <a:schemeClr val="tx1"/>
                          </a:solidFill>
                          <a:latin typeface="+mn-ea"/>
                          <a:ea typeface="+mn-ea"/>
                          <a:cs typeface="Meiryo UI" pitchFamily="50" charset="-128"/>
                        </a:rPr>
                        <a:t>①機能一覧　　　　　：２本</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２本</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０本（総／完／残）</a:t>
                      </a:r>
                      <a:endParaRPr kumimoji="1" lang="en-US" altLang="ja-JP" sz="900" dirty="0" smtClean="0">
                        <a:solidFill>
                          <a:schemeClr val="tx1"/>
                        </a:solidFill>
                        <a:latin typeface="+mn-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mn-ea"/>
                          <a:ea typeface="+mn-ea"/>
                          <a:cs typeface="Meiryo UI" pitchFamily="50" charset="-128"/>
                        </a:rPr>
                        <a:t>②外部Ｉ／Ｆ一覧　　：２本</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２本</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０本（総／完／残）</a:t>
                      </a:r>
                      <a:endParaRPr kumimoji="1" lang="en-US" altLang="ja-JP" sz="900" dirty="0" smtClean="0">
                        <a:solidFill>
                          <a:schemeClr val="tx1"/>
                        </a:solidFill>
                        <a:latin typeface="+mn-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mn-ea"/>
                          <a:ea typeface="+mn-ea"/>
                          <a:cs typeface="Meiryo UI" pitchFamily="50" charset="-128"/>
                        </a:rPr>
                        <a:t>③画面一覧　　　　　：２本</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２本</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０本（総／完／残）</a:t>
                      </a:r>
                      <a:endParaRPr kumimoji="1" lang="en-US" altLang="ja-JP" sz="900" dirty="0" smtClean="0">
                        <a:solidFill>
                          <a:schemeClr val="tx1"/>
                        </a:solidFill>
                        <a:latin typeface="+mn-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mn-ea"/>
                          <a:ea typeface="+mn-ea"/>
                          <a:cs typeface="Meiryo UI" pitchFamily="50" charset="-128"/>
                        </a:rPr>
                        <a:t>④帳票一覧　　　　　：２本</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２本</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０本（総／完／残）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dirty="0" smtClean="0">
                          <a:solidFill>
                            <a:schemeClr val="tx1"/>
                          </a:solidFill>
                          <a:latin typeface="+mn-ea"/>
                          <a:ea typeface="+mn-ea"/>
                          <a:cs typeface="Meiryo UI" pitchFamily="50" charset="-128"/>
                        </a:rPr>
                        <a:t>2019/3/22</a:t>
                      </a:r>
                      <a:endParaRPr kumimoji="1" lang="ja-JP" altLang="en-US"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mn-ea"/>
                          <a:ea typeface="+mn-ea"/>
                          <a:cs typeface="Meiryo UI" pitchFamily="50" charset="-128"/>
                        </a:rPr>
                        <a:t>既に完了</a:t>
                      </a:r>
                      <a:endParaRPr kumimoji="1" lang="en-US" altLang="ja-JP"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n-ea"/>
                          <a:ea typeface="+mn-ea"/>
                          <a:cs typeface="Meiryo UI" pitchFamily="50" charset="-128"/>
                        </a:rPr>
                        <a:t>基本設計（外部）</a:t>
                      </a:r>
                      <a:endParaRPr kumimoji="1" lang="en-US" altLang="ja-JP" sz="1200" b="1" kern="1200" dirty="0" smtClean="0">
                        <a:solidFill>
                          <a:schemeClr val="tx1"/>
                        </a:solidFill>
                        <a:latin typeface="+mn-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latin typeface="ＭＳ Ｐゴシック 本文"/>
                        </a:rPr>
                        <a:t>（調査・画像連携 、</a:t>
                      </a:r>
                      <a:endParaRPr kumimoji="1" lang="en-US" altLang="ja-JP" sz="1200" b="1" dirty="0" smtClean="0">
                        <a:latin typeface="ＭＳ Ｐゴシック 本文"/>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latin typeface="ＭＳ Ｐゴシック 本文"/>
                        </a:rPr>
                        <a:t>不正検知、</a:t>
                      </a:r>
                      <a:endParaRPr kumimoji="1" lang="en-US" altLang="ja-JP" sz="1200" b="1" dirty="0" smtClean="0">
                        <a:latin typeface="ＭＳ Ｐゴシック 本文"/>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latin typeface="ＭＳ Ｐゴシック 本文"/>
                        </a:rPr>
                        <a:t>代理店・お客さま、</a:t>
                      </a:r>
                      <a:endParaRPr kumimoji="1" lang="en-US" altLang="ja-JP" sz="1200" b="1" dirty="0" smtClean="0">
                        <a:latin typeface="ＭＳ Ｐゴシック 本文"/>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latin typeface="ＭＳ Ｐゴシック 本文"/>
                        </a:rPr>
                        <a:t>ペーパレス）</a:t>
                      </a:r>
                      <a:endParaRPr kumimoji="1" lang="ja-JP" altLang="en-US" sz="1200" b="1" kern="1200" dirty="0" smtClean="0">
                        <a:solidFill>
                          <a:schemeClr val="tx1"/>
                        </a:solidFill>
                        <a:latin typeface="+mn-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kern="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900" dirty="0" smtClean="0">
                          <a:solidFill>
                            <a:schemeClr val="tx1"/>
                          </a:solidFill>
                          <a:latin typeface="+mn-ea"/>
                          <a:ea typeface="+mn-ea"/>
                          <a:cs typeface="Meiryo UI" pitchFamily="50" charset="-128"/>
                        </a:rPr>
                        <a:t>①代理店・お客さま </a:t>
                      </a:r>
                    </a:p>
                    <a:p>
                      <a:pPr algn="l"/>
                      <a:r>
                        <a:rPr kumimoji="1" lang="ja-JP" altLang="en-US" sz="900" dirty="0" smtClean="0">
                          <a:solidFill>
                            <a:schemeClr val="tx1"/>
                          </a:solidFill>
                          <a:latin typeface="+mn-ea"/>
                          <a:ea typeface="+mn-ea"/>
                          <a:cs typeface="Meiryo UI" pitchFamily="50" charset="-128"/>
                        </a:rPr>
                        <a:t>　　・影響調査</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ﾒﾝﾃﾅﾝｽ作業指示書）：６本／６本／０本（総／完／残）</a:t>
                      </a:r>
                    </a:p>
                    <a:p>
                      <a:pPr algn="l"/>
                      <a:r>
                        <a:rPr kumimoji="1" lang="ja-JP" altLang="en-US" sz="900" dirty="0" smtClean="0">
                          <a:solidFill>
                            <a:schemeClr val="tx1"/>
                          </a:solidFill>
                          <a:latin typeface="+mn-ea"/>
                          <a:ea typeface="+mn-ea"/>
                          <a:cs typeface="Meiryo UI" pitchFamily="50" charset="-128"/>
                        </a:rPr>
                        <a:t>　　・画面設計：６本／６本／０本（総／完／残）</a:t>
                      </a:r>
                    </a:p>
                    <a:p>
                      <a:pPr algn="l"/>
                      <a:r>
                        <a:rPr kumimoji="1" lang="ja-JP" altLang="en-US" sz="900" dirty="0" smtClean="0">
                          <a:solidFill>
                            <a:schemeClr val="tx1"/>
                          </a:solidFill>
                          <a:latin typeface="+mn-ea"/>
                          <a:ea typeface="+mn-ea"/>
                          <a:cs typeface="Meiryo UI" pitchFamily="50" charset="-128"/>
                        </a:rPr>
                        <a:t>　　・その他設計書：６本／６本／０本（総／完／残）</a:t>
                      </a:r>
                    </a:p>
                    <a:p>
                      <a:pPr algn="l"/>
                      <a:r>
                        <a:rPr kumimoji="1" lang="ja-JP" altLang="en-US" sz="900" dirty="0" smtClean="0">
                          <a:solidFill>
                            <a:schemeClr val="tx1"/>
                          </a:solidFill>
                          <a:latin typeface="+mn-ea"/>
                          <a:ea typeface="+mn-ea"/>
                          <a:cs typeface="Meiryo UI" pitchFamily="50" charset="-128"/>
                        </a:rPr>
                        <a:t>②調査・画像連携 </a:t>
                      </a:r>
                    </a:p>
                    <a:p>
                      <a:pPr algn="l"/>
                      <a:r>
                        <a:rPr kumimoji="1" lang="ja-JP" altLang="en-US" sz="900" dirty="0" smtClean="0">
                          <a:solidFill>
                            <a:schemeClr val="tx1"/>
                          </a:solidFill>
                          <a:latin typeface="+mn-ea"/>
                          <a:ea typeface="+mn-ea"/>
                          <a:cs typeface="Meiryo UI" pitchFamily="50" charset="-128"/>
                        </a:rPr>
                        <a:t>　　・影響調査</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ﾒﾝﾃﾅﾝｽ作業指示書）：７本／７本／０本（総／完／残）</a:t>
                      </a:r>
                    </a:p>
                    <a:p>
                      <a:pPr algn="l"/>
                      <a:r>
                        <a:rPr kumimoji="1" lang="ja-JP" altLang="en-US" sz="900" dirty="0" smtClean="0">
                          <a:solidFill>
                            <a:schemeClr val="tx1"/>
                          </a:solidFill>
                          <a:latin typeface="+mn-ea"/>
                          <a:ea typeface="+mn-ea"/>
                          <a:cs typeface="Meiryo UI" pitchFamily="50" charset="-128"/>
                        </a:rPr>
                        <a:t>　　・画面設計：６本／６本／０本（総／完／残）</a:t>
                      </a:r>
                    </a:p>
                    <a:p>
                      <a:pPr algn="l"/>
                      <a:r>
                        <a:rPr kumimoji="1" lang="ja-JP" altLang="en-US" sz="900" dirty="0" smtClean="0">
                          <a:solidFill>
                            <a:schemeClr val="tx1"/>
                          </a:solidFill>
                          <a:latin typeface="+mn-ea"/>
                          <a:ea typeface="+mn-ea"/>
                          <a:cs typeface="Meiryo UI" pitchFamily="50" charset="-128"/>
                        </a:rPr>
                        <a:t>　　・機能定義書：１５本／１５本／０本（総／完／残）</a:t>
                      </a:r>
                    </a:p>
                    <a:p>
                      <a:pPr algn="l"/>
                      <a:r>
                        <a:rPr kumimoji="1" lang="ja-JP" altLang="en-US" sz="900" dirty="0" smtClean="0">
                          <a:solidFill>
                            <a:schemeClr val="tx1"/>
                          </a:solidFill>
                          <a:latin typeface="+mn-ea"/>
                          <a:ea typeface="+mn-ea"/>
                          <a:cs typeface="Meiryo UI" pitchFamily="50" charset="-128"/>
                        </a:rPr>
                        <a:t>　　・外部</a:t>
                      </a:r>
                      <a:r>
                        <a:rPr kumimoji="1" lang="en-US" altLang="ja-JP" sz="900" dirty="0" smtClean="0">
                          <a:solidFill>
                            <a:schemeClr val="tx1"/>
                          </a:solidFill>
                          <a:latin typeface="+mn-ea"/>
                          <a:ea typeface="+mn-ea"/>
                          <a:cs typeface="Meiryo UI" pitchFamily="50" charset="-128"/>
                        </a:rPr>
                        <a:t>IF</a:t>
                      </a:r>
                      <a:r>
                        <a:rPr kumimoji="1" lang="ja-JP" altLang="en-US" sz="900" dirty="0" smtClean="0">
                          <a:solidFill>
                            <a:schemeClr val="tx1"/>
                          </a:solidFill>
                          <a:latin typeface="+mn-ea"/>
                          <a:ea typeface="+mn-ea"/>
                          <a:cs typeface="Meiryo UI" pitchFamily="50" charset="-128"/>
                        </a:rPr>
                        <a:t>定義書：９本／９本／０本（総／完／残）　</a:t>
                      </a:r>
                    </a:p>
                    <a:p>
                      <a:pPr algn="l"/>
                      <a:r>
                        <a:rPr kumimoji="1" lang="ja-JP" altLang="en-US" sz="900" dirty="0" smtClean="0">
                          <a:solidFill>
                            <a:schemeClr val="tx1"/>
                          </a:solidFill>
                          <a:latin typeface="+mn-ea"/>
                          <a:ea typeface="+mn-ea"/>
                          <a:cs typeface="Meiryo UI" pitchFamily="50" charset="-128"/>
                        </a:rPr>
                        <a:t>　　・その他設計書：９本／９本／０本（総／完／残）</a:t>
                      </a:r>
                    </a:p>
                    <a:p>
                      <a:pPr algn="l"/>
                      <a:r>
                        <a:rPr kumimoji="1" lang="ja-JP" altLang="en-US" sz="900" dirty="0" smtClean="0">
                          <a:solidFill>
                            <a:schemeClr val="tx1"/>
                          </a:solidFill>
                          <a:latin typeface="+mn-ea"/>
                          <a:ea typeface="+mn-ea"/>
                          <a:cs typeface="Meiryo UI" pitchFamily="50" charset="-128"/>
                        </a:rPr>
                        <a:t>③不正検知 </a:t>
                      </a:r>
                    </a:p>
                    <a:p>
                      <a:pPr algn="l"/>
                      <a:r>
                        <a:rPr kumimoji="1" lang="ja-JP" altLang="en-US" sz="900" dirty="0" smtClean="0">
                          <a:solidFill>
                            <a:schemeClr val="tx1"/>
                          </a:solidFill>
                          <a:latin typeface="+mn-ea"/>
                          <a:ea typeface="+mn-ea"/>
                          <a:cs typeface="Meiryo UI" pitchFamily="50" charset="-128"/>
                        </a:rPr>
                        <a:t>　　・影響調査</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ﾒﾝﾃﾅﾝｽ作業指示書）：８本／８本／０本（総／完／残）</a:t>
                      </a:r>
                    </a:p>
                    <a:p>
                      <a:pPr algn="l"/>
                      <a:r>
                        <a:rPr kumimoji="1" lang="ja-JP" altLang="en-US" sz="900" dirty="0" smtClean="0">
                          <a:solidFill>
                            <a:schemeClr val="tx1"/>
                          </a:solidFill>
                          <a:latin typeface="+mn-ea"/>
                          <a:ea typeface="+mn-ea"/>
                          <a:cs typeface="Meiryo UI" pitchFamily="50" charset="-128"/>
                        </a:rPr>
                        <a:t>　　・画面設計：８本／８本／０本（総／完／残）</a:t>
                      </a:r>
                    </a:p>
                    <a:p>
                      <a:pPr algn="l"/>
                      <a:r>
                        <a:rPr kumimoji="1" lang="ja-JP" altLang="en-US" sz="900" dirty="0" smtClean="0">
                          <a:solidFill>
                            <a:schemeClr val="tx1"/>
                          </a:solidFill>
                          <a:latin typeface="+mn-ea"/>
                          <a:ea typeface="+mn-ea"/>
                          <a:cs typeface="Meiryo UI" pitchFamily="50" charset="-128"/>
                        </a:rPr>
                        <a:t>　　・機能定義書：４本／４本／０本（総／完／残）</a:t>
                      </a:r>
                    </a:p>
                    <a:p>
                      <a:pPr algn="l"/>
                      <a:r>
                        <a:rPr kumimoji="1" lang="ja-JP" altLang="en-US" sz="900" dirty="0" smtClean="0">
                          <a:solidFill>
                            <a:schemeClr val="tx1"/>
                          </a:solidFill>
                          <a:latin typeface="+mn-ea"/>
                          <a:ea typeface="+mn-ea"/>
                          <a:cs typeface="Meiryo UI" pitchFamily="50" charset="-128"/>
                        </a:rPr>
                        <a:t>　　・外部</a:t>
                      </a:r>
                      <a:r>
                        <a:rPr kumimoji="1" lang="en-US" altLang="ja-JP" sz="900" dirty="0" smtClean="0">
                          <a:solidFill>
                            <a:schemeClr val="tx1"/>
                          </a:solidFill>
                          <a:latin typeface="+mn-ea"/>
                          <a:ea typeface="+mn-ea"/>
                          <a:cs typeface="Meiryo UI" pitchFamily="50" charset="-128"/>
                        </a:rPr>
                        <a:t>IF</a:t>
                      </a:r>
                      <a:r>
                        <a:rPr kumimoji="1" lang="ja-JP" altLang="en-US" sz="900" dirty="0" smtClean="0">
                          <a:solidFill>
                            <a:schemeClr val="tx1"/>
                          </a:solidFill>
                          <a:latin typeface="+mn-ea"/>
                          <a:ea typeface="+mn-ea"/>
                          <a:cs typeface="Meiryo UI" pitchFamily="50" charset="-128"/>
                        </a:rPr>
                        <a:t>定義書：２９本／２９本／０本（総／完／残）</a:t>
                      </a:r>
                    </a:p>
                    <a:p>
                      <a:pPr algn="l"/>
                      <a:r>
                        <a:rPr kumimoji="1" lang="ja-JP" altLang="en-US" sz="900" dirty="0" smtClean="0">
                          <a:solidFill>
                            <a:schemeClr val="tx1"/>
                          </a:solidFill>
                          <a:latin typeface="+mn-ea"/>
                          <a:ea typeface="+mn-ea"/>
                          <a:cs typeface="Meiryo UI" pitchFamily="50" charset="-128"/>
                        </a:rPr>
                        <a:t>　　・その他設計書：７本／７本／０本（総／完／残）</a:t>
                      </a:r>
                    </a:p>
                    <a:p>
                      <a:pPr algn="l"/>
                      <a:r>
                        <a:rPr kumimoji="1" lang="ja-JP" altLang="en-US" sz="900" dirty="0" smtClean="0">
                          <a:solidFill>
                            <a:schemeClr val="tx1"/>
                          </a:solidFill>
                          <a:latin typeface="+mn-ea"/>
                          <a:ea typeface="+mn-ea"/>
                          <a:cs typeface="Meiryo UI" pitchFamily="50" charset="-128"/>
                        </a:rPr>
                        <a:t>④ペーパレス</a:t>
                      </a:r>
                    </a:p>
                    <a:p>
                      <a:pPr algn="l"/>
                      <a:r>
                        <a:rPr kumimoji="1" lang="ja-JP" altLang="en-US" sz="900" dirty="0" smtClean="0">
                          <a:solidFill>
                            <a:schemeClr val="tx1"/>
                          </a:solidFill>
                          <a:latin typeface="+mn-ea"/>
                          <a:ea typeface="+mn-ea"/>
                          <a:cs typeface="Meiryo UI" pitchFamily="50" charset="-128"/>
                        </a:rPr>
                        <a:t>　　・影響調査</a:t>
                      </a:r>
                      <a:r>
                        <a:rPr kumimoji="1" lang="en-US" altLang="ja-JP" sz="900" dirty="0" smtClean="0">
                          <a:solidFill>
                            <a:schemeClr val="tx1"/>
                          </a:solidFill>
                          <a:latin typeface="+mn-ea"/>
                          <a:ea typeface="+mn-ea"/>
                          <a:cs typeface="Meiryo UI" pitchFamily="50" charset="-128"/>
                        </a:rPr>
                        <a:t>(</a:t>
                      </a:r>
                      <a:r>
                        <a:rPr kumimoji="1" lang="ja-JP" altLang="en-US" sz="900" dirty="0" smtClean="0">
                          <a:solidFill>
                            <a:schemeClr val="tx1"/>
                          </a:solidFill>
                          <a:latin typeface="+mn-ea"/>
                          <a:ea typeface="+mn-ea"/>
                          <a:cs typeface="Meiryo UI" pitchFamily="50" charset="-128"/>
                        </a:rPr>
                        <a:t>ﾒﾝﾃﾅﾝｽ作業指示書）：２本／２本／０本（総／完／残）</a:t>
                      </a:r>
                    </a:p>
                    <a:p>
                      <a:pPr algn="l"/>
                      <a:r>
                        <a:rPr kumimoji="1" lang="ja-JP" altLang="en-US" sz="900" dirty="0" smtClean="0">
                          <a:solidFill>
                            <a:schemeClr val="tx1"/>
                          </a:solidFill>
                          <a:latin typeface="+mn-ea"/>
                          <a:ea typeface="+mn-ea"/>
                          <a:cs typeface="Meiryo UI" pitchFamily="50" charset="-128"/>
                        </a:rPr>
                        <a:t>　　・画面設計：２本／２本／０本（総／完／残）</a:t>
                      </a:r>
                    </a:p>
                    <a:p>
                      <a:pPr algn="l"/>
                      <a:r>
                        <a:rPr kumimoji="1" lang="ja-JP" altLang="en-US" sz="900" dirty="0" smtClean="0">
                          <a:solidFill>
                            <a:schemeClr val="tx1"/>
                          </a:solidFill>
                          <a:latin typeface="+mn-ea"/>
                          <a:ea typeface="+mn-ea"/>
                          <a:cs typeface="Meiryo UI" pitchFamily="50" charset="-128"/>
                        </a:rPr>
                        <a:t>　　・機能定義書：４本／４本／０本（総／完／残）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mn-ea"/>
                          <a:ea typeface="+mn-ea"/>
                          <a:cs typeface="Meiryo UI" pitchFamily="50" charset="-128"/>
                        </a:rPr>
                        <a:t>2019/6/28</a:t>
                      </a:r>
                      <a:endParaRPr kumimoji="1" lang="ja-JP" altLang="en-US" sz="1200" dirty="0" smtClean="0">
                        <a:solidFill>
                          <a:schemeClr val="tx1"/>
                        </a:solidFill>
                        <a:latin typeface="+mn-ea"/>
                        <a:ea typeface="+mn-ea"/>
                        <a:cs typeface="Meiryo UI" pitchFamily="50" charset="-128"/>
                      </a:endParaRPr>
                    </a:p>
                    <a:p>
                      <a:pPr algn="l"/>
                      <a:endParaRPr kumimoji="1" lang="ja-JP" altLang="en-US"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solidFill>
                            <a:schemeClr val="tx1"/>
                          </a:solidFill>
                          <a:latin typeface="+mn-ea"/>
                          <a:ea typeface="+mn-ea"/>
                          <a:cs typeface="Meiryo UI" pitchFamily="50" charset="-128"/>
                        </a:rPr>
                        <a:t>・オンスケジュール</a:t>
                      </a:r>
                      <a:endParaRPr lang="en-US" altLang="ja-JP" sz="1200" dirty="0" smtClean="0">
                        <a:solidFill>
                          <a:schemeClr val="tx1"/>
                        </a:solidFill>
                        <a:latin typeface="+mn-ea"/>
                        <a:ea typeface="+mn-ea"/>
                        <a:cs typeface="Meiryo UI"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solidFill>
                            <a:schemeClr val="tx1"/>
                          </a:solidFill>
                          <a:latin typeface="+mn-ea"/>
                          <a:ea typeface="+mn-ea"/>
                          <a:cs typeface="Meiryo UI" pitchFamily="50" charset="-128"/>
                        </a:rPr>
                        <a:t>・ユーザレビュー指摘対応中</a:t>
                      </a:r>
                      <a:endParaRPr lang="en-US" altLang="ja-JP"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2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n-ea"/>
                          <a:ea typeface="+mn-ea"/>
                          <a:cs typeface="Meiryo UI" pitchFamily="50" charset="-128"/>
                        </a:rPr>
                        <a:t>基本設計（内部）以降</a:t>
                      </a:r>
                      <a:endParaRPr kumimoji="1" lang="en-US" altLang="ja-JP" sz="1200" b="1" kern="1200" dirty="0" smtClean="0">
                        <a:solidFill>
                          <a:schemeClr val="tx1"/>
                        </a:solidFill>
                        <a:latin typeface="+mn-ea"/>
                        <a:ea typeface="+mn-ea"/>
                        <a:cs typeface="Meiryo UI"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latin typeface="ＭＳ Ｐゴシック 本文"/>
                        </a:rPr>
                        <a:t>（調査・画像連携 、不正検知、代理店・お客さま、ペーパレス）</a:t>
                      </a:r>
                      <a:endParaRPr kumimoji="1" lang="ja-JP" altLang="en-US" sz="1200" b="1" kern="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smtClean="0">
                          <a:solidFill>
                            <a:schemeClr val="tx1"/>
                          </a:solidFill>
                          <a:latin typeface="+mn-ea"/>
                          <a:ea typeface="+mn-ea"/>
                          <a:cs typeface="Meiryo UI" pitchFamily="50" charset="-128"/>
                        </a:rPr>
                        <a:t>-</a:t>
                      </a:r>
                      <a:endParaRPr kumimoji="1" lang="ja-JP" altLang="en-US" sz="1200" dirty="0" smtClean="0">
                        <a:solidFill>
                          <a:schemeClr val="tx1"/>
                        </a:solidFill>
                        <a:latin typeface="+mn-ea"/>
                        <a:ea typeface="+mn-ea"/>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900" dirty="0" smtClean="0">
                          <a:solidFill>
                            <a:schemeClr val="tx1"/>
                          </a:solidFill>
                          <a:latin typeface="+mn-ea"/>
                          <a:ea typeface="+mn-ea"/>
                          <a:cs typeface="Meiryo UI" pitchFamily="50" charset="-128"/>
                        </a:rPr>
                        <a:t>未着手（７月から着手）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mn-ea"/>
                          <a:ea typeface="+mn-ea"/>
                          <a:cs typeface="Meiryo UI" pitchFamily="50" charset="-128"/>
                        </a:rPr>
                        <a:t>-</a:t>
                      </a:r>
                      <a:endParaRPr kumimoji="1" lang="ja-JP" altLang="en-US" sz="1200" dirty="0" smtClean="0">
                        <a:solidFill>
                          <a:schemeClr val="tx1"/>
                        </a:solidFill>
                        <a:latin typeface="+mn-ea"/>
                        <a:ea typeface="+mn-ea"/>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smtClean="0">
                          <a:solidFill>
                            <a:schemeClr val="tx1"/>
                          </a:solidFill>
                          <a:latin typeface="+mn-ea"/>
                          <a:ea typeface="+mn-ea"/>
                          <a:cs typeface="Meiryo UI"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8" name="図 17"/>
          <p:cNvPicPr>
            <a:picLocks noChangeAspect="1"/>
          </p:cNvPicPr>
          <p:nvPr/>
        </p:nvPicPr>
        <p:blipFill>
          <a:blip r:embed="rId2" cstate="print"/>
          <a:stretch>
            <a:fillRect/>
          </a:stretch>
        </p:blipFill>
        <p:spPr>
          <a:xfrm>
            <a:off x="2114238" y="2420888"/>
            <a:ext cx="486410" cy="306294"/>
          </a:xfrm>
          <a:prstGeom prst="rect">
            <a:avLst/>
          </a:prstGeom>
        </p:spPr>
      </p:pic>
      <p:pic>
        <p:nvPicPr>
          <p:cNvPr id="19" name="図 18"/>
          <p:cNvPicPr>
            <a:picLocks noChangeAspect="1"/>
          </p:cNvPicPr>
          <p:nvPr/>
        </p:nvPicPr>
        <p:blipFill>
          <a:blip r:embed="rId2" cstate="print"/>
          <a:stretch>
            <a:fillRect/>
          </a:stretch>
        </p:blipFill>
        <p:spPr>
          <a:xfrm>
            <a:off x="2114238" y="4221088"/>
            <a:ext cx="486410" cy="306294"/>
          </a:xfrm>
          <a:prstGeom prst="rect">
            <a:avLst/>
          </a:prstGeom>
        </p:spPr>
      </p:pic>
    </p:spTree>
    <p:extLst>
      <p:ext uri="{BB962C8B-B14F-4D97-AF65-F5344CB8AC3E}">
        <p14:creationId xmlns:p14="http://schemas.microsoft.com/office/powerpoint/2010/main" val="3396705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pPr fontAlgn="auto">
              <a:spcAft>
                <a:spcPts val="300"/>
              </a:spcAft>
              <a:buClr>
                <a:srgbClr val="0066B3"/>
              </a:buClr>
            </a:pPr>
            <a:r>
              <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a:t>
            </a:r>
            <a:r>
              <a:rPr lang="ja-JP" altLang="en-US" dirty="0">
                <a:latin typeface="Meiryo UI" panose="020B0604030504040204" pitchFamily="50" charset="-128"/>
                <a:ea typeface="Meiryo UI" panose="020B0604030504040204" pitchFamily="50" charset="-128"/>
                <a:cs typeface="Meiryo UI" panose="020B0604030504040204" pitchFamily="50" charset="-128"/>
              </a:rPr>
              <a:t>プロジェクト状況</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品質状況</a:t>
            </a:r>
            <a:endPar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p:cNvSpPr txBox="1"/>
          <p:nvPr/>
        </p:nvSpPr>
        <p:spPr>
          <a:xfrm>
            <a:off x="128464" y="1073205"/>
            <a:ext cx="8856984"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アンサンブルサーバー更改：</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200025" y="3034454"/>
            <a:ext cx="8856984"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アンサンプル新機能対応</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503863280"/>
              </p:ext>
            </p:extLst>
          </p:nvPr>
        </p:nvGraphicFramePr>
        <p:xfrm>
          <a:off x="545692" y="1452676"/>
          <a:ext cx="5271405" cy="824196"/>
        </p:xfrm>
        <a:graphic>
          <a:graphicData uri="http://schemas.openxmlformats.org/drawingml/2006/table">
            <a:tbl>
              <a:tblPr>
                <a:tableStyleId>{5C22544A-7EE6-4342-B048-85BDC9FD1C3A}</a:tableStyleId>
              </a:tblPr>
              <a:tblGrid>
                <a:gridCol w="1922513"/>
                <a:gridCol w="837223"/>
                <a:gridCol w="837223"/>
                <a:gridCol w="837223"/>
                <a:gridCol w="837223"/>
              </a:tblGrid>
              <a:tr h="206049">
                <a:tc>
                  <a:txBody>
                    <a:bodyPr/>
                    <a:lstStyle/>
                    <a:p>
                      <a:pPr algn="ctr"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作業タスク</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本数</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ケース数</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内部指摘</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外部指摘</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06049">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内部設計</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1</a:t>
                      </a: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本</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1</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0</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6049">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メソッド網羅ケース作成</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68</a:t>
                      </a: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本</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583</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0</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0</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6049">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プレ単体</a:t>
                      </a: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テスト</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16</a:t>
                      </a: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本</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45</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0</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0</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テキスト ボックス 6"/>
          <p:cNvSpPr txBox="1"/>
          <p:nvPr/>
        </p:nvSpPr>
        <p:spPr>
          <a:xfrm>
            <a:off x="416496" y="2428726"/>
            <a:ext cx="8856984" cy="461665"/>
          </a:xfrm>
          <a:prstGeom prst="rect">
            <a:avLst/>
          </a:prstGeom>
          <a:noFill/>
        </p:spPr>
        <p:txBody>
          <a:bodyPr wrap="square" rtlCol="0">
            <a:spAutoFit/>
          </a:bodyPr>
          <a:lstStyle/>
          <a:p>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コメント：先行</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調査作業</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と疎通ケース</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作成がメインで、現時点では特に大きな品質課題がございません。後続工程が入ったら、随時監視＆報告予定です</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。現時点作成したものは前回老朽化対応時には参考資料があり、参考しやすいため、現時点では特に大きな問題がありませんでした。</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1136345667"/>
              </p:ext>
            </p:extLst>
          </p:nvPr>
        </p:nvGraphicFramePr>
        <p:xfrm>
          <a:off x="545692" y="3373006"/>
          <a:ext cx="8223733" cy="1551318"/>
        </p:xfrm>
        <a:graphic>
          <a:graphicData uri="http://schemas.openxmlformats.org/drawingml/2006/table">
            <a:tbl>
              <a:tblPr>
                <a:tableStyleId>{5C22544A-7EE6-4342-B048-85BDC9FD1C3A}</a:tableStyleId>
              </a:tblPr>
              <a:tblGrid>
                <a:gridCol w="1327741"/>
                <a:gridCol w="615014"/>
                <a:gridCol w="722306"/>
                <a:gridCol w="821935"/>
                <a:gridCol w="791280"/>
                <a:gridCol w="906236"/>
                <a:gridCol w="1316245"/>
                <a:gridCol w="1722976"/>
              </a:tblGrid>
              <a:tr h="258553">
                <a:tc>
                  <a:txBody>
                    <a:bodyPr/>
                    <a:lstStyle/>
                    <a:p>
                      <a:pPr algn="ctr"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外部設計対象機能</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本数</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ページ数</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内部指摘</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NRI</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指摘</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ユーザ指摘</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指摘密度</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定量評価</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58553">
                <a:tc>
                  <a:txBody>
                    <a:bodyPr/>
                    <a:lstStyle/>
                    <a:p>
                      <a:pPr algn="l" fontAlgn="ct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調査・画像連携</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42</a:t>
                      </a: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本</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266</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83</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31</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28</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0.31</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件／ページ</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品質範囲内</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553">
                <a:tc>
                  <a:txBody>
                    <a:bodyPr/>
                    <a:lstStyle/>
                    <a:p>
                      <a:pPr algn="l" fontAlgn="ctr"/>
                      <a:r>
                        <a:rPr lang="ja-JP" altLang="en-US" sz="1200" b="0" i="0" u="none" strike="noStrike" dirty="0"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不正検知</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53</a:t>
                      </a: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本</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251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21</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6</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7</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0.08</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件／ページ</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下限値を下回っている</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553">
                <a:tc>
                  <a:txBody>
                    <a:bodyPr/>
                    <a:lstStyle/>
                    <a:p>
                      <a:pPr algn="l" fontAlgn="ct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代理店・お客さま</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12</a:t>
                      </a: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本</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104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52</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13</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18</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0.5</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件／ページ</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上限値を上回っている</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553">
                <a:tc>
                  <a:txBody>
                    <a:bodyPr/>
                    <a:lstStyle/>
                    <a:p>
                      <a:pPr algn="l"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ペーパレス</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10</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本</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56</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17</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4</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0</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0.30</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件／ページ</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品質範囲内</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553">
                <a:tc>
                  <a:txBody>
                    <a:bodyPr/>
                    <a:lstStyle/>
                    <a:p>
                      <a:pPr algn="ctr"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全体</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117</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本</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677</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173</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54</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53</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0.26</a:t>
                      </a: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件／ページ</a:t>
                      </a:r>
                      <a:endPar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ja-JP" altLang="en-US"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品質範囲内</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9" name="テキスト ボックス 8"/>
          <p:cNvSpPr txBox="1"/>
          <p:nvPr/>
        </p:nvSpPr>
        <p:spPr>
          <a:xfrm>
            <a:off x="382319" y="4996333"/>
            <a:ext cx="8856984" cy="1384995"/>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コメント</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①、途中の分析結果となるが、まだ</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NRI</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驛様へ提出していません。（正式な品質報告は、</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6/24</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の週で行う予定）</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　②</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、指摘基準値は、現行</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AIK</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保守の数値を利用しています</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。（指摘</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基準値：０</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２</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件／ページ</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～０</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４</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件／ページ</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③、指摘ごとの横展開など、</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NRI</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様のご指導いただきながら実施しております。</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④、定性分析は実施中で、追加対策など</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NRI</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様と摺り合わせをしたうえ進めていくと考えております。</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　　　・傾向性分析（集中している機能あるか？人の問題？プロセスの問題？）</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　　　・流出指摘の分析（潜在するものまだあるか？）</a:t>
            </a: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64462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pPr fontAlgn="auto">
              <a:spcAft>
                <a:spcPts val="300"/>
              </a:spcAft>
              <a:buClr>
                <a:srgbClr val="0066B3"/>
              </a:buClr>
            </a:pPr>
            <a:r>
              <a:rPr lang="en-US" altLang="ja-JP"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kern="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プロジェクト状況</a:t>
            </a:r>
            <a:r>
              <a:rPr lang="en-US" altLang="ja-JP"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会議体推進状況</a:t>
            </a:r>
            <a:endParaRPr lang="ja-JP" altLang="en-US"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1"/>
          <p:cNvSpPr txBox="1">
            <a:spLocks/>
          </p:cNvSpPr>
          <p:nvPr/>
        </p:nvSpPr>
        <p:spPr>
          <a:xfrm>
            <a:off x="228600" y="1079740"/>
            <a:ext cx="9404349" cy="405044"/>
          </a:xfrm>
          <a:prstGeom prst="rect">
            <a:avLst/>
          </a:prstGeom>
        </p:spPr>
        <p:txBody>
          <a:bodyPr/>
          <a:lstStyle>
            <a:lvl1pPr marL="187325" indent="-187325" algn="l" defTabSz="863600" rtl="0" eaLnBrk="0" fontAlgn="base" hangingPunct="0">
              <a:spcBef>
                <a:spcPct val="30000"/>
              </a:spcBef>
              <a:spcAft>
                <a:spcPct val="0"/>
              </a:spcAft>
              <a:buClr>
                <a:srgbClr val="0000FF"/>
              </a:buClr>
              <a:buFont typeface="Wingdings" pitchFamily="2" charset="2"/>
              <a:buChar char="n"/>
              <a:defRPr kumimoji="1" sz="28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00FF"/>
              </a:buClr>
              <a:buFont typeface="Wingdings" pitchFamily="2" charset="2"/>
              <a:buChar char="l"/>
              <a:defRPr kumimoji="1" sz="2400">
                <a:solidFill>
                  <a:schemeClr val="tx1"/>
                </a:solidFill>
                <a:latin typeface="+mn-lt"/>
                <a:ea typeface="+mn-ea"/>
              </a:defRPr>
            </a:lvl2pPr>
            <a:lvl3pPr marL="952500" indent="-196850" algn="l" defTabSz="863600" rtl="0" eaLnBrk="0" fontAlgn="base" hangingPunct="0">
              <a:spcBef>
                <a:spcPct val="20000"/>
              </a:spcBef>
              <a:spcAft>
                <a:spcPct val="0"/>
              </a:spcAft>
              <a:buClr>
                <a:srgbClr val="0000FF"/>
              </a:buClr>
              <a:buChar char="▪"/>
              <a:defRPr kumimoji="1" sz="2000">
                <a:solidFill>
                  <a:schemeClr val="tx1"/>
                </a:solidFill>
                <a:latin typeface="+mn-lt"/>
                <a:ea typeface="+mn-ea"/>
              </a:defRPr>
            </a:lvl3pPr>
            <a:lvl4pPr marL="1335088" indent="-192088" algn="l" defTabSz="863600" rtl="0" eaLnBrk="0" fontAlgn="base" hangingPunct="0">
              <a:spcBef>
                <a:spcPct val="15000"/>
              </a:spcBef>
              <a:spcAft>
                <a:spcPct val="0"/>
              </a:spcAft>
              <a:buClr>
                <a:schemeClr val="folHlink"/>
              </a:buClr>
              <a:buChar char="▪"/>
              <a:defRPr kumimoji="1">
                <a:solidFill>
                  <a:schemeClr val="tx1"/>
                </a:solidFill>
                <a:latin typeface="+mn-lt"/>
                <a:ea typeface="+mn-ea"/>
              </a:defRPr>
            </a:lvl4pPr>
            <a:lvl5pPr marL="1717675" indent="-192088" algn="l" defTabSz="863600" rtl="0" eaLnBrk="0" fontAlgn="base" hangingPunct="0">
              <a:spcBef>
                <a:spcPct val="10000"/>
              </a:spcBef>
              <a:spcAft>
                <a:spcPct val="0"/>
              </a:spcAft>
              <a:buClr>
                <a:schemeClr val="folHlink"/>
              </a:buClr>
              <a:buChar char="▪"/>
              <a:defRPr kumimoji="1" sz="1200">
                <a:solidFill>
                  <a:schemeClr val="tx1"/>
                </a:solidFill>
                <a:latin typeface="+mn-lt"/>
                <a:ea typeface="+mn-ea"/>
              </a:defRPr>
            </a:lvl5pPr>
            <a:lvl6pPr marL="21748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6pPr>
            <a:lvl7pPr marL="26320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7pPr>
            <a:lvl8pPr marL="30892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8pPr>
            <a:lvl9pPr marL="3546475" indent="-192088" algn="l" defTabSz="863600" rtl="0" fontAlgn="base">
              <a:spcBef>
                <a:spcPct val="10000"/>
              </a:spcBef>
              <a:spcAft>
                <a:spcPct val="0"/>
              </a:spcAft>
              <a:buClr>
                <a:schemeClr val="folHlink"/>
              </a:buClr>
              <a:buChar char="▪"/>
              <a:defRPr kumimoji="1" sz="1200">
                <a:solidFill>
                  <a:schemeClr val="tx1"/>
                </a:solidFill>
                <a:latin typeface="+mn-lt"/>
                <a:ea typeface="+mn-ea"/>
              </a:defRPr>
            </a:lvl9pPr>
          </a:lstStyle>
          <a:p>
            <a:pPr marL="0" indent="0">
              <a:buNone/>
            </a:pPr>
            <a:r>
              <a:rPr lang="ja-JP" altLang="en-US" sz="1600" kern="0" dirty="0" smtClean="0">
                <a:latin typeface="Meiryo UI" panose="020B0604030504040204" pitchFamily="50" charset="-128"/>
                <a:ea typeface="Meiryo UI" panose="020B0604030504040204" pitchFamily="50" charset="-128"/>
                <a:cs typeface="Meiryo UI" panose="020B0604030504040204" pitchFamily="50" charset="-128"/>
              </a:rPr>
              <a:t>　コミュニケーションロス削減のため、下記のような会議体でプロジェクト活動を推進している。　</a:t>
            </a:r>
            <a:endParaRPr lang="en-US" altLang="ja-JP" sz="1600" kern="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ja-JP" altLang="en-US" sz="160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3874794036"/>
              </p:ext>
            </p:extLst>
          </p:nvPr>
        </p:nvGraphicFramePr>
        <p:xfrm>
          <a:off x="426407" y="1568734"/>
          <a:ext cx="9279568" cy="3660466"/>
        </p:xfrm>
        <a:graphic>
          <a:graphicData uri="http://schemas.openxmlformats.org/drawingml/2006/table">
            <a:tbl>
              <a:tblPr firstRow="1" bandRow="1">
                <a:tableStyleId>{5C22544A-7EE6-4342-B048-85BDC9FD1C3A}</a:tableStyleId>
              </a:tblPr>
              <a:tblGrid>
                <a:gridCol w="1517904"/>
                <a:gridCol w="705887"/>
                <a:gridCol w="1255973"/>
                <a:gridCol w="705887"/>
                <a:gridCol w="1098805"/>
                <a:gridCol w="3995112"/>
              </a:tblGrid>
              <a:tr h="415399">
                <a:tc rowSpan="2">
                  <a:txBody>
                    <a:bodyPr/>
                    <a:lstStyle/>
                    <a:p>
                      <a:pPr algn="ctr"/>
                      <a:r>
                        <a:rPr kumimoji="1" lang="ja-JP" altLang="en-US" sz="1600" b="1" dirty="0" smtClean="0">
                          <a:solidFill>
                            <a:schemeClr val="tx1"/>
                          </a:solidFill>
                          <a:latin typeface="+mj-ea"/>
                          <a:ea typeface="+mj-ea"/>
                        </a:rPr>
                        <a:t>チーム</a:t>
                      </a:r>
                      <a:endParaRPr kumimoji="1" lang="ja-JP" altLang="en-US" sz="1600" b="1" dirty="0">
                        <a:solidFill>
                          <a:schemeClr val="tx1"/>
                        </a:solidFill>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gridSpan="4">
                  <a:txBody>
                    <a:bodyPr/>
                    <a:lstStyle/>
                    <a:p>
                      <a:pPr algn="ctr"/>
                      <a:r>
                        <a:rPr kumimoji="1" lang="ja-JP" altLang="en-US" sz="1600" b="1" dirty="0" smtClean="0">
                          <a:solidFill>
                            <a:schemeClr val="tx1"/>
                          </a:solidFill>
                          <a:latin typeface="+mj-ea"/>
                          <a:ea typeface="+mj-ea"/>
                        </a:rPr>
                        <a:t>会議体（実績）</a:t>
                      </a:r>
                      <a:endParaRPr kumimoji="1" lang="en-US" altLang="ja-JP" sz="1600" b="1" dirty="0" smtClean="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en-US" altLang="ja-JP" sz="1600" b="1" dirty="0" smtClean="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600" b="1" dirty="0" smtClean="0">
                          <a:solidFill>
                            <a:schemeClr val="tx1"/>
                          </a:solidFill>
                          <a:latin typeface="+mj-ea"/>
                          <a:ea typeface="+mj-ea"/>
                        </a:rPr>
                        <a:t>備考</a:t>
                      </a:r>
                      <a:endParaRPr kumimoji="1" lang="ja-JP" altLang="en-US" sz="1600" b="1" dirty="0">
                        <a:solidFill>
                          <a:schemeClr val="tx1"/>
                        </a:solidFill>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r>
              <a:tr h="773369">
                <a:tc vMerge="1">
                  <a:txBody>
                    <a:bodyPr/>
                    <a:lstStyle/>
                    <a:p>
                      <a:pPr algn="ctr"/>
                      <a:endParaRPr kumimoji="1" lang="ja-JP" altLang="en-US" sz="16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tx1"/>
                          </a:solidFill>
                          <a:latin typeface="+mj-ea"/>
                          <a:ea typeface="+mj-ea"/>
                        </a:rPr>
                        <a:t>本部</a:t>
                      </a:r>
                      <a:endParaRPr kumimoji="1" lang="en-US" altLang="ja-JP" sz="1600" b="1" dirty="0" smtClean="0">
                        <a:solidFill>
                          <a:schemeClr val="tx1"/>
                        </a:solidFill>
                        <a:latin typeface="+mj-ea"/>
                        <a:ea typeface="+mj-ea"/>
                      </a:endParaRPr>
                    </a:p>
                    <a:p>
                      <a:pPr algn="ctr"/>
                      <a:r>
                        <a:rPr kumimoji="1" lang="ja-JP" altLang="en-US" sz="1600" b="1" dirty="0" smtClean="0">
                          <a:solidFill>
                            <a:schemeClr val="tx1"/>
                          </a:solidFill>
                          <a:latin typeface="+mj-ea"/>
                          <a:ea typeface="+mj-ea"/>
                        </a:rPr>
                        <a:t>月例</a:t>
                      </a:r>
                      <a:endParaRPr kumimoji="1" lang="en-US" altLang="ja-JP" sz="1600" b="1" dirty="0" smtClean="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ja-JP" altLang="en-US" sz="1600" b="1" dirty="0" smtClean="0">
                          <a:solidFill>
                            <a:schemeClr val="tx1"/>
                          </a:solidFill>
                          <a:latin typeface="+mj-ea"/>
                          <a:ea typeface="+mj-ea"/>
                        </a:rPr>
                        <a:t>マネジャー</a:t>
                      </a:r>
                      <a:endParaRPr kumimoji="1" lang="en-US" altLang="ja-JP" sz="1600" b="1" dirty="0" smtClean="0">
                        <a:solidFill>
                          <a:schemeClr val="tx1"/>
                        </a:solidFill>
                        <a:latin typeface="+mj-ea"/>
                        <a:ea typeface="+mj-ea"/>
                      </a:endParaRPr>
                    </a:p>
                    <a:p>
                      <a:pPr algn="ctr"/>
                      <a:r>
                        <a:rPr kumimoji="1" lang="ja-JP" altLang="en-US" sz="1600" b="1" dirty="0" smtClean="0">
                          <a:solidFill>
                            <a:schemeClr val="tx1"/>
                          </a:solidFill>
                          <a:latin typeface="+mj-ea"/>
                          <a:ea typeface="+mj-ea"/>
                        </a:rPr>
                        <a:t>定例</a:t>
                      </a:r>
                      <a:endParaRPr kumimoji="1" lang="en-US" altLang="ja-JP" sz="1600" b="1" dirty="0" smtClean="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ja-JP" altLang="en-US" sz="1600" b="1" dirty="0" smtClean="0">
                          <a:solidFill>
                            <a:schemeClr val="tx1"/>
                          </a:solidFill>
                          <a:latin typeface="+mj-ea"/>
                          <a:ea typeface="+mj-ea"/>
                        </a:rPr>
                        <a:t>週例</a:t>
                      </a:r>
                      <a:endParaRPr kumimoji="1" lang="en-US" altLang="ja-JP" sz="1600" b="1" dirty="0" smtClean="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a:txBody>
                    <a:bodyPr/>
                    <a:lstStyle/>
                    <a:p>
                      <a:pPr algn="ctr"/>
                      <a:r>
                        <a:rPr kumimoji="1" lang="ja-JP" altLang="en-US" sz="1600" b="1" dirty="0" smtClean="0">
                          <a:solidFill>
                            <a:schemeClr val="tx1"/>
                          </a:solidFill>
                          <a:latin typeface="+mj-ea"/>
                          <a:ea typeface="+mj-ea"/>
                        </a:rPr>
                        <a:t>日例</a:t>
                      </a:r>
                      <a:endParaRPr kumimoji="1" lang="en-US" altLang="ja-JP" sz="1600" b="1" dirty="0" smtClean="0">
                        <a:solidFill>
                          <a:schemeClr val="tx1"/>
                        </a:solidFill>
                        <a:latin typeface="+mj-ea"/>
                        <a:ea typeface="+mj-ea"/>
                      </a:endParaRPr>
                    </a:p>
                    <a:p>
                      <a:pPr algn="ctr"/>
                      <a:r>
                        <a:rPr kumimoji="1" lang="ja-JP" altLang="en-US" sz="1600" b="1" dirty="0" smtClean="0">
                          <a:solidFill>
                            <a:schemeClr val="tx1"/>
                          </a:solidFill>
                          <a:latin typeface="+mj-ea"/>
                          <a:ea typeface="+mj-ea"/>
                        </a:rPr>
                        <a:t>日報など</a:t>
                      </a:r>
                      <a:endParaRPr kumimoji="1" lang="en-US" altLang="ja-JP" sz="1600" b="1" dirty="0" smtClean="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5"/>
                    </a:solidFill>
                  </a:tcPr>
                </a:tc>
                <a:tc vMerge="1">
                  <a:txBody>
                    <a:bodyPr/>
                    <a:lstStyle/>
                    <a:p>
                      <a:pPr algn="ctr"/>
                      <a:endParaRPr kumimoji="1" lang="ja-JP" altLang="en-US" sz="16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076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kern="1200" dirty="0" smtClean="0">
                          <a:solidFill>
                            <a:schemeClr val="tx1"/>
                          </a:solidFill>
                          <a:latin typeface="+mj-ea"/>
                          <a:ea typeface="+mn-ea"/>
                          <a:cs typeface="Meiryo UI" pitchFamily="50" charset="-128"/>
                        </a:rPr>
                        <a:t>アンサンブルサーバー更改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schemeClr val="tx1"/>
                          </a:solidFill>
                          <a:latin typeface="Meiryo UI" pitchFamily="50" charset="-128"/>
                          <a:ea typeface="Meiryo UI" pitchFamily="50" charset="-128"/>
                          <a:cs typeface="Meiryo UI" pitchFamily="50" charset="-128"/>
                        </a:rPr>
                        <a:t>◎</a:t>
                      </a:r>
                      <a:endParaRPr kumimoji="1" lang="ja-JP" altLang="en-US" sz="16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sz="1600" dirty="0" smtClean="0">
                          <a:solidFill>
                            <a:schemeClr val="tx1"/>
                          </a:solidFill>
                          <a:latin typeface="Meiryo UI" pitchFamily="50" charset="-128"/>
                          <a:ea typeface="Meiryo UI" pitchFamily="50" charset="-128"/>
                          <a:cs typeface="Meiryo UI" pitchFamily="50" charset="-128"/>
                        </a:rPr>
                        <a:t>×</a:t>
                      </a:r>
                      <a:endParaRPr kumimoji="1" lang="ja-JP" altLang="en-US" sz="16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ja-JP" altLang="en-US" sz="1600" kern="0" dirty="0" smtClean="0">
                          <a:solidFill>
                            <a:schemeClr val="tx1"/>
                          </a:solidFill>
                          <a:latin typeface="Meiryo UI" pitchFamily="50" charset="-128"/>
                          <a:ea typeface="Meiryo UI" pitchFamily="50" charset="-128"/>
                          <a:cs typeface="Meiryo UI" pitchFamily="50" charset="-128"/>
                        </a:rPr>
                        <a:t>○</a:t>
                      </a:r>
                      <a:endParaRPr kumimoji="1" lang="ja-JP" altLang="en-US" sz="16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ja-JP" altLang="en-US" sz="1600" dirty="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tx1"/>
                          </a:solidFill>
                          <a:latin typeface="Meiryo UI" pitchFamily="50" charset="-128"/>
                          <a:ea typeface="Meiryo UI" pitchFamily="50" charset="-128"/>
                          <a:cs typeface="Meiryo UI" pitchFamily="50" charset="-128"/>
                        </a:rPr>
                        <a:t>作業状況は週例で確認している。</a:t>
                      </a:r>
                      <a:endParaRPr kumimoji="1" lang="en-US" altLang="ja-JP" sz="1600" dirty="0" smtClean="0">
                        <a:solidFill>
                          <a:schemeClr val="tx1"/>
                        </a:solidFill>
                        <a:latin typeface="Meiryo UI" pitchFamily="50" charset="-128"/>
                        <a:ea typeface="Meiryo UI" pitchFamily="50" charset="-128"/>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640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kern="1200" dirty="0" smtClean="0">
                          <a:solidFill>
                            <a:schemeClr val="tx1"/>
                          </a:solidFill>
                          <a:latin typeface="+mj-ea"/>
                          <a:ea typeface="+mn-ea"/>
                          <a:cs typeface="Meiryo UI" pitchFamily="50" charset="-128"/>
                        </a:rPr>
                        <a:t>アンサンブル新機能対応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kumimoji="1" lang="ja-JP" altLang="en-US" sz="1200" dirty="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sz="1600" dirty="0" smtClean="0">
                          <a:solidFill>
                            <a:schemeClr val="tx1"/>
                          </a:solidFill>
                          <a:latin typeface="Meiryo UI" pitchFamily="50" charset="-128"/>
                          <a:ea typeface="Meiryo UI" pitchFamily="50" charset="-128"/>
                          <a:cs typeface="Meiryo UI" pitchFamily="50" charset="-128"/>
                        </a:rPr>
                        <a:t>×</a:t>
                      </a:r>
                      <a:endParaRPr kumimoji="1" lang="ja-JP" altLang="en-US" sz="1600" dirty="0" smtClean="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ja-JP" altLang="en-US" sz="1600" dirty="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600" dirty="0" smtClean="0">
                          <a:solidFill>
                            <a:schemeClr val="tx1"/>
                          </a:solidFill>
                          <a:latin typeface="Meiryo UI" pitchFamily="50" charset="-128"/>
                          <a:ea typeface="Meiryo UI" pitchFamily="50" charset="-128"/>
                          <a:cs typeface="Meiryo UI" pitchFamily="50" charset="-128"/>
                        </a:rPr>
                        <a:t>・毎週の月・火・金、お客様よりフィードバックした内容（要件・指摘内容など）は</a:t>
                      </a:r>
                      <a:r>
                        <a:rPr lang="en-US" altLang="ja-JP" sz="1600" dirty="0" smtClean="0">
                          <a:solidFill>
                            <a:schemeClr val="tx1"/>
                          </a:solidFill>
                          <a:latin typeface="Meiryo UI" pitchFamily="50" charset="-128"/>
                          <a:ea typeface="Meiryo UI" pitchFamily="50" charset="-128"/>
                          <a:cs typeface="Meiryo UI" pitchFamily="50" charset="-128"/>
                        </a:rPr>
                        <a:t>NRI</a:t>
                      </a:r>
                      <a:r>
                        <a:rPr lang="ja-JP" altLang="en-US" sz="1600" dirty="0" smtClean="0">
                          <a:solidFill>
                            <a:schemeClr val="tx1"/>
                          </a:solidFill>
                          <a:latin typeface="Meiryo UI" pitchFamily="50" charset="-128"/>
                          <a:ea typeface="Meiryo UI" pitchFamily="50" charset="-128"/>
                          <a:cs typeface="Meiryo UI" pitchFamily="50" charset="-128"/>
                        </a:rPr>
                        <a:t>様より</a:t>
                      </a:r>
                      <a:r>
                        <a:rPr lang="en-US" altLang="ja-JP" sz="1600" dirty="0" smtClean="0">
                          <a:solidFill>
                            <a:schemeClr val="tx1"/>
                          </a:solidFill>
                          <a:latin typeface="Meiryo UI" pitchFamily="50" charset="-128"/>
                          <a:ea typeface="Meiryo UI" pitchFamily="50" charset="-128"/>
                          <a:cs typeface="Meiryo UI" pitchFamily="50" charset="-128"/>
                        </a:rPr>
                        <a:t>TV</a:t>
                      </a:r>
                      <a:r>
                        <a:rPr lang="ja-JP" altLang="en-US" sz="1600" dirty="0" smtClean="0">
                          <a:solidFill>
                            <a:schemeClr val="tx1"/>
                          </a:solidFill>
                          <a:latin typeface="Meiryo UI" pitchFamily="50" charset="-128"/>
                          <a:ea typeface="Meiryo UI" pitchFamily="50" charset="-128"/>
                          <a:cs typeface="Meiryo UI" pitchFamily="50" charset="-128"/>
                        </a:rPr>
                        <a:t>会議で展開して頂いている。</a:t>
                      </a:r>
                      <a:endParaRPr lang="en-US" altLang="ja-JP" sz="1600" dirty="0" smtClean="0">
                        <a:solidFill>
                          <a:schemeClr val="tx1"/>
                        </a:solidFill>
                        <a:latin typeface="Meiryo UI" pitchFamily="50" charset="-128"/>
                        <a:ea typeface="Meiryo UI" pitchFamily="50" charset="-128"/>
                        <a:cs typeface="Meiryo UI"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600" dirty="0" smtClean="0">
                          <a:solidFill>
                            <a:schemeClr val="tx1"/>
                          </a:solidFill>
                          <a:latin typeface="Meiryo UI" pitchFamily="50" charset="-128"/>
                          <a:ea typeface="Meiryo UI" pitchFamily="50" charset="-128"/>
                          <a:cs typeface="Meiryo UI" pitchFamily="50" charset="-128"/>
                        </a:rPr>
                        <a:t>・</a:t>
                      </a:r>
                      <a:r>
                        <a:rPr kumimoji="1" lang="ja-JP" altLang="en-US" sz="1600" dirty="0" smtClean="0">
                          <a:solidFill>
                            <a:schemeClr val="tx1"/>
                          </a:solidFill>
                          <a:latin typeface="Meiryo UI" pitchFamily="50" charset="-128"/>
                          <a:ea typeface="Meiryo UI" pitchFamily="50" charset="-128"/>
                          <a:cs typeface="Meiryo UI" pitchFamily="50" charset="-128"/>
                        </a:rPr>
                        <a:t>作業状況は週例（毎週の水曜）で確認している。</a:t>
                      </a:r>
                      <a:endParaRPr lang="en-US" altLang="ja-JP" sz="1600" dirty="0" smtClean="0">
                        <a:solidFill>
                          <a:schemeClr val="tx1"/>
                        </a:solidFill>
                        <a:latin typeface="Meiryo UI" pitchFamily="50" charset="-128"/>
                        <a:ea typeface="Meiryo UI" pitchFamily="50" charset="-128"/>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 name="テキスト ボックス 11"/>
          <p:cNvSpPr txBox="1"/>
          <p:nvPr/>
        </p:nvSpPr>
        <p:spPr bwMode="auto">
          <a:xfrm>
            <a:off x="560512" y="5445224"/>
            <a:ext cx="5265584" cy="270030"/>
          </a:xfrm>
          <a:prstGeom prst="rect">
            <a:avLst/>
          </a:prstGeom>
          <a:noFill/>
          <a:ln w="9525">
            <a:noFill/>
            <a:miter lim="800000"/>
            <a:headEnd/>
            <a:tailEnd/>
          </a:ln>
        </p:spPr>
        <p:txBody>
          <a:bodyPr wrap="square" rtlCol="0">
            <a:noAutofit/>
          </a:bodyPr>
          <a:lstStyle/>
          <a:p>
            <a:pPr marL="269875" marR="0" indent="-269875" defTabSz="914400" eaLnBrk="1" fontAlgn="auto" latinLnBrk="0" hangingPunct="1">
              <a:lnSpc>
                <a:spcPct val="100000"/>
              </a:lnSpc>
              <a:spcBef>
                <a:spcPct val="30000"/>
              </a:spcBef>
              <a:spcAft>
                <a:spcPct val="35000"/>
              </a:spcAft>
              <a:buClr>
                <a:srgbClr val="0066B3"/>
              </a:buClr>
              <a:buSzTx/>
              <a:buFont typeface="Wingdings" pitchFamily="2" charset="2"/>
              <a:buNone/>
              <a:tabLst/>
            </a:pPr>
            <a:r>
              <a:rPr kumimoji="0" lang="en-US" altLang="ja-JP" sz="1000" kern="0" dirty="0" smtClean="0">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◎：よく実施している　○：実施あり　</a:t>
            </a:r>
            <a:r>
              <a:rPr kumimoji="0" lang="en-US" altLang="ja-JP" sz="1000" kern="0" dirty="0" smtClean="0">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：なし</a:t>
            </a:r>
            <a:endParaRPr kumimoji="0" lang="en-US" altLang="ja-JP" sz="1000" kern="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55339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NRI Template">
  <a:themeElements>
    <a:clrScheme name="NRI Template">
      <a:dk1>
        <a:srgbClr val="000000"/>
      </a:dk1>
      <a:lt1>
        <a:srgbClr val="FFFFFF"/>
      </a:lt1>
      <a:dk2>
        <a:srgbClr val="CCCCCC"/>
      </a:dk2>
      <a:lt2>
        <a:srgbClr val="7F7F7F"/>
      </a:lt2>
      <a:accent1>
        <a:srgbClr val="40647F"/>
      </a:accent1>
      <a:accent2>
        <a:srgbClr val="7AABCC"/>
      </a:accent2>
      <a:accent3>
        <a:srgbClr val="B5D1E2"/>
      </a:accent3>
      <a:accent4>
        <a:srgbClr val="E57E17"/>
      </a:accent4>
      <a:accent5>
        <a:srgbClr val="BF1313"/>
      </a:accent5>
      <a:accent6>
        <a:srgbClr val="005BAC"/>
      </a:accent6>
      <a:hlink>
        <a:srgbClr val="E57E17"/>
      </a:hlink>
      <a:folHlink>
        <a:srgbClr val="BF1313"/>
      </a:folHlink>
    </a:clrScheme>
    <a:fontScheme name="Nomura Research Institu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19050" cap="flat" cmpd="sng" algn="ctr">
          <a:solidFill>
            <a:schemeClr val="bg1">
              <a:lumMod val="50000"/>
            </a:schemeClr>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sz="1000" b="0" i="0" u="none" strike="noStrike" cap="none" normalizeH="0" baseline="0" dirty="0" smtClean="0">
            <a:ln>
              <a:noFill/>
            </a:ln>
            <a:solidFill>
              <a:srgbClr val="FF0000"/>
            </a:solidFill>
            <a:effectLst/>
            <a:latin typeface="HGP創英角ｺﾞｼｯｸUB" pitchFamily="50" charset="-128"/>
            <a:ea typeface="HGP創英角ｺﾞｼｯｸUB" pitchFamily="50" charset="-128"/>
          </a:defRPr>
        </a:defPPr>
      </a:lst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600" dirty="0" smtClean="0">
            <a:latin typeface="Arial" panose="020B0604020202020204" pitchFamily="34" charset="0"/>
            <a:ea typeface="ＭＳ Ｐゴシック" panose="020B0600070205080204" pitchFamily="50" charset="-128"/>
            <a:cs typeface="Arial" panose="020B0604020202020204" pitchFamily="34" charset="0"/>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102073</TotalTime>
  <Words>869</Words>
  <Application>Microsoft Office PowerPoint</Application>
  <PresentationFormat>A4 210 x 297 mm</PresentationFormat>
  <Paragraphs>284</Paragraphs>
  <Slides>11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HGP創英角ｺﾞｼｯｸUB</vt:lpstr>
      <vt:lpstr>Meiryo UI</vt:lpstr>
      <vt:lpstr>ＭＳ Ｐゴシック</vt:lpstr>
      <vt:lpstr>ＭＳ Ｐゴシック 本文</vt:lpstr>
      <vt:lpstr>Arial</vt:lpstr>
      <vt:lpstr>Calibri</vt:lpstr>
      <vt:lpstr>Wingdings</vt:lpstr>
      <vt:lpstr>NRI Template</vt:lpstr>
      <vt:lpstr>【海隆信技開発一部】損保グループ課題の考え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プロジェクトタイトル （ＨＧＰ創英角ゴシックＵＢ ２４ｐｔ） サブタイトル （定例資料など、ＨＧＰ創英角ゴシックＵＢ １８ｐｔ）</dc:title>
  <dc:creator>Windows ユーザー</dc:creator>
  <cp:lastModifiedBy>兪嘉敏</cp:lastModifiedBy>
  <cp:revision>5678</cp:revision>
  <cp:lastPrinted>2014-09-04T00:18:35Z</cp:lastPrinted>
  <dcterms:created xsi:type="dcterms:W3CDTF">2014-08-05T09:20:40Z</dcterms:created>
  <dcterms:modified xsi:type="dcterms:W3CDTF">2019-07-29T15:56:50Z</dcterms:modified>
</cp:coreProperties>
</file>