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415" r:id="rId3"/>
    <p:sldId id="416" r:id="rId4"/>
    <p:sldId id="450" r:id="rId5"/>
    <p:sldId id="419" r:id="rId6"/>
    <p:sldId id="451" r:id="rId7"/>
    <p:sldId id="445" r:id="rId8"/>
    <p:sldId id="452" r:id="rId9"/>
    <p:sldId id="453" r:id="rId10"/>
    <p:sldId id="423" r:id="rId11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兪嘉敏" initials="y" lastIdx="1" clrIdx="0">
    <p:extLst>
      <p:ext uri="{19B8F6BF-5375-455C-9EA6-DF929625EA0E}">
        <p15:presenceInfo xmlns:p15="http://schemas.microsoft.com/office/powerpoint/2012/main" userId="兪嘉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99FF66"/>
    <a:srgbClr val="F0307E"/>
    <a:srgbClr val="CCFFCC"/>
    <a:srgbClr val="009900"/>
    <a:srgbClr val="FFFF99"/>
    <a:srgbClr val="CCFF99"/>
    <a:srgbClr val="FFCC99"/>
    <a:srgbClr val="FFCC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530" autoAdjust="0"/>
  </p:normalViewPr>
  <p:slideViewPr>
    <p:cSldViewPr>
      <p:cViewPr varScale="1">
        <p:scale>
          <a:sx n="94" d="100"/>
          <a:sy n="94" d="100"/>
        </p:scale>
        <p:origin x="84" y="4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593-2D14-4569-AA22-F360833ABAA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A5C1C-BB7B-42EB-BD3F-EFF7EF657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6F0D6084-7E8B-4A36-97F0-DEDFB028508E}" type="datetimeFigureOut">
              <a:rPr kumimoji="1" lang="ja-JP" altLang="en-US" smtClean="0"/>
              <a:pPr/>
              <a:t>2019/9/5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27D7EE6A-0797-491E-97CB-8F6F4017E7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7EE6A-0797-491E-97CB-8F6F4017E7EC}" type="slidenum">
              <a:rPr kumimoji="1" lang="ja-JP" altLang="en-US" smtClean="0"/>
              <a:pPr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98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41"/>
          <p:cNvSpPr>
            <a:spLocks noChangeArrowheads="1"/>
          </p:cNvSpPr>
          <p:nvPr userDrawn="1"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2" name="Rectangle 1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1136650" y="476672"/>
            <a:ext cx="4325938" cy="762000"/>
          </a:xfrm>
          <a:prstGeom prst="rect">
            <a:avLst/>
          </a:prstGeom>
        </p:spPr>
        <p:txBody>
          <a:bodyPr lIns="0" tIns="43193" rIns="0" bIns="79200" anchor="ctr">
            <a:normAutofit/>
          </a:bodyPr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 sz="1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184" name="Rectangle 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136650" y="1844824"/>
            <a:ext cx="7620000" cy="1981200"/>
          </a:xfrm>
          <a:prstGeom prst="rect">
            <a:avLst/>
          </a:prstGeom>
        </p:spPr>
        <p:txBody>
          <a:bodyPr tIns="43193" bIns="43193" anchor="ctr"/>
          <a:lstStyle>
            <a:lvl1pPr fontAlgn="ctr">
              <a:lnSpc>
                <a:spcPct val="125000"/>
              </a:lnSpc>
              <a:spcBef>
                <a:spcPct val="50000"/>
              </a:spcBef>
              <a:defRPr sz="24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5" name="Line 282"/>
          <p:cNvSpPr>
            <a:spLocks noChangeShapeType="1"/>
          </p:cNvSpPr>
          <p:nvPr userDrawn="1"/>
        </p:nvSpPr>
        <p:spPr bwMode="auto">
          <a:xfrm>
            <a:off x="1136650" y="1268760"/>
            <a:ext cx="876935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6" name="Line 197"/>
          <p:cNvSpPr>
            <a:spLocks noChangeShapeType="1"/>
          </p:cNvSpPr>
          <p:nvPr userDrawn="1"/>
        </p:nvSpPr>
        <p:spPr bwMode="auto">
          <a:xfrm>
            <a:off x="6019800" y="4953000"/>
            <a:ext cx="388620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5" name="テキスト プレースホルダ 64"/>
          <p:cNvSpPr>
            <a:spLocks noGrp="1"/>
          </p:cNvSpPr>
          <p:nvPr>
            <p:ph type="body" sz="quarter" idx="10"/>
          </p:nvPr>
        </p:nvSpPr>
        <p:spPr>
          <a:xfrm>
            <a:off x="6033120" y="4581128"/>
            <a:ext cx="2232248" cy="288652"/>
          </a:xfrm>
        </p:spPr>
        <p:txBody>
          <a:bodyPr lIns="0" rIns="0" anchor="ctr" anchorCtr="0"/>
          <a:lstStyle>
            <a:lvl1pPr marL="0" indent="0">
              <a:buNone/>
              <a:defRPr sz="1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8" name="テキスト プレースホルダ 64"/>
          <p:cNvSpPr>
            <a:spLocks noGrp="1"/>
          </p:cNvSpPr>
          <p:nvPr>
            <p:ph type="body" sz="quarter" idx="11"/>
          </p:nvPr>
        </p:nvSpPr>
        <p:spPr>
          <a:xfrm>
            <a:off x="6033120" y="5085184"/>
            <a:ext cx="3672855" cy="648072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9" name="テキスト プレースホルダ 64"/>
          <p:cNvSpPr>
            <a:spLocks noGrp="1"/>
          </p:cNvSpPr>
          <p:nvPr>
            <p:ph type="body" sz="quarter" idx="12"/>
          </p:nvPr>
        </p:nvSpPr>
        <p:spPr>
          <a:xfrm>
            <a:off x="6033120" y="5805264"/>
            <a:ext cx="3672855" cy="360040"/>
          </a:xfrm>
        </p:spPr>
        <p:txBody>
          <a:bodyPr lIns="0" rIns="0" anchor="ctr" anchorCtr="0"/>
          <a:lstStyle>
            <a:lvl1pPr marL="0" indent="0">
              <a:buNone/>
              <a:defRPr sz="18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70" name="テキスト プレースホルダ 64"/>
          <p:cNvSpPr>
            <a:spLocks noGrp="1"/>
          </p:cNvSpPr>
          <p:nvPr>
            <p:ph type="body" sz="quarter" idx="13"/>
          </p:nvPr>
        </p:nvSpPr>
        <p:spPr>
          <a:xfrm>
            <a:off x="6033120" y="6237312"/>
            <a:ext cx="3672855" cy="360040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0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pic>
        <p:nvPicPr>
          <p:cNvPr id="83" name="Nomura Research Institute India Pacific Pvt. Ltd." hidden="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4325" y="150019"/>
            <a:ext cx="2016000" cy="2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Nomura Research Institute Hong Kong Limited." descr="C:\Documents and Settings\s-suzuki\デスクトップ\hk_logo00.jpg" hidden="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334" y="154781"/>
            <a:ext cx="1754880" cy="288000"/>
          </a:xfrm>
          <a:prstGeom prst="rect">
            <a:avLst/>
          </a:prstGeom>
          <a:noFill/>
        </p:spPr>
      </p:pic>
      <p:pic>
        <p:nvPicPr>
          <p:cNvPr id="84" name="Nomura Research Institute Asia Pacific Pte. Ltd." hidden="1"/>
          <p:cNvPicPr/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0383" y="142876"/>
            <a:ext cx="2037904" cy="28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野村総研（大連）" descr="C:\Documents and Settings\s-suzuki\デスクトップ\dl_logo03.jpg" hidden="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7382" y="150019"/>
            <a:ext cx="1849719" cy="162000"/>
          </a:xfrm>
          <a:prstGeom prst="rect">
            <a:avLst/>
          </a:prstGeom>
          <a:noFill/>
        </p:spPr>
      </p:pic>
      <p:pic>
        <p:nvPicPr>
          <p:cNvPr id="82" name="野村総研（上海）" descr="C:\Documents and Settings\s-suzuki\デスクトップ\sh_logo02.jpg" hidden="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3311" y="140495"/>
            <a:ext cx="1837500" cy="176400"/>
          </a:xfrm>
          <a:prstGeom prst="rect">
            <a:avLst/>
          </a:prstGeom>
          <a:noFill/>
        </p:spPr>
      </p:pic>
      <p:pic>
        <p:nvPicPr>
          <p:cNvPr id="67" name="野村総研（北京）" descr="nri_北京.jpg" hidden="1"/>
          <p:cNvPicPr>
            <a:picLocks noChangeAspect="1"/>
          </p:cNvPicPr>
          <p:nvPr userDrawn="1"/>
        </p:nvPicPr>
        <p:blipFill>
          <a:blip r:embed="rId7" cstate="print"/>
          <a:srcRect r="2216"/>
          <a:stretch>
            <a:fillRect/>
          </a:stretch>
        </p:blipFill>
        <p:spPr>
          <a:xfrm>
            <a:off x="7571029" y="116685"/>
            <a:ext cx="2150106" cy="224281"/>
          </a:xfrm>
          <a:prstGeom prst="rect">
            <a:avLst/>
          </a:prstGeom>
        </p:spPr>
      </p:pic>
      <p:pic>
        <p:nvPicPr>
          <p:cNvPr id="80" name="Nomura Research Institute Europe Limited" descr="C:\Documents and Settings\s-suzuki\デスクトップ\e_logo00.jpg" hidden="1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9137" y="152400"/>
            <a:ext cx="1852444" cy="288000"/>
          </a:xfrm>
          <a:prstGeom prst="rect">
            <a:avLst/>
          </a:prstGeom>
          <a:noFill/>
        </p:spPr>
      </p:pic>
      <p:pic>
        <p:nvPicPr>
          <p:cNvPr id="72" name="Nomura Research Institute America, Inc." descr="nri_america.jpg" hidden="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16846" y="152400"/>
            <a:ext cx="1800050" cy="291184"/>
          </a:xfrm>
          <a:prstGeom prst="rect">
            <a:avLst/>
          </a:prstGeom>
        </p:spPr>
      </p:pic>
      <p:pic>
        <p:nvPicPr>
          <p:cNvPr id="85" name="NRIシステムテクノ" hidden="1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00976" y="147638"/>
            <a:ext cx="1208119" cy="1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NRIプロセスイノベーション" descr="C:\Documents and Settings\s-suzuki\デスクトップ\pro_J_01.jpg" hidden="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08781" y="142876"/>
            <a:ext cx="1667558" cy="165600"/>
          </a:xfrm>
          <a:prstGeom prst="rect">
            <a:avLst/>
          </a:prstGeom>
          <a:noFill/>
        </p:spPr>
      </p:pic>
      <p:pic>
        <p:nvPicPr>
          <p:cNvPr id="75" name="NRI社会情報システム" descr="C:\Documents and Settings\s-suzuki\デスクトップ\sjs_logo00.jpg" hidden="1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54763" y="121447"/>
            <a:ext cx="1434720" cy="219600"/>
          </a:xfrm>
          <a:prstGeom prst="rect">
            <a:avLst/>
          </a:prstGeom>
          <a:noFill/>
        </p:spPr>
      </p:pic>
      <p:pic>
        <p:nvPicPr>
          <p:cNvPr id="73" name="NRIサイバーパテント" descr="C:\Documents and Settings\s-suzuki\デスクトップ\cp_logo00.jpg" hidden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5712" y="133352"/>
            <a:ext cx="1394924" cy="201600"/>
          </a:xfrm>
          <a:prstGeom prst="rect">
            <a:avLst/>
          </a:prstGeom>
          <a:noFill/>
        </p:spPr>
      </p:pic>
      <p:pic>
        <p:nvPicPr>
          <p:cNvPr id="74" name="NRIデータiテック" descr="C:\Documents and Settings\s-suzuki\デスクトップ\itech_logo00.jpg" hidden="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67319" y="66539"/>
            <a:ext cx="1270710" cy="273600"/>
          </a:xfrm>
          <a:prstGeom prst="rect">
            <a:avLst/>
          </a:prstGeom>
          <a:noFill/>
        </p:spPr>
      </p:pic>
      <p:pic>
        <p:nvPicPr>
          <p:cNvPr id="77" name="NRIワークプレイスサービス" descr="C:\Documents and Settings\s-suzuki\デスクトップ\wp_logo00.jpg" hidden="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92475" y="140495"/>
            <a:ext cx="1774023" cy="180000"/>
          </a:xfrm>
          <a:prstGeom prst="rect">
            <a:avLst/>
          </a:prstGeom>
          <a:noFill/>
        </p:spPr>
      </p:pic>
      <p:pic>
        <p:nvPicPr>
          <p:cNvPr id="71" name="NRIセキュアテクノロジーズ" descr="セキュアテクノロジーズ.jpg" hidden="1"/>
          <p:cNvPicPr>
            <a:picLocks noChangeAspect="1"/>
          </p:cNvPicPr>
          <p:nvPr userDrawn="1"/>
        </p:nvPicPr>
        <p:blipFill>
          <a:blip r:embed="rId16" cstate="print"/>
          <a:srcRect l="1205" t="18079" b="16391"/>
          <a:stretch>
            <a:fillRect/>
          </a:stretch>
        </p:blipFill>
        <p:spPr>
          <a:xfrm>
            <a:off x="7591975" y="140495"/>
            <a:ext cx="1830458" cy="182096"/>
          </a:xfrm>
          <a:prstGeom prst="rect">
            <a:avLst/>
          </a:prstGeom>
        </p:spPr>
      </p:pic>
      <p:pic>
        <p:nvPicPr>
          <p:cNvPr id="78" name="NRIネットコム" descr="C:\Users\kinoshita\Dropbox\進行中仕事\NRI_ppt_temp2011\nrippt2011_0509_logo\グループ社名ロゴ\ネットコム.jpg" hidden="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621289" y="157162"/>
            <a:ext cx="976025" cy="146507"/>
          </a:xfrm>
          <a:prstGeom prst="rect">
            <a:avLst/>
          </a:prstGeom>
          <a:noFill/>
        </p:spPr>
      </p:pic>
      <p:sp>
        <p:nvSpPr>
          <p:cNvPr id="86" name="Rectangle 10"/>
          <p:cNvSpPr txBox="1">
            <a:spLocks noChangeArrowheads="1"/>
          </p:cNvSpPr>
          <p:nvPr userDrawn="1"/>
        </p:nvSpPr>
        <p:spPr bwMode="gray">
          <a:xfrm>
            <a:off x="7617296" y="116632"/>
            <a:ext cx="2232248" cy="360040"/>
          </a:xfrm>
          <a:prstGeom prst="rect">
            <a:avLst/>
          </a:prstGeom>
        </p:spPr>
        <p:txBody>
          <a:bodyPr vert="horz" lIns="0" tIns="43193" rIns="0" bIns="79200" rtlCol="0" anchor="ctr">
            <a:normAutofit fontScale="85000" lnSpcReduction="10000"/>
          </a:bodyPr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 sz="1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ja-JP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上海ハイロンインフォテック株式会社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57" name="図 5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0489" y="6634480"/>
            <a:ext cx="915512" cy="22352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14424"/>
            <a:ext cx="1100773" cy="5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0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1496616" y="1484784"/>
            <a:ext cx="7056784" cy="4752528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6456363" algn="r"/>
                <a:tab pos="68167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6456363" algn="r"/>
                <a:tab pos="68167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6456363" algn="r"/>
                <a:tab pos="68167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Rectangle 341"/>
          <p:cNvSpPr>
            <a:spLocks noChangeArrowheads="1"/>
          </p:cNvSpPr>
          <p:nvPr userDrawn="1"/>
        </p:nvSpPr>
        <p:spPr bwMode="auto">
          <a:xfrm>
            <a:off x="7570788" y="0"/>
            <a:ext cx="2332037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7617296" y="116632"/>
            <a:ext cx="2232248" cy="360040"/>
          </a:xfrm>
          <a:prstGeom prst="rect">
            <a:avLst/>
          </a:prstGeom>
        </p:spPr>
        <p:txBody>
          <a:bodyPr vert="horz" lIns="0" tIns="43193" rIns="0" bIns="79200" rtlCol="0" anchor="ctr">
            <a:normAutofit fontScale="85000" lnSpcReduction="10000"/>
          </a:bodyPr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 sz="16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ja-JP" altLang="en-US" sz="1400" kern="0" dirty="0" smtClean="0">
                <a:solidFill>
                  <a:sysClr val="windowText" lastClr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上海ハイロンインフォテック株式会社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6" name="図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14424"/>
            <a:ext cx="1100773" cy="5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 2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488380" y="1484784"/>
            <a:ext cx="4320600" cy="4896602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3857625" algn="r"/>
                <a:tab pos="41243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3857625" algn="r"/>
                <a:tab pos="41243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5241040" y="1484784"/>
            <a:ext cx="4320600" cy="4896602"/>
          </a:xfrm>
        </p:spPr>
        <p:txBody>
          <a:bodyPr lIns="90000" tIns="46800" rIns="90000" bIns="46800"/>
          <a:lstStyle>
            <a:lvl1pPr marL="324000" indent="-324000">
              <a:lnSpc>
                <a:spcPct val="125000"/>
              </a:lnSpc>
              <a:spcBef>
                <a:spcPts val="800"/>
              </a:spcBef>
              <a:buFontTx/>
              <a:buNone/>
              <a:tabLst>
                <a:tab pos="3857625" algn="r"/>
                <a:tab pos="4124325" algn="r"/>
              </a:tabLst>
              <a:defRPr sz="16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540000" indent="0">
              <a:lnSpc>
                <a:spcPct val="125000"/>
              </a:lnSpc>
              <a:spcBef>
                <a:spcPts val="400"/>
              </a:spcBef>
              <a:buFontTx/>
              <a:buNone/>
              <a:tabLst>
                <a:tab pos="3857625" algn="r"/>
                <a:tab pos="4124325" algn="r"/>
              </a:tabLst>
              <a:defRPr sz="14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2pPr>
            <a:lvl3pPr marL="993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2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3pPr>
            <a:lvl4pPr marL="142875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1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4pPr>
            <a:lvl5pPr marL="188277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5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5pPr>
            <a:lvl6pPr marL="2324100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6pPr>
            <a:lvl7pPr marL="2778125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7pPr>
            <a:lvl8pPr marL="32305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8pPr>
            <a:lvl9pPr marL="3675063" indent="0">
              <a:lnSpc>
                <a:spcPct val="125000"/>
              </a:lnSpc>
              <a:spcBef>
                <a:spcPts val="300"/>
              </a:spcBef>
              <a:buFontTx/>
              <a:buNone/>
              <a:tabLst>
                <a:tab pos="3857625" algn="r"/>
                <a:tab pos="4124325" algn="r"/>
              </a:tabLst>
              <a:defRPr sz="1000"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5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6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7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7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8 </a:t>
            </a:r>
            <a:r>
              <a:rPr kumimoji="1" lang="ja-JP" altLang="en-US" dirty="0" smtClean="0"/>
              <a:t>レベル</a:t>
            </a:r>
            <a:endParaRPr kumimoji="1" lang="en-US" altLang="ja-JP" dirty="0" smtClean="0"/>
          </a:p>
          <a:p>
            <a:pPr lvl="8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03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（ボック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14"/>
          <p:cNvSpPr>
            <a:spLocks noGrp="1"/>
          </p:cNvSpPr>
          <p:nvPr>
            <p:ph type="body" sz="quarter" idx="12"/>
          </p:nvPr>
        </p:nvSpPr>
        <p:spPr>
          <a:xfrm>
            <a:off x="1136650" y="177363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テキスト プレースホルダ 14"/>
          <p:cNvSpPr>
            <a:spLocks noGrp="1"/>
          </p:cNvSpPr>
          <p:nvPr>
            <p:ph type="body" sz="quarter" idx="13"/>
          </p:nvPr>
        </p:nvSpPr>
        <p:spPr>
          <a:xfrm>
            <a:off x="1136650" y="242170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テキスト プレースホルダ 14"/>
          <p:cNvSpPr>
            <a:spLocks noGrp="1"/>
          </p:cNvSpPr>
          <p:nvPr>
            <p:ph type="body" sz="quarter" idx="14"/>
          </p:nvPr>
        </p:nvSpPr>
        <p:spPr>
          <a:xfrm>
            <a:off x="1136650" y="3069779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7" name="テキスト プレースホルダ 14"/>
          <p:cNvSpPr>
            <a:spLocks noGrp="1"/>
          </p:cNvSpPr>
          <p:nvPr>
            <p:ph type="body" sz="quarter" idx="15"/>
          </p:nvPr>
        </p:nvSpPr>
        <p:spPr>
          <a:xfrm>
            <a:off x="1136650" y="3717851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8" name="テキスト プレースホルダ 14"/>
          <p:cNvSpPr>
            <a:spLocks noGrp="1"/>
          </p:cNvSpPr>
          <p:nvPr>
            <p:ph type="body" sz="quarter" idx="16"/>
          </p:nvPr>
        </p:nvSpPr>
        <p:spPr>
          <a:xfrm>
            <a:off x="1136650" y="4365923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9" name="テキスト プレースホルダ 14"/>
          <p:cNvSpPr>
            <a:spLocks noGrp="1"/>
          </p:cNvSpPr>
          <p:nvPr>
            <p:ph type="body" sz="quarter" idx="17"/>
          </p:nvPr>
        </p:nvSpPr>
        <p:spPr>
          <a:xfrm>
            <a:off x="1136650" y="501399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12" name="テキスト プレースホルダ 14"/>
          <p:cNvSpPr>
            <a:spLocks noGrp="1"/>
          </p:cNvSpPr>
          <p:nvPr>
            <p:ph type="body" sz="quarter" idx="18"/>
          </p:nvPr>
        </p:nvSpPr>
        <p:spPr>
          <a:xfrm>
            <a:off x="1136650" y="566206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9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プレースホルダ 16"/>
          <p:cNvSpPr>
            <a:spLocks noGrp="1"/>
          </p:cNvSpPr>
          <p:nvPr>
            <p:ph type="title"/>
          </p:nvPr>
        </p:nvSpPr>
        <p:spPr>
          <a:xfrm>
            <a:off x="200472" y="2823295"/>
            <a:ext cx="9505502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200471" y="3356990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200472" y="6597352"/>
            <a:ext cx="355987" cy="179051"/>
            <a:chOff x="9061509" y="188968"/>
            <a:chExt cx="572011" cy="287704"/>
          </a:xfrm>
          <a:solidFill>
            <a:schemeClr val="tx2"/>
          </a:solidFill>
        </p:grpSpPr>
        <p:sp>
          <p:nvSpPr>
            <p:cNvPr id="8" name="Freeform 290"/>
            <p:cNvSpPr>
              <a:spLocks noChangeAspect="1"/>
            </p:cNvSpPr>
            <p:nvPr/>
          </p:nvSpPr>
          <p:spPr bwMode="auto">
            <a:xfrm>
              <a:off x="9556942" y="190128"/>
              <a:ext cx="76578" cy="28538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91"/>
            <p:cNvSpPr>
              <a:spLocks noChangeAspect="1"/>
            </p:cNvSpPr>
            <p:nvPr/>
          </p:nvSpPr>
          <p:spPr bwMode="auto">
            <a:xfrm>
              <a:off x="9061509" y="188968"/>
              <a:ext cx="488472" cy="287704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テキスト ボックス 9"/>
          <p:cNvSpPr txBox="1"/>
          <p:nvPr userDrawn="1"/>
        </p:nvSpPr>
        <p:spPr>
          <a:xfrm>
            <a:off x="632498" y="6597352"/>
            <a:ext cx="352839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Nomura Research Institute,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121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21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5" y="1556740"/>
            <a:ext cx="9505950" cy="496788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</a:defRPr>
            </a:lvl1pPr>
            <a:lvl2pPr>
              <a:defRPr sz="1400">
                <a:latin typeface="+mn-lt"/>
                <a:ea typeface="+mn-ea"/>
              </a:defRPr>
            </a:lvl2pPr>
            <a:lvl3pPr>
              <a:defRPr sz="1400">
                <a:latin typeface="+mn-lt"/>
                <a:ea typeface="+mj-ea"/>
              </a:defRPr>
            </a:lvl3pPr>
            <a:lvl4pPr>
              <a:defRPr sz="1200">
                <a:latin typeface="+mn-lt"/>
                <a:ea typeface="+mn-ea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>
            <a:off x="200471" y="1340688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71913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7441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準（スペース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200471" y="980728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913440" y="6581001"/>
            <a:ext cx="72008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6DD9FF53-5E75-4890-BA22-699EFFF134BB}" type="slidenum">
              <a:rPr lang="ja-JP" altLang="en-US" sz="1200">
                <a:solidFill>
                  <a:prstClr val="black"/>
                </a:solidFill>
              </a:rPr>
              <a:pPr algn="r"/>
              <a:t>‹#›</a:t>
            </a:fld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199710" y="1124744"/>
            <a:ext cx="9505950" cy="532787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</a:defRPr>
            </a:lvl1pPr>
            <a:lvl2pPr>
              <a:defRPr sz="1400">
                <a:latin typeface="+mn-lt"/>
                <a:ea typeface="+mn-ea"/>
              </a:defRPr>
            </a:lvl2pPr>
            <a:lvl3pPr>
              <a:defRPr sz="1400">
                <a:latin typeface="+mn-lt"/>
                <a:ea typeface="+mj-ea"/>
              </a:defRPr>
            </a:lvl3pPr>
            <a:lvl4pPr>
              <a:defRPr sz="1200">
                <a:latin typeface="+mn-lt"/>
                <a:ea typeface="+mn-ea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359445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89" y="6634480"/>
            <a:ext cx="915512" cy="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7"/>
          <p:cNvSpPr>
            <a:spLocks noGrp="1"/>
          </p:cNvSpPr>
          <p:nvPr>
            <p:ph type="title"/>
          </p:nvPr>
        </p:nvSpPr>
        <p:spPr>
          <a:xfrm>
            <a:off x="200471" y="188550"/>
            <a:ext cx="9505055" cy="3600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9505950" cy="71913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8523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ロフィー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152616"/>
              </p:ext>
            </p:extLst>
          </p:nvPr>
        </p:nvGraphicFramePr>
        <p:xfrm>
          <a:off x="200025" y="1340768"/>
          <a:ext cx="9505950" cy="5113213"/>
        </p:xfrm>
        <a:graphic>
          <a:graphicData uri="http://schemas.openxmlformats.org/drawingml/2006/table">
            <a:tbl>
              <a:tblPr/>
              <a:tblGrid>
                <a:gridCol w="4139688"/>
                <a:gridCol w="5366262"/>
              </a:tblGrid>
              <a:tr h="376597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経歴</a:t>
                      </a:r>
                    </a:p>
                  </a:txBody>
                  <a:tcPr marL="152400" marT="95250" marB="9525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主要プロジェクト</a:t>
                      </a:r>
                    </a:p>
                  </a:txBody>
                  <a:tcPr marL="152400" marT="95250" marB="9525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1699486">
                <a:tc>
                  <a:txBody>
                    <a:bodyPr/>
                    <a:lstStyle/>
                    <a:p>
                      <a:pPr marL="0" marR="0" lvl="0" indent="0" algn="just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50" marB="9525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50" marB="9525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597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専門</a:t>
                      </a:r>
                    </a:p>
                  </a:txBody>
                  <a:tcPr marL="152400" marT="95250" marB="9525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60533"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endParaRPr kumimoji="1" lang="ja-JP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L="152400" marT="95250" marB="9525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72480" y="1772816"/>
            <a:ext cx="3960440" cy="15121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6" name="テキスト プレースホルダ 20"/>
          <p:cNvSpPr>
            <a:spLocks noGrp="1"/>
          </p:cNvSpPr>
          <p:nvPr>
            <p:ph type="body" sz="quarter" idx="15"/>
          </p:nvPr>
        </p:nvSpPr>
        <p:spPr>
          <a:xfrm>
            <a:off x="272480" y="3861048"/>
            <a:ext cx="3960440" cy="252028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7" name="テキスト プレースホルダ 20"/>
          <p:cNvSpPr>
            <a:spLocks noGrp="1"/>
          </p:cNvSpPr>
          <p:nvPr>
            <p:ph type="body" sz="quarter" idx="16"/>
          </p:nvPr>
        </p:nvSpPr>
        <p:spPr>
          <a:xfrm>
            <a:off x="4448944" y="1772815"/>
            <a:ext cx="5184576" cy="460851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  <a:lvl2pPr marL="357188" indent="-177800">
              <a:defRPr sz="900">
                <a:latin typeface="+mn-ea"/>
                <a:ea typeface="+mn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9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プレースホルダ 16"/>
          <p:cNvSpPr>
            <a:spLocks noGrp="1"/>
          </p:cNvSpPr>
          <p:nvPr>
            <p:ph type="title"/>
          </p:nvPr>
        </p:nvSpPr>
        <p:spPr>
          <a:xfrm>
            <a:off x="200471" y="188640"/>
            <a:ext cx="9505055" cy="10081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13440" y="6581001"/>
            <a:ext cx="72008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6DD9FF53-5E75-4890-BA22-699EFFF134BB}" type="slidenum">
              <a:rPr lang="ja-JP" altLang="en-US" sz="140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/>
              <a:t>‹#›</a:t>
            </a:fld>
            <a:endParaRPr lang="ja-JP" altLang="en-US" sz="14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idx="1"/>
          </p:nvPr>
        </p:nvSpPr>
        <p:spPr>
          <a:xfrm>
            <a:off x="200471" y="1484784"/>
            <a:ext cx="9505503" cy="503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Line 26"/>
          <p:cNvSpPr>
            <a:spLocks noChangeShapeType="1"/>
          </p:cNvSpPr>
          <p:nvPr userDrawn="1"/>
        </p:nvSpPr>
        <p:spPr bwMode="auto">
          <a:xfrm>
            <a:off x="200471" y="1340688"/>
            <a:ext cx="9505503" cy="0"/>
          </a:xfrm>
          <a:prstGeom prst="line">
            <a:avLst/>
          </a:prstGeom>
          <a:noFill/>
          <a:ln w="3175">
            <a:solidFill>
              <a:schemeClr val="bg2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0489" y="6634480"/>
            <a:ext cx="915512" cy="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sz="2000" kern="1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</p:titleStyle>
    <p:bodyStyle>
      <a:lvl1pPr marL="187325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bg1">
            <a:lumMod val="75000"/>
          </a:schemeClr>
        </a:buClr>
        <a:buSzTx/>
        <a:buFont typeface="Wingdings" pitchFamily="2" charset="2"/>
        <a:buChar char="n"/>
        <a:tabLst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bg1">
            <a:lumMod val="75000"/>
          </a:schemeClr>
        </a:buClr>
        <a:buSzTx/>
        <a:buFont typeface="Wingdings" pitchFamily="2" charset="2"/>
        <a:buChar char="l"/>
        <a:tabLst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52500" marR="0" indent="-196850" algn="l" defTabSz="863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1">
            <a:lumMod val="75000"/>
          </a:schemeClr>
        </a:buClr>
        <a:buSzTx/>
        <a:buFontTx/>
        <a:buChar char="▪"/>
        <a:tabLst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35088" marR="0" indent="-192088" algn="l" defTabSz="863600" rtl="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1">
            <a:lumMod val="75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717675" marR="0" indent="-192088" algn="l" defTabSz="8636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lr>
          <a:schemeClr val="bg1">
            <a:lumMod val="75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6033120" y="4581128"/>
            <a:ext cx="2232248" cy="288652"/>
          </a:xfrm>
        </p:spPr>
        <p:txBody>
          <a:bodyPr/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2019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29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</a:t>
            </a:r>
            <a:endParaRPr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64568" y="1485404"/>
            <a:ext cx="7620000" cy="29523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defRPr/>
            </a:pP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海隆信技開発一部</a:t>
            </a: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】</a:t>
            </a:r>
            <a:r>
              <a: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損保グループ課題の考え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6033120" y="5013176"/>
            <a:ext cx="2232248" cy="792088"/>
          </a:xfrm>
        </p:spPr>
        <p:txBody>
          <a:bodyPr/>
          <a:lstStyle/>
          <a:p>
            <a:r>
              <a:rPr lang="ja-JP" altLang="en-US" sz="11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上海海隆信</a:t>
            </a:r>
            <a:r>
              <a:rPr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技軟件有限公司</a:t>
            </a:r>
            <a:endParaRPr lang="en-US" altLang="ja-JP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</a:t>
            </a:r>
            <a:r>
              <a:rPr lang="ja-JP" altLang="en-US" sz="11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一部</a:t>
            </a:r>
          </a:p>
        </p:txBody>
      </p:sp>
    </p:spTree>
    <p:extLst>
      <p:ext uri="{BB962C8B-B14F-4D97-AF65-F5344CB8AC3E}">
        <p14:creationId xmlns:p14="http://schemas.microsoft.com/office/powerpoint/2010/main" val="32143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2204864"/>
            <a:ext cx="5715000" cy="2533650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632520" y="476672"/>
            <a:ext cx="4104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1642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defTabSz="914400" eaLnBrk="0" hangingPunct="0">
              <a:spcBef>
                <a:spcPct val="0"/>
              </a:spcBef>
              <a:buClrTx/>
            </a:pP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目次</a:t>
            </a:r>
          </a:p>
        </p:txBody>
      </p:sp>
      <p:sp>
        <p:nvSpPr>
          <p:cNvPr id="4" name="テキスト プレースホルダー 1"/>
          <p:cNvSpPr txBox="1">
            <a:spLocks/>
          </p:cNvSpPr>
          <p:nvPr/>
        </p:nvSpPr>
        <p:spPr>
          <a:xfrm>
            <a:off x="704528" y="1178750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１．現状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プレースホルダー 2"/>
          <p:cNvSpPr txBox="1">
            <a:spLocks/>
          </p:cNvSpPr>
          <p:nvPr/>
        </p:nvSpPr>
        <p:spPr>
          <a:xfrm>
            <a:off x="704528" y="2078850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．課題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704528" y="2925763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３．対策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プレースホルダー 2"/>
          <p:cNvSpPr txBox="1">
            <a:spLocks/>
          </p:cNvSpPr>
          <p:nvPr/>
        </p:nvSpPr>
        <p:spPr>
          <a:xfrm>
            <a:off x="704528" y="3789859"/>
            <a:ext cx="7632700" cy="503237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</a:t>
            </a:r>
            <a:r>
              <a:rPr lang="ja-JP" altLang="en-US" sz="2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．今後に向け</a:t>
            </a:r>
            <a:endParaRPr lang="ja-JP" altLang="en-US" sz="2400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0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工数の推移</a:t>
            </a:r>
            <a:endParaRPr lang="ja-JP" altLang="en-US" kern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/>
          <p:cNvSpPr txBox="1">
            <a:spLocks/>
          </p:cNvSpPr>
          <p:nvPr/>
        </p:nvSpPr>
        <p:spPr>
          <a:xfrm>
            <a:off x="344488" y="1052736"/>
            <a:ext cx="8925148" cy="5400600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年の工数推移見込みは下記の通り</a:t>
            </a:r>
            <a:endParaRPr lang="ja-JP" altLang="en-US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8594" t="24196" r="24444" b="28117"/>
          <a:stretch/>
        </p:blipFill>
        <p:spPr>
          <a:xfrm>
            <a:off x="920552" y="1628800"/>
            <a:ext cx="7393831" cy="408084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48544" y="602128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各プロジェクトの波は激しい、最大値と最小値の差は４０</a:t>
            </a:r>
            <a:r>
              <a:rPr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MM</a:t>
            </a:r>
            <a:r>
              <a:rPr lang="ja-JP" altLang="en-US" sz="1600" dirty="0" err="1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ほどが存</a:t>
            </a:r>
            <a:r>
              <a:rPr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在しています</a:t>
            </a:r>
            <a:endParaRPr kumimoji="1" lang="ja-JP" altLang="en-US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要員の構成</a:t>
            </a:r>
            <a:endParaRPr lang="ja-JP" altLang="en-US" kern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プレースホルダー 1"/>
          <p:cNvSpPr txBox="1">
            <a:spLocks/>
          </p:cNvSpPr>
          <p:nvPr/>
        </p:nvSpPr>
        <p:spPr>
          <a:xfrm>
            <a:off x="344488" y="1052736"/>
            <a:ext cx="8925148" cy="5400600"/>
          </a:xfrm>
          <a:prstGeom prst="rect">
            <a:avLst/>
          </a:prstGeom>
        </p:spPr>
        <p:txBody>
          <a:bodyPr/>
          <a:lstStyle>
            <a:lvl1pPr marL="187325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150" indent="-187325" algn="l" defTabSz="8636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6850" algn="l" defTabSz="863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▪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5088" indent="-192088" algn="l" defTabSz="863600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7675" indent="-192088" algn="l" defTabSz="863600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1748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6320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0892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546475" indent="-192088" algn="l" defTabSz="863600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Char char="▪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年損保グループ要員の構成</a:t>
            </a:r>
            <a:endParaRPr lang="ja-JP" altLang="en-US" kern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5021"/>
              </p:ext>
            </p:extLst>
          </p:nvPr>
        </p:nvGraphicFramePr>
        <p:xfrm>
          <a:off x="776537" y="1718302"/>
          <a:ext cx="2664296" cy="1758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88"/>
                <a:gridCol w="392633"/>
                <a:gridCol w="539871"/>
                <a:gridCol w="466252"/>
                <a:gridCol w="466252"/>
              </a:tblGrid>
              <a:tr h="19825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レベル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上海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無錫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合計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比率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2608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</a:tr>
              <a:tr h="162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7%</a:t>
                      </a:r>
                    </a:p>
                  </a:txBody>
                  <a:tcPr marL="9525" marR="9525" marT="9525" marB="0" anchor="ctr"/>
                </a:tc>
              </a:tr>
              <a:tr h="162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</a:tr>
              <a:tr h="2608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</a:tr>
              <a:tr h="162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</a:tr>
              <a:tr h="162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</a:tr>
              <a:tr h="2608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60646"/>
              </p:ext>
            </p:extLst>
          </p:nvPr>
        </p:nvGraphicFramePr>
        <p:xfrm>
          <a:off x="776536" y="3753036"/>
          <a:ext cx="1968500" cy="531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社員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グループ会社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 smtClean="0">
                          <a:effectLst/>
                        </a:rPr>
                        <a:t>14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パトーナ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76536" y="5301208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コメント：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L3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以下の比率が半分以上となるが、中間層の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L3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メンバーは不足しています。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L4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の人数から見ると、さらに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L1</a:t>
            </a:r>
            <a:r>
              <a:rPr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～</a:t>
            </a:r>
            <a:r>
              <a:rPr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L3</a:t>
            </a:r>
            <a:r>
              <a:rPr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のメンバーを増加することは可能と思う。</a:t>
            </a:r>
            <a:endParaRPr kumimoji="1" lang="en-US" altLang="ja-JP" sz="1600" dirty="0" smtClean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そして、社員比率は</a:t>
            </a:r>
            <a:r>
              <a:rPr kumimoji="1" lang="en-US" altLang="ja-JP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5</a:t>
            </a:r>
            <a:r>
              <a:rPr kumimoji="1" lang="ja-JP" altLang="en-US" sz="1600" dirty="0" smtClean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割程度で、稼働率は高いほうです。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7686" t="21651" r="54883" b="47899"/>
          <a:stretch/>
        </p:blipFill>
        <p:spPr>
          <a:xfrm>
            <a:off x="4351549" y="1930551"/>
            <a:ext cx="331236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271586" y="548680"/>
            <a:ext cx="9505950" cy="359445"/>
          </a:xfrm>
        </p:spPr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．現状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担当工程状況（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年８月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現在）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014"/>
              </p:ext>
            </p:extLst>
          </p:nvPr>
        </p:nvGraphicFramePr>
        <p:xfrm>
          <a:off x="252892" y="1124744"/>
          <a:ext cx="924052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07"/>
                <a:gridCol w="526849"/>
                <a:gridCol w="588056"/>
                <a:gridCol w="588056"/>
                <a:gridCol w="588056"/>
                <a:gridCol w="630060"/>
                <a:gridCol w="630060"/>
                <a:gridCol w="588056"/>
                <a:gridCol w="3905320"/>
              </a:tblGrid>
              <a:tr h="4651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チーム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担当工程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備考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</a:tr>
              <a:tr h="69512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6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アンサンブル</a:t>
                      </a:r>
                      <a:endParaRPr kumimoji="1" lang="en-US" altLang="ja-JP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サーバー更改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1200" kern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AIK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・ほぼ全工程を参加させている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TNK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×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・詳細設計なしで、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UC</a:t>
                      </a: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から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PGPT</a:t>
                      </a: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を実施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SRSG/</a:t>
                      </a:r>
                      <a:r>
                        <a:rPr kumimoji="1" lang="en-US" altLang="ja-JP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Inscali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○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・内部連結テストのみ参画する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 bwMode="auto">
          <a:xfrm>
            <a:off x="305235" y="4581128"/>
            <a:ext cx="5265584" cy="27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 marL="269875" marR="0" indent="-269875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35000"/>
              </a:spcAft>
              <a:buClr>
                <a:srgbClr val="0066B3"/>
              </a:buClr>
              <a:buSzTx/>
              <a:buFont typeface="Wingdings" pitchFamily="2" charset="2"/>
              <a:buNone/>
              <a:tabLst/>
            </a:pPr>
            <a:r>
              <a:rPr kumimoji="0"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0"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0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○：担当する　△：支援する　　</a:t>
            </a:r>
            <a:r>
              <a:rPr kumimoji="0"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kumimoji="0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：担当されていない</a:t>
            </a:r>
            <a:endParaRPr kumimoji="0"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305234" y="5013176"/>
            <a:ext cx="911226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 marL="269875" marR="0" indent="-269875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35000"/>
              </a:spcAft>
              <a:buClr>
                <a:srgbClr val="0066B3"/>
              </a:buClr>
              <a:buSzTx/>
              <a:buFont typeface="Wingdings" pitchFamily="2" charset="2"/>
              <a:buNone/>
              <a:tabLst/>
            </a:pP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コメント：基本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以降の工程を担当するが、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UC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工程の支援を行います。そして、外部連結テストのほうは打鍵支援程度になります。そして、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UC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を参画する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PJ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は全部保守のプロジェクト</a:t>
            </a:r>
            <a:r>
              <a:rPr kumimoji="0" lang="ja-JP" altLang="en-US" sz="1400" kern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で、既存外部設計の修正作業は多いです。</a:t>
            </a:r>
            <a:endParaRPr kumimoji="0" lang="en-US" altLang="ja-JP" sz="14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3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271586" y="548680"/>
            <a:ext cx="9505950" cy="359445"/>
          </a:xfrm>
        </p:spPr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．現状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開発言語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09343"/>
              </p:ext>
            </p:extLst>
          </p:nvPr>
        </p:nvGraphicFramePr>
        <p:xfrm>
          <a:off x="252892" y="1124744"/>
          <a:ext cx="9240520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07"/>
                <a:gridCol w="767797"/>
                <a:gridCol w="1080120"/>
                <a:gridCol w="1080120"/>
                <a:gridCol w="720080"/>
                <a:gridCol w="1512168"/>
                <a:gridCol w="2884228"/>
              </a:tblGrid>
              <a:tr h="11602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プロジェクト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開発言語＆フレームワーク</a:t>
                      </a:r>
                      <a:endParaRPr kumimoji="1" lang="en-US" altLang="ja-JP" sz="16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備考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</a:tr>
              <a:tr h="606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アンサンブル</a:t>
                      </a:r>
                      <a:endParaRPr kumimoji="1" lang="en-US" altLang="ja-JP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サーバー更改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o3w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AIK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cobol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Vb.net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o3w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TNK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springmvc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Mybatis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9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SRSG/</a:t>
                      </a:r>
                      <a:r>
                        <a:rPr kumimoji="1" lang="en-US" altLang="ja-JP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Meiryo UI" pitchFamily="50" charset="-128"/>
                        </a:rPr>
                        <a:t>Inscali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java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Ow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+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 bwMode="auto">
          <a:xfrm>
            <a:off x="286182" y="4581128"/>
            <a:ext cx="911226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noAutofit/>
          </a:bodyPr>
          <a:lstStyle/>
          <a:p>
            <a:pPr marL="269875" marR="0" indent="-269875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35000"/>
              </a:spcAft>
              <a:buClr>
                <a:srgbClr val="0066B3"/>
              </a:buClr>
              <a:buSzTx/>
              <a:buFont typeface="Wingdings" pitchFamily="2" charset="2"/>
              <a:buNone/>
              <a:tabLst/>
            </a:pP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コメント：開発言語は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kumimoji="0" lang="ja-JP" altLang="en-US" sz="1400" kern="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Cobol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がメインで、フレームワークは</a:t>
            </a:r>
            <a:r>
              <a:rPr kumimoji="0" lang="en-US" altLang="ja-JP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o3w,ow+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kumimoji="0" lang="en-US" altLang="ja-JP" sz="1400" kern="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ssm</a:t>
            </a:r>
            <a:r>
              <a:rPr kumimoji="0" lang="ja-JP" altLang="en-US" sz="1400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となります。</a:t>
            </a:r>
            <a:endParaRPr kumimoji="0" lang="en-US" altLang="ja-JP" sz="1400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6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２．課題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認識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5094"/>
              </p:ext>
            </p:extLst>
          </p:nvPr>
        </p:nvGraphicFramePr>
        <p:xfrm>
          <a:off x="293417" y="1079737"/>
          <a:ext cx="9268095" cy="328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19"/>
                <a:gridCol w="8784976"/>
              </a:tblGrid>
              <a:tr h="2589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主な課題認識</a:t>
                      </a:r>
                      <a:endParaRPr kumimoji="1" lang="en-US" altLang="ja-JP" sz="1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</a:tr>
              <a:tr h="4100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１、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長い間、保守作業を担当しているが、モチベーションはだんだん下がっている。そして、スキルの老朽化により、新たなスキルの勉強やチャレンジの意欲も下がっている。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5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２、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保守作業は長い期間で担当していたのに、今まで発生した障害やノウハウの蓄積はまだ不足で、生産性や品質をさらに向上することは困難。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7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３、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損害調査と損保関連の</a:t>
                      </a:r>
                      <a:r>
                        <a:rPr kumimoji="1" lang="en-US" altLang="ja-JP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PJ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を長い年数の保守を担当したのに、業務ノウハウの整理と上流へ向けの設計能力がまだ不足している。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7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４、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社員、パートナ、グループ会社（地方化）の比率はよくなくて、コストパフォーマンスに対して、まだ改善する余地がある。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２．課題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対策考慮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60963"/>
              </p:ext>
            </p:extLst>
          </p:nvPr>
        </p:nvGraphicFramePr>
        <p:xfrm>
          <a:off x="293417" y="1079737"/>
          <a:ext cx="9268095" cy="286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19"/>
                <a:gridCol w="8784976"/>
              </a:tblGrid>
              <a:tr h="2589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主な課題の対策の考え</a:t>
                      </a:r>
                      <a:endParaRPr kumimoji="1" lang="en-US" altLang="ja-JP" sz="18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</a:tr>
              <a:tr h="4100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１、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損保グループ内のローテーションを実施し、年</a:t>
                      </a:r>
                      <a:r>
                        <a:rPr kumimoji="1" lang="en-US" altLang="ja-JP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1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回あるいは半年</a:t>
                      </a:r>
                      <a:r>
                        <a:rPr kumimoji="1" lang="en-US" altLang="ja-JP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1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回プロジェクト間のローテーションを実施する想定、特にリーダー層のほうで。</a:t>
                      </a:r>
                      <a:endParaRPr kumimoji="1" lang="ja-JP" altLang="en-US" sz="16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65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２、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スキルの老朽化と既存ノウハウの蓄積不足の課題により、障害とノウハウのデータをシステム化にして、検索しやすくなるようする。システム化する場合、新スキルを利用し、チームの活性化を図る。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8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３、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生産性向上させるため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、各自動化ツール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の検討を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行うと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想定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7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４、</a:t>
                      </a:r>
                      <a:endParaRPr kumimoji="1" lang="ja-JP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社員：地方化社員・パートナの比率は１：２あるいは１：３のほうはよいと</a:t>
                      </a:r>
                      <a:r>
                        <a:rPr kumimoji="1" lang="ja-JP" altLang="en-US" sz="1600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itchFamily="50" charset="-128"/>
                        </a:rPr>
                        <a:t>思う。発注工数にも関わりますが、工数は許す前提で、その方向で調整していく。そして、この比率を達成するためには、社員層の管理力を</a:t>
                      </a:r>
                      <a:endParaRPr kumimoji="1" lang="ja-JP" altLang="en-US" sz="1600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auto">
              <a:spcAft>
                <a:spcPts val="300"/>
              </a:spcAft>
              <a:buClr>
                <a:srgbClr val="0066B3"/>
              </a:buClr>
            </a:pPr>
            <a:r>
              <a:rPr lang="ja-JP" altLang="en-US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２．課題</a:t>
            </a:r>
            <a:r>
              <a:rPr lang="en-US" altLang="ja-JP" kern="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体制のローテーション</a:t>
            </a:r>
            <a:endParaRPr lang="ja-JP" altLang="en-US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I Template">
  <a:themeElements>
    <a:clrScheme name="NRI Template">
      <a:dk1>
        <a:srgbClr val="000000"/>
      </a:dk1>
      <a:lt1>
        <a:srgbClr val="FFFFFF"/>
      </a:lt1>
      <a:dk2>
        <a:srgbClr val="CCCCCC"/>
      </a:dk2>
      <a:lt2>
        <a:srgbClr val="7F7F7F"/>
      </a:lt2>
      <a:accent1>
        <a:srgbClr val="40647F"/>
      </a:accent1>
      <a:accent2>
        <a:srgbClr val="7AABCC"/>
      </a:accent2>
      <a:accent3>
        <a:srgbClr val="B5D1E2"/>
      </a:accent3>
      <a:accent4>
        <a:srgbClr val="E57E17"/>
      </a:accent4>
      <a:accent5>
        <a:srgbClr val="BF1313"/>
      </a:accent5>
      <a:accent6>
        <a:srgbClr val="005BAC"/>
      </a:accent6>
      <a:hlink>
        <a:srgbClr val="E57E17"/>
      </a:hlink>
      <a:folHlink>
        <a:srgbClr val="BF1313"/>
      </a:folHlink>
    </a:clrScheme>
    <a:fontScheme name="Nomura Research Institu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1905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創英角ｺﾞｼｯｸUB" pitchFamily="50" charset="-128"/>
            <a:ea typeface="HGP創英角ｺﾞｼｯｸUB" pitchFamily="50" charset="-128"/>
          </a:defRPr>
        </a:defPPr>
      </a:lst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108005</TotalTime>
  <Words>709</Words>
  <Application>Microsoft Office PowerPoint</Application>
  <PresentationFormat>A4 210 x 297 mm</PresentationFormat>
  <Paragraphs>161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HGPSoeiKakugothicUB</vt:lpstr>
      <vt:lpstr>Meiryo UI</vt:lpstr>
      <vt:lpstr>MS PGothic</vt:lpstr>
      <vt:lpstr>Arial</vt:lpstr>
      <vt:lpstr>Calibri</vt:lpstr>
      <vt:lpstr>Wingdings</vt:lpstr>
      <vt:lpstr>NRI Template</vt:lpstr>
      <vt:lpstr>【海隆信技開発一部】損保グループ課題の考え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プロジェクトタイトル （ＨＧＰ創英角ゴシックＵＢ ２４ｐｔ） サブタイトル （定例資料など、ＨＧＰ創英角ゴシックＵＢ １８ｐｔ）</dc:title>
  <dc:creator>Windows ユーザー</dc:creator>
  <cp:lastModifiedBy>yujiamin</cp:lastModifiedBy>
  <cp:revision>5701</cp:revision>
  <cp:lastPrinted>2014-09-04T00:18:35Z</cp:lastPrinted>
  <dcterms:created xsi:type="dcterms:W3CDTF">2014-08-05T09:20:40Z</dcterms:created>
  <dcterms:modified xsi:type="dcterms:W3CDTF">2019-09-06T03:18:44Z</dcterms:modified>
</cp:coreProperties>
</file>