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5" r:id="rId5"/>
    <p:sldId id="280" r:id="rId6"/>
    <p:sldId id="307" r:id="rId7"/>
    <p:sldId id="306" r:id="rId8"/>
    <p:sldId id="314" r:id="rId9"/>
    <p:sldId id="318" r:id="rId10"/>
    <p:sldId id="311" r:id="rId11"/>
    <p:sldId id="316" r:id="rId12"/>
    <p:sldId id="315" r:id="rId13"/>
    <p:sldId id="317" r:id="rId14"/>
    <p:sldId id="312" r:id="rId15"/>
    <p:sldId id="313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768"/>
    <a:srgbClr val="830000"/>
    <a:srgbClr val="ACABAB"/>
    <a:srgbClr val="FC7B10"/>
    <a:srgbClr val="EB6E19"/>
    <a:srgbClr val="F18309"/>
    <a:srgbClr val="E3E3E3"/>
    <a:srgbClr val="333F50"/>
    <a:srgbClr val="89481B"/>
    <a:srgbClr val="462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ED122-F5F2-0043-8E6B-929D221E423B}" v="1577" dt="2023-05-11T23:48:56.197"/>
    <p1510:client id="{7EF7AE5B-ACFD-9D5B-6581-F7A2BCC17FFE}" v="72" dt="2023-05-11T23:57:43.161"/>
    <p1510:client id="{D59098EC-09AF-6145-9442-AAAA031D2609}" v="1547" dt="2023-05-12T23:03:05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1910"/>
  </p:normalViewPr>
  <p:slideViewPr>
    <p:cSldViewPr snapToGrid="0">
      <p:cViewPr varScale="1">
        <p:scale>
          <a:sx n="120" d="100"/>
          <a:sy n="120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C608C-BCBC-467B-8975-56BB62C2FF08}" type="datetimeFigureOut">
              <a:t>2/10/24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00946-2063-4C27-A7DC-271A137C1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4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Speaker: Phillip</a:t>
            </a:r>
            <a:endParaRPr/>
          </a:p>
        </p:txBody>
      </p:sp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3564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F672DF36-F934-350B-602C-32E584AD8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>
            <a:extLst>
              <a:ext uri="{FF2B5EF4-FFF2-40B4-BE49-F238E27FC236}">
                <a16:creationId xmlns:a16="http://schemas.microsoft.com/office/drawing/2014/main" id="{8EB87ABA-BAB2-FCB7-F5B8-732E84171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Speaker: Phillip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3:notes">
            <a:extLst>
              <a:ext uri="{FF2B5EF4-FFF2-40B4-BE49-F238E27FC236}">
                <a16:creationId xmlns:a16="http://schemas.microsoft.com/office/drawing/2014/main" id="{A06EA700-3492-5133-BD36-2652CCED88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9724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928827AB-02CC-EDCB-3B02-C41B225FA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>
            <a:extLst>
              <a:ext uri="{FF2B5EF4-FFF2-40B4-BE49-F238E27FC236}">
                <a16:creationId xmlns:a16="http://schemas.microsoft.com/office/drawing/2014/main" id="{CC6B7452-50FA-E699-8236-45B7A62253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Speaker: Phillip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3:notes">
            <a:extLst>
              <a:ext uri="{FF2B5EF4-FFF2-40B4-BE49-F238E27FC236}">
                <a16:creationId xmlns:a16="http://schemas.microsoft.com/office/drawing/2014/main" id="{DC545162-8968-2F24-ED90-D82EF26EA4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4750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3CC6F39C-BB9F-E44B-08FF-ADBB80D18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>
            <a:extLst>
              <a:ext uri="{FF2B5EF4-FFF2-40B4-BE49-F238E27FC236}">
                <a16:creationId xmlns:a16="http://schemas.microsoft.com/office/drawing/2014/main" id="{BBE44EC5-7174-60A4-94EF-6AB668F50A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Speaker: Phillip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3:notes">
            <a:extLst>
              <a:ext uri="{FF2B5EF4-FFF2-40B4-BE49-F238E27FC236}">
                <a16:creationId xmlns:a16="http://schemas.microsoft.com/office/drawing/2014/main" id="{7668AC01-B307-F57B-E3A3-8F24F70270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7494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526D327D-0A50-828F-8D3C-9A274BF40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>
            <a:extLst>
              <a:ext uri="{FF2B5EF4-FFF2-40B4-BE49-F238E27FC236}">
                <a16:creationId xmlns:a16="http://schemas.microsoft.com/office/drawing/2014/main" id="{DB482A8E-5275-E64D-8D0B-097C89F96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Speaker: Phillip</a:t>
            </a:r>
            <a:endParaRPr/>
          </a:p>
        </p:txBody>
      </p:sp>
      <p:sp>
        <p:nvSpPr>
          <p:cNvPr id="130" name="Google Shape;130;p1:notes">
            <a:extLst>
              <a:ext uri="{FF2B5EF4-FFF2-40B4-BE49-F238E27FC236}">
                <a16:creationId xmlns:a16="http://schemas.microsoft.com/office/drawing/2014/main" id="{A9BBB0DC-4CB8-19DF-09F5-3ACE396B62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6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Potential Questions: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Can BTC be a leading indicator?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Will the lack of regulation on BTC play a role in our analysis, and if so, how or what role?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lang="en-US" sz="1200" b="1" dirty="0"/>
              <a:t>How do we create an active trading strategy</a:t>
            </a:r>
            <a:r>
              <a:rPr lang="en-US" sz="1200" b="1" kern="1200" dirty="0"/>
              <a:t>?</a:t>
            </a:r>
            <a:endParaRPr lang="en-US" sz="1200" kern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What is the correlation between the stocks and BTC?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What is the Beta and Sharpe ratio between the stocks and BTC?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How does the portfolio perform against BTC?</a:t>
            </a:r>
            <a:endParaRPr dirty="0"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78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829AC552-D5F2-FDDB-0743-F2FF27BBF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>
            <a:extLst>
              <a:ext uri="{FF2B5EF4-FFF2-40B4-BE49-F238E27FC236}">
                <a16:creationId xmlns:a16="http://schemas.microsoft.com/office/drawing/2014/main" id="{4F2A191C-6BE7-6AFF-78CB-F7EC48EC24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Speaker: Phillip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3:notes">
            <a:extLst>
              <a:ext uri="{FF2B5EF4-FFF2-40B4-BE49-F238E27FC236}">
                <a16:creationId xmlns:a16="http://schemas.microsoft.com/office/drawing/2014/main" id="{CC0EACF0-FCCB-B2E5-AE1F-40187C8F2D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912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BF3ECCAE-0FB4-5A55-6B69-A6BA8AFE9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>
            <a:extLst>
              <a:ext uri="{FF2B5EF4-FFF2-40B4-BE49-F238E27FC236}">
                <a16:creationId xmlns:a16="http://schemas.microsoft.com/office/drawing/2014/main" id="{E8E13C68-F42B-5932-B0D1-D63283DFDE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0" name="Google Shape;140;p3:notes">
            <a:extLst>
              <a:ext uri="{FF2B5EF4-FFF2-40B4-BE49-F238E27FC236}">
                <a16:creationId xmlns:a16="http://schemas.microsoft.com/office/drawing/2014/main" id="{636A9D5F-78C2-16A1-C056-44DA8442BD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897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661FFB3E-7BE8-DC3E-19BF-F4D23A9F1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>
            <a:extLst>
              <a:ext uri="{FF2B5EF4-FFF2-40B4-BE49-F238E27FC236}">
                <a16:creationId xmlns:a16="http://schemas.microsoft.com/office/drawing/2014/main" id="{47C6AF42-0347-9660-1630-4894BA9CB9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0" name="Google Shape;140;p3:notes">
            <a:extLst>
              <a:ext uri="{FF2B5EF4-FFF2-40B4-BE49-F238E27FC236}">
                <a16:creationId xmlns:a16="http://schemas.microsoft.com/office/drawing/2014/main" id="{A69DFAA7-7310-0399-8B6F-928F2384D2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446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AEE5E003-7C9C-DA9A-DCBB-7165D2004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>
            <a:extLst>
              <a:ext uri="{FF2B5EF4-FFF2-40B4-BE49-F238E27FC236}">
                <a16:creationId xmlns:a16="http://schemas.microsoft.com/office/drawing/2014/main" id="{061B788F-D40F-BEFB-4A7F-49501F249A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0" name="Google Shape;140;p3:notes">
            <a:extLst>
              <a:ext uri="{FF2B5EF4-FFF2-40B4-BE49-F238E27FC236}">
                <a16:creationId xmlns:a16="http://schemas.microsoft.com/office/drawing/2014/main" id="{77064A34-50E8-049A-F648-604D525407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8958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DDE25483-30B0-A161-7F5A-444E42922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>
            <a:extLst>
              <a:ext uri="{FF2B5EF4-FFF2-40B4-BE49-F238E27FC236}">
                <a16:creationId xmlns:a16="http://schemas.microsoft.com/office/drawing/2014/main" id="{C88A30CB-D405-7566-35F2-C40E205EC9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Speaker: Phillip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3:notes">
            <a:extLst>
              <a:ext uri="{FF2B5EF4-FFF2-40B4-BE49-F238E27FC236}">
                <a16:creationId xmlns:a16="http://schemas.microsoft.com/office/drawing/2014/main" id="{F4CBDEDA-E148-C1BF-9E84-4E96544679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271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3119D7A3-9043-AC5A-B0ED-248A8B414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>
            <a:extLst>
              <a:ext uri="{FF2B5EF4-FFF2-40B4-BE49-F238E27FC236}">
                <a16:creationId xmlns:a16="http://schemas.microsoft.com/office/drawing/2014/main" id="{3B509136-A113-67B4-5C77-A523D00ACE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Speaker: Phillip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3:notes">
            <a:extLst>
              <a:ext uri="{FF2B5EF4-FFF2-40B4-BE49-F238E27FC236}">
                <a16:creationId xmlns:a16="http://schemas.microsoft.com/office/drawing/2014/main" id="{3F67C4F8-01C0-4706-72C9-CA2CD510FB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0837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7560F113-9327-A95B-FD21-2562C81A0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>
            <a:extLst>
              <a:ext uri="{FF2B5EF4-FFF2-40B4-BE49-F238E27FC236}">
                <a16:creationId xmlns:a16="http://schemas.microsoft.com/office/drawing/2014/main" id="{1EA7517E-B73B-058D-014A-DCCEF2CE1D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portfolio also seemed to have higher volatility than BTC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we devised a trading strategy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0" name="Google Shape;140;p3:notes">
            <a:extLst>
              <a:ext uri="{FF2B5EF4-FFF2-40B4-BE49-F238E27FC236}">
                <a16:creationId xmlns:a16="http://schemas.microsoft.com/office/drawing/2014/main" id="{3565C7CB-597D-2E2F-3085-B33913CBD6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944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26A6-A492-43A4-FCA5-B2A1DE596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839AB-B322-6197-5C64-44579C75C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6BD5-6706-A1E6-DAB5-FAFB194E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8536-4D37-4814-8BBD-A527DC43398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3D8E0-0D49-5C9B-AE87-D2BDDBD7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41E6-FD84-9C34-300D-ECA06CBF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7C7-4567-4BF5-BA25-D43A0A49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0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9271-D218-D1DF-AE25-BFC24CD3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7835A-D021-C093-AFA9-57B795768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FDC15-6F67-D44A-16D1-A7339AEB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8536-4D37-4814-8BBD-A527DC43398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D0426-BFBC-F805-4DCF-E6C44185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F156-664C-3632-9649-8F26B0E5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7C7-4567-4BF5-BA25-D43A0A49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DB177-E9EA-D0F6-67D5-6EAE6CC8C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77AE9-A293-ACC4-036F-F6DEF071A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53E6-002F-76F4-F2F8-012C7C4C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8536-4D37-4814-8BBD-A527DC43398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7B3CB-5017-59AC-9F66-17F18801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045E3-83CD-0474-1AF0-F7277901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7C7-4567-4BF5-BA25-D43A0A49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8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Slide 1">
  <p:cSld name="Master Slide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5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16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D62F-DA3A-33C8-2A75-3259F826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A41E-115A-D1D1-C655-27764D318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5E5B7-7D6A-1879-1E76-4ABD2529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8536-4D37-4814-8BBD-A527DC43398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E8E52-80CF-3590-2DAD-7C31B464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2953-6749-3033-40DA-4E77E27F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7C7-4567-4BF5-BA25-D43A0A49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7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72AB-FBB6-3749-67A3-4FE27FEB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278E0-AE1C-47BA-1479-7930A468B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6191-06F0-5DDE-70D0-01706E82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8536-4D37-4814-8BBD-A527DC43398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6A42-5416-475D-237E-9C0F45BD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E1CD-5801-4441-738E-38F83267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7C7-4567-4BF5-BA25-D43A0A49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0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EED1-90C4-03F9-9B94-BD94098D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4396-D55F-821D-7D3B-4201DEDE7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AD0A8-534F-ECF4-E593-525253614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ADC13-FDA7-62FE-77E4-B6A7B7E5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8536-4D37-4814-8BBD-A527DC43398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9DDA8-BC14-1959-8205-DFBE9082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2339A-482C-051A-9EB0-4B4C8B5F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7C7-4567-4BF5-BA25-D43A0A49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0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387A-E651-CED5-9903-74E45C5C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EBD2-A22D-57CA-BF4D-0EA5A4EF6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A3351-6C6D-1169-AD2B-6AB21FCD0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0AF52-01FB-2827-3FC0-E8A4B6351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C9306-B7A6-9D83-23FA-6760D8304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C24CD-3647-B041-A294-57964754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8536-4D37-4814-8BBD-A527DC43398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74880-733E-952F-B205-C5558BA9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23D68-E419-1819-DF5C-2DD13268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7C7-4567-4BF5-BA25-D43A0A49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4686-4796-BA72-30DA-91242BB2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2FFE3-FDD0-F478-2E40-093D1F02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8536-4D37-4814-8BBD-A527DC43398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6C30B-D2C0-7E20-6C16-79EEFEDD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AA75-6ECE-E950-3075-AD76181E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7C7-4567-4BF5-BA25-D43A0A49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9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4EAF6-F283-C273-F25F-00FA06C7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8536-4D37-4814-8BBD-A527DC43398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1AB04-14F5-F780-2CD1-A109AE1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FC944-7B83-0F84-709B-6A1D674F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7C7-4567-4BF5-BA25-D43A0A49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5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4E67-0AED-5288-9443-9C4AB132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72C1-D68F-141D-4519-50647333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CB00F-26BE-20F1-538A-28AD77131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5BF59-1F00-BE3A-F27E-B2748076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8536-4D37-4814-8BBD-A527DC43398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124E1-378F-F7BE-05B3-AD45EC0E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1C62A-B158-6E1D-0DA4-5325B9F7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7C7-4567-4BF5-BA25-D43A0A49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2A22-20CC-EFF9-B87E-AF28DA71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75823-D519-0153-555D-CD8658A7E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BF7A3-F462-404D-3A2F-2907349D5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AE24F-068E-6D46-5489-80C72EBF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8536-4D37-4814-8BBD-A527DC43398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1A800-4E79-D170-FE4E-8CD24CB2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05BE9-6004-29FD-66C2-86040769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E7C7-4567-4BF5-BA25-D43A0A49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3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BD686-E527-4D88-9166-6DCFA02A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C700-F093-35B2-69D8-7CB2D489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4A365-84B3-4FBD-5549-40ECDB53E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8536-4D37-4814-8BBD-A527DC433980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33BA4-F678-26DA-EC4D-545993A6D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A02D-7A67-AC83-F913-60FFED307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EE7C7-4567-4BF5-BA25-D43A0A491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1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3BE1178-633C-2B84-897D-7B2F842833D1}"/>
              </a:ext>
            </a:extLst>
          </p:cNvPr>
          <p:cNvGrpSpPr/>
          <p:nvPr/>
        </p:nvGrpSpPr>
        <p:grpSpPr>
          <a:xfrm>
            <a:off x="-3" y="-2"/>
            <a:ext cx="9889068" cy="6163738"/>
            <a:chOff x="-3" y="-2"/>
            <a:chExt cx="7416801" cy="4622803"/>
          </a:xfrm>
          <a:solidFill>
            <a:schemeClr val="accent4"/>
          </a:solidFill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093E745B-0736-AAF8-4EE4-0F7ECC95F853}"/>
                </a:ext>
              </a:extLst>
            </p:cNvPr>
            <p:cNvSpPr/>
            <p:nvPr/>
          </p:nvSpPr>
          <p:spPr>
            <a:xfrm rot="10800000">
              <a:off x="-3" y="-2"/>
              <a:ext cx="7416801" cy="4622801"/>
            </a:xfrm>
            <a:custGeom>
              <a:avLst/>
              <a:gdLst>
                <a:gd name="connsiteX0" fmla="*/ 0 w 7416801"/>
                <a:gd name="connsiteY0" fmla="*/ 4402668 h 4402668"/>
                <a:gd name="connsiteX1" fmla="*/ 0 w 7416801"/>
                <a:gd name="connsiteY1" fmla="*/ 0 h 4402668"/>
                <a:gd name="connsiteX2" fmla="*/ 7416801 w 7416801"/>
                <a:gd name="connsiteY2" fmla="*/ 0 h 4402668"/>
                <a:gd name="connsiteX3" fmla="*/ 7416801 w 7416801"/>
                <a:gd name="connsiteY3" fmla="*/ 4402668 h 4402668"/>
                <a:gd name="connsiteX4" fmla="*/ 0 w 7416801"/>
                <a:gd name="connsiteY4" fmla="*/ 4402668 h 4402668"/>
                <a:gd name="connsiteX0" fmla="*/ 0 w 7416801"/>
                <a:gd name="connsiteY0" fmla="*/ 4402668 h 4402668"/>
                <a:gd name="connsiteX1" fmla="*/ 2658534 w 7416801"/>
                <a:gd name="connsiteY1" fmla="*/ 0 h 4402668"/>
                <a:gd name="connsiteX2" fmla="*/ 7416801 w 7416801"/>
                <a:gd name="connsiteY2" fmla="*/ 0 h 4402668"/>
                <a:gd name="connsiteX3" fmla="*/ 7416801 w 7416801"/>
                <a:gd name="connsiteY3" fmla="*/ 4402668 h 4402668"/>
                <a:gd name="connsiteX4" fmla="*/ 0 w 7416801"/>
                <a:gd name="connsiteY4" fmla="*/ 4402668 h 440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6801" h="4402668">
                  <a:moveTo>
                    <a:pt x="0" y="4402668"/>
                  </a:moveTo>
                  <a:lnTo>
                    <a:pt x="2658534" y="0"/>
                  </a:lnTo>
                  <a:lnTo>
                    <a:pt x="7416801" y="0"/>
                  </a:lnTo>
                  <a:lnTo>
                    <a:pt x="7416801" y="4402668"/>
                  </a:lnTo>
                  <a:lnTo>
                    <a:pt x="0" y="4402668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121920" rIns="12192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200" err="1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B95B81-412D-E47C-2C8A-2D869A79A2FD}"/>
                </a:ext>
              </a:extLst>
            </p:cNvPr>
            <p:cNvGrpSpPr/>
            <p:nvPr/>
          </p:nvGrpSpPr>
          <p:grpSpPr>
            <a:xfrm>
              <a:off x="189022" y="2820891"/>
              <a:ext cx="5108944" cy="1801910"/>
              <a:chOff x="189022" y="2650959"/>
              <a:chExt cx="5108944" cy="1801910"/>
            </a:xfrm>
            <a:grp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45F1157-5A97-3111-47A1-74A9D968E785}"/>
                  </a:ext>
                </a:extLst>
              </p:cNvPr>
              <p:cNvSpPr/>
              <p:nvPr/>
            </p:nvSpPr>
            <p:spPr>
              <a:xfrm>
                <a:off x="268766" y="2650959"/>
                <a:ext cx="5029200" cy="1828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33"/>
              </a:p>
            </p:txBody>
          </p:sp>
          <p:sp>
            <p:nvSpPr>
              <p:cNvPr id="16" name="Google Shape;135;p34">
                <a:extLst>
                  <a:ext uri="{FF2B5EF4-FFF2-40B4-BE49-F238E27FC236}">
                    <a16:creationId xmlns:a16="http://schemas.microsoft.com/office/drawing/2014/main" id="{7610F292-961E-C5FA-3317-50D79CED8441}"/>
                  </a:ext>
                </a:extLst>
              </p:cNvPr>
              <p:cNvSpPr txBox="1"/>
              <p:nvPr/>
            </p:nvSpPr>
            <p:spPr>
              <a:xfrm>
                <a:off x="189022" y="2701504"/>
                <a:ext cx="4489351" cy="17513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0" tIns="121900" rIns="121900" bIns="121900" anchor="t" anchorCtr="0">
                <a:noAutofit/>
              </a:bodyPr>
              <a:lstStyle/>
              <a:p>
                <a:pPr>
                  <a:buSzPts val="3300"/>
                </a:pPr>
                <a:r>
                  <a:rPr lang="en-US" sz="3300" dirty="0">
                    <a:solidFill>
                      <a:srgbClr val="0070C0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Lulu Ma</a:t>
                </a:r>
              </a:p>
              <a:p>
                <a:pPr>
                  <a:buSzPts val="3300"/>
                </a:pPr>
                <a:r>
                  <a:rPr lang="en-US" sz="3300" dirty="0">
                    <a:solidFill>
                      <a:srgbClr val="0070C0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Wilson Qin</a:t>
                </a:r>
              </a:p>
              <a:p>
                <a:pPr>
                  <a:buSzPts val="3300"/>
                </a:pPr>
                <a:r>
                  <a:rPr lang="en-US" sz="3300" dirty="0">
                    <a:solidFill>
                      <a:srgbClr val="0070C0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German Romero</a:t>
                </a:r>
              </a:p>
              <a:p>
                <a:pPr>
                  <a:buSzPts val="3300"/>
                </a:pPr>
                <a:r>
                  <a:rPr lang="en-US" sz="3300" dirty="0">
                    <a:solidFill>
                      <a:srgbClr val="0070C0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Kimberly Rodriguez</a:t>
                </a:r>
              </a:p>
            </p:txBody>
          </p:sp>
        </p:grpSp>
        <p:sp>
          <p:nvSpPr>
            <p:cNvPr id="4" name="Google Shape;135;p34">
              <a:extLst>
                <a:ext uri="{FF2B5EF4-FFF2-40B4-BE49-F238E27FC236}">
                  <a16:creationId xmlns:a16="http://schemas.microsoft.com/office/drawing/2014/main" id="{3BDB2B1D-8A1A-01F3-69EC-334C65854773}"/>
                </a:ext>
              </a:extLst>
            </p:cNvPr>
            <p:cNvSpPr txBox="1"/>
            <p:nvPr/>
          </p:nvSpPr>
          <p:spPr>
            <a:xfrm>
              <a:off x="136145" y="1120073"/>
              <a:ext cx="6036881" cy="102397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121900" rIns="121900" bIns="121900" anchor="t" anchorCtr="0">
              <a:noAutofit/>
            </a:bodyPr>
            <a:lstStyle/>
            <a:p>
              <a:pPr>
                <a:buSzPts val="3300"/>
              </a:pPr>
              <a:r>
                <a:rPr lang="en-US" sz="4667" b="1" dirty="0">
                  <a:solidFill>
                    <a:srgbClr val="1B4768"/>
                  </a:solidFill>
                  <a:latin typeface="Calibri Light (Headings)"/>
                  <a:ea typeface="Calibri"/>
                  <a:cs typeface="Calibri"/>
                  <a:sym typeface="Calibri"/>
                </a:rPr>
                <a:t>Deciphering the Dance:</a:t>
              </a:r>
            </a:p>
            <a:p>
              <a:pPr>
                <a:buSzPts val="3300"/>
              </a:pPr>
              <a:r>
                <a:rPr lang="en-US" sz="4400" dirty="0">
                  <a:solidFill>
                    <a:srgbClr val="1B4768"/>
                  </a:solidFill>
                  <a:latin typeface="Calibri Light (Headings)"/>
                  <a:ea typeface="Calibri"/>
                  <a:cs typeface="Calibri"/>
                  <a:sym typeface="Calibri"/>
                </a:rPr>
                <a:t>The Correlation between BTC &amp; our stock Portfolio</a:t>
              </a:r>
              <a:endParaRPr sz="4400" dirty="0">
                <a:solidFill>
                  <a:srgbClr val="1B4768"/>
                </a:solidFill>
                <a:latin typeface="Calibri Light (Headings)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35;p34">
            <a:extLst>
              <a:ext uri="{FF2B5EF4-FFF2-40B4-BE49-F238E27FC236}">
                <a16:creationId xmlns:a16="http://schemas.microsoft.com/office/drawing/2014/main" id="{D7F046BA-7E07-E2BB-8E6C-A355FF387805}"/>
              </a:ext>
            </a:extLst>
          </p:cNvPr>
          <p:cNvSpPr txBox="1"/>
          <p:nvPr/>
        </p:nvSpPr>
        <p:spPr>
          <a:xfrm>
            <a:off x="1163417" y="588533"/>
            <a:ext cx="4682578" cy="46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>
              <a:buSzPts val="3300"/>
            </a:pPr>
            <a:r>
              <a:rPr lang="en-US" sz="2667" dirty="0">
                <a:solidFill>
                  <a:srgbClr val="1B476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UC Berkeley FinTech Bootcamp</a:t>
            </a:r>
            <a:endParaRPr sz="2667" dirty="0">
              <a:solidFill>
                <a:srgbClr val="1B4768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Calibri"/>
            </a:endParaRPr>
          </a:p>
        </p:txBody>
      </p:sp>
      <p:pic>
        <p:nvPicPr>
          <p:cNvPr id="2" name="Picture 4" descr="Collection 99+ Pictures Uc Berkeley Logo Images Stunning">
            <a:extLst>
              <a:ext uri="{FF2B5EF4-FFF2-40B4-BE49-F238E27FC236}">
                <a16:creationId xmlns:a16="http://schemas.microsoft.com/office/drawing/2014/main" id="{F4A8D2B4-A3E7-5530-32B1-F0B693B57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0" y="421668"/>
            <a:ext cx="797653" cy="79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92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E9CDD38E-8F93-2446-BD7C-71D32B7B3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35;p34">
            <a:extLst>
              <a:ext uri="{FF2B5EF4-FFF2-40B4-BE49-F238E27FC236}">
                <a16:creationId xmlns:a16="http://schemas.microsoft.com/office/drawing/2014/main" id="{691C8EF1-CC4A-79AE-6CEB-0345E0ECDAA8}"/>
              </a:ext>
            </a:extLst>
          </p:cNvPr>
          <p:cNvSpPr txBox="1"/>
          <p:nvPr/>
        </p:nvSpPr>
        <p:spPr>
          <a:xfrm>
            <a:off x="394235" y="-6363"/>
            <a:ext cx="6572876" cy="94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>
              <a:buSzPts val="3300"/>
            </a:pPr>
            <a:r>
              <a:rPr lang="en-US" sz="4667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Titan Capital Management</a:t>
            </a:r>
            <a:endParaRPr sz="4667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3C88A8-FE9F-CC68-F748-F404269998E4}"/>
              </a:ext>
            </a:extLst>
          </p:cNvPr>
          <p:cNvSpPr/>
          <p:nvPr/>
        </p:nvSpPr>
        <p:spPr>
          <a:xfrm>
            <a:off x="1" y="0"/>
            <a:ext cx="12200593" cy="115778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AE0C16-D21C-8154-9841-99AD48A23956}"/>
              </a:ext>
            </a:extLst>
          </p:cNvPr>
          <p:cNvSpPr/>
          <p:nvPr/>
        </p:nvSpPr>
        <p:spPr>
          <a:xfrm>
            <a:off x="394237" y="904273"/>
            <a:ext cx="6705600" cy="243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/>
          </a:p>
        </p:txBody>
      </p:sp>
      <p:sp>
        <p:nvSpPr>
          <p:cNvPr id="23" name="Google Shape;135;p34">
            <a:extLst>
              <a:ext uri="{FF2B5EF4-FFF2-40B4-BE49-F238E27FC236}">
                <a16:creationId xmlns:a16="http://schemas.microsoft.com/office/drawing/2014/main" id="{651870B5-11D6-1B8F-8DCB-2A6E4D14FC0D}"/>
              </a:ext>
            </a:extLst>
          </p:cNvPr>
          <p:cNvSpPr txBox="1"/>
          <p:nvPr/>
        </p:nvSpPr>
        <p:spPr>
          <a:xfrm>
            <a:off x="424717" y="37055"/>
            <a:ext cx="10030192" cy="79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rgbClr val="1B4768"/>
                </a:solidFill>
                <a:latin typeface="Calibri Light (Headings)"/>
                <a:cs typeface="Calibri"/>
                <a:sym typeface="Calibri"/>
              </a:rPr>
              <a:t>Data Analysis</a:t>
            </a:r>
            <a:endParaRPr lang="en-US" sz="2400" b="1" dirty="0">
              <a:solidFill>
                <a:srgbClr val="1B4768"/>
              </a:solidFill>
            </a:endParaRP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91F1B634-D25D-D033-8A37-F33F640DD44E}"/>
              </a:ext>
            </a:extLst>
          </p:cNvPr>
          <p:cNvSpPr txBox="1">
            <a:spLocks/>
          </p:cNvSpPr>
          <p:nvPr/>
        </p:nvSpPr>
        <p:spPr>
          <a:xfrm>
            <a:off x="11308531" y="6510666"/>
            <a:ext cx="365800" cy="2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2" tIns="12192" rIns="12192" bIns="1219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fld id="{00000000-1234-1234-1234-123412341234}" type="slidenum">
              <a:rPr lang="en-US" sz="1867">
                <a:solidFill>
                  <a:schemeClr val="tx1"/>
                </a:solidFill>
                <a:latin typeface="+mj-lt"/>
              </a:rPr>
              <a:pPr lvl="1"/>
              <a:t>10</a:t>
            </a:fld>
            <a:endParaRPr lang="en-US" sz="1867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043D7D-6248-9B16-925F-11CBA012A734}"/>
              </a:ext>
            </a:extLst>
          </p:cNvPr>
          <p:cNvGrpSpPr/>
          <p:nvPr/>
        </p:nvGrpSpPr>
        <p:grpSpPr>
          <a:xfrm>
            <a:off x="374702" y="-3138533"/>
            <a:ext cx="4514657" cy="595877"/>
            <a:chOff x="281026" y="359364"/>
            <a:chExt cx="3385993" cy="446908"/>
          </a:xfrm>
        </p:grpSpPr>
        <p:pic>
          <p:nvPicPr>
            <p:cNvPr id="24" name="Google Shape;137;p34">
              <a:extLst>
                <a:ext uri="{FF2B5EF4-FFF2-40B4-BE49-F238E27FC236}">
                  <a16:creationId xmlns:a16="http://schemas.microsoft.com/office/drawing/2014/main" id="{DCDFF833-F2A4-0F54-04B6-2E899C6B6596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12834" t="12833" r="12460" b="12778"/>
            <a:stretch/>
          </p:blipFill>
          <p:spPr>
            <a:xfrm>
              <a:off x="281026" y="359364"/>
              <a:ext cx="448805" cy="44690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/>
          </p:spPr>
        </p:pic>
        <p:sp>
          <p:nvSpPr>
            <p:cNvPr id="25" name="Google Shape;135;p34">
              <a:extLst>
                <a:ext uri="{FF2B5EF4-FFF2-40B4-BE49-F238E27FC236}">
                  <a16:creationId xmlns:a16="http://schemas.microsoft.com/office/drawing/2014/main" id="{A6F606FC-FF58-BFD1-A1A9-E1338312E5AA}"/>
                </a:ext>
              </a:extLst>
            </p:cNvPr>
            <p:cNvSpPr txBox="1"/>
            <p:nvPr/>
          </p:nvSpPr>
          <p:spPr>
            <a:xfrm>
              <a:off x="818623" y="408848"/>
              <a:ext cx="2848396" cy="3479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121900" bIns="121900" anchor="ctr" anchorCtr="0">
              <a:noAutofit/>
            </a:bodyPr>
            <a:lstStyle/>
            <a:p>
              <a:pPr>
                <a:buSzPts val="3300"/>
              </a:pPr>
              <a:r>
                <a:rPr lang="en-US" sz="2667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Calibri"/>
                </a:rPr>
                <a:t>Titan Capital Management</a:t>
              </a:r>
              <a:endParaRPr sz="2667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libri"/>
              </a:endParaRPr>
            </a:p>
          </p:txBody>
        </p:sp>
      </p:grpSp>
      <p:pic>
        <p:nvPicPr>
          <p:cNvPr id="3" name="Picture 4" descr="Collection 99+ Pictures Uc Berkeley Logo Images Stunning">
            <a:extLst>
              <a:ext uri="{FF2B5EF4-FFF2-40B4-BE49-F238E27FC236}">
                <a16:creationId xmlns:a16="http://schemas.microsoft.com/office/drawing/2014/main" id="{B23B9938-5006-8B86-650F-C8976E0C2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168" y="108202"/>
            <a:ext cx="874326" cy="8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025567B-D078-B5CD-53CD-04D4C919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1" y="1227353"/>
            <a:ext cx="5564995" cy="24730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D960BC3-96C5-89AB-CF2C-877125E6D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41406"/>
            <a:ext cx="5564995" cy="24730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79E4A9D-7C13-A99D-3342-9F03C7BF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1" y="4037576"/>
            <a:ext cx="5564995" cy="247309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98484E5-E319-78CB-B283-87CC9D39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37576"/>
            <a:ext cx="5564994" cy="24730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803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C96F775A-EBCF-E34C-737E-3D292DA17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35;p34">
            <a:extLst>
              <a:ext uri="{FF2B5EF4-FFF2-40B4-BE49-F238E27FC236}">
                <a16:creationId xmlns:a16="http://schemas.microsoft.com/office/drawing/2014/main" id="{D102CD6D-2D6B-64D9-66CA-C7F3BF30FA27}"/>
              </a:ext>
            </a:extLst>
          </p:cNvPr>
          <p:cNvSpPr txBox="1"/>
          <p:nvPr/>
        </p:nvSpPr>
        <p:spPr>
          <a:xfrm>
            <a:off x="394235" y="-6363"/>
            <a:ext cx="6572876" cy="94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>
              <a:buSzPts val="3300"/>
            </a:pPr>
            <a:r>
              <a:rPr lang="en-US" sz="4667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Titan Capital Management</a:t>
            </a:r>
            <a:endParaRPr sz="4667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204E5-A1D4-125A-F783-619B6F8779A3}"/>
              </a:ext>
            </a:extLst>
          </p:cNvPr>
          <p:cNvSpPr/>
          <p:nvPr/>
        </p:nvSpPr>
        <p:spPr>
          <a:xfrm>
            <a:off x="1" y="0"/>
            <a:ext cx="12200593" cy="115778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2078FA-11DF-9634-6967-EDD359E2C095}"/>
              </a:ext>
            </a:extLst>
          </p:cNvPr>
          <p:cNvSpPr/>
          <p:nvPr/>
        </p:nvSpPr>
        <p:spPr>
          <a:xfrm>
            <a:off x="394237" y="904273"/>
            <a:ext cx="6705600" cy="243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/>
          </a:p>
        </p:txBody>
      </p:sp>
      <p:sp>
        <p:nvSpPr>
          <p:cNvPr id="23" name="Google Shape;135;p34">
            <a:extLst>
              <a:ext uri="{FF2B5EF4-FFF2-40B4-BE49-F238E27FC236}">
                <a16:creationId xmlns:a16="http://schemas.microsoft.com/office/drawing/2014/main" id="{599E57BD-948B-7FCC-3042-11C8B2F0B5E9}"/>
              </a:ext>
            </a:extLst>
          </p:cNvPr>
          <p:cNvSpPr txBox="1"/>
          <p:nvPr/>
        </p:nvSpPr>
        <p:spPr>
          <a:xfrm>
            <a:off x="424717" y="37055"/>
            <a:ext cx="10030192" cy="79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rgbClr val="1B4768"/>
                </a:solidFill>
                <a:latin typeface="Calibri Light (Headings)"/>
                <a:cs typeface="Calibri"/>
                <a:sym typeface="Calibri"/>
              </a:rPr>
              <a:t>Discussion</a:t>
            </a:r>
            <a:endParaRPr lang="en-US" sz="2400" b="1" dirty="0">
              <a:solidFill>
                <a:srgbClr val="1B4768"/>
              </a:solidFill>
            </a:endParaRP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4C11105B-6550-98B8-4345-4C953CA5C6E0}"/>
              </a:ext>
            </a:extLst>
          </p:cNvPr>
          <p:cNvSpPr txBox="1">
            <a:spLocks/>
          </p:cNvSpPr>
          <p:nvPr/>
        </p:nvSpPr>
        <p:spPr>
          <a:xfrm>
            <a:off x="11308531" y="6510666"/>
            <a:ext cx="365800" cy="2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2" tIns="12192" rIns="12192" bIns="1219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fld id="{00000000-1234-1234-1234-123412341234}" type="slidenum">
              <a:rPr lang="en-US" sz="1867">
                <a:solidFill>
                  <a:schemeClr val="tx1"/>
                </a:solidFill>
                <a:latin typeface="+mj-lt"/>
              </a:rPr>
              <a:pPr lvl="1"/>
              <a:t>11</a:t>
            </a:fld>
            <a:endParaRPr lang="en-US" sz="1867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AD96D2-81C9-13D1-E5DF-2FE3FA65323B}"/>
              </a:ext>
            </a:extLst>
          </p:cNvPr>
          <p:cNvGrpSpPr/>
          <p:nvPr/>
        </p:nvGrpSpPr>
        <p:grpSpPr>
          <a:xfrm>
            <a:off x="374702" y="-3138533"/>
            <a:ext cx="4514657" cy="595877"/>
            <a:chOff x="281026" y="359364"/>
            <a:chExt cx="3385993" cy="446908"/>
          </a:xfrm>
        </p:grpSpPr>
        <p:pic>
          <p:nvPicPr>
            <p:cNvPr id="24" name="Google Shape;137;p34">
              <a:extLst>
                <a:ext uri="{FF2B5EF4-FFF2-40B4-BE49-F238E27FC236}">
                  <a16:creationId xmlns:a16="http://schemas.microsoft.com/office/drawing/2014/main" id="{538A494D-93BC-3FF4-0539-CFD02EEE8550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12834" t="12833" r="12460" b="12778"/>
            <a:stretch/>
          </p:blipFill>
          <p:spPr>
            <a:xfrm>
              <a:off x="281026" y="359364"/>
              <a:ext cx="448805" cy="44690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/>
          </p:spPr>
        </p:pic>
        <p:sp>
          <p:nvSpPr>
            <p:cNvPr id="25" name="Google Shape;135;p34">
              <a:extLst>
                <a:ext uri="{FF2B5EF4-FFF2-40B4-BE49-F238E27FC236}">
                  <a16:creationId xmlns:a16="http://schemas.microsoft.com/office/drawing/2014/main" id="{4B8F9D9C-8861-064D-3B0D-B067A462F9DF}"/>
                </a:ext>
              </a:extLst>
            </p:cNvPr>
            <p:cNvSpPr txBox="1"/>
            <p:nvPr/>
          </p:nvSpPr>
          <p:spPr>
            <a:xfrm>
              <a:off x="818623" y="408848"/>
              <a:ext cx="2848396" cy="3479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121900" bIns="121900" anchor="ctr" anchorCtr="0">
              <a:noAutofit/>
            </a:bodyPr>
            <a:lstStyle/>
            <a:p>
              <a:pPr>
                <a:buSzPts val="3300"/>
              </a:pPr>
              <a:r>
                <a:rPr lang="en-US" sz="2667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Calibri"/>
                </a:rPr>
                <a:t>Titan Capital Management</a:t>
              </a:r>
              <a:endParaRPr sz="2667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libri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CA10E63-FD1F-DE7F-8599-32404FF668EA}"/>
              </a:ext>
            </a:extLst>
          </p:cNvPr>
          <p:cNvGrpSpPr/>
          <p:nvPr/>
        </p:nvGrpSpPr>
        <p:grpSpPr>
          <a:xfrm>
            <a:off x="-11125204" y="-2"/>
            <a:ext cx="9889068" cy="6163735"/>
            <a:chOff x="-3" y="-2"/>
            <a:chExt cx="7416801" cy="4622801"/>
          </a:xfrm>
        </p:grpSpPr>
        <p:sp>
          <p:nvSpPr>
            <p:cNvPr id="51" name="Trapezoid 7">
              <a:extLst>
                <a:ext uri="{FF2B5EF4-FFF2-40B4-BE49-F238E27FC236}">
                  <a16:creationId xmlns:a16="http://schemas.microsoft.com/office/drawing/2014/main" id="{E778745D-2399-D44F-228F-C21E86DCC5E8}"/>
                </a:ext>
              </a:extLst>
            </p:cNvPr>
            <p:cNvSpPr/>
            <p:nvPr/>
          </p:nvSpPr>
          <p:spPr>
            <a:xfrm rot="10800000">
              <a:off x="-3" y="-2"/>
              <a:ext cx="7416801" cy="4622801"/>
            </a:xfrm>
            <a:custGeom>
              <a:avLst/>
              <a:gdLst>
                <a:gd name="connsiteX0" fmla="*/ 0 w 7416801"/>
                <a:gd name="connsiteY0" fmla="*/ 4402668 h 4402668"/>
                <a:gd name="connsiteX1" fmla="*/ 0 w 7416801"/>
                <a:gd name="connsiteY1" fmla="*/ 0 h 4402668"/>
                <a:gd name="connsiteX2" fmla="*/ 7416801 w 7416801"/>
                <a:gd name="connsiteY2" fmla="*/ 0 h 4402668"/>
                <a:gd name="connsiteX3" fmla="*/ 7416801 w 7416801"/>
                <a:gd name="connsiteY3" fmla="*/ 4402668 h 4402668"/>
                <a:gd name="connsiteX4" fmla="*/ 0 w 7416801"/>
                <a:gd name="connsiteY4" fmla="*/ 4402668 h 4402668"/>
                <a:gd name="connsiteX0" fmla="*/ 0 w 7416801"/>
                <a:gd name="connsiteY0" fmla="*/ 4402668 h 4402668"/>
                <a:gd name="connsiteX1" fmla="*/ 2658534 w 7416801"/>
                <a:gd name="connsiteY1" fmla="*/ 0 h 4402668"/>
                <a:gd name="connsiteX2" fmla="*/ 7416801 w 7416801"/>
                <a:gd name="connsiteY2" fmla="*/ 0 h 4402668"/>
                <a:gd name="connsiteX3" fmla="*/ 7416801 w 7416801"/>
                <a:gd name="connsiteY3" fmla="*/ 4402668 h 4402668"/>
                <a:gd name="connsiteX4" fmla="*/ 0 w 7416801"/>
                <a:gd name="connsiteY4" fmla="*/ 4402668 h 440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6801" h="4402668">
                  <a:moveTo>
                    <a:pt x="0" y="4402668"/>
                  </a:moveTo>
                  <a:lnTo>
                    <a:pt x="2658534" y="0"/>
                  </a:lnTo>
                  <a:lnTo>
                    <a:pt x="7416801" y="0"/>
                  </a:lnTo>
                  <a:lnTo>
                    <a:pt x="7416801" y="4402668"/>
                  </a:lnTo>
                  <a:lnTo>
                    <a:pt x="0" y="4402668"/>
                  </a:lnTo>
                  <a:close/>
                </a:path>
              </a:pathLst>
            </a:custGeom>
            <a:solidFill>
              <a:srgbClr val="1B4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121920" rIns="12192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200" err="1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177DEDE-F845-9202-2B62-116C1786455B}"/>
                </a:ext>
              </a:extLst>
            </p:cNvPr>
            <p:cNvGrpSpPr/>
            <p:nvPr/>
          </p:nvGrpSpPr>
          <p:grpSpPr>
            <a:xfrm>
              <a:off x="268766" y="2791545"/>
              <a:ext cx="5029200" cy="598239"/>
              <a:chOff x="268766" y="2621613"/>
              <a:chExt cx="5029200" cy="598239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0F588BB-922D-2517-7BD3-E579F29B3730}"/>
                  </a:ext>
                </a:extLst>
              </p:cNvPr>
              <p:cNvSpPr/>
              <p:nvPr/>
            </p:nvSpPr>
            <p:spPr>
              <a:xfrm>
                <a:off x="268766" y="2650959"/>
                <a:ext cx="50292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33"/>
              </a:p>
            </p:txBody>
          </p:sp>
          <p:sp>
            <p:nvSpPr>
              <p:cNvPr id="55" name="Google Shape;135;p34">
                <a:extLst>
                  <a:ext uri="{FF2B5EF4-FFF2-40B4-BE49-F238E27FC236}">
                    <a16:creationId xmlns:a16="http://schemas.microsoft.com/office/drawing/2014/main" id="{B127D735-0D58-12EA-E41B-0183D95D7BA8}"/>
                  </a:ext>
                </a:extLst>
              </p:cNvPr>
              <p:cNvSpPr txBox="1"/>
              <p:nvPr/>
            </p:nvSpPr>
            <p:spPr>
              <a:xfrm>
                <a:off x="268766" y="2621613"/>
                <a:ext cx="4489351" cy="598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1900" rIns="121900" bIns="121900" anchor="t" anchorCtr="0">
                <a:noAutofit/>
              </a:bodyPr>
              <a:lstStyle/>
              <a:p>
                <a:pPr>
                  <a:buSzPts val="3300"/>
                </a:pPr>
                <a:r>
                  <a:rPr lang="en-US" sz="3333">
                    <a:solidFill>
                      <a:schemeClr val="bg1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November 3</a:t>
                </a:r>
                <a:r>
                  <a:rPr lang="en-US" sz="3333" baseline="30000">
                    <a:solidFill>
                      <a:schemeClr val="bg1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rd</a:t>
                </a:r>
                <a:r>
                  <a:rPr lang="en-US" sz="3333">
                    <a:solidFill>
                      <a:schemeClr val="bg1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, 2022</a:t>
                </a:r>
                <a:endParaRPr sz="3333">
                  <a:solidFill>
                    <a:schemeClr val="bg1"/>
                  </a:solidFill>
                  <a:latin typeface="Calibri Light (Headings)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135;p34">
              <a:extLst>
                <a:ext uri="{FF2B5EF4-FFF2-40B4-BE49-F238E27FC236}">
                  <a16:creationId xmlns:a16="http://schemas.microsoft.com/office/drawing/2014/main" id="{E575353E-B23E-6923-CCED-D2D725E09C4A}"/>
                </a:ext>
              </a:extLst>
            </p:cNvPr>
            <p:cNvSpPr txBox="1"/>
            <p:nvPr/>
          </p:nvSpPr>
          <p:spPr>
            <a:xfrm>
              <a:off x="281026" y="2195220"/>
              <a:ext cx="4489351" cy="59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121900" bIns="121900" anchor="t" anchorCtr="0">
              <a:noAutofit/>
            </a:bodyPr>
            <a:lstStyle/>
            <a:p>
              <a:pPr>
                <a:buSzPts val="3300"/>
              </a:pPr>
              <a:r>
                <a:rPr lang="en-US" sz="4667" b="1">
                  <a:solidFill>
                    <a:schemeClr val="bg1"/>
                  </a:solidFill>
                  <a:latin typeface="Calibri Light (Headings)"/>
                  <a:ea typeface="Calibri"/>
                  <a:cs typeface="Calibri"/>
                  <a:sym typeface="Calibri"/>
                </a:rPr>
                <a:t>Weekly Discussion</a:t>
              </a:r>
              <a:endParaRPr sz="4667" b="1">
                <a:solidFill>
                  <a:schemeClr val="bg1"/>
                </a:solidFill>
                <a:latin typeface="Calibri Light (Headings)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4" descr="Collection 99+ Pictures Uc Berkeley Logo Images Stunning">
            <a:extLst>
              <a:ext uri="{FF2B5EF4-FFF2-40B4-BE49-F238E27FC236}">
                <a16:creationId xmlns:a16="http://schemas.microsoft.com/office/drawing/2014/main" id="{725F29E7-CB90-ECE2-93F7-33348366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168" y="108202"/>
            <a:ext cx="874326" cy="8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369337-B91D-66B9-C895-DAF0A1BB9BC5}"/>
              </a:ext>
            </a:extLst>
          </p:cNvPr>
          <p:cNvSpPr/>
          <p:nvPr/>
        </p:nvSpPr>
        <p:spPr>
          <a:xfrm>
            <a:off x="1162143" y="1965221"/>
            <a:ext cx="3109793" cy="1573619"/>
          </a:xfrm>
          <a:prstGeom prst="round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not expect to have a 2-stock portfolio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64E6154-91B3-339D-9E39-C20D33BE7B2A}"/>
              </a:ext>
            </a:extLst>
          </p:cNvPr>
          <p:cNvSpPr/>
          <p:nvPr/>
        </p:nvSpPr>
        <p:spPr>
          <a:xfrm>
            <a:off x="4644759" y="1965221"/>
            <a:ext cx="3109793" cy="1573619"/>
          </a:xfrm>
          <a:prstGeom prst="round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Expected to see MARA &amp; COIN to be a part of the final portfolio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02C13A6-BEB7-3868-7F00-5E473E576F9F}"/>
              </a:ext>
            </a:extLst>
          </p:cNvPr>
          <p:cNvSpPr/>
          <p:nvPr/>
        </p:nvSpPr>
        <p:spPr>
          <a:xfrm>
            <a:off x="8127375" y="1965221"/>
            <a:ext cx="3109793" cy="1573619"/>
          </a:xfrm>
          <a:prstGeom prst="round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Expected our portfolio to have less volatility than BTC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B2E0F-EB9D-E71B-9DD1-CC1490D8ECB5}"/>
              </a:ext>
            </a:extLst>
          </p:cNvPr>
          <p:cNvSpPr/>
          <p:nvPr/>
        </p:nvSpPr>
        <p:spPr>
          <a:xfrm>
            <a:off x="2063054" y="1299894"/>
            <a:ext cx="8065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128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Expectations: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B6EFBD-3CAC-9BAA-8ABB-DDAD3D9A37BA}"/>
              </a:ext>
            </a:extLst>
          </p:cNvPr>
          <p:cNvSpPr/>
          <p:nvPr/>
        </p:nvSpPr>
        <p:spPr>
          <a:xfrm>
            <a:off x="2098369" y="3700443"/>
            <a:ext cx="8065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128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General Conclusions: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C6772FA-35CE-0B3A-39B1-DE8D71813635}"/>
              </a:ext>
            </a:extLst>
          </p:cNvPr>
          <p:cNvSpPr/>
          <p:nvPr/>
        </p:nvSpPr>
        <p:spPr>
          <a:xfrm>
            <a:off x="6572478" y="4333854"/>
            <a:ext cx="3109793" cy="157361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is a leading indicator in the short-term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28EF0BE-523E-3FD0-510E-08D320DB860F}"/>
              </a:ext>
            </a:extLst>
          </p:cNvPr>
          <p:cNvSpPr/>
          <p:nvPr/>
        </p:nvSpPr>
        <p:spPr>
          <a:xfrm>
            <a:off x="2986206" y="4333855"/>
            <a:ext cx="3109793" cy="157361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construct a stock portfolio that behaves like BTC</a:t>
            </a:r>
          </a:p>
        </p:txBody>
      </p:sp>
    </p:spTree>
    <p:extLst>
      <p:ext uri="{BB962C8B-B14F-4D97-AF65-F5344CB8AC3E}">
        <p14:creationId xmlns:p14="http://schemas.microsoft.com/office/powerpoint/2010/main" val="1638794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CEB1E071-1660-E912-82A1-7681F516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35;p34">
            <a:extLst>
              <a:ext uri="{FF2B5EF4-FFF2-40B4-BE49-F238E27FC236}">
                <a16:creationId xmlns:a16="http://schemas.microsoft.com/office/drawing/2014/main" id="{63F5F362-6E79-5C51-241F-A6774D6949C5}"/>
              </a:ext>
            </a:extLst>
          </p:cNvPr>
          <p:cNvSpPr txBox="1"/>
          <p:nvPr/>
        </p:nvSpPr>
        <p:spPr>
          <a:xfrm>
            <a:off x="394235" y="-6363"/>
            <a:ext cx="6572876" cy="94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>
              <a:buSzPts val="3300"/>
            </a:pPr>
            <a:r>
              <a:rPr lang="en-US" sz="4667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Titan Capital Management</a:t>
            </a:r>
            <a:endParaRPr sz="4667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7926F0-865D-2F1B-2D8E-B4E029B1E54F}"/>
              </a:ext>
            </a:extLst>
          </p:cNvPr>
          <p:cNvSpPr/>
          <p:nvPr/>
        </p:nvSpPr>
        <p:spPr>
          <a:xfrm>
            <a:off x="1" y="0"/>
            <a:ext cx="12200593" cy="115778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DD4E67-BA9B-D8D6-6F13-36CA40319529}"/>
              </a:ext>
            </a:extLst>
          </p:cNvPr>
          <p:cNvSpPr/>
          <p:nvPr/>
        </p:nvSpPr>
        <p:spPr>
          <a:xfrm>
            <a:off x="394237" y="904273"/>
            <a:ext cx="6705600" cy="243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/>
          </a:p>
        </p:txBody>
      </p:sp>
      <p:sp>
        <p:nvSpPr>
          <p:cNvPr id="23" name="Google Shape;135;p34">
            <a:extLst>
              <a:ext uri="{FF2B5EF4-FFF2-40B4-BE49-F238E27FC236}">
                <a16:creationId xmlns:a16="http://schemas.microsoft.com/office/drawing/2014/main" id="{5CB97B0B-338E-40F6-62DA-A704606AF1DC}"/>
              </a:ext>
            </a:extLst>
          </p:cNvPr>
          <p:cNvSpPr txBox="1"/>
          <p:nvPr/>
        </p:nvSpPr>
        <p:spPr>
          <a:xfrm>
            <a:off x="424717" y="37055"/>
            <a:ext cx="10030192" cy="79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rgbClr val="1B4768"/>
                </a:solidFill>
                <a:latin typeface="Calibri Light (Headings)"/>
                <a:cs typeface="Calibri"/>
                <a:sym typeface="Calibri"/>
              </a:rPr>
              <a:t>Postmortem</a:t>
            </a:r>
            <a:endParaRPr lang="en-US" sz="2400" b="1" dirty="0">
              <a:solidFill>
                <a:srgbClr val="1B4768"/>
              </a:solidFill>
            </a:endParaRP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5678CCA2-C34E-64C6-4276-BAF63FBB046E}"/>
              </a:ext>
            </a:extLst>
          </p:cNvPr>
          <p:cNvSpPr txBox="1">
            <a:spLocks/>
          </p:cNvSpPr>
          <p:nvPr/>
        </p:nvSpPr>
        <p:spPr>
          <a:xfrm>
            <a:off x="11308531" y="6510666"/>
            <a:ext cx="365800" cy="2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2" tIns="12192" rIns="12192" bIns="1219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fld id="{00000000-1234-1234-1234-123412341234}" type="slidenum">
              <a:rPr lang="en-US" sz="1867">
                <a:solidFill>
                  <a:schemeClr val="tx1"/>
                </a:solidFill>
                <a:latin typeface="+mj-lt"/>
              </a:rPr>
              <a:pPr lvl="1"/>
              <a:t>12</a:t>
            </a:fld>
            <a:endParaRPr lang="en-US" sz="1867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7CF2DB-A536-B445-CA18-1A9853A94FC7}"/>
              </a:ext>
            </a:extLst>
          </p:cNvPr>
          <p:cNvGrpSpPr/>
          <p:nvPr/>
        </p:nvGrpSpPr>
        <p:grpSpPr>
          <a:xfrm>
            <a:off x="374702" y="-3138533"/>
            <a:ext cx="4514657" cy="595877"/>
            <a:chOff x="281026" y="359364"/>
            <a:chExt cx="3385993" cy="446908"/>
          </a:xfrm>
        </p:grpSpPr>
        <p:pic>
          <p:nvPicPr>
            <p:cNvPr id="24" name="Google Shape;137;p34">
              <a:extLst>
                <a:ext uri="{FF2B5EF4-FFF2-40B4-BE49-F238E27FC236}">
                  <a16:creationId xmlns:a16="http://schemas.microsoft.com/office/drawing/2014/main" id="{EFC3B010-81AD-B35F-56A9-94B2CF8F9122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12834" t="12833" r="12460" b="12778"/>
            <a:stretch/>
          </p:blipFill>
          <p:spPr>
            <a:xfrm>
              <a:off x="281026" y="359364"/>
              <a:ext cx="448805" cy="44690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/>
          </p:spPr>
        </p:pic>
        <p:sp>
          <p:nvSpPr>
            <p:cNvPr id="25" name="Google Shape;135;p34">
              <a:extLst>
                <a:ext uri="{FF2B5EF4-FFF2-40B4-BE49-F238E27FC236}">
                  <a16:creationId xmlns:a16="http://schemas.microsoft.com/office/drawing/2014/main" id="{4FE18FAC-C537-AD74-6505-CEB4E915BF94}"/>
                </a:ext>
              </a:extLst>
            </p:cNvPr>
            <p:cNvSpPr txBox="1"/>
            <p:nvPr/>
          </p:nvSpPr>
          <p:spPr>
            <a:xfrm>
              <a:off x="818623" y="408848"/>
              <a:ext cx="2848396" cy="3479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121900" bIns="121900" anchor="ctr" anchorCtr="0">
              <a:noAutofit/>
            </a:bodyPr>
            <a:lstStyle/>
            <a:p>
              <a:pPr>
                <a:buSzPts val="3300"/>
              </a:pPr>
              <a:r>
                <a:rPr lang="en-US" sz="2667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Calibri"/>
                </a:rPr>
                <a:t>Titan Capital Management</a:t>
              </a:r>
              <a:endParaRPr sz="2667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libri"/>
              </a:endParaRPr>
            </a:p>
          </p:txBody>
        </p:sp>
      </p:grpSp>
      <p:sp>
        <p:nvSpPr>
          <p:cNvPr id="2" name="AutoShape 2" descr="data:image/svg+xml;charset=utf8,%20%3Csvg%20width%3D'143'%20height%3D'142'%20xmlns%3D'http%3A%2F%2Fwww.w3.org%2F2000%2Fsvg'%20xmlns%3Axlink%3D'http%3A%2F%2Fwww.w3.org%2F1999%2Fxlink'%20overflow%3D'hidden'%3E%3Cg%3E%3Cpath%20d%3D'M116.115%2025.8854%20114.636%2012.5729%2098.3647%2028.8438%2099.2522%2036.5354%2075.5855%2060.2021C73.5146%2059.1667%2071.148%2058.4271%2068.6334%2058.4271%2060.498%2058.4271%2053.8417%2065.0834%2053.8417%2073.2188%2053.8417%2081.3542%2060.498%2088.0105%2068.6334%2088.0105%2076.7688%2088.0105%2083.4251%2081.3542%2083.4251%2073.2188%2083.4251%2070.7042%2082.8334%2068.4855%2081.798%2066.4146L105.465%2042.7479%20113.156%2043.6355%20129.427%2027.3646%20116.115%2025.8854Z'%20fill%3D'%23EB6C15'%20transform%3D'matrix(1.00704%200%200%201%205.68434e-14%20-4.54943e-05)'%2F%3E%3Cpath%20d%3D'M117.298%2047.7771%20115.375%2049.848%20112.565%2049.5521%20109.458%2049.1084C113.6%2056.2084%20116.115%2064.3438%20116.115%2073.2188%20116.115%2099.2522%2094.8147%20120.552%2068.7813%20120.552%2042.7479%20120.552%2021.4479%2099.2522%2021.4479%2073.2188%2021.4479%2047.1855%2042.7479%2025.8854%2068.7813%2025.8854%2077.5084%2025.8854%2085.7917%2028.2521%2092.8917%2032.5417L92.5959%2029.5834%2092.1522%2026.625%2094.223%2024.5542%2095.2584%2023.5188C87.2709%2019.3771%2078.3959%2017.0104%2068.7813%2017.0104%2037.7188%2017.0104%2012.5729%2042.1563%2012.5729%2073.2188%2012.5729%20104.281%2037.7188%20129.427%2068.7813%20129.427%2099.8438%20129.427%20124.99%20104.281%20124.99%2073.2188%20124.99%2063.6042%20122.623%2054.7292%20118.333%2046.8896L117.298%2047.7771Z'%20fill%3D'%23EB6C15'%20transform%3D'matrix(1.00704%200%200%201%205.68434e-14%20-4.54943e-05)'%2F%3E%3Cpath%20d%3D'M93.4834%2063.1605C94.8147%2066.2667%2095.4063%2069.6688%2095.4063%2073.2188%2095.4063%2087.8626%2083.4251%2099.8438%2068.7813%2099.8438%2054.1375%2099.8438%2042.1563%2087.8626%2042.1563%2073.2188%2042.1563%2058.575%2054.1375%2046.5938%2068.7813%2046.5938%2072.3313%2046.5938%2075.7334%2047.3334%2078.8396%2048.5167L85.4959%2041.8604C80.4667%2039.1979%2074.8459%2037.7188%2068.7813%2037.7188%2049.2563%2037.7188%2033.2813%2053.6938%2033.2813%2073.2188%2033.2813%2092.7438%2049.2563%20108.719%2068.7813%20108.719%2088.3063%20108.719%20104.281%2092.7438%20104.281%2073.2188%20104.281%2067.1542%20102.802%2061.5334%20100.14%2056.5042L93.4834%2063.1605Z'%20fill%3D'%23EB6C15'%20transform%3D'matrix(1.00704%200%200%201%205.68434e-14%20-4.54943e-05)'%2F%3E%3C%2Fg%3E%3C%2Fsvg%3E">
            <a:extLst>
              <a:ext uri="{FF2B5EF4-FFF2-40B4-BE49-F238E27FC236}">
                <a16:creationId xmlns:a16="http://schemas.microsoft.com/office/drawing/2014/main" id="{C8F06C7C-CD23-7F25-E42F-96BAE0D89E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654" y="2137330"/>
            <a:ext cx="170688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4" descr="Collection 99+ Pictures Uc Berkeley Logo Images Stunning">
            <a:extLst>
              <a:ext uri="{FF2B5EF4-FFF2-40B4-BE49-F238E27FC236}">
                <a16:creationId xmlns:a16="http://schemas.microsoft.com/office/drawing/2014/main" id="{9B22462B-6A80-DCAA-8D60-911E61629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168" y="108202"/>
            <a:ext cx="874326" cy="8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82740F-80CB-9585-5A53-B8C4F5FE67F6}"/>
              </a:ext>
            </a:extLst>
          </p:cNvPr>
          <p:cNvSpPr/>
          <p:nvPr/>
        </p:nvSpPr>
        <p:spPr>
          <a:xfrm>
            <a:off x="1775636" y="2378875"/>
            <a:ext cx="2636875" cy="1446028"/>
          </a:xfrm>
          <a:prstGeom prst="round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different timeframe to analyze the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5D8EAF-2D8B-66D5-B9C4-A2587BC5ECF0}"/>
              </a:ext>
            </a:extLst>
          </p:cNvPr>
          <p:cNvSpPr/>
          <p:nvPr/>
        </p:nvSpPr>
        <p:spPr>
          <a:xfrm>
            <a:off x="4856366" y="2378875"/>
            <a:ext cx="2636875" cy="144602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did some stocks like MARA &amp; COIN did not make the portfolio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C462FB-4B91-49FF-4F3F-863A4B2536AC}"/>
              </a:ext>
            </a:extLst>
          </p:cNvPr>
          <p:cNvSpPr/>
          <p:nvPr/>
        </p:nvSpPr>
        <p:spPr>
          <a:xfrm>
            <a:off x="7937096" y="2398182"/>
            <a:ext cx="2636875" cy="1446028"/>
          </a:xfrm>
          <a:prstGeom prst="round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 on BTC volume; we think volume can be a leading indicator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C6820AA-7BF6-FD3A-D9E3-C6CD25167839}"/>
              </a:ext>
            </a:extLst>
          </p:cNvPr>
          <p:cNvSpPr/>
          <p:nvPr/>
        </p:nvSpPr>
        <p:spPr>
          <a:xfrm>
            <a:off x="3341621" y="4085755"/>
            <a:ext cx="2636875" cy="144602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would portfolio performance look if we analyzed Beta too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264124-A1AA-7C14-5003-CBFCD2F6683E}"/>
              </a:ext>
            </a:extLst>
          </p:cNvPr>
          <p:cNvSpPr/>
          <p:nvPr/>
        </p:nvSpPr>
        <p:spPr>
          <a:xfrm>
            <a:off x="6468687" y="4085755"/>
            <a:ext cx="2636875" cy="144602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would our analysis change if we used the same 4 time periods for EMA &amp; SMA alike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5EEAC7-4E83-4FDE-4F28-F72EF495E065}"/>
              </a:ext>
            </a:extLst>
          </p:cNvPr>
          <p:cNvSpPr/>
          <p:nvPr/>
        </p:nvSpPr>
        <p:spPr>
          <a:xfrm>
            <a:off x="2063054" y="1413042"/>
            <a:ext cx="8065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128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If we had more time, we would like to know:</a:t>
            </a:r>
          </a:p>
        </p:txBody>
      </p:sp>
    </p:spTree>
    <p:extLst>
      <p:ext uri="{BB962C8B-B14F-4D97-AF65-F5344CB8AC3E}">
        <p14:creationId xmlns:p14="http://schemas.microsoft.com/office/powerpoint/2010/main" val="3225011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F11B8D96-4A1C-CDB3-901B-E0BDF0483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B0D983-008B-DFDB-1346-EB6C4F2C1818}"/>
              </a:ext>
            </a:extLst>
          </p:cNvPr>
          <p:cNvGrpSpPr/>
          <p:nvPr/>
        </p:nvGrpSpPr>
        <p:grpSpPr>
          <a:xfrm>
            <a:off x="0" y="1"/>
            <a:ext cx="9889069" cy="6163735"/>
            <a:chOff x="41351" y="-177997"/>
            <a:chExt cx="7416801" cy="4622801"/>
          </a:xfrm>
          <a:solidFill>
            <a:schemeClr val="accent4"/>
          </a:solidFill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EDA67A18-2439-FA09-8C45-2BE99C87C6AA}"/>
                </a:ext>
              </a:extLst>
            </p:cNvPr>
            <p:cNvSpPr/>
            <p:nvPr/>
          </p:nvSpPr>
          <p:spPr>
            <a:xfrm rot="10800000">
              <a:off x="41351" y="-177997"/>
              <a:ext cx="7416801" cy="4622801"/>
            </a:xfrm>
            <a:custGeom>
              <a:avLst/>
              <a:gdLst>
                <a:gd name="connsiteX0" fmla="*/ 0 w 7416801"/>
                <a:gd name="connsiteY0" fmla="*/ 4402668 h 4402668"/>
                <a:gd name="connsiteX1" fmla="*/ 0 w 7416801"/>
                <a:gd name="connsiteY1" fmla="*/ 0 h 4402668"/>
                <a:gd name="connsiteX2" fmla="*/ 7416801 w 7416801"/>
                <a:gd name="connsiteY2" fmla="*/ 0 h 4402668"/>
                <a:gd name="connsiteX3" fmla="*/ 7416801 w 7416801"/>
                <a:gd name="connsiteY3" fmla="*/ 4402668 h 4402668"/>
                <a:gd name="connsiteX4" fmla="*/ 0 w 7416801"/>
                <a:gd name="connsiteY4" fmla="*/ 4402668 h 4402668"/>
                <a:gd name="connsiteX0" fmla="*/ 0 w 7416801"/>
                <a:gd name="connsiteY0" fmla="*/ 4402668 h 4402668"/>
                <a:gd name="connsiteX1" fmla="*/ 2658534 w 7416801"/>
                <a:gd name="connsiteY1" fmla="*/ 0 h 4402668"/>
                <a:gd name="connsiteX2" fmla="*/ 7416801 w 7416801"/>
                <a:gd name="connsiteY2" fmla="*/ 0 h 4402668"/>
                <a:gd name="connsiteX3" fmla="*/ 7416801 w 7416801"/>
                <a:gd name="connsiteY3" fmla="*/ 4402668 h 4402668"/>
                <a:gd name="connsiteX4" fmla="*/ 0 w 7416801"/>
                <a:gd name="connsiteY4" fmla="*/ 4402668 h 440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6801" h="4402668">
                  <a:moveTo>
                    <a:pt x="0" y="4402668"/>
                  </a:moveTo>
                  <a:lnTo>
                    <a:pt x="2658534" y="0"/>
                  </a:lnTo>
                  <a:lnTo>
                    <a:pt x="7416801" y="0"/>
                  </a:lnTo>
                  <a:lnTo>
                    <a:pt x="7416801" y="4402668"/>
                  </a:lnTo>
                  <a:lnTo>
                    <a:pt x="0" y="4402668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121920" rIns="12192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2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537CE2D-199B-5B41-8395-CB8F928DBD2B}"/>
                </a:ext>
              </a:extLst>
            </p:cNvPr>
            <p:cNvGrpSpPr/>
            <p:nvPr/>
          </p:nvGrpSpPr>
          <p:grpSpPr>
            <a:xfrm>
              <a:off x="238374" y="1591837"/>
              <a:ext cx="5029200" cy="1023879"/>
              <a:chOff x="238374" y="1421905"/>
              <a:chExt cx="5029200" cy="1023879"/>
            </a:xfrm>
            <a:grpFill/>
          </p:grpSpPr>
          <p:sp>
            <p:nvSpPr>
              <p:cNvPr id="16" name="Google Shape;135;p34">
                <a:extLst>
                  <a:ext uri="{FF2B5EF4-FFF2-40B4-BE49-F238E27FC236}">
                    <a16:creationId xmlns:a16="http://schemas.microsoft.com/office/drawing/2014/main" id="{DFB3FE30-91A5-F71D-1455-631D359F9226}"/>
                  </a:ext>
                </a:extLst>
              </p:cNvPr>
              <p:cNvSpPr txBox="1"/>
              <p:nvPr/>
            </p:nvSpPr>
            <p:spPr>
              <a:xfrm>
                <a:off x="985388" y="1421905"/>
                <a:ext cx="4043312" cy="59823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0" tIns="121900" rIns="121900" bIns="121900" anchor="t" anchorCtr="0">
                <a:noAutofit/>
              </a:bodyPr>
              <a:lstStyle/>
              <a:p>
                <a:pPr>
                  <a:buSzPts val="3300"/>
                </a:pPr>
                <a:r>
                  <a:rPr lang="en-US" sz="4000" b="1" dirty="0">
                    <a:solidFill>
                      <a:srgbClr val="1B4768"/>
                    </a:solidFill>
                    <a:latin typeface="Calibri Light (Headings)"/>
                    <a:ea typeface="Calibri"/>
                    <a:cs typeface="Calibri"/>
                  </a:rPr>
                  <a:t>Thank You</a:t>
                </a:r>
                <a:r>
                  <a:rPr lang="zh-CN" altLang="en-US" sz="4000" b="1" dirty="0">
                    <a:solidFill>
                      <a:srgbClr val="1B4768"/>
                    </a:solidFill>
                    <a:latin typeface="Calibri Light (Headings)"/>
                    <a:ea typeface="Calibri"/>
                    <a:cs typeface="Calibri"/>
                  </a:rPr>
                  <a:t>！  </a:t>
                </a:r>
                <a:r>
                  <a:rPr lang="en-US" altLang="zh-CN" sz="4000" b="1" dirty="0">
                    <a:solidFill>
                      <a:srgbClr val="1B4768"/>
                    </a:solidFill>
                    <a:latin typeface="Calibri Light (Headings)"/>
                    <a:ea typeface="Calibri"/>
                    <a:cs typeface="Calibri"/>
                  </a:rPr>
                  <a:t>Q&amp;A?</a:t>
                </a:r>
                <a:endParaRPr lang="en-US" sz="4000" b="1" dirty="0">
                  <a:solidFill>
                    <a:srgbClr val="1B4768"/>
                  </a:solidFill>
                  <a:latin typeface="Calibri Light (Headings)"/>
                  <a:ea typeface="Calibri"/>
                  <a:cs typeface="Calibr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09B87F-734A-F719-84F0-DEB5570F0B98}"/>
                  </a:ext>
                </a:extLst>
              </p:cNvPr>
              <p:cNvSpPr/>
              <p:nvPr/>
            </p:nvSpPr>
            <p:spPr>
              <a:xfrm>
                <a:off x="238374" y="2427496"/>
                <a:ext cx="5029200" cy="1828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33"/>
              </a:p>
            </p:txBody>
          </p:sp>
        </p:grpSp>
      </p:grpSp>
      <p:sp>
        <p:nvSpPr>
          <p:cNvPr id="14" name="Google Shape;135;p34">
            <a:extLst>
              <a:ext uri="{FF2B5EF4-FFF2-40B4-BE49-F238E27FC236}">
                <a16:creationId xmlns:a16="http://schemas.microsoft.com/office/drawing/2014/main" id="{6608DC33-0FC8-D576-D1ED-3B3C23C30C29}"/>
              </a:ext>
            </a:extLst>
          </p:cNvPr>
          <p:cNvSpPr txBox="1"/>
          <p:nvPr/>
        </p:nvSpPr>
        <p:spPr>
          <a:xfrm>
            <a:off x="1176523" y="588533"/>
            <a:ext cx="4692853" cy="46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ctr" anchorCtr="0">
            <a:noAutofit/>
          </a:bodyPr>
          <a:lstStyle/>
          <a:p>
            <a:pPr>
              <a:buSzPts val="3300"/>
            </a:pPr>
            <a:r>
              <a:rPr lang="en-US" sz="2667" dirty="0">
                <a:solidFill>
                  <a:srgbClr val="1B476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UC Berkeley FinTech Bootcamp</a:t>
            </a:r>
            <a:endParaRPr sz="2667" dirty="0">
              <a:solidFill>
                <a:srgbClr val="1B4768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Calibri"/>
            </a:endParaRPr>
          </a:p>
        </p:txBody>
      </p:sp>
      <p:pic>
        <p:nvPicPr>
          <p:cNvPr id="3" name="Picture 4" descr="Collection 99+ Pictures Uc Berkeley Logo Images Stunning">
            <a:extLst>
              <a:ext uri="{FF2B5EF4-FFF2-40B4-BE49-F238E27FC236}">
                <a16:creationId xmlns:a16="http://schemas.microsoft.com/office/drawing/2014/main" id="{40C5EF2E-BD5E-ACCE-DC9D-98E3C7DFD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0" y="421668"/>
            <a:ext cx="797653" cy="79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246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35;p34">
            <a:extLst>
              <a:ext uri="{FF2B5EF4-FFF2-40B4-BE49-F238E27FC236}">
                <a16:creationId xmlns:a16="http://schemas.microsoft.com/office/drawing/2014/main" id="{A41F8CA9-CD65-437F-B596-A910CC908B9B}"/>
              </a:ext>
            </a:extLst>
          </p:cNvPr>
          <p:cNvSpPr txBox="1"/>
          <p:nvPr/>
        </p:nvSpPr>
        <p:spPr>
          <a:xfrm>
            <a:off x="394235" y="-6363"/>
            <a:ext cx="6572876" cy="94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>
              <a:buSzPts val="3300"/>
            </a:pPr>
            <a:r>
              <a:rPr lang="en-US" sz="4667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Titan Capital Management</a:t>
            </a:r>
            <a:endParaRPr sz="4667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D70F7B-CEB6-4991-A9F8-8044E08BB32C}"/>
              </a:ext>
            </a:extLst>
          </p:cNvPr>
          <p:cNvSpPr/>
          <p:nvPr/>
        </p:nvSpPr>
        <p:spPr>
          <a:xfrm>
            <a:off x="1" y="0"/>
            <a:ext cx="12200593" cy="115778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D5F7C-0A4F-479B-815F-B24B86B8C95C}"/>
              </a:ext>
            </a:extLst>
          </p:cNvPr>
          <p:cNvSpPr/>
          <p:nvPr/>
        </p:nvSpPr>
        <p:spPr>
          <a:xfrm>
            <a:off x="394237" y="904273"/>
            <a:ext cx="6705600" cy="243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/>
          </a:p>
        </p:txBody>
      </p:sp>
      <p:sp>
        <p:nvSpPr>
          <p:cNvPr id="23" name="Google Shape;135;p34">
            <a:extLst>
              <a:ext uri="{FF2B5EF4-FFF2-40B4-BE49-F238E27FC236}">
                <a16:creationId xmlns:a16="http://schemas.microsoft.com/office/drawing/2014/main" id="{6099D7BD-86CA-42B3-AFF3-AC48DE2EDD3F}"/>
              </a:ext>
            </a:extLst>
          </p:cNvPr>
          <p:cNvSpPr txBox="1"/>
          <p:nvPr/>
        </p:nvSpPr>
        <p:spPr>
          <a:xfrm>
            <a:off x="424717" y="37055"/>
            <a:ext cx="10030192" cy="79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rgbClr val="1B4768"/>
                </a:solidFill>
                <a:latin typeface="Calibri Light (Headings)"/>
                <a:cs typeface="Calibri"/>
                <a:sym typeface="Calibri"/>
              </a:rPr>
              <a:t>Motivation &amp; Summary</a:t>
            </a:r>
            <a:endParaRPr lang="en-US" sz="2400" b="1" dirty="0">
              <a:solidFill>
                <a:srgbClr val="1B4768"/>
              </a:solidFill>
            </a:endParaRP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0316D010-9A42-4D8C-9851-7BC0A986189C}"/>
              </a:ext>
            </a:extLst>
          </p:cNvPr>
          <p:cNvSpPr txBox="1">
            <a:spLocks/>
          </p:cNvSpPr>
          <p:nvPr/>
        </p:nvSpPr>
        <p:spPr>
          <a:xfrm>
            <a:off x="11308531" y="6510666"/>
            <a:ext cx="365800" cy="2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2" tIns="12192" rIns="12192" bIns="1219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fld id="{00000000-1234-1234-1234-123412341234}" type="slidenum">
              <a:rPr lang="en-US" sz="1867">
                <a:solidFill>
                  <a:schemeClr val="tx1"/>
                </a:solidFill>
                <a:latin typeface="+mj-lt"/>
              </a:rPr>
              <a:pPr lvl="1"/>
              <a:t>2</a:t>
            </a:fld>
            <a:endParaRPr lang="en-US" sz="1867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899234-DA13-1FC5-CE2B-EFC5F844E35E}"/>
              </a:ext>
            </a:extLst>
          </p:cNvPr>
          <p:cNvGrpSpPr/>
          <p:nvPr/>
        </p:nvGrpSpPr>
        <p:grpSpPr>
          <a:xfrm>
            <a:off x="374702" y="-3138533"/>
            <a:ext cx="4514657" cy="595877"/>
            <a:chOff x="281026" y="359364"/>
            <a:chExt cx="3385993" cy="446908"/>
          </a:xfrm>
        </p:grpSpPr>
        <p:pic>
          <p:nvPicPr>
            <p:cNvPr id="24" name="Google Shape;137;p34">
              <a:extLst>
                <a:ext uri="{FF2B5EF4-FFF2-40B4-BE49-F238E27FC236}">
                  <a16:creationId xmlns:a16="http://schemas.microsoft.com/office/drawing/2014/main" id="{1B195ED0-20CA-21F3-C13B-A8A2C11BC3F9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12834" t="12833" r="12460" b="12778"/>
            <a:stretch/>
          </p:blipFill>
          <p:spPr>
            <a:xfrm>
              <a:off x="281026" y="359364"/>
              <a:ext cx="448805" cy="44690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/>
          </p:spPr>
        </p:pic>
        <p:sp>
          <p:nvSpPr>
            <p:cNvPr id="25" name="Google Shape;135;p34">
              <a:extLst>
                <a:ext uri="{FF2B5EF4-FFF2-40B4-BE49-F238E27FC236}">
                  <a16:creationId xmlns:a16="http://schemas.microsoft.com/office/drawing/2014/main" id="{80899A79-446C-081D-CD68-967AB6816C8F}"/>
                </a:ext>
              </a:extLst>
            </p:cNvPr>
            <p:cNvSpPr txBox="1"/>
            <p:nvPr/>
          </p:nvSpPr>
          <p:spPr>
            <a:xfrm>
              <a:off x="818623" y="408848"/>
              <a:ext cx="2848396" cy="3479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121900" bIns="121900" anchor="ctr" anchorCtr="0">
              <a:noAutofit/>
            </a:bodyPr>
            <a:lstStyle/>
            <a:p>
              <a:pPr>
                <a:buSzPts val="3300"/>
              </a:pPr>
              <a:r>
                <a:rPr lang="en-US" sz="2667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Calibri"/>
                </a:rPr>
                <a:t>Titan Capital Management</a:t>
              </a:r>
              <a:endParaRPr sz="2667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libri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FB104E2-91CC-4584-BD91-76630696F629}"/>
              </a:ext>
            </a:extLst>
          </p:cNvPr>
          <p:cNvSpPr/>
          <p:nvPr/>
        </p:nvSpPr>
        <p:spPr>
          <a:xfrm>
            <a:off x="221995" y="1350518"/>
            <a:ext cx="11748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128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000" u="sng" dirty="0"/>
              <a:t>Hypothesis</a:t>
            </a:r>
            <a:r>
              <a:rPr lang="en-US" sz="2000" dirty="0"/>
              <a:t>: </a:t>
            </a:r>
            <a:r>
              <a:rPr lang="en-US" sz="2000" dirty="0">
                <a:latin typeface="+mj-lt"/>
              </a:rPr>
              <a:t>can a </a:t>
            </a:r>
            <a:r>
              <a:rPr lang="en-US" sz="2000" dirty="0"/>
              <a:t>Stock portfolio Track</a:t>
            </a:r>
            <a:r>
              <a:rPr lang="en-US" sz="2000" dirty="0">
                <a:latin typeface="+mj-lt"/>
              </a:rPr>
              <a:t> the </a:t>
            </a:r>
            <a:r>
              <a:rPr lang="en-US" sz="2000" dirty="0"/>
              <a:t>performance</a:t>
            </a:r>
            <a:r>
              <a:rPr lang="en-US" sz="2000" dirty="0">
                <a:latin typeface="+mj-lt"/>
              </a:rPr>
              <a:t> of </a:t>
            </a:r>
            <a:r>
              <a:rPr lang="en-US" sz="2000" dirty="0"/>
              <a:t>Bitcoin</a:t>
            </a:r>
            <a:r>
              <a:rPr lang="en-US" sz="2000" dirty="0">
                <a:latin typeface="+mj-lt"/>
              </a:rPr>
              <a:t> potentially capturing substantial </a:t>
            </a:r>
            <a:r>
              <a:rPr lang="en-US" sz="2000" dirty="0"/>
              <a:t>returns</a:t>
            </a:r>
            <a:r>
              <a:rPr lang="en-US" sz="2000" dirty="0">
                <a:latin typeface="+mj-lt"/>
              </a:rPr>
              <a:t> without direct investment in BTC itself? 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516EA37-0D63-4DCE-B6D5-D9CB217F14ED}"/>
              </a:ext>
            </a:extLst>
          </p:cNvPr>
          <p:cNvSpPr/>
          <p:nvPr/>
        </p:nvSpPr>
        <p:spPr>
          <a:xfrm>
            <a:off x="475517" y="2747633"/>
            <a:ext cx="3461807" cy="3201237"/>
          </a:xfrm>
          <a:custGeom>
            <a:avLst/>
            <a:gdLst>
              <a:gd name="connsiteX0" fmla="*/ 0 w 3046409"/>
              <a:gd name="connsiteY0" fmla="*/ 1511400 h 3022799"/>
              <a:gd name="connsiteX1" fmla="*/ 1523205 w 3046409"/>
              <a:gd name="connsiteY1" fmla="*/ 0 h 3022799"/>
              <a:gd name="connsiteX2" fmla="*/ 3046410 w 3046409"/>
              <a:gd name="connsiteY2" fmla="*/ 1511400 h 3022799"/>
              <a:gd name="connsiteX3" fmla="*/ 1523205 w 3046409"/>
              <a:gd name="connsiteY3" fmla="*/ 3022800 h 3022799"/>
              <a:gd name="connsiteX4" fmla="*/ 0 w 3046409"/>
              <a:gd name="connsiteY4" fmla="*/ 1511400 h 302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6409" h="3022799">
                <a:moveTo>
                  <a:pt x="0" y="1511400"/>
                </a:moveTo>
                <a:cubicBezTo>
                  <a:pt x="0" y="676677"/>
                  <a:pt x="681962" y="0"/>
                  <a:pt x="1523205" y="0"/>
                </a:cubicBezTo>
                <a:cubicBezTo>
                  <a:pt x="2364448" y="0"/>
                  <a:pt x="3046410" y="676677"/>
                  <a:pt x="3046410" y="1511400"/>
                </a:cubicBezTo>
                <a:cubicBezTo>
                  <a:pt x="3046410" y="2346123"/>
                  <a:pt x="2364448" y="3022800"/>
                  <a:pt x="1523205" y="3022800"/>
                </a:cubicBezTo>
                <a:cubicBezTo>
                  <a:pt x="681962" y="3022800"/>
                  <a:pt x="0" y="2346123"/>
                  <a:pt x="0" y="1511400"/>
                </a:cubicBezTo>
                <a:close/>
              </a:path>
            </a:pathLst>
          </a:custGeom>
          <a:solidFill>
            <a:srgbClr val="1B476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7886" tIns="474429" rIns="477886" bIns="47442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1" kern="1200" dirty="0"/>
              <a:t>Q1:</a:t>
            </a:r>
          </a:p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/>
              <a:t>Can we make a portfolio tha</a:t>
            </a:r>
            <a:r>
              <a:rPr lang="en-US" sz="2400" b="1" dirty="0"/>
              <a:t>t mimics and even beats BTC</a:t>
            </a:r>
            <a:r>
              <a:rPr lang="en-US" sz="2400" b="1" kern="1200" dirty="0"/>
              <a:t>?</a:t>
            </a:r>
            <a:endParaRPr lang="en-US" sz="2400" kern="1200" dirty="0"/>
          </a:p>
        </p:txBody>
      </p:sp>
      <p:pic>
        <p:nvPicPr>
          <p:cNvPr id="3" name="Picture 4" descr="Collection 99+ Pictures Uc Berkeley Logo Images Stunning">
            <a:extLst>
              <a:ext uri="{FF2B5EF4-FFF2-40B4-BE49-F238E27FC236}">
                <a16:creationId xmlns:a16="http://schemas.microsoft.com/office/drawing/2014/main" id="{20989BF6-896E-9B1B-7262-DF2FCEBF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168" y="108202"/>
            <a:ext cx="874326" cy="8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27">
            <a:extLst>
              <a:ext uri="{FF2B5EF4-FFF2-40B4-BE49-F238E27FC236}">
                <a16:creationId xmlns:a16="http://schemas.microsoft.com/office/drawing/2014/main" id="{F807D879-D421-5767-D1FE-FB0999032AAB}"/>
              </a:ext>
            </a:extLst>
          </p:cNvPr>
          <p:cNvSpPr/>
          <p:nvPr/>
        </p:nvSpPr>
        <p:spPr>
          <a:xfrm>
            <a:off x="4326614" y="2739766"/>
            <a:ext cx="3461807" cy="3201237"/>
          </a:xfrm>
          <a:custGeom>
            <a:avLst/>
            <a:gdLst>
              <a:gd name="connsiteX0" fmla="*/ 0 w 3046409"/>
              <a:gd name="connsiteY0" fmla="*/ 1511400 h 3022799"/>
              <a:gd name="connsiteX1" fmla="*/ 1523205 w 3046409"/>
              <a:gd name="connsiteY1" fmla="*/ 0 h 3022799"/>
              <a:gd name="connsiteX2" fmla="*/ 3046410 w 3046409"/>
              <a:gd name="connsiteY2" fmla="*/ 1511400 h 3022799"/>
              <a:gd name="connsiteX3" fmla="*/ 1523205 w 3046409"/>
              <a:gd name="connsiteY3" fmla="*/ 3022800 h 3022799"/>
              <a:gd name="connsiteX4" fmla="*/ 0 w 3046409"/>
              <a:gd name="connsiteY4" fmla="*/ 1511400 h 302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6409" h="3022799">
                <a:moveTo>
                  <a:pt x="0" y="1511400"/>
                </a:moveTo>
                <a:cubicBezTo>
                  <a:pt x="0" y="676677"/>
                  <a:pt x="681962" y="0"/>
                  <a:pt x="1523205" y="0"/>
                </a:cubicBezTo>
                <a:cubicBezTo>
                  <a:pt x="2364448" y="0"/>
                  <a:pt x="3046410" y="676677"/>
                  <a:pt x="3046410" y="1511400"/>
                </a:cubicBezTo>
                <a:cubicBezTo>
                  <a:pt x="3046410" y="2346123"/>
                  <a:pt x="2364448" y="3022800"/>
                  <a:pt x="1523205" y="3022800"/>
                </a:cubicBezTo>
                <a:cubicBezTo>
                  <a:pt x="681962" y="3022800"/>
                  <a:pt x="0" y="2346123"/>
                  <a:pt x="0" y="1511400"/>
                </a:cubicBezTo>
                <a:close/>
              </a:path>
            </a:pathLst>
          </a:custGeom>
          <a:solidFill>
            <a:srgbClr val="1B476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7886" tIns="474429" rIns="477886" bIns="47442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1" kern="1200" dirty="0"/>
              <a:t>Q2:</a:t>
            </a:r>
          </a:p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/>
              <a:t>How does the portfolio perform against BTC?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b="1" kern="1200" dirty="0"/>
          </a:p>
        </p:txBody>
      </p:sp>
      <p:sp>
        <p:nvSpPr>
          <p:cNvPr id="5" name="Freeform: Shape 27">
            <a:extLst>
              <a:ext uri="{FF2B5EF4-FFF2-40B4-BE49-F238E27FC236}">
                <a16:creationId xmlns:a16="http://schemas.microsoft.com/office/drawing/2014/main" id="{C72D5D13-FF78-16D0-A0A9-E442C4C82D9F}"/>
              </a:ext>
            </a:extLst>
          </p:cNvPr>
          <p:cNvSpPr/>
          <p:nvPr/>
        </p:nvSpPr>
        <p:spPr>
          <a:xfrm>
            <a:off x="8177711" y="2739765"/>
            <a:ext cx="3461807" cy="3201237"/>
          </a:xfrm>
          <a:custGeom>
            <a:avLst/>
            <a:gdLst>
              <a:gd name="connsiteX0" fmla="*/ 0 w 3046409"/>
              <a:gd name="connsiteY0" fmla="*/ 1511400 h 3022799"/>
              <a:gd name="connsiteX1" fmla="*/ 1523205 w 3046409"/>
              <a:gd name="connsiteY1" fmla="*/ 0 h 3022799"/>
              <a:gd name="connsiteX2" fmla="*/ 3046410 w 3046409"/>
              <a:gd name="connsiteY2" fmla="*/ 1511400 h 3022799"/>
              <a:gd name="connsiteX3" fmla="*/ 1523205 w 3046409"/>
              <a:gd name="connsiteY3" fmla="*/ 3022800 h 3022799"/>
              <a:gd name="connsiteX4" fmla="*/ 0 w 3046409"/>
              <a:gd name="connsiteY4" fmla="*/ 1511400 h 302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6409" h="3022799">
                <a:moveTo>
                  <a:pt x="0" y="1511400"/>
                </a:moveTo>
                <a:cubicBezTo>
                  <a:pt x="0" y="676677"/>
                  <a:pt x="681962" y="0"/>
                  <a:pt x="1523205" y="0"/>
                </a:cubicBezTo>
                <a:cubicBezTo>
                  <a:pt x="2364448" y="0"/>
                  <a:pt x="3046410" y="676677"/>
                  <a:pt x="3046410" y="1511400"/>
                </a:cubicBezTo>
                <a:cubicBezTo>
                  <a:pt x="3046410" y="2346123"/>
                  <a:pt x="2364448" y="3022800"/>
                  <a:pt x="1523205" y="3022800"/>
                </a:cubicBezTo>
                <a:cubicBezTo>
                  <a:pt x="681962" y="3022800"/>
                  <a:pt x="0" y="2346123"/>
                  <a:pt x="0" y="1511400"/>
                </a:cubicBezTo>
                <a:close/>
              </a:path>
            </a:pathLst>
          </a:custGeom>
          <a:solidFill>
            <a:srgbClr val="1B476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7886" tIns="474429" rIns="477886" bIns="47442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1" kern="1200" dirty="0"/>
              <a:t>Q3: </a:t>
            </a:r>
          </a:p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/>
              <a:t>Can BTC be a leading indicator?</a:t>
            </a:r>
          </a:p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/>
          </a:p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6108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8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951C6693-1D24-2185-7AFE-11730FF0B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35;p34">
            <a:extLst>
              <a:ext uri="{FF2B5EF4-FFF2-40B4-BE49-F238E27FC236}">
                <a16:creationId xmlns:a16="http://schemas.microsoft.com/office/drawing/2014/main" id="{B321B78D-EB7D-A2E7-4EDE-E1318F9BB7B9}"/>
              </a:ext>
            </a:extLst>
          </p:cNvPr>
          <p:cNvSpPr txBox="1"/>
          <p:nvPr/>
        </p:nvSpPr>
        <p:spPr>
          <a:xfrm>
            <a:off x="394235" y="-6363"/>
            <a:ext cx="6572876" cy="94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>
              <a:buSzPts val="3300"/>
            </a:pPr>
            <a:r>
              <a:rPr lang="en-US" sz="4667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Titan Capital Management</a:t>
            </a:r>
            <a:endParaRPr sz="4667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894DB-BCAE-73AE-887C-59640350355C}"/>
              </a:ext>
            </a:extLst>
          </p:cNvPr>
          <p:cNvSpPr/>
          <p:nvPr/>
        </p:nvSpPr>
        <p:spPr>
          <a:xfrm>
            <a:off x="1" y="0"/>
            <a:ext cx="12200593" cy="115778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9EA86-F13C-8BD5-A796-515E3A577292}"/>
              </a:ext>
            </a:extLst>
          </p:cNvPr>
          <p:cNvSpPr/>
          <p:nvPr/>
        </p:nvSpPr>
        <p:spPr>
          <a:xfrm>
            <a:off x="394237" y="904273"/>
            <a:ext cx="6705600" cy="243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/>
          </a:p>
        </p:txBody>
      </p:sp>
      <p:sp>
        <p:nvSpPr>
          <p:cNvPr id="23" name="Google Shape;135;p34">
            <a:extLst>
              <a:ext uri="{FF2B5EF4-FFF2-40B4-BE49-F238E27FC236}">
                <a16:creationId xmlns:a16="http://schemas.microsoft.com/office/drawing/2014/main" id="{7528B1F9-4BEC-EEA0-0AD9-891C2BD40B9A}"/>
              </a:ext>
            </a:extLst>
          </p:cNvPr>
          <p:cNvSpPr txBox="1"/>
          <p:nvPr/>
        </p:nvSpPr>
        <p:spPr>
          <a:xfrm>
            <a:off x="424717" y="37055"/>
            <a:ext cx="10030192" cy="79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rgbClr val="1B4768"/>
                </a:solidFill>
                <a:latin typeface="Calibri Light (Headings)"/>
                <a:cs typeface="Calibri"/>
                <a:sym typeface="Calibri"/>
              </a:rPr>
              <a:t>Questions &amp; Data</a:t>
            </a:r>
            <a:endParaRPr lang="en-US" sz="2400" b="1" dirty="0">
              <a:solidFill>
                <a:srgbClr val="1B4768"/>
              </a:solidFill>
            </a:endParaRP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9AA491AC-89E4-B071-CB12-43C11932045A}"/>
              </a:ext>
            </a:extLst>
          </p:cNvPr>
          <p:cNvSpPr txBox="1">
            <a:spLocks/>
          </p:cNvSpPr>
          <p:nvPr/>
        </p:nvSpPr>
        <p:spPr>
          <a:xfrm>
            <a:off x="11308531" y="6510666"/>
            <a:ext cx="365800" cy="2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2" tIns="12192" rIns="12192" bIns="1219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fld id="{00000000-1234-1234-1234-123412341234}" type="slidenum">
              <a:rPr lang="en-US" sz="1867">
                <a:solidFill>
                  <a:schemeClr val="tx1"/>
                </a:solidFill>
                <a:latin typeface="+mj-lt"/>
              </a:rPr>
              <a:pPr lvl="1"/>
              <a:t>3</a:t>
            </a:fld>
            <a:endParaRPr lang="en-US" sz="1867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1D4527-93BC-9355-0B4A-E7DC511731DE}"/>
              </a:ext>
            </a:extLst>
          </p:cNvPr>
          <p:cNvGrpSpPr/>
          <p:nvPr/>
        </p:nvGrpSpPr>
        <p:grpSpPr>
          <a:xfrm>
            <a:off x="374702" y="-3138533"/>
            <a:ext cx="4514657" cy="595877"/>
            <a:chOff x="281026" y="359364"/>
            <a:chExt cx="3385993" cy="446908"/>
          </a:xfrm>
        </p:grpSpPr>
        <p:pic>
          <p:nvPicPr>
            <p:cNvPr id="24" name="Google Shape;137;p34">
              <a:extLst>
                <a:ext uri="{FF2B5EF4-FFF2-40B4-BE49-F238E27FC236}">
                  <a16:creationId xmlns:a16="http://schemas.microsoft.com/office/drawing/2014/main" id="{F47A35C0-5457-40B6-68CD-566A024990E9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12834" t="12833" r="12460" b="12778"/>
            <a:stretch/>
          </p:blipFill>
          <p:spPr>
            <a:xfrm>
              <a:off x="281026" y="359364"/>
              <a:ext cx="448805" cy="44690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/>
          </p:spPr>
        </p:pic>
        <p:sp>
          <p:nvSpPr>
            <p:cNvPr id="25" name="Google Shape;135;p34">
              <a:extLst>
                <a:ext uri="{FF2B5EF4-FFF2-40B4-BE49-F238E27FC236}">
                  <a16:creationId xmlns:a16="http://schemas.microsoft.com/office/drawing/2014/main" id="{A90C1B06-9A67-F79E-C71E-3265C2D835FF}"/>
                </a:ext>
              </a:extLst>
            </p:cNvPr>
            <p:cNvSpPr txBox="1"/>
            <p:nvPr/>
          </p:nvSpPr>
          <p:spPr>
            <a:xfrm>
              <a:off x="818623" y="408848"/>
              <a:ext cx="2848396" cy="3479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121900" bIns="121900" anchor="ctr" anchorCtr="0">
              <a:noAutofit/>
            </a:bodyPr>
            <a:lstStyle/>
            <a:p>
              <a:pPr>
                <a:buSzPts val="3300"/>
              </a:pPr>
              <a:r>
                <a:rPr lang="en-US" sz="2667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Calibri"/>
                </a:rPr>
                <a:t>Titan Capital Management</a:t>
              </a:r>
              <a:endParaRPr sz="2667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libri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62D026C-B57B-7B4B-5D38-EEBACCFB9E8A}"/>
              </a:ext>
            </a:extLst>
          </p:cNvPr>
          <p:cNvGrpSpPr/>
          <p:nvPr/>
        </p:nvGrpSpPr>
        <p:grpSpPr>
          <a:xfrm>
            <a:off x="-11125204" y="-2"/>
            <a:ext cx="9889068" cy="6163735"/>
            <a:chOff x="-3" y="-2"/>
            <a:chExt cx="7416801" cy="4622801"/>
          </a:xfrm>
        </p:grpSpPr>
        <p:sp>
          <p:nvSpPr>
            <p:cNvPr id="51" name="Trapezoid 7">
              <a:extLst>
                <a:ext uri="{FF2B5EF4-FFF2-40B4-BE49-F238E27FC236}">
                  <a16:creationId xmlns:a16="http://schemas.microsoft.com/office/drawing/2014/main" id="{2C6B1E57-0D84-D5FA-C5CF-C7F7D931DCED}"/>
                </a:ext>
              </a:extLst>
            </p:cNvPr>
            <p:cNvSpPr/>
            <p:nvPr/>
          </p:nvSpPr>
          <p:spPr>
            <a:xfrm rot="10800000">
              <a:off x="-3" y="-2"/>
              <a:ext cx="7416801" cy="4622801"/>
            </a:xfrm>
            <a:custGeom>
              <a:avLst/>
              <a:gdLst>
                <a:gd name="connsiteX0" fmla="*/ 0 w 7416801"/>
                <a:gd name="connsiteY0" fmla="*/ 4402668 h 4402668"/>
                <a:gd name="connsiteX1" fmla="*/ 0 w 7416801"/>
                <a:gd name="connsiteY1" fmla="*/ 0 h 4402668"/>
                <a:gd name="connsiteX2" fmla="*/ 7416801 w 7416801"/>
                <a:gd name="connsiteY2" fmla="*/ 0 h 4402668"/>
                <a:gd name="connsiteX3" fmla="*/ 7416801 w 7416801"/>
                <a:gd name="connsiteY3" fmla="*/ 4402668 h 4402668"/>
                <a:gd name="connsiteX4" fmla="*/ 0 w 7416801"/>
                <a:gd name="connsiteY4" fmla="*/ 4402668 h 4402668"/>
                <a:gd name="connsiteX0" fmla="*/ 0 w 7416801"/>
                <a:gd name="connsiteY0" fmla="*/ 4402668 h 4402668"/>
                <a:gd name="connsiteX1" fmla="*/ 2658534 w 7416801"/>
                <a:gd name="connsiteY1" fmla="*/ 0 h 4402668"/>
                <a:gd name="connsiteX2" fmla="*/ 7416801 w 7416801"/>
                <a:gd name="connsiteY2" fmla="*/ 0 h 4402668"/>
                <a:gd name="connsiteX3" fmla="*/ 7416801 w 7416801"/>
                <a:gd name="connsiteY3" fmla="*/ 4402668 h 4402668"/>
                <a:gd name="connsiteX4" fmla="*/ 0 w 7416801"/>
                <a:gd name="connsiteY4" fmla="*/ 4402668 h 440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6801" h="4402668">
                  <a:moveTo>
                    <a:pt x="0" y="4402668"/>
                  </a:moveTo>
                  <a:lnTo>
                    <a:pt x="2658534" y="0"/>
                  </a:lnTo>
                  <a:lnTo>
                    <a:pt x="7416801" y="0"/>
                  </a:lnTo>
                  <a:lnTo>
                    <a:pt x="7416801" y="4402668"/>
                  </a:lnTo>
                  <a:lnTo>
                    <a:pt x="0" y="4402668"/>
                  </a:lnTo>
                  <a:close/>
                </a:path>
              </a:pathLst>
            </a:custGeom>
            <a:solidFill>
              <a:srgbClr val="1B4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121920" rIns="12192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200" err="1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3760BEA-9D92-B91D-E62A-7BBD0EA375E3}"/>
                </a:ext>
              </a:extLst>
            </p:cNvPr>
            <p:cNvGrpSpPr/>
            <p:nvPr/>
          </p:nvGrpSpPr>
          <p:grpSpPr>
            <a:xfrm>
              <a:off x="268766" y="2791545"/>
              <a:ext cx="5029200" cy="598239"/>
              <a:chOff x="268766" y="2621613"/>
              <a:chExt cx="5029200" cy="598239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2493A1E-7816-ED4C-DF05-79BCED958B6E}"/>
                  </a:ext>
                </a:extLst>
              </p:cNvPr>
              <p:cNvSpPr/>
              <p:nvPr/>
            </p:nvSpPr>
            <p:spPr>
              <a:xfrm>
                <a:off x="268766" y="2650959"/>
                <a:ext cx="50292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33"/>
              </a:p>
            </p:txBody>
          </p:sp>
          <p:sp>
            <p:nvSpPr>
              <p:cNvPr id="55" name="Google Shape;135;p34">
                <a:extLst>
                  <a:ext uri="{FF2B5EF4-FFF2-40B4-BE49-F238E27FC236}">
                    <a16:creationId xmlns:a16="http://schemas.microsoft.com/office/drawing/2014/main" id="{5B7437DE-BE80-77F9-4E00-9E688B487957}"/>
                  </a:ext>
                </a:extLst>
              </p:cNvPr>
              <p:cNvSpPr txBox="1"/>
              <p:nvPr/>
            </p:nvSpPr>
            <p:spPr>
              <a:xfrm>
                <a:off x="268766" y="2621613"/>
                <a:ext cx="4489351" cy="598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1900" rIns="121900" bIns="121900" anchor="t" anchorCtr="0">
                <a:noAutofit/>
              </a:bodyPr>
              <a:lstStyle/>
              <a:p>
                <a:pPr>
                  <a:buSzPts val="3300"/>
                </a:pPr>
                <a:r>
                  <a:rPr lang="en-US" sz="3333">
                    <a:solidFill>
                      <a:schemeClr val="bg1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November 3</a:t>
                </a:r>
                <a:r>
                  <a:rPr lang="en-US" sz="3333" baseline="30000">
                    <a:solidFill>
                      <a:schemeClr val="bg1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rd</a:t>
                </a:r>
                <a:r>
                  <a:rPr lang="en-US" sz="3333">
                    <a:solidFill>
                      <a:schemeClr val="bg1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, 2022</a:t>
                </a:r>
                <a:endParaRPr sz="3333">
                  <a:solidFill>
                    <a:schemeClr val="bg1"/>
                  </a:solidFill>
                  <a:latin typeface="Calibri Light (Headings)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135;p34">
              <a:extLst>
                <a:ext uri="{FF2B5EF4-FFF2-40B4-BE49-F238E27FC236}">
                  <a16:creationId xmlns:a16="http://schemas.microsoft.com/office/drawing/2014/main" id="{0F212274-02EB-FBC4-12F9-6842C42D90EB}"/>
                </a:ext>
              </a:extLst>
            </p:cNvPr>
            <p:cNvSpPr txBox="1"/>
            <p:nvPr/>
          </p:nvSpPr>
          <p:spPr>
            <a:xfrm>
              <a:off x="281026" y="2195220"/>
              <a:ext cx="4489351" cy="59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121900" bIns="121900" anchor="t" anchorCtr="0">
              <a:noAutofit/>
            </a:bodyPr>
            <a:lstStyle/>
            <a:p>
              <a:pPr>
                <a:buSzPts val="3300"/>
              </a:pPr>
              <a:r>
                <a:rPr lang="en-US" sz="4667" b="1">
                  <a:solidFill>
                    <a:schemeClr val="bg1"/>
                  </a:solidFill>
                  <a:latin typeface="Calibri Light (Headings)"/>
                  <a:ea typeface="Calibri"/>
                  <a:cs typeface="Calibri"/>
                  <a:sym typeface="Calibri"/>
                </a:rPr>
                <a:t>Weekly Discussion</a:t>
              </a:r>
              <a:endParaRPr sz="4667" b="1">
                <a:solidFill>
                  <a:schemeClr val="bg1"/>
                </a:solidFill>
                <a:latin typeface="Calibri Light (Headings)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ata:image/svg+xml;charset=utf8,%20%3Csvg%20width%3D'143'%20height%3D'142'%20xmlns%3D'http%3A%2F%2Fwww.w3.org%2F2000%2Fsvg'%20xmlns%3Axlink%3D'http%3A%2F%2Fwww.w3.org%2F1999%2Fxlink'%20overflow%3D'hidden'%3E%3Cg%3E%3Cpath%20d%3D'M116.115%2025.8854%20114.636%2012.5729%2098.3647%2028.8438%2099.2522%2036.5354%2075.5855%2060.2021C73.5146%2059.1667%2071.148%2058.4271%2068.6334%2058.4271%2060.498%2058.4271%2053.8417%2065.0834%2053.8417%2073.2188%2053.8417%2081.3542%2060.498%2088.0105%2068.6334%2088.0105%2076.7688%2088.0105%2083.4251%2081.3542%2083.4251%2073.2188%2083.4251%2070.7042%2082.8334%2068.4855%2081.798%2066.4146L105.465%2042.7479%20113.156%2043.6355%20129.427%2027.3646%20116.115%2025.8854Z'%20fill%3D'%23EB6C15'%20transform%3D'matrix(1.00704%200%200%201%205.68434e-14%20-4.54943e-05)'%2F%3E%3Cpath%20d%3D'M117.298%2047.7771%20115.375%2049.848%20112.565%2049.5521%20109.458%2049.1084C113.6%2056.2084%20116.115%2064.3438%20116.115%2073.2188%20116.115%2099.2522%2094.8147%20120.552%2068.7813%20120.552%2042.7479%20120.552%2021.4479%2099.2522%2021.4479%2073.2188%2021.4479%2047.1855%2042.7479%2025.8854%2068.7813%2025.8854%2077.5084%2025.8854%2085.7917%2028.2521%2092.8917%2032.5417L92.5959%2029.5834%2092.1522%2026.625%2094.223%2024.5542%2095.2584%2023.5188C87.2709%2019.3771%2078.3959%2017.0104%2068.7813%2017.0104%2037.7188%2017.0104%2012.5729%2042.1563%2012.5729%2073.2188%2012.5729%20104.281%2037.7188%20129.427%2068.7813%20129.427%2099.8438%20129.427%20124.99%20104.281%20124.99%2073.2188%20124.99%2063.6042%20122.623%2054.7292%20118.333%2046.8896L117.298%2047.7771Z'%20fill%3D'%23EB6C15'%20transform%3D'matrix(1.00704%200%200%201%205.68434e-14%20-4.54943e-05)'%2F%3E%3Cpath%20d%3D'M93.4834%2063.1605C94.8147%2066.2667%2095.4063%2069.6688%2095.4063%2073.2188%2095.4063%2087.8626%2083.4251%2099.8438%2068.7813%2099.8438%2054.1375%2099.8438%2042.1563%2087.8626%2042.1563%2073.2188%2042.1563%2058.575%2054.1375%2046.5938%2068.7813%2046.5938%2072.3313%2046.5938%2075.7334%2047.3334%2078.8396%2048.5167L85.4959%2041.8604C80.4667%2039.1979%2074.8459%2037.7188%2068.7813%2037.7188%2049.2563%2037.7188%2033.2813%2053.6938%2033.2813%2073.2188%2033.2813%2092.7438%2049.2563%20108.719%2068.7813%20108.719%2088.3063%20108.719%20104.281%2092.7438%20104.281%2073.2188%20104.281%2067.1542%20102.802%2061.5334%20100.14%2056.5042L93.4834%2063.1605Z'%20fill%3D'%23EB6C15'%20transform%3D'matrix(1.00704%200%200%201%205.68434e-14%20-4.54943e-05)'%2F%3E%3C%2Fg%3E%3C%2Fsvg%3E">
            <a:extLst>
              <a:ext uri="{FF2B5EF4-FFF2-40B4-BE49-F238E27FC236}">
                <a16:creationId xmlns:a16="http://schemas.microsoft.com/office/drawing/2014/main" id="{6A449B60-C218-EA94-6ED5-6884051F7A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654" y="2137330"/>
            <a:ext cx="170688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4" descr="Collection 99+ Pictures Uc Berkeley Logo Images Stunning">
            <a:extLst>
              <a:ext uri="{FF2B5EF4-FFF2-40B4-BE49-F238E27FC236}">
                <a16:creationId xmlns:a16="http://schemas.microsoft.com/office/drawing/2014/main" id="{5E4F58BE-1C96-894C-2581-13DD20C27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168" y="108202"/>
            <a:ext cx="874326" cy="8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27">
            <a:extLst>
              <a:ext uri="{FF2B5EF4-FFF2-40B4-BE49-F238E27FC236}">
                <a16:creationId xmlns:a16="http://schemas.microsoft.com/office/drawing/2014/main" id="{32AC0906-D16E-B4DF-CB03-D8AD22219140}"/>
              </a:ext>
            </a:extLst>
          </p:cNvPr>
          <p:cNvSpPr/>
          <p:nvPr/>
        </p:nvSpPr>
        <p:spPr>
          <a:xfrm>
            <a:off x="578629" y="1532765"/>
            <a:ext cx="3461807" cy="4397472"/>
          </a:xfrm>
          <a:custGeom>
            <a:avLst/>
            <a:gdLst>
              <a:gd name="connsiteX0" fmla="*/ 0 w 3046409"/>
              <a:gd name="connsiteY0" fmla="*/ 1511400 h 3022799"/>
              <a:gd name="connsiteX1" fmla="*/ 1523205 w 3046409"/>
              <a:gd name="connsiteY1" fmla="*/ 0 h 3022799"/>
              <a:gd name="connsiteX2" fmla="*/ 3046410 w 3046409"/>
              <a:gd name="connsiteY2" fmla="*/ 1511400 h 3022799"/>
              <a:gd name="connsiteX3" fmla="*/ 1523205 w 3046409"/>
              <a:gd name="connsiteY3" fmla="*/ 3022800 h 3022799"/>
              <a:gd name="connsiteX4" fmla="*/ 0 w 3046409"/>
              <a:gd name="connsiteY4" fmla="*/ 1511400 h 302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6409" h="3022799">
                <a:moveTo>
                  <a:pt x="0" y="1511400"/>
                </a:moveTo>
                <a:cubicBezTo>
                  <a:pt x="0" y="676677"/>
                  <a:pt x="681962" y="0"/>
                  <a:pt x="1523205" y="0"/>
                </a:cubicBezTo>
                <a:cubicBezTo>
                  <a:pt x="2364448" y="0"/>
                  <a:pt x="3046410" y="676677"/>
                  <a:pt x="3046410" y="1511400"/>
                </a:cubicBezTo>
                <a:cubicBezTo>
                  <a:pt x="3046410" y="2346123"/>
                  <a:pt x="2364448" y="3022800"/>
                  <a:pt x="1523205" y="3022800"/>
                </a:cubicBezTo>
                <a:cubicBezTo>
                  <a:pt x="681962" y="3022800"/>
                  <a:pt x="0" y="2346123"/>
                  <a:pt x="0" y="1511400"/>
                </a:cubicBezTo>
                <a:close/>
              </a:path>
            </a:pathLst>
          </a:custGeom>
          <a:solidFill>
            <a:srgbClr val="1B476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7886" tIns="474429" rIns="477886" bIns="47442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1" dirty="0"/>
              <a:t>A</a:t>
            </a:r>
            <a:r>
              <a:rPr lang="en-US" sz="4000" b="1" kern="1200" dirty="0"/>
              <a:t>1: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/>
              <a:t>Yes, but some adjustments had to be made</a:t>
            </a:r>
            <a:endParaRPr lang="en-US" sz="2400" b="1" kern="1200" dirty="0"/>
          </a:p>
        </p:txBody>
      </p:sp>
      <p:sp>
        <p:nvSpPr>
          <p:cNvPr id="5" name="Freeform: Shape 27">
            <a:extLst>
              <a:ext uri="{FF2B5EF4-FFF2-40B4-BE49-F238E27FC236}">
                <a16:creationId xmlns:a16="http://schemas.microsoft.com/office/drawing/2014/main" id="{E1B7CE8C-870B-420E-13E7-FE71AAE4DCE9}"/>
              </a:ext>
            </a:extLst>
          </p:cNvPr>
          <p:cNvSpPr/>
          <p:nvPr/>
        </p:nvSpPr>
        <p:spPr>
          <a:xfrm>
            <a:off x="8111843" y="1530936"/>
            <a:ext cx="3461807" cy="4397472"/>
          </a:xfrm>
          <a:custGeom>
            <a:avLst/>
            <a:gdLst>
              <a:gd name="connsiteX0" fmla="*/ 0 w 3046409"/>
              <a:gd name="connsiteY0" fmla="*/ 1511400 h 3022799"/>
              <a:gd name="connsiteX1" fmla="*/ 1523205 w 3046409"/>
              <a:gd name="connsiteY1" fmla="*/ 0 h 3022799"/>
              <a:gd name="connsiteX2" fmla="*/ 3046410 w 3046409"/>
              <a:gd name="connsiteY2" fmla="*/ 1511400 h 3022799"/>
              <a:gd name="connsiteX3" fmla="*/ 1523205 w 3046409"/>
              <a:gd name="connsiteY3" fmla="*/ 3022800 h 3022799"/>
              <a:gd name="connsiteX4" fmla="*/ 0 w 3046409"/>
              <a:gd name="connsiteY4" fmla="*/ 1511400 h 302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6409" h="3022799">
                <a:moveTo>
                  <a:pt x="0" y="1511400"/>
                </a:moveTo>
                <a:cubicBezTo>
                  <a:pt x="0" y="676677"/>
                  <a:pt x="681962" y="0"/>
                  <a:pt x="1523205" y="0"/>
                </a:cubicBezTo>
                <a:cubicBezTo>
                  <a:pt x="2364448" y="0"/>
                  <a:pt x="3046410" y="676677"/>
                  <a:pt x="3046410" y="1511400"/>
                </a:cubicBezTo>
                <a:cubicBezTo>
                  <a:pt x="3046410" y="2346123"/>
                  <a:pt x="2364448" y="3022800"/>
                  <a:pt x="1523205" y="3022800"/>
                </a:cubicBezTo>
                <a:cubicBezTo>
                  <a:pt x="681962" y="3022800"/>
                  <a:pt x="0" y="2346123"/>
                  <a:pt x="0" y="1511400"/>
                </a:cubicBezTo>
                <a:close/>
              </a:path>
            </a:pathLst>
          </a:custGeom>
          <a:solidFill>
            <a:srgbClr val="1B476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7886" tIns="474429" rIns="477886" bIns="47442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1" dirty="0"/>
              <a:t>A3</a:t>
            </a:r>
            <a:r>
              <a:rPr lang="en-US" sz="4000" b="1" kern="1200" dirty="0"/>
              <a:t>:</a:t>
            </a:r>
          </a:p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/>
              <a:t>Yes, but only in the short term; a week or less</a:t>
            </a:r>
            <a:endParaRPr lang="en-US" sz="2400" b="1" kern="1200" dirty="0"/>
          </a:p>
        </p:txBody>
      </p:sp>
      <p:sp>
        <p:nvSpPr>
          <p:cNvPr id="6" name="Freeform: Shape 27">
            <a:extLst>
              <a:ext uri="{FF2B5EF4-FFF2-40B4-BE49-F238E27FC236}">
                <a16:creationId xmlns:a16="http://schemas.microsoft.com/office/drawing/2014/main" id="{90D84F7B-526B-8855-80BE-69CEAFFA3979}"/>
              </a:ext>
            </a:extLst>
          </p:cNvPr>
          <p:cNvSpPr/>
          <p:nvPr/>
        </p:nvSpPr>
        <p:spPr>
          <a:xfrm>
            <a:off x="4345236" y="1568203"/>
            <a:ext cx="3461807" cy="4397472"/>
          </a:xfrm>
          <a:custGeom>
            <a:avLst/>
            <a:gdLst>
              <a:gd name="connsiteX0" fmla="*/ 0 w 3046409"/>
              <a:gd name="connsiteY0" fmla="*/ 1511400 h 3022799"/>
              <a:gd name="connsiteX1" fmla="*/ 1523205 w 3046409"/>
              <a:gd name="connsiteY1" fmla="*/ 0 h 3022799"/>
              <a:gd name="connsiteX2" fmla="*/ 3046410 w 3046409"/>
              <a:gd name="connsiteY2" fmla="*/ 1511400 h 3022799"/>
              <a:gd name="connsiteX3" fmla="*/ 1523205 w 3046409"/>
              <a:gd name="connsiteY3" fmla="*/ 3022800 h 3022799"/>
              <a:gd name="connsiteX4" fmla="*/ 0 w 3046409"/>
              <a:gd name="connsiteY4" fmla="*/ 1511400 h 302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6409" h="3022799">
                <a:moveTo>
                  <a:pt x="0" y="1511400"/>
                </a:moveTo>
                <a:cubicBezTo>
                  <a:pt x="0" y="676677"/>
                  <a:pt x="681962" y="0"/>
                  <a:pt x="1523205" y="0"/>
                </a:cubicBezTo>
                <a:cubicBezTo>
                  <a:pt x="2364448" y="0"/>
                  <a:pt x="3046410" y="676677"/>
                  <a:pt x="3046410" y="1511400"/>
                </a:cubicBezTo>
                <a:cubicBezTo>
                  <a:pt x="3046410" y="2346123"/>
                  <a:pt x="2364448" y="3022800"/>
                  <a:pt x="1523205" y="3022800"/>
                </a:cubicBezTo>
                <a:cubicBezTo>
                  <a:pt x="681962" y="3022800"/>
                  <a:pt x="0" y="2346123"/>
                  <a:pt x="0" y="1511400"/>
                </a:cubicBezTo>
                <a:close/>
              </a:path>
            </a:pathLst>
          </a:custGeom>
          <a:solidFill>
            <a:srgbClr val="1B476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7886" tIns="474429" rIns="477886" bIns="47442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1" dirty="0"/>
              <a:t>A2</a:t>
            </a:r>
            <a:r>
              <a:rPr lang="en-US" sz="4000" b="1" kern="1200" dirty="0"/>
              <a:t>:</a:t>
            </a:r>
          </a:p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/>
              <a:t>Similar average </a:t>
            </a:r>
            <a:r>
              <a:rPr lang="en-US" sz="2400" b="1" kern="1200" dirty="0"/>
              <a:t>returns &amp; slightly outperformed BTC</a:t>
            </a:r>
          </a:p>
        </p:txBody>
      </p:sp>
    </p:spTree>
    <p:extLst>
      <p:ext uri="{BB962C8B-B14F-4D97-AF65-F5344CB8AC3E}">
        <p14:creationId xmlns:p14="http://schemas.microsoft.com/office/powerpoint/2010/main" val="1444987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51D45A67-17E7-F2F9-C3B3-F1F82CD98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35;p34">
            <a:extLst>
              <a:ext uri="{FF2B5EF4-FFF2-40B4-BE49-F238E27FC236}">
                <a16:creationId xmlns:a16="http://schemas.microsoft.com/office/drawing/2014/main" id="{7D8AB04D-8CC7-9FF4-7221-5748D7AB67CA}"/>
              </a:ext>
            </a:extLst>
          </p:cNvPr>
          <p:cNvSpPr txBox="1"/>
          <p:nvPr/>
        </p:nvSpPr>
        <p:spPr>
          <a:xfrm>
            <a:off x="394235" y="-6363"/>
            <a:ext cx="6572876" cy="94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>
              <a:buSzPts val="3300"/>
            </a:pPr>
            <a:r>
              <a:rPr lang="en-US" sz="4667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Titan Capital Management</a:t>
            </a:r>
            <a:endParaRPr sz="4667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9E2282-6D01-1C4C-084B-085989A78DB7}"/>
              </a:ext>
            </a:extLst>
          </p:cNvPr>
          <p:cNvSpPr/>
          <p:nvPr/>
        </p:nvSpPr>
        <p:spPr>
          <a:xfrm>
            <a:off x="1" y="0"/>
            <a:ext cx="12200593" cy="115778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9D528-C312-84B7-4044-F50510B5169D}"/>
              </a:ext>
            </a:extLst>
          </p:cNvPr>
          <p:cNvSpPr/>
          <p:nvPr/>
        </p:nvSpPr>
        <p:spPr>
          <a:xfrm>
            <a:off x="394237" y="904273"/>
            <a:ext cx="6705600" cy="243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/>
          </a:p>
        </p:txBody>
      </p:sp>
      <p:sp>
        <p:nvSpPr>
          <p:cNvPr id="23" name="Google Shape;135;p34">
            <a:extLst>
              <a:ext uri="{FF2B5EF4-FFF2-40B4-BE49-F238E27FC236}">
                <a16:creationId xmlns:a16="http://schemas.microsoft.com/office/drawing/2014/main" id="{1968E70E-62E5-72CB-8F7D-F2F168F481C2}"/>
              </a:ext>
            </a:extLst>
          </p:cNvPr>
          <p:cNvSpPr txBox="1"/>
          <p:nvPr/>
        </p:nvSpPr>
        <p:spPr>
          <a:xfrm>
            <a:off x="424717" y="37055"/>
            <a:ext cx="10030192" cy="79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rgbClr val="1B4768"/>
                </a:solidFill>
                <a:latin typeface="Calibri Light (Headings)"/>
                <a:cs typeface="Calibri"/>
                <a:sym typeface="Calibri"/>
              </a:rPr>
              <a:t>Data Cleanup &amp; Exploration</a:t>
            </a:r>
            <a:endParaRPr lang="en-US" sz="2400" b="1" dirty="0">
              <a:solidFill>
                <a:srgbClr val="1B4768"/>
              </a:solidFill>
            </a:endParaRP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8BE3A7E9-6DE7-00AA-06CC-8956746FA1F1}"/>
              </a:ext>
            </a:extLst>
          </p:cNvPr>
          <p:cNvSpPr txBox="1">
            <a:spLocks/>
          </p:cNvSpPr>
          <p:nvPr/>
        </p:nvSpPr>
        <p:spPr>
          <a:xfrm>
            <a:off x="11308531" y="6510666"/>
            <a:ext cx="365800" cy="2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2" tIns="12192" rIns="12192" bIns="1219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fld id="{00000000-1234-1234-1234-123412341234}" type="slidenum">
              <a:rPr lang="en-US" sz="1867">
                <a:solidFill>
                  <a:schemeClr val="tx1"/>
                </a:solidFill>
                <a:latin typeface="+mj-lt"/>
              </a:rPr>
              <a:pPr lvl="1"/>
              <a:t>4</a:t>
            </a:fld>
            <a:endParaRPr lang="en-US" sz="1867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931614-B84B-55D6-D54E-07AD9A3D1428}"/>
              </a:ext>
            </a:extLst>
          </p:cNvPr>
          <p:cNvGrpSpPr/>
          <p:nvPr/>
        </p:nvGrpSpPr>
        <p:grpSpPr>
          <a:xfrm>
            <a:off x="374702" y="-3138533"/>
            <a:ext cx="4514657" cy="595877"/>
            <a:chOff x="281026" y="359364"/>
            <a:chExt cx="3385993" cy="446908"/>
          </a:xfrm>
        </p:grpSpPr>
        <p:pic>
          <p:nvPicPr>
            <p:cNvPr id="24" name="Google Shape;137;p34">
              <a:extLst>
                <a:ext uri="{FF2B5EF4-FFF2-40B4-BE49-F238E27FC236}">
                  <a16:creationId xmlns:a16="http://schemas.microsoft.com/office/drawing/2014/main" id="{92F3200F-A264-DE7B-7543-39E95E93BE3A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12834" t="12833" r="12460" b="12778"/>
            <a:stretch/>
          </p:blipFill>
          <p:spPr>
            <a:xfrm>
              <a:off x="281026" y="359364"/>
              <a:ext cx="448805" cy="44690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/>
          </p:spPr>
        </p:pic>
        <p:sp>
          <p:nvSpPr>
            <p:cNvPr id="25" name="Google Shape;135;p34">
              <a:extLst>
                <a:ext uri="{FF2B5EF4-FFF2-40B4-BE49-F238E27FC236}">
                  <a16:creationId xmlns:a16="http://schemas.microsoft.com/office/drawing/2014/main" id="{24A4D76B-022A-CA5C-3D4F-829CD670B5EF}"/>
                </a:ext>
              </a:extLst>
            </p:cNvPr>
            <p:cNvSpPr txBox="1"/>
            <p:nvPr/>
          </p:nvSpPr>
          <p:spPr>
            <a:xfrm>
              <a:off x="818623" y="408848"/>
              <a:ext cx="2848396" cy="3479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121900" bIns="121900" anchor="ctr" anchorCtr="0">
              <a:noAutofit/>
            </a:bodyPr>
            <a:lstStyle/>
            <a:p>
              <a:pPr>
                <a:buSzPts val="3300"/>
              </a:pPr>
              <a:r>
                <a:rPr lang="en-US" sz="2667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Calibri"/>
                </a:rPr>
                <a:t>Titan Capital Management</a:t>
              </a:r>
              <a:endParaRPr sz="2667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libri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FEA5596-44DE-62C3-4BE5-F5D1F9D3B7D4}"/>
              </a:ext>
            </a:extLst>
          </p:cNvPr>
          <p:cNvGrpSpPr/>
          <p:nvPr/>
        </p:nvGrpSpPr>
        <p:grpSpPr>
          <a:xfrm>
            <a:off x="-11125204" y="-2"/>
            <a:ext cx="9889068" cy="6163735"/>
            <a:chOff x="-3" y="-2"/>
            <a:chExt cx="7416801" cy="4622801"/>
          </a:xfrm>
        </p:grpSpPr>
        <p:sp>
          <p:nvSpPr>
            <p:cNvPr id="51" name="Trapezoid 7">
              <a:extLst>
                <a:ext uri="{FF2B5EF4-FFF2-40B4-BE49-F238E27FC236}">
                  <a16:creationId xmlns:a16="http://schemas.microsoft.com/office/drawing/2014/main" id="{92C62694-2A15-49BD-222D-FE729353A0EC}"/>
                </a:ext>
              </a:extLst>
            </p:cNvPr>
            <p:cNvSpPr/>
            <p:nvPr/>
          </p:nvSpPr>
          <p:spPr>
            <a:xfrm rot="10800000">
              <a:off x="-3" y="-2"/>
              <a:ext cx="7416801" cy="4622801"/>
            </a:xfrm>
            <a:custGeom>
              <a:avLst/>
              <a:gdLst>
                <a:gd name="connsiteX0" fmla="*/ 0 w 7416801"/>
                <a:gd name="connsiteY0" fmla="*/ 4402668 h 4402668"/>
                <a:gd name="connsiteX1" fmla="*/ 0 w 7416801"/>
                <a:gd name="connsiteY1" fmla="*/ 0 h 4402668"/>
                <a:gd name="connsiteX2" fmla="*/ 7416801 w 7416801"/>
                <a:gd name="connsiteY2" fmla="*/ 0 h 4402668"/>
                <a:gd name="connsiteX3" fmla="*/ 7416801 w 7416801"/>
                <a:gd name="connsiteY3" fmla="*/ 4402668 h 4402668"/>
                <a:gd name="connsiteX4" fmla="*/ 0 w 7416801"/>
                <a:gd name="connsiteY4" fmla="*/ 4402668 h 4402668"/>
                <a:gd name="connsiteX0" fmla="*/ 0 w 7416801"/>
                <a:gd name="connsiteY0" fmla="*/ 4402668 h 4402668"/>
                <a:gd name="connsiteX1" fmla="*/ 2658534 w 7416801"/>
                <a:gd name="connsiteY1" fmla="*/ 0 h 4402668"/>
                <a:gd name="connsiteX2" fmla="*/ 7416801 w 7416801"/>
                <a:gd name="connsiteY2" fmla="*/ 0 h 4402668"/>
                <a:gd name="connsiteX3" fmla="*/ 7416801 w 7416801"/>
                <a:gd name="connsiteY3" fmla="*/ 4402668 h 4402668"/>
                <a:gd name="connsiteX4" fmla="*/ 0 w 7416801"/>
                <a:gd name="connsiteY4" fmla="*/ 4402668 h 440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6801" h="4402668">
                  <a:moveTo>
                    <a:pt x="0" y="4402668"/>
                  </a:moveTo>
                  <a:lnTo>
                    <a:pt x="2658534" y="0"/>
                  </a:lnTo>
                  <a:lnTo>
                    <a:pt x="7416801" y="0"/>
                  </a:lnTo>
                  <a:lnTo>
                    <a:pt x="7416801" y="4402668"/>
                  </a:lnTo>
                  <a:lnTo>
                    <a:pt x="0" y="4402668"/>
                  </a:lnTo>
                  <a:close/>
                </a:path>
              </a:pathLst>
            </a:custGeom>
            <a:solidFill>
              <a:srgbClr val="1B4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121920" rIns="12192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200" err="1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A35AB72-10BF-3847-2502-353CED696F59}"/>
                </a:ext>
              </a:extLst>
            </p:cNvPr>
            <p:cNvGrpSpPr/>
            <p:nvPr/>
          </p:nvGrpSpPr>
          <p:grpSpPr>
            <a:xfrm>
              <a:off x="268766" y="2791545"/>
              <a:ext cx="5029200" cy="598239"/>
              <a:chOff x="268766" y="2621613"/>
              <a:chExt cx="5029200" cy="598239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3C60739-9B2A-D221-7DF3-F5F7B293F184}"/>
                  </a:ext>
                </a:extLst>
              </p:cNvPr>
              <p:cNvSpPr/>
              <p:nvPr/>
            </p:nvSpPr>
            <p:spPr>
              <a:xfrm>
                <a:off x="268766" y="2650959"/>
                <a:ext cx="50292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33"/>
              </a:p>
            </p:txBody>
          </p:sp>
          <p:sp>
            <p:nvSpPr>
              <p:cNvPr id="55" name="Google Shape;135;p34">
                <a:extLst>
                  <a:ext uri="{FF2B5EF4-FFF2-40B4-BE49-F238E27FC236}">
                    <a16:creationId xmlns:a16="http://schemas.microsoft.com/office/drawing/2014/main" id="{3283E251-0128-412F-8DB9-47F55BFA5506}"/>
                  </a:ext>
                </a:extLst>
              </p:cNvPr>
              <p:cNvSpPr txBox="1"/>
              <p:nvPr/>
            </p:nvSpPr>
            <p:spPr>
              <a:xfrm>
                <a:off x="268766" y="2621613"/>
                <a:ext cx="4489351" cy="598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1900" rIns="121900" bIns="121900" anchor="t" anchorCtr="0">
                <a:noAutofit/>
              </a:bodyPr>
              <a:lstStyle/>
              <a:p>
                <a:pPr>
                  <a:buSzPts val="3300"/>
                </a:pPr>
                <a:r>
                  <a:rPr lang="en-US" sz="3333">
                    <a:solidFill>
                      <a:schemeClr val="bg1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November 3</a:t>
                </a:r>
                <a:r>
                  <a:rPr lang="en-US" sz="3333" baseline="30000">
                    <a:solidFill>
                      <a:schemeClr val="bg1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rd</a:t>
                </a:r>
                <a:r>
                  <a:rPr lang="en-US" sz="3333">
                    <a:solidFill>
                      <a:schemeClr val="bg1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, 2022</a:t>
                </a:r>
                <a:endParaRPr sz="3333">
                  <a:solidFill>
                    <a:schemeClr val="bg1"/>
                  </a:solidFill>
                  <a:latin typeface="Calibri Light (Headings)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135;p34">
              <a:extLst>
                <a:ext uri="{FF2B5EF4-FFF2-40B4-BE49-F238E27FC236}">
                  <a16:creationId xmlns:a16="http://schemas.microsoft.com/office/drawing/2014/main" id="{36FC1D6E-8592-B689-5D93-D28F9736E343}"/>
                </a:ext>
              </a:extLst>
            </p:cNvPr>
            <p:cNvSpPr txBox="1"/>
            <p:nvPr/>
          </p:nvSpPr>
          <p:spPr>
            <a:xfrm>
              <a:off x="281026" y="2195220"/>
              <a:ext cx="4489351" cy="59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121900" bIns="121900" anchor="t" anchorCtr="0">
              <a:noAutofit/>
            </a:bodyPr>
            <a:lstStyle/>
            <a:p>
              <a:pPr>
                <a:buSzPts val="3300"/>
              </a:pPr>
              <a:r>
                <a:rPr lang="en-US" sz="4667" b="1">
                  <a:solidFill>
                    <a:schemeClr val="bg1"/>
                  </a:solidFill>
                  <a:latin typeface="Calibri Light (Headings)"/>
                  <a:ea typeface="Calibri"/>
                  <a:cs typeface="Calibri"/>
                  <a:sym typeface="Calibri"/>
                </a:rPr>
                <a:t>Weekly Discussion</a:t>
              </a:r>
              <a:endParaRPr sz="4667" b="1">
                <a:solidFill>
                  <a:schemeClr val="bg1"/>
                </a:solidFill>
                <a:latin typeface="Calibri Light (Headings)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ata:image/svg+xml;charset=utf8,%20%3Csvg%20width%3D'143'%20height%3D'142'%20xmlns%3D'http%3A%2F%2Fwww.w3.org%2F2000%2Fsvg'%20xmlns%3Axlink%3D'http%3A%2F%2Fwww.w3.org%2F1999%2Fxlink'%20overflow%3D'hidden'%3E%3Cg%3E%3Cpath%20d%3D'M116.115%2025.8854%20114.636%2012.5729%2098.3647%2028.8438%2099.2522%2036.5354%2075.5855%2060.2021C73.5146%2059.1667%2071.148%2058.4271%2068.6334%2058.4271%2060.498%2058.4271%2053.8417%2065.0834%2053.8417%2073.2188%2053.8417%2081.3542%2060.498%2088.0105%2068.6334%2088.0105%2076.7688%2088.0105%2083.4251%2081.3542%2083.4251%2073.2188%2083.4251%2070.7042%2082.8334%2068.4855%2081.798%2066.4146L105.465%2042.7479%20113.156%2043.6355%20129.427%2027.3646%20116.115%2025.8854Z'%20fill%3D'%23EB6C15'%20transform%3D'matrix(1.00704%200%200%201%205.68434e-14%20-4.54943e-05)'%2F%3E%3Cpath%20d%3D'M117.298%2047.7771%20115.375%2049.848%20112.565%2049.5521%20109.458%2049.1084C113.6%2056.2084%20116.115%2064.3438%20116.115%2073.2188%20116.115%2099.2522%2094.8147%20120.552%2068.7813%20120.552%2042.7479%20120.552%2021.4479%2099.2522%2021.4479%2073.2188%2021.4479%2047.1855%2042.7479%2025.8854%2068.7813%2025.8854%2077.5084%2025.8854%2085.7917%2028.2521%2092.8917%2032.5417L92.5959%2029.5834%2092.1522%2026.625%2094.223%2024.5542%2095.2584%2023.5188C87.2709%2019.3771%2078.3959%2017.0104%2068.7813%2017.0104%2037.7188%2017.0104%2012.5729%2042.1563%2012.5729%2073.2188%2012.5729%20104.281%2037.7188%20129.427%2068.7813%20129.427%2099.8438%20129.427%20124.99%20104.281%20124.99%2073.2188%20124.99%2063.6042%20122.623%2054.7292%20118.333%2046.8896L117.298%2047.7771Z'%20fill%3D'%23EB6C15'%20transform%3D'matrix(1.00704%200%200%201%205.68434e-14%20-4.54943e-05)'%2F%3E%3Cpath%20d%3D'M93.4834%2063.1605C94.8147%2066.2667%2095.4063%2069.6688%2095.4063%2073.2188%2095.4063%2087.8626%2083.4251%2099.8438%2068.7813%2099.8438%2054.1375%2099.8438%2042.1563%2087.8626%2042.1563%2073.2188%2042.1563%2058.575%2054.1375%2046.5938%2068.7813%2046.5938%2072.3313%2046.5938%2075.7334%2047.3334%2078.8396%2048.5167L85.4959%2041.8604C80.4667%2039.1979%2074.8459%2037.7188%2068.7813%2037.7188%2049.2563%2037.7188%2033.2813%2053.6938%2033.2813%2073.2188%2033.2813%2092.7438%2049.2563%20108.719%2068.7813%20108.719%2088.3063%20108.719%20104.281%2092.7438%20104.281%2073.2188%20104.281%2067.1542%20102.802%2061.5334%20100.14%2056.5042L93.4834%2063.1605Z'%20fill%3D'%23EB6C15'%20transform%3D'matrix(1.00704%200%200%201%205.68434e-14%20-4.54943e-05)'%2F%3E%3C%2Fg%3E%3C%2Fsvg%3E">
            <a:extLst>
              <a:ext uri="{FF2B5EF4-FFF2-40B4-BE49-F238E27FC236}">
                <a16:creationId xmlns:a16="http://schemas.microsoft.com/office/drawing/2014/main" id="{16AF7EDA-F87B-573A-8CDB-3109F7C40A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654" y="2137330"/>
            <a:ext cx="170688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4" descr="Collection 99+ Pictures Uc Berkeley Logo Images Stunning">
            <a:extLst>
              <a:ext uri="{FF2B5EF4-FFF2-40B4-BE49-F238E27FC236}">
                <a16:creationId xmlns:a16="http://schemas.microsoft.com/office/drawing/2014/main" id="{E1BFFB6B-E134-0E2B-E1FB-C109F590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168" y="108202"/>
            <a:ext cx="874326" cy="8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A31051-5656-168A-F010-C92A5581EBC9}"/>
              </a:ext>
            </a:extLst>
          </p:cNvPr>
          <p:cNvSpPr/>
          <p:nvPr/>
        </p:nvSpPr>
        <p:spPr>
          <a:xfrm>
            <a:off x="468970" y="1608594"/>
            <a:ext cx="11254060" cy="988442"/>
          </a:xfrm>
          <a:prstGeom prst="round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Filter using median volume of the entire stock market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1C48BC-754A-D62E-00EF-6F8EA0DDA857}"/>
              </a:ext>
            </a:extLst>
          </p:cNvPr>
          <p:cNvSpPr/>
          <p:nvPr/>
        </p:nvSpPr>
        <p:spPr>
          <a:xfrm>
            <a:off x="468970" y="2728668"/>
            <a:ext cx="11254060" cy="988442"/>
          </a:xfrm>
          <a:prstGeom prst="round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Deal with unexpected nulls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4D6AE5-EE75-D194-C760-D4E478BBB2F4}"/>
              </a:ext>
            </a:extLst>
          </p:cNvPr>
          <p:cNvSpPr/>
          <p:nvPr/>
        </p:nvSpPr>
        <p:spPr>
          <a:xfrm>
            <a:off x="468970" y="3848742"/>
            <a:ext cx="11254060" cy="988442"/>
          </a:xfrm>
          <a:prstGeom prst="round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Find the distribution metrics of correlation, Beta, and Sharpe ratio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5A0A03C-2D71-9B9E-A56A-F7BD8A4755B9}"/>
              </a:ext>
            </a:extLst>
          </p:cNvPr>
          <p:cNvSpPr/>
          <p:nvPr/>
        </p:nvSpPr>
        <p:spPr>
          <a:xfrm>
            <a:off x="468970" y="4965285"/>
            <a:ext cx="11254060" cy="988442"/>
          </a:xfrm>
          <a:prstGeom prst="round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Split resulting stocks into 3 correlation segments &amp; create a portfolio for each</a:t>
            </a:r>
          </a:p>
        </p:txBody>
      </p:sp>
    </p:spTree>
    <p:extLst>
      <p:ext uri="{BB962C8B-B14F-4D97-AF65-F5344CB8AC3E}">
        <p14:creationId xmlns:p14="http://schemas.microsoft.com/office/powerpoint/2010/main" val="8832411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1CF1E83B-237B-AEDD-B8B3-046EFC9AB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35;p34">
            <a:extLst>
              <a:ext uri="{FF2B5EF4-FFF2-40B4-BE49-F238E27FC236}">
                <a16:creationId xmlns:a16="http://schemas.microsoft.com/office/drawing/2014/main" id="{DBAC9951-1E82-DE34-75F4-943073A65597}"/>
              </a:ext>
            </a:extLst>
          </p:cNvPr>
          <p:cNvSpPr txBox="1"/>
          <p:nvPr/>
        </p:nvSpPr>
        <p:spPr>
          <a:xfrm>
            <a:off x="394235" y="-6363"/>
            <a:ext cx="6572876" cy="94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>
              <a:buSzPts val="3300"/>
            </a:pPr>
            <a:r>
              <a:rPr lang="en-US" sz="4667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Titan Capital Management</a:t>
            </a:r>
            <a:endParaRPr sz="4667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3C23D5-30C3-EBC5-D8E1-B98E460EC451}"/>
              </a:ext>
            </a:extLst>
          </p:cNvPr>
          <p:cNvSpPr/>
          <p:nvPr/>
        </p:nvSpPr>
        <p:spPr>
          <a:xfrm>
            <a:off x="1" y="0"/>
            <a:ext cx="12200593" cy="115778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B57EA1-023B-5F68-7A3B-0F97F2628656}"/>
              </a:ext>
            </a:extLst>
          </p:cNvPr>
          <p:cNvSpPr/>
          <p:nvPr/>
        </p:nvSpPr>
        <p:spPr>
          <a:xfrm>
            <a:off x="394237" y="904273"/>
            <a:ext cx="6705600" cy="243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/>
          </a:p>
        </p:txBody>
      </p:sp>
      <p:sp>
        <p:nvSpPr>
          <p:cNvPr id="23" name="Google Shape;135;p34">
            <a:extLst>
              <a:ext uri="{FF2B5EF4-FFF2-40B4-BE49-F238E27FC236}">
                <a16:creationId xmlns:a16="http://schemas.microsoft.com/office/drawing/2014/main" id="{0C0FE09F-0FB4-E9C3-D3B5-13E407FB9260}"/>
              </a:ext>
            </a:extLst>
          </p:cNvPr>
          <p:cNvSpPr txBox="1"/>
          <p:nvPr/>
        </p:nvSpPr>
        <p:spPr>
          <a:xfrm>
            <a:off x="424717" y="37055"/>
            <a:ext cx="10030192" cy="79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rgbClr val="1B4768"/>
                </a:solidFill>
                <a:latin typeface="Calibri Light (Headings)"/>
                <a:cs typeface="Calibri"/>
                <a:sym typeface="Calibri"/>
              </a:rPr>
              <a:t>Data Cleanup &amp; Exploration</a:t>
            </a:r>
            <a:endParaRPr lang="en-US" sz="2400" b="1" dirty="0">
              <a:solidFill>
                <a:srgbClr val="1B4768"/>
              </a:solidFill>
            </a:endParaRP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CC4FFCC3-862E-2149-9E52-36AA7E9CB4F7}"/>
              </a:ext>
            </a:extLst>
          </p:cNvPr>
          <p:cNvSpPr txBox="1">
            <a:spLocks/>
          </p:cNvSpPr>
          <p:nvPr/>
        </p:nvSpPr>
        <p:spPr>
          <a:xfrm>
            <a:off x="11308531" y="6510666"/>
            <a:ext cx="365800" cy="2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2" tIns="12192" rIns="12192" bIns="1219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fld id="{00000000-1234-1234-1234-123412341234}" type="slidenum">
              <a:rPr lang="en-US" sz="1867">
                <a:solidFill>
                  <a:schemeClr val="tx1"/>
                </a:solidFill>
                <a:latin typeface="+mj-lt"/>
              </a:rPr>
              <a:pPr lvl="1"/>
              <a:t>5</a:t>
            </a:fld>
            <a:endParaRPr lang="en-US" sz="1867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357255-4CF3-26C5-DBC5-B531BDD08371}"/>
              </a:ext>
            </a:extLst>
          </p:cNvPr>
          <p:cNvGrpSpPr/>
          <p:nvPr/>
        </p:nvGrpSpPr>
        <p:grpSpPr>
          <a:xfrm>
            <a:off x="374702" y="-3138533"/>
            <a:ext cx="4514657" cy="595877"/>
            <a:chOff x="281026" y="359364"/>
            <a:chExt cx="3385993" cy="446908"/>
          </a:xfrm>
        </p:grpSpPr>
        <p:pic>
          <p:nvPicPr>
            <p:cNvPr id="24" name="Google Shape;137;p34">
              <a:extLst>
                <a:ext uri="{FF2B5EF4-FFF2-40B4-BE49-F238E27FC236}">
                  <a16:creationId xmlns:a16="http://schemas.microsoft.com/office/drawing/2014/main" id="{BEAD0971-D8AD-2E85-25AD-1F17F4734FF5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12834" t="12833" r="12460" b="12778"/>
            <a:stretch/>
          </p:blipFill>
          <p:spPr>
            <a:xfrm>
              <a:off x="281026" y="359364"/>
              <a:ext cx="448805" cy="44690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/>
          </p:spPr>
        </p:pic>
        <p:sp>
          <p:nvSpPr>
            <p:cNvPr id="25" name="Google Shape;135;p34">
              <a:extLst>
                <a:ext uri="{FF2B5EF4-FFF2-40B4-BE49-F238E27FC236}">
                  <a16:creationId xmlns:a16="http://schemas.microsoft.com/office/drawing/2014/main" id="{86ACF1D9-5441-A510-0B89-ED56B50E3C2D}"/>
                </a:ext>
              </a:extLst>
            </p:cNvPr>
            <p:cNvSpPr txBox="1"/>
            <p:nvPr/>
          </p:nvSpPr>
          <p:spPr>
            <a:xfrm>
              <a:off x="818623" y="408848"/>
              <a:ext cx="2848396" cy="3479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121900" bIns="121900" anchor="ctr" anchorCtr="0">
              <a:noAutofit/>
            </a:bodyPr>
            <a:lstStyle/>
            <a:p>
              <a:pPr>
                <a:buSzPts val="3300"/>
              </a:pPr>
              <a:r>
                <a:rPr lang="en-US" sz="2667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Calibri"/>
                </a:rPr>
                <a:t>Titan Capital Management</a:t>
              </a:r>
              <a:endParaRPr sz="2667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libri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FB7AEE-7DEC-FA22-55A5-F602F034F821}"/>
              </a:ext>
            </a:extLst>
          </p:cNvPr>
          <p:cNvGrpSpPr/>
          <p:nvPr/>
        </p:nvGrpSpPr>
        <p:grpSpPr>
          <a:xfrm>
            <a:off x="-11125204" y="-2"/>
            <a:ext cx="9889068" cy="6163735"/>
            <a:chOff x="-3" y="-2"/>
            <a:chExt cx="7416801" cy="4622801"/>
          </a:xfrm>
        </p:grpSpPr>
        <p:sp>
          <p:nvSpPr>
            <p:cNvPr id="51" name="Trapezoid 7">
              <a:extLst>
                <a:ext uri="{FF2B5EF4-FFF2-40B4-BE49-F238E27FC236}">
                  <a16:creationId xmlns:a16="http://schemas.microsoft.com/office/drawing/2014/main" id="{3CF5F6A5-11C8-4547-9A3C-52023CB31B7F}"/>
                </a:ext>
              </a:extLst>
            </p:cNvPr>
            <p:cNvSpPr/>
            <p:nvPr/>
          </p:nvSpPr>
          <p:spPr>
            <a:xfrm rot="10800000">
              <a:off x="-3" y="-2"/>
              <a:ext cx="7416801" cy="4622801"/>
            </a:xfrm>
            <a:custGeom>
              <a:avLst/>
              <a:gdLst>
                <a:gd name="connsiteX0" fmla="*/ 0 w 7416801"/>
                <a:gd name="connsiteY0" fmla="*/ 4402668 h 4402668"/>
                <a:gd name="connsiteX1" fmla="*/ 0 w 7416801"/>
                <a:gd name="connsiteY1" fmla="*/ 0 h 4402668"/>
                <a:gd name="connsiteX2" fmla="*/ 7416801 w 7416801"/>
                <a:gd name="connsiteY2" fmla="*/ 0 h 4402668"/>
                <a:gd name="connsiteX3" fmla="*/ 7416801 w 7416801"/>
                <a:gd name="connsiteY3" fmla="*/ 4402668 h 4402668"/>
                <a:gd name="connsiteX4" fmla="*/ 0 w 7416801"/>
                <a:gd name="connsiteY4" fmla="*/ 4402668 h 4402668"/>
                <a:gd name="connsiteX0" fmla="*/ 0 w 7416801"/>
                <a:gd name="connsiteY0" fmla="*/ 4402668 h 4402668"/>
                <a:gd name="connsiteX1" fmla="*/ 2658534 w 7416801"/>
                <a:gd name="connsiteY1" fmla="*/ 0 h 4402668"/>
                <a:gd name="connsiteX2" fmla="*/ 7416801 w 7416801"/>
                <a:gd name="connsiteY2" fmla="*/ 0 h 4402668"/>
                <a:gd name="connsiteX3" fmla="*/ 7416801 w 7416801"/>
                <a:gd name="connsiteY3" fmla="*/ 4402668 h 4402668"/>
                <a:gd name="connsiteX4" fmla="*/ 0 w 7416801"/>
                <a:gd name="connsiteY4" fmla="*/ 4402668 h 440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6801" h="4402668">
                  <a:moveTo>
                    <a:pt x="0" y="4402668"/>
                  </a:moveTo>
                  <a:lnTo>
                    <a:pt x="2658534" y="0"/>
                  </a:lnTo>
                  <a:lnTo>
                    <a:pt x="7416801" y="0"/>
                  </a:lnTo>
                  <a:lnTo>
                    <a:pt x="7416801" y="4402668"/>
                  </a:lnTo>
                  <a:lnTo>
                    <a:pt x="0" y="4402668"/>
                  </a:lnTo>
                  <a:close/>
                </a:path>
              </a:pathLst>
            </a:custGeom>
            <a:solidFill>
              <a:srgbClr val="1B4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121920" rIns="12192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200" err="1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A1082DB-EFAF-3024-2A2E-F5E87E0B0097}"/>
                </a:ext>
              </a:extLst>
            </p:cNvPr>
            <p:cNvGrpSpPr/>
            <p:nvPr/>
          </p:nvGrpSpPr>
          <p:grpSpPr>
            <a:xfrm>
              <a:off x="268766" y="2791545"/>
              <a:ext cx="5029200" cy="598239"/>
              <a:chOff x="268766" y="2621613"/>
              <a:chExt cx="5029200" cy="598239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77DB8D6-3402-50ED-2822-775B697BFC58}"/>
                  </a:ext>
                </a:extLst>
              </p:cNvPr>
              <p:cNvSpPr/>
              <p:nvPr/>
            </p:nvSpPr>
            <p:spPr>
              <a:xfrm>
                <a:off x="268766" y="2650959"/>
                <a:ext cx="50292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33"/>
              </a:p>
            </p:txBody>
          </p:sp>
          <p:sp>
            <p:nvSpPr>
              <p:cNvPr id="55" name="Google Shape;135;p34">
                <a:extLst>
                  <a:ext uri="{FF2B5EF4-FFF2-40B4-BE49-F238E27FC236}">
                    <a16:creationId xmlns:a16="http://schemas.microsoft.com/office/drawing/2014/main" id="{32D417C0-F8C0-151C-14DE-A4F737EC886F}"/>
                  </a:ext>
                </a:extLst>
              </p:cNvPr>
              <p:cNvSpPr txBox="1"/>
              <p:nvPr/>
            </p:nvSpPr>
            <p:spPr>
              <a:xfrm>
                <a:off x="268766" y="2621613"/>
                <a:ext cx="4489351" cy="598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1900" rIns="121900" bIns="121900" anchor="t" anchorCtr="0">
                <a:noAutofit/>
              </a:bodyPr>
              <a:lstStyle/>
              <a:p>
                <a:pPr>
                  <a:buSzPts val="3300"/>
                </a:pPr>
                <a:r>
                  <a:rPr lang="en-US" sz="3333">
                    <a:solidFill>
                      <a:schemeClr val="bg1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November 3</a:t>
                </a:r>
                <a:r>
                  <a:rPr lang="en-US" sz="3333" baseline="30000">
                    <a:solidFill>
                      <a:schemeClr val="bg1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rd</a:t>
                </a:r>
                <a:r>
                  <a:rPr lang="en-US" sz="3333">
                    <a:solidFill>
                      <a:schemeClr val="bg1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, 2022</a:t>
                </a:r>
                <a:endParaRPr sz="3333">
                  <a:solidFill>
                    <a:schemeClr val="bg1"/>
                  </a:solidFill>
                  <a:latin typeface="Calibri Light (Headings)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135;p34">
              <a:extLst>
                <a:ext uri="{FF2B5EF4-FFF2-40B4-BE49-F238E27FC236}">
                  <a16:creationId xmlns:a16="http://schemas.microsoft.com/office/drawing/2014/main" id="{405CFB63-2B29-69DB-6AE8-E93A76290A5F}"/>
                </a:ext>
              </a:extLst>
            </p:cNvPr>
            <p:cNvSpPr txBox="1"/>
            <p:nvPr/>
          </p:nvSpPr>
          <p:spPr>
            <a:xfrm>
              <a:off x="281026" y="2195220"/>
              <a:ext cx="4489351" cy="59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121900" bIns="121900" anchor="t" anchorCtr="0">
              <a:noAutofit/>
            </a:bodyPr>
            <a:lstStyle/>
            <a:p>
              <a:pPr>
                <a:buSzPts val="3300"/>
              </a:pPr>
              <a:r>
                <a:rPr lang="en-US" sz="4667" b="1">
                  <a:solidFill>
                    <a:schemeClr val="bg1"/>
                  </a:solidFill>
                  <a:latin typeface="Calibri Light (Headings)"/>
                  <a:ea typeface="Calibri"/>
                  <a:cs typeface="Calibri"/>
                  <a:sym typeface="Calibri"/>
                </a:rPr>
                <a:t>Weekly Discussion</a:t>
              </a:r>
              <a:endParaRPr sz="4667" b="1">
                <a:solidFill>
                  <a:schemeClr val="bg1"/>
                </a:solidFill>
                <a:latin typeface="Calibri Light (Headings)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4" descr="Collection 99+ Pictures Uc Berkeley Logo Images Stunning">
            <a:extLst>
              <a:ext uri="{FF2B5EF4-FFF2-40B4-BE49-F238E27FC236}">
                <a16:creationId xmlns:a16="http://schemas.microsoft.com/office/drawing/2014/main" id="{E23B5D12-ECA3-2992-0516-1F1830856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168" y="108202"/>
            <a:ext cx="874326" cy="8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D73BA368-53AF-21F5-06A8-86403A04E5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6" y="1227353"/>
            <a:ext cx="6261026" cy="26832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6146613A-C6C3-7617-CD52-DF18401C7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070695"/>
            <a:ext cx="8037309" cy="26791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0D330F6-A275-DB29-645E-58375E0581BF}"/>
              </a:ext>
            </a:extLst>
          </p:cNvPr>
          <p:cNvSpPr/>
          <p:nvPr/>
        </p:nvSpPr>
        <p:spPr>
          <a:xfrm>
            <a:off x="6511571" y="1375730"/>
            <a:ext cx="2670512" cy="914400"/>
          </a:xfrm>
          <a:prstGeom prst="round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securities have a low correlation to BTC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B9BA9CA-3AB2-C99A-DF8A-769DD8384332}"/>
              </a:ext>
            </a:extLst>
          </p:cNvPr>
          <p:cNvSpPr/>
          <p:nvPr/>
        </p:nvSpPr>
        <p:spPr>
          <a:xfrm>
            <a:off x="8259132" y="2739414"/>
            <a:ext cx="3330355" cy="115602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means the portfolio that is highly correlated to BTC will have few stocks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73F86BC-58C2-36B1-DD5D-F617C0F01B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18717" y="1817227"/>
            <a:ext cx="860379" cy="733647"/>
          </a:xfrm>
          <a:prstGeom prst="bentConnector3">
            <a:avLst>
              <a:gd name="adj1" fmla="val 56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AFFAF2B-CDBC-4735-7984-4534445EA0CB}"/>
              </a:ext>
            </a:extLst>
          </p:cNvPr>
          <p:cNvSpPr/>
          <p:nvPr/>
        </p:nvSpPr>
        <p:spPr>
          <a:xfrm>
            <a:off x="497091" y="4070695"/>
            <a:ext cx="2670512" cy="914400"/>
          </a:xfrm>
          <a:prstGeom prst="round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 Beta relationship of the stocks to BTC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754539C-BB09-5871-C970-8AFDEE4F91A5}"/>
              </a:ext>
            </a:extLst>
          </p:cNvPr>
          <p:cNvSpPr/>
          <p:nvPr/>
        </p:nvSpPr>
        <p:spPr>
          <a:xfrm>
            <a:off x="432689" y="5835398"/>
            <a:ext cx="2799315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Few stocks will behave similarly to BTC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D1CB72-BEC4-843D-FC03-A7B45615695F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832347" y="4985095"/>
            <a:ext cx="0" cy="7352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828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EB609A75-7BDE-9405-F842-81F4A00C8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35;p34">
            <a:extLst>
              <a:ext uri="{FF2B5EF4-FFF2-40B4-BE49-F238E27FC236}">
                <a16:creationId xmlns:a16="http://schemas.microsoft.com/office/drawing/2014/main" id="{DF670B4C-D784-43D4-B322-34F04FD418C6}"/>
              </a:ext>
            </a:extLst>
          </p:cNvPr>
          <p:cNvSpPr txBox="1"/>
          <p:nvPr/>
        </p:nvSpPr>
        <p:spPr>
          <a:xfrm>
            <a:off x="394235" y="-6363"/>
            <a:ext cx="6572876" cy="94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>
              <a:buSzPts val="3300"/>
            </a:pPr>
            <a:r>
              <a:rPr lang="en-US" sz="4667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Titan Capital Management</a:t>
            </a:r>
            <a:endParaRPr sz="4667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E3DE93-3BE9-9E36-2381-30E06A91EAB5}"/>
              </a:ext>
            </a:extLst>
          </p:cNvPr>
          <p:cNvSpPr/>
          <p:nvPr/>
        </p:nvSpPr>
        <p:spPr>
          <a:xfrm>
            <a:off x="1" y="0"/>
            <a:ext cx="12200593" cy="115778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FA1C7-DF84-BC05-295D-225DB0B68513}"/>
              </a:ext>
            </a:extLst>
          </p:cNvPr>
          <p:cNvSpPr/>
          <p:nvPr/>
        </p:nvSpPr>
        <p:spPr>
          <a:xfrm>
            <a:off x="394237" y="904273"/>
            <a:ext cx="6705600" cy="243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/>
          </a:p>
        </p:txBody>
      </p:sp>
      <p:sp>
        <p:nvSpPr>
          <p:cNvPr id="23" name="Google Shape;135;p34">
            <a:extLst>
              <a:ext uri="{FF2B5EF4-FFF2-40B4-BE49-F238E27FC236}">
                <a16:creationId xmlns:a16="http://schemas.microsoft.com/office/drawing/2014/main" id="{B9AD4897-0EA0-B042-7EBE-378B3F61B54C}"/>
              </a:ext>
            </a:extLst>
          </p:cNvPr>
          <p:cNvSpPr txBox="1"/>
          <p:nvPr/>
        </p:nvSpPr>
        <p:spPr>
          <a:xfrm>
            <a:off x="424717" y="37055"/>
            <a:ext cx="10030192" cy="79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rgbClr val="1B4768"/>
                </a:solidFill>
                <a:latin typeface="Calibri Light (Headings)"/>
                <a:cs typeface="Calibri"/>
                <a:sym typeface="Calibri"/>
              </a:rPr>
              <a:t>Data Cleanup &amp; Exploration</a:t>
            </a:r>
            <a:endParaRPr lang="en-US" sz="2400" b="1" dirty="0">
              <a:solidFill>
                <a:srgbClr val="1B4768"/>
              </a:solidFill>
            </a:endParaRP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BB4AC5D8-E254-DF8C-8743-E7375724A558}"/>
              </a:ext>
            </a:extLst>
          </p:cNvPr>
          <p:cNvSpPr txBox="1">
            <a:spLocks/>
          </p:cNvSpPr>
          <p:nvPr/>
        </p:nvSpPr>
        <p:spPr>
          <a:xfrm>
            <a:off x="11308531" y="6510666"/>
            <a:ext cx="365800" cy="2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2" tIns="12192" rIns="12192" bIns="1219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fld id="{00000000-1234-1234-1234-123412341234}" type="slidenum">
              <a:rPr lang="en-US" sz="1867">
                <a:solidFill>
                  <a:schemeClr val="tx1"/>
                </a:solidFill>
                <a:latin typeface="+mj-lt"/>
              </a:rPr>
              <a:pPr lvl="1"/>
              <a:t>6</a:t>
            </a:fld>
            <a:endParaRPr lang="en-US" sz="1867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C24685-6A0B-D145-8BB3-57949904D782}"/>
              </a:ext>
            </a:extLst>
          </p:cNvPr>
          <p:cNvGrpSpPr/>
          <p:nvPr/>
        </p:nvGrpSpPr>
        <p:grpSpPr>
          <a:xfrm>
            <a:off x="374702" y="-3138533"/>
            <a:ext cx="4514657" cy="595877"/>
            <a:chOff x="281026" y="359364"/>
            <a:chExt cx="3385993" cy="446908"/>
          </a:xfrm>
        </p:grpSpPr>
        <p:pic>
          <p:nvPicPr>
            <p:cNvPr id="24" name="Google Shape;137;p34">
              <a:extLst>
                <a:ext uri="{FF2B5EF4-FFF2-40B4-BE49-F238E27FC236}">
                  <a16:creationId xmlns:a16="http://schemas.microsoft.com/office/drawing/2014/main" id="{3D157FB0-C3BE-C080-9874-E4D78026BA76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12834" t="12833" r="12460" b="12778"/>
            <a:stretch/>
          </p:blipFill>
          <p:spPr>
            <a:xfrm>
              <a:off x="281026" y="359364"/>
              <a:ext cx="448805" cy="44690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/>
          </p:spPr>
        </p:pic>
        <p:sp>
          <p:nvSpPr>
            <p:cNvPr id="25" name="Google Shape;135;p34">
              <a:extLst>
                <a:ext uri="{FF2B5EF4-FFF2-40B4-BE49-F238E27FC236}">
                  <a16:creationId xmlns:a16="http://schemas.microsoft.com/office/drawing/2014/main" id="{023BF577-FF83-CFA2-58F8-CD3870CDC926}"/>
                </a:ext>
              </a:extLst>
            </p:cNvPr>
            <p:cNvSpPr txBox="1"/>
            <p:nvPr/>
          </p:nvSpPr>
          <p:spPr>
            <a:xfrm>
              <a:off x="818623" y="408848"/>
              <a:ext cx="2848396" cy="3479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121900" bIns="121900" anchor="ctr" anchorCtr="0">
              <a:noAutofit/>
            </a:bodyPr>
            <a:lstStyle/>
            <a:p>
              <a:pPr>
                <a:buSzPts val="3300"/>
              </a:pPr>
              <a:r>
                <a:rPr lang="en-US" sz="2667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Calibri"/>
                </a:rPr>
                <a:t>Titan Capital Management</a:t>
              </a:r>
              <a:endParaRPr sz="2667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libri"/>
              </a:endParaRPr>
            </a:p>
          </p:txBody>
        </p:sp>
      </p:grpSp>
      <p:pic>
        <p:nvPicPr>
          <p:cNvPr id="3" name="Picture 4" descr="Collection 99+ Pictures Uc Berkeley Logo Images Stunning">
            <a:extLst>
              <a:ext uri="{FF2B5EF4-FFF2-40B4-BE49-F238E27FC236}">
                <a16:creationId xmlns:a16="http://schemas.microsoft.com/office/drawing/2014/main" id="{D04FBEFF-1644-9F6F-B614-D0B1DA38E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168" y="108202"/>
            <a:ext cx="874326" cy="8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F23D615-A19E-92AA-9FE4-52F39FB26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5" y="1265989"/>
            <a:ext cx="5912012" cy="197067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9E74039-2852-7B27-B615-32FDB440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82" y="1271239"/>
            <a:ext cx="5912012" cy="197067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113595FB-7723-1005-77D8-10AC2C3B0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82" y="4010061"/>
            <a:ext cx="5912012" cy="197067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969FC64B-C254-3226-FA30-47B37088D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3" y="4010060"/>
            <a:ext cx="5912012" cy="197067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3AF448E4-D2C0-E508-944C-FB6701A0870F}"/>
              </a:ext>
            </a:extLst>
          </p:cNvPr>
          <p:cNvSpPr/>
          <p:nvPr/>
        </p:nvSpPr>
        <p:spPr>
          <a:xfrm>
            <a:off x="3289004" y="3380603"/>
            <a:ext cx="5613991" cy="470976"/>
          </a:xfrm>
          <a:prstGeom prst="round2Same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 increases significantly after a few days</a:t>
            </a:r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D6234865-1C7D-964F-45E0-11F5EA0CE3CB}"/>
              </a:ext>
            </a:extLst>
          </p:cNvPr>
          <p:cNvSpPr/>
          <p:nvPr/>
        </p:nvSpPr>
        <p:spPr>
          <a:xfrm>
            <a:off x="3289004" y="6139212"/>
            <a:ext cx="5613991" cy="470976"/>
          </a:xfrm>
          <a:prstGeom prst="round2Same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 begins to revert at day 5</a:t>
            </a:r>
          </a:p>
        </p:txBody>
      </p:sp>
    </p:spTree>
    <p:extLst>
      <p:ext uri="{BB962C8B-B14F-4D97-AF65-F5344CB8AC3E}">
        <p14:creationId xmlns:p14="http://schemas.microsoft.com/office/powerpoint/2010/main" val="90190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C9E6B094-7039-9CA6-6D5B-FDB4BB1AC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35;p34">
            <a:extLst>
              <a:ext uri="{FF2B5EF4-FFF2-40B4-BE49-F238E27FC236}">
                <a16:creationId xmlns:a16="http://schemas.microsoft.com/office/drawing/2014/main" id="{B123A6B3-586D-F3AC-B253-C5B76FAB995C}"/>
              </a:ext>
            </a:extLst>
          </p:cNvPr>
          <p:cNvSpPr txBox="1"/>
          <p:nvPr/>
        </p:nvSpPr>
        <p:spPr>
          <a:xfrm>
            <a:off x="394235" y="-6363"/>
            <a:ext cx="6572876" cy="94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>
              <a:buSzPts val="3300"/>
            </a:pPr>
            <a:r>
              <a:rPr lang="en-US" sz="4667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Titan Capital Management</a:t>
            </a:r>
            <a:endParaRPr sz="4667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56429-4F6D-B71D-1CE0-29BDEAD520B0}"/>
              </a:ext>
            </a:extLst>
          </p:cNvPr>
          <p:cNvSpPr/>
          <p:nvPr/>
        </p:nvSpPr>
        <p:spPr>
          <a:xfrm>
            <a:off x="1" y="0"/>
            <a:ext cx="12200593" cy="115778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A1C675-CBB6-2206-BB46-8A2303BF573B}"/>
              </a:ext>
            </a:extLst>
          </p:cNvPr>
          <p:cNvSpPr/>
          <p:nvPr/>
        </p:nvSpPr>
        <p:spPr>
          <a:xfrm>
            <a:off x="394237" y="904273"/>
            <a:ext cx="6705600" cy="243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/>
          </a:p>
        </p:txBody>
      </p:sp>
      <p:sp>
        <p:nvSpPr>
          <p:cNvPr id="23" name="Google Shape;135;p34">
            <a:extLst>
              <a:ext uri="{FF2B5EF4-FFF2-40B4-BE49-F238E27FC236}">
                <a16:creationId xmlns:a16="http://schemas.microsoft.com/office/drawing/2014/main" id="{62EDC1C6-F859-AA98-1F60-B9CB171AB6C6}"/>
              </a:ext>
            </a:extLst>
          </p:cNvPr>
          <p:cNvSpPr txBox="1"/>
          <p:nvPr/>
        </p:nvSpPr>
        <p:spPr>
          <a:xfrm>
            <a:off x="424717" y="37055"/>
            <a:ext cx="10030192" cy="79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rgbClr val="1B4768"/>
                </a:solidFill>
                <a:latin typeface="Calibri Light (Headings)"/>
                <a:cs typeface="Calibri"/>
                <a:sym typeface="Calibri"/>
              </a:rPr>
              <a:t>Data Analysis</a:t>
            </a:r>
            <a:endParaRPr lang="en-US" sz="2400" b="1" dirty="0">
              <a:solidFill>
                <a:srgbClr val="1B4768"/>
              </a:solidFill>
            </a:endParaRP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895084B2-CFE3-98C5-D5AE-25E059A6857E}"/>
              </a:ext>
            </a:extLst>
          </p:cNvPr>
          <p:cNvSpPr txBox="1">
            <a:spLocks/>
          </p:cNvSpPr>
          <p:nvPr/>
        </p:nvSpPr>
        <p:spPr>
          <a:xfrm>
            <a:off x="11308531" y="6510666"/>
            <a:ext cx="365800" cy="2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2" tIns="12192" rIns="12192" bIns="1219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fld id="{00000000-1234-1234-1234-123412341234}" type="slidenum">
              <a:rPr lang="en-US" sz="1867">
                <a:solidFill>
                  <a:schemeClr val="tx1"/>
                </a:solidFill>
                <a:latin typeface="+mj-lt"/>
              </a:rPr>
              <a:pPr lvl="1"/>
              <a:t>7</a:t>
            </a:fld>
            <a:endParaRPr lang="en-US" sz="1867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7636BE-12E7-9DFE-00F3-E5534A633351}"/>
              </a:ext>
            </a:extLst>
          </p:cNvPr>
          <p:cNvGrpSpPr/>
          <p:nvPr/>
        </p:nvGrpSpPr>
        <p:grpSpPr>
          <a:xfrm>
            <a:off x="374702" y="-3138533"/>
            <a:ext cx="4514657" cy="595877"/>
            <a:chOff x="281026" y="359364"/>
            <a:chExt cx="3385993" cy="446908"/>
          </a:xfrm>
        </p:grpSpPr>
        <p:pic>
          <p:nvPicPr>
            <p:cNvPr id="24" name="Google Shape;137;p34">
              <a:extLst>
                <a:ext uri="{FF2B5EF4-FFF2-40B4-BE49-F238E27FC236}">
                  <a16:creationId xmlns:a16="http://schemas.microsoft.com/office/drawing/2014/main" id="{7670CF90-7DD6-89F3-883E-6C4E9F59922A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12834" t="12833" r="12460" b="12778"/>
            <a:stretch/>
          </p:blipFill>
          <p:spPr>
            <a:xfrm>
              <a:off x="281026" y="359364"/>
              <a:ext cx="448805" cy="44690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/>
          </p:spPr>
        </p:pic>
        <p:sp>
          <p:nvSpPr>
            <p:cNvPr id="25" name="Google Shape;135;p34">
              <a:extLst>
                <a:ext uri="{FF2B5EF4-FFF2-40B4-BE49-F238E27FC236}">
                  <a16:creationId xmlns:a16="http://schemas.microsoft.com/office/drawing/2014/main" id="{76AC36D1-3CEE-CF97-8EA7-A1E7C90B32CA}"/>
                </a:ext>
              </a:extLst>
            </p:cNvPr>
            <p:cNvSpPr txBox="1"/>
            <p:nvPr/>
          </p:nvSpPr>
          <p:spPr>
            <a:xfrm>
              <a:off x="818623" y="408848"/>
              <a:ext cx="2848396" cy="3479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121900" bIns="121900" anchor="ctr" anchorCtr="0">
              <a:noAutofit/>
            </a:bodyPr>
            <a:lstStyle/>
            <a:p>
              <a:pPr>
                <a:buSzPts val="3300"/>
              </a:pPr>
              <a:r>
                <a:rPr lang="en-US" sz="2667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Calibri"/>
                </a:rPr>
                <a:t>Titan Capital Management</a:t>
              </a:r>
              <a:endParaRPr sz="2667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libri"/>
              </a:endParaRPr>
            </a:p>
          </p:txBody>
        </p:sp>
      </p:grpSp>
      <p:pic>
        <p:nvPicPr>
          <p:cNvPr id="3" name="Picture 4" descr="Collection 99+ Pictures Uc Berkeley Logo Images Stunning">
            <a:extLst>
              <a:ext uri="{FF2B5EF4-FFF2-40B4-BE49-F238E27FC236}">
                <a16:creationId xmlns:a16="http://schemas.microsoft.com/office/drawing/2014/main" id="{94FA5ACF-FD5E-07AE-8C56-BC65C5587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168" y="108202"/>
            <a:ext cx="874326" cy="8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black and white graph&#10;&#10;Description automatically generated">
            <a:extLst>
              <a:ext uri="{FF2B5EF4-FFF2-40B4-BE49-F238E27FC236}">
                <a16:creationId xmlns:a16="http://schemas.microsoft.com/office/drawing/2014/main" id="{CF409908-BFE3-18D1-9373-731B606CE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2" y="1309667"/>
            <a:ext cx="5776352" cy="22291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7F608BE4-A784-7F73-082A-116307BF98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9667"/>
            <a:ext cx="5841058" cy="22291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 descr="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6CE767FC-0871-4A89-A8BE-35F39C9ED9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2" y="4040213"/>
            <a:ext cx="5776352" cy="2229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Picture 26" descr="A graph showing a number of tickets&#10;&#10;Description automatically generated">
            <a:extLst>
              <a:ext uri="{FF2B5EF4-FFF2-40B4-BE49-F238E27FC236}">
                <a16:creationId xmlns:a16="http://schemas.microsoft.com/office/drawing/2014/main" id="{8244E6B4-EFE4-E9CA-9AA7-2192D94925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040213"/>
            <a:ext cx="5841059" cy="22578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Round Same Side Corner Rectangle 27">
            <a:extLst>
              <a:ext uri="{FF2B5EF4-FFF2-40B4-BE49-F238E27FC236}">
                <a16:creationId xmlns:a16="http://schemas.microsoft.com/office/drawing/2014/main" id="{6D032664-5DEC-520F-58CD-CBA2D81B9204}"/>
              </a:ext>
            </a:extLst>
          </p:cNvPr>
          <p:cNvSpPr/>
          <p:nvPr/>
        </p:nvSpPr>
        <p:spPr>
          <a:xfrm>
            <a:off x="1477376" y="3630117"/>
            <a:ext cx="3086103" cy="318818"/>
          </a:xfrm>
          <a:prstGeom prst="round2Same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1/3 Correlation to BTC</a:t>
            </a:r>
          </a:p>
        </p:txBody>
      </p: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0A161FBB-1304-DA6C-0603-966EC54EC7E0}"/>
              </a:ext>
            </a:extLst>
          </p:cNvPr>
          <p:cNvSpPr/>
          <p:nvPr/>
        </p:nvSpPr>
        <p:spPr>
          <a:xfrm>
            <a:off x="7473476" y="3630117"/>
            <a:ext cx="3086104" cy="318818"/>
          </a:xfrm>
          <a:prstGeom prst="round2Same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1/3 Correlation to BTC</a:t>
            </a:r>
          </a:p>
        </p:txBody>
      </p:sp>
      <p:sp>
        <p:nvSpPr>
          <p:cNvPr id="30" name="Round Same Side Corner Rectangle 29">
            <a:extLst>
              <a:ext uri="{FF2B5EF4-FFF2-40B4-BE49-F238E27FC236}">
                <a16:creationId xmlns:a16="http://schemas.microsoft.com/office/drawing/2014/main" id="{CE1618FA-CC52-D447-DDBD-813DEF12D84B}"/>
              </a:ext>
            </a:extLst>
          </p:cNvPr>
          <p:cNvSpPr/>
          <p:nvPr/>
        </p:nvSpPr>
        <p:spPr>
          <a:xfrm>
            <a:off x="1447376" y="6354369"/>
            <a:ext cx="3086103" cy="318818"/>
          </a:xfrm>
          <a:prstGeom prst="round2Same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1/3 Correlation to BTC</a:t>
            </a:r>
          </a:p>
        </p:txBody>
      </p:sp>
      <p:sp>
        <p:nvSpPr>
          <p:cNvPr id="31" name="Round Same Side Corner Rectangle 30">
            <a:extLst>
              <a:ext uri="{FF2B5EF4-FFF2-40B4-BE49-F238E27FC236}">
                <a16:creationId xmlns:a16="http://schemas.microsoft.com/office/drawing/2014/main" id="{141DC97D-DAFB-924F-2A5D-0161571F16F8}"/>
              </a:ext>
            </a:extLst>
          </p:cNvPr>
          <p:cNvSpPr/>
          <p:nvPr/>
        </p:nvSpPr>
        <p:spPr>
          <a:xfrm>
            <a:off x="7473477" y="6397823"/>
            <a:ext cx="3086103" cy="318818"/>
          </a:xfrm>
          <a:prstGeom prst="round2Same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1% Correlation to BTC</a:t>
            </a:r>
          </a:p>
        </p:txBody>
      </p:sp>
    </p:spTree>
    <p:extLst>
      <p:ext uri="{BB962C8B-B14F-4D97-AF65-F5344CB8AC3E}">
        <p14:creationId xmlns:p14="http://schemas.microsoft.com/office/powerpoint/2010/main" val="3791509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9296522C-B311-CEDF-4DC4-C28EBBA58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35;p34">
            <a:extLst>
              <a:ext uri="{FF2B5EF4-FFF2-40B4-BE49-F238E27FC236}">
                <a16:creationId xmlns:a16="http://schemas.microsoft.com/office/drawing/2014/main" id="{8D9EEA42-4E3F-9220-B481-07CA3D6A3B17}"/>
              </a:ext>
            </a:extLst>
          </p:cNvPr>
          <p:cNvSpPr txBox="1"/>
          <p:nvPr/>
        </p:nvSpPr>
        <p:spPr>
          <a:xfrm>
            <a:off x="394235" y="-6363"/>
            <a:ext cx="6572876" cy="94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>
              <a:buSzPts val="3300"/>
            </a:pPr>
            <a:r>
              <a:rPr lang="en-US" sz="4667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Titan Capital Management</a:t>
            </a:r>
            <a:endParaRPr sz="4667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892586-F0E3-7124-7C4A-A9780852BD08}"/>
              </a:ext>
            </a:extLst>
          </p:cNvPr>
          <p:cNvSpPr/>
          <p:nvPr/>
        </p:nvSpPr>
        <p:spPr>
          <a:xfrm>
            <a:off x="1" y="0"/>
            <a:ext cx="12200593" cy="115778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1274CA-6A64-EB5F-C053-751BC5C22DBB}"/>
              </a:ext>
            </a:extLst>
          </p:cNvPr>
          <p:cNvSpPr/>
          <p:nvPr/>
        </p:nvSpPr>
        <p:spPr>
          <a:xfrm>
            <a:off x="394237" y="904273"/>
            <a:ext cx="6705600" cy="243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/>
          </a:p>
        </p:txBody>
      </p:sp>
      <p:sp>
        <p:nvSpPr>
          <p:cNvPr id="23" name="Google Shape;135;p34">
            <a:extLst>
              <a:ext uri="{FF2B5EF4-FFF2-40B4-BE49-F238E27FC236}">
                <a16:creationId xmlns:a16="http://schemas.microsoft.com/office/drawing/2014/main" id="{B5A12116-FF0C-DF37-7DBF-C0819F6B476D}"/>
              </a:ext>
            </a:extLst>
          </p:cNvPr>
          <p:cNvSpPr txBox="1"/>
          <p:nvPr/>
        </p:nvSpPr>
        <p:spPr>
          <a:xfrm>
            <a:off x="424717" y="37055"/>
            <a:ext cx="10030192" cy="79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rgbClr val="1B4768"/>
                </a:solidFill>
                <a:latin typeface="Calibri Light (Headings)"/>
                <a:cs typeface="Calibri"/>
                <a:sym typeface="Calibri"/>
              </a:rPr>
              <a:t>Data Analysis</a:t>
            </a:r>
            <a:endParaRPr lang="en-US" sz="2400" b="1" dirty="0">
              <a:solidFill>
                <a:srgbClr val="1B4768"/>
              </a:solidFill>
            </a:endParaRP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79B06DA-39D3-3B60-765B-860B3887A754}"/>
              </a:ext>
            </a:extLst>
          </p:cNvPr>
          <p:cNvSpPr txBox="1">
            <a:spLocks/>
          </p:cNvSpPr>
          <p:nvPr/>
        </p:nvSpPr>
        <p:spPr>
          <a:xfrm>
            <a:off x="11308531" y="6510666"/>
            <a:ext cx="365800" cy="2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2" tIns="12192" rIns="12192" bIns="1219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fld id="{00000000-1234-1234-1234-123412341234}" type="slidenum">
              <a:rPr lang="en-US" sz="1867">
                <a:solidFill>
                  <a:schemeClr val="tx1"/>
                </a:solidFill>
                <a:latin typeface="+mj-lt"/>
              </a:rPr>
              <a:pPr lvl="1"/>
              <a:t>8</a:t>
            </a:fld>
            <a:endParaRPr lang="en-US" sz="1867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02E4CC-6229-F7FE-2B91-E55C7407CD9C}"/>
              </a:ext>
            </a:extLst>
          </p:cNvPr>
          <p:cNvGrpSpPr/>
          <p:nvPr/>
        </p:nvGrpSpPr>
        <p:grpSpPr>
          <a:xfrm>
            <a:off x="374702" y="-3138533"/>
            <a:ext cx="4514657" cy="595877"/>
            <a:chOff x="281026" y="359364"/>
            <a:chExt cx="3385993" cy="446908"/>
          </a:xfrm>
        </p:grpSpPr>
        <p:pic>
          <p:nvPicPr>
            <p:cNvPr id="24" name="Google Shape;137;p34">
              <a:extLst>
                <a:ext uri="{FF2B5EF4-FFF2-40B4-BE49-F238E27FC236}">
                  <a16:creationId xmlns:a16="http://schemas.microsoft.com/office/drawing/2014/main" id="{3A2887C3-863D-37DD-BE9A-135EB856B4A2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12834" t="12833" r="12460" b="12778"/>
            <a:stretch/>
          </p:blipFill>
          <p:spPr>
            <a:xfrm>
              <a:off x="281026" y="359364"/>
              <a:ext cx="448805" cy="44690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/>
          </p:spPr>
        </p:pic>
        <p:sp>
          <p:nvSpPr>
            <p:cNvPr id="25" name="Google Shape;135;p34">
              <a:extLst>
                <a:ext uri="{FF2B5EF4-FFF2-40B4-BE49-F238E27FC236}">
                  <a16:creationId xmlns:a16="http://schemas.microsoft.com/office/drawing/2014/main" id="{343FD3C5-27CC-0BC5-BC6B-D21DD69024F1}"/>
                </a:ext>
              </a:extLst>
            </p:cNvPr>
            <p:cNvSpPr txBox="1"/>
            <p:nvPr/>
          </p:nvSpPr>
          <p:spPr>
            <a:xfrm>
              <a:off x="818623" y="408848"/>
              <a:ext cx="2848396" cy="3479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121900" bIns="121900" anchor="ctr" anchorCtr="0">
              <a:noAutofit/>
            </a:bodyPr>
            <a:lstStyle/>
            <a:p>
              <a:pPr>
                <a:buSzPts val="3300"/>
              </a:pPr>
              <a:r>
                <a:rPr lang="en-US" sz="2667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Calibri"/>
                </a:rPr>
                <a:t>Titan Capital Management</a:t>
              </a:r>
              <a:endParaRPr sz="2667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libri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7B8E75-60C3-DBA4-E55D-E7FA73CA12BF}"/>
              </a:ext>
            </a:extLst>
          </p:cNvPr>
          <p:cNvGrpSpPr/>
          <p:nvPr/>
        </p:nvGrpSpPr>
        <p:grpSpPr>
          <a:xfrm>
            <a:off x="-11125204" y="-2"/>
            <a:ext cx="9889068" cy="6163735"/>
            <a:chOff x="-3" y="-2"/>
            <a:chExt cx="7416801" cy="4622801"/>
          </a:xfrm>
        </p:grpSpPr>
        <p:sp>
          <p:nvSpPr>
            <p:cNvPr id="51" name="Trapezoid 7">
              <a:extLst>
                <a:ext uri="{FF2B5EF4-FFF2-40B4-BE49-F238E27FC236}">
                  <a16:creationId xmlns:a16="http://schemas.microsoft.com/office/drawing/2014/main" id="{B7DD69FF-4174-CC51-863D-19DA7C267847}"/>
                </a:ext>
              </a:extLst>
            </p:cNvPr>
            <p:cNvSpPr/>
            <p:nvPr/>
          </p:nvSpPr>
          <p:spPr>
            <a:xfrm rot="10800000">
              <a:off x="-3" y="-2"/>
              <a:ext cx="7416801" cy="4622801"/>
            </a:xfrm>
            <a:custGeom>
              <a:avLst/>
              <a:gdLst>
                <a:gd name="connsiteX0" fmla="*/ 0 w 7416801"/>
                <a:gd name="connsiteY0" fmla="*/ 4402668 h 4402668"/>
                <a:gd name="connsiteX1" fmla="*/ 0 w 7416801"/>
                <a:gd name="connsiteY1" fmla="*/ 0 h 4402668"/>
                <a:gd name="connsiteX2" fmla="*/ 7416801 w 7416801"/>
                <a:gd name="connsiteY2" fmla="*/ 0 h 4402668"/>
                <a:gd name="connsiteX3" fmla="*/ 7416801 w 7416801"/>
                <a:gd name="connsiteY3" fmla="*/ 4402668 h 4402668"/>
                <a:gd name="connsiteX4" fmla="*/ 0 w 7416801"/>
                <a:gd name="connsiteY4" fmla="*/ 4402668 h 4402668"/>
                <a:gd name="connsiteX0" fmla="*/ 0 w 7416801"/>
                <a:gd name="connsiteY0" fmla="*/ 4402668 h 4402668"/>
                <a:gd name="connsiteX1" fmla="*/ 2658534 w 7416801"/>
                <a:gd name="connsiteY1" fmla="*/ 0 h 4402668"/>
                <a:gd name="connsiteX2" fmla="*/ 7416801 w 7416801"/>
                <a:gd name="connsiteY2" fmla="*/ 0 h 4402668"/>
                <a:gd name="connsiteX3" fmla="*/ 7416801 w 7416801"/>
                <a:gd name="connsiteY3" fmla="*/ 4402668 h 4402668"/>
                <a:gd name="connsiteX4" fmla="*/ 0 w 7416801"/>
                <a:gd name="connsiteY4" fmla="*/ 4402668 h 440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6801" h="4402668">
                  <a:moveTo>
                    <a:pt x="0" y="4402668"/>
                  </a:moveTo>
                  <a:lnTo>
                    <a:pt x="2658534" y="0"/>
                  </a:lnTo>
                  <a:lnTo>
                    <a:pt x="7416801" y="0"/>
                  </a:lnTo>
                  <a:lnTo>
                    <a:pt x="7416801" y="4402668"/>
                  </a:lnTo>
                  <a:lnTo>
                    <a:pt x="0" y="4402668"/>
                  </a:lnTo>
                  <a:close/>
                </a:path>
              </a:pathLst>
            </a:custGeom>
            <a:solidFill>
              <a:srgbClr val="1B4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121920" rIns="12192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200" err="1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CA5C0A2-5988-A75B-7788-FF198369E33E}"/>
                </a:ext>
              </a:extLst>
            </p:cNvPr>
            <p:cNvGrpSpPr/>
            <p:nvPr/>
          </p:nvGrpSpPr>
          <p:grpSpPr>
            <a:xfrm>
              <a:off x="268766" y="2791545"/>
              <a:ext cx="5029200" cy="598239"/>
              <a:chOff x="268766" y="2621613"/>
              <a:chExt cx="5029200" cy="598239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2B2F954-6259-8286-5E92-ACEF54266205}"/>
                  </a:ext>
                </a:extLst>
              </p:cNvPr>
              <p:cNvSpPr/>
              <p:nvPr/>
            </p:nvSpPr>
            <p:spPr>
              <a:xfrm>
                <a:off x="268766" y="2650959"/>
                <a:ext cx="50292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33"/>
              </a:p>
            </p:txBody>
          </p:sp>
          <p:sp>
            <p:nvSpPr>
              <p:cNvPr id="55" name="Google Shape;135;p34">
                <a:extLst>
                  <a:ext uri="{FF2B5EF4-FFF2-40B4-BE49-F238E27FC236}">
                    <a16:creationId xmlns:a16="http://schemas.microsoft.com/office/drawing/2014/main" id="{E268EB11-A30B-6D60-3B61-093EE3542848}"/>
                  </a:ext>
                </a:extLst>
              </p:cNvPr>
              <p:cNvSpPr txBox="1"/>
              <p:nvPr/>
            </p:nvSpPr>
            <p:spPr>
              <a:xfrm>
                <a:off x="268766" y="2621613"/>
                <a:ext cx="4489351" cy="598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1900" rIns="121900" bIns="121900" anchor="t" anchorCtr="0">
                <a:noAutofit/>
              </a:bodyPr>
              <a:lstStyle/>
              <a:p>
                <a:pPr>
                  <a:buSzPts val="3300"/>
                </a:pPr>
                <a:r>
                  <a:rPr lang="en-US" sz="3333">
                    <a:solidFill>
                      <a:schemeClr val="bg1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November 3</a:t>
                </a:r>
                <a:r>
                  <a:rPr lang="en-US" sz="3333" baseline="30000">
                    <a:solidFill>
                      <a:schemeClr val="bg1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rd</a:t>
                </a:r>
                <a:r>
                  <a:rPr lang="en-US" sz="3333">
                    <a:solidFill>
                      <a:schemeClr val="bg1"/>
                    </a:solidFill>
                    <a:latin typeface="Calibri Light (Headings)"/>
                    <a:ea typeface="Calibri"/>
                    <a:cs typeface="Calibri"/>
                    <a:sym typeface="Calibri"/>
                  </a:rPr>
                  <a:t>, 2022</a:t>
                </a:r>
                <a:endParaRPr sz="3333">
                  <a:solidFill>
                    <a:schemeClr val="bg1"/>
                  </a:solidFill>
                  <a:latin typeface="Calibri Light (Headings)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135;p34">
              <a:extLst>
                <a:ext uri="{FF2B5EF4-FFF2-40B4-BE49-F238E27FC236}">
                  <a16:creationId xmlns:a16="http://schemas.microsoft.com/office/drawing/2014/main" id="{D39C21F5-C178-8E25-7A9C-0E5111F1E3D8}"/>
                </a:ext>
              </a:extLst>
            </p:cNvPr>
            <p:cNvSpPr txBox="1"/>
            <p:nvPr/>
          </p:nvSpPr>
          <p:spPr>
            <a:xfrm>
              <a:off x="281026" y="2195220"/>
              <a:ext cx="4489351" cy="59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121900" bIns="121900" anchor="t" anchorCtr="0">
              <a:noAutofit/>
            </a:bodyPr>
            <a:lstStyle/>
            <a:p>
              <a:pPr>
                <a:buSzPts val="3300"/>
              </a:pPr>
              <a:r>
                <a:rPr lang="en-US" sz="4667" b="1">
                  <a:solidFill>
                    <a:schemeClr val="bg1"/>
                  </a:solidFill>
                  <a:latin typeface="Calibri Light (Headings)"/>
                  <a:ea typeface="Calibri"/>
                  <a:cs typeface="Calibri"/>
                  <a:sym typeface="Calibri"/>
                </a:rPr>
                <a:t>Weekly Discussion</a:t>
              </a:r>
              <a:endParaRPr sz="4667" b="1">
                <a:solidFill>
                  <a:schemeClr val="bg1"/>
                </a:solidFill>
                <a:latin typeface="Calibri Light (Headings)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4" descr="Collection 99+ Pictures Uc Berkeley Logo Images Stunning">
            <a:extLst>
              <a:ext uri="{FF2B5EF4-FFF2-40B4-BE49-F238E27FC236}">
                <a16:creationId xmlns:a16="http://schemas.microsoft.com/office/drawing/2014/main" id="{BEB2727D-1FD1-DCF3-BEFE-3612F4B8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168" y="108202"/>
            <a:ext cx="874326" cy="8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DEF5E1D4-9F93-1601-68C4-62317F7EF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8" y="1367412"/>
            <a:ext cx="6259970" cy="23330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graph with a line and numbers&#10;&#10;Description automatically generated with medium confidence">
            <a:extLst>
              <a:ext uri="{FF2B5EF4-FFF2-40B4-BE49-F238E27FC236}">
                <a16:creationId xmlns:a16="http://schemas.microsoft.com/office/drawing/2014/main" id="{B80B1E75-6808-39B5-9043-5C05F90A2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7" y="3850244"/>
            <a:ext cx="6259970" cy="2782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 descr="A pie chart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135F2662-81E8-1B92-E029-CE8C6500AB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64" y="3831445"/>
            <a:ext cx="4400667" cy="2782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809669CA-549B-F474-CEE0-CEDFF645588C}"/>
              </a:ext>
            </a:extLst>
          </p:cNvPr>
          <p:cNvSpPr/>
          <p:nvPr/>
        </p:nvSpPr>
        <p:spPr>
          <a:xfrm>
            <a:off x="8534395" y="1330744"/>
            <a:ext cx="1513404" cy="646331"/>
          </a:xfrm>
          <a:prstGeom prst="round2Same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Filter 5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128A27-C8DF-F07A-FE1A-77EBFDE113D9}"/>
              </a:ext>
            </a:extLst>
          </p:cNvPr>
          <p:cNvSpPr/>
          <p:nvPr/>
        </p:nvSpPr>
        <p:spPr>
          <a:xfrm>
            <a:off x="7196210" y="2552305"/>
            <a:ext cx="1904380" cy="77348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1% Beta of BTC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366135-ADE2-E916-8318-E22B21EC3A92}"/>
              </a:ext>
            </a:extLst>
          </p:cNvPr>
          <p:cNvSpPr/>
          <p:nvPr/>
        </p:nvSpPr>
        <p:spPr>
          <a:xfrm>
            <a:off x="9483393" y="2552305"/>
            <a:ext cx="1904380" cy="77348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Sharpe ratio &gt;= BTC’s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0B9321-5A25-4139-139B-E7224FBCCF40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8814391" y="1977075"/>
            <a:ext cx="476706" cy="505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D738E3-8E2E-4F17-BFD7-F094B6BD89CD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9291097" y="1977075"/>
            <a:ext cx="427061" cy="505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14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F3A832C7-0551-BA42-C23D-5719E1E1C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35;p34">
            <a:extLst>
              <a:ext uri="{FF2B5EF4-FFF2-40B4-BE49-F238E27FC236}">
                <a16:creationId xmlns:a16="http://schemas.microsoft.com/office/drawing/2014/main" id="{296A759E-BA01-C1C3-BD21-AF8517091409}"/>
              </a:ext>
            </a:extLst>
          </p:cNvPr>
          <p:cNvSpPr txBox="1"/>
          <p:nvPr/>
        </p:nvSpPr>
        <p:spPr>
          <a:xfrm>
            <a:off x="394235" y="-6363"/>
            <a:ext cx="6572876" cy="94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pPr>
              <a:buSzPts val="3300"/>
            </a:pPr>
            <a:r>
              <a:rPr lang="en-US" sz="4667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Titan Capital Management</a:t>
            </a:r>
            <a:endParaRPr sz="4667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03906C-4CC0-404B-1341-9860D6B74B43}"/>
              </a:ext>
            </a:extLst>
          </p:cNvPr>
          <p:cNvSpPr/>
          <p:nvPr/>
        </p:nvSpPr>
        <p:spPr>
          <a:xfrm>
            <a:off x="1" y="0"/>
            <a:ext cx="12200593" cy="115778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D4B51C-EA1F-5E6A-47B0-6AC3BCEF9FFE}"/>
              </a:ext>
            </a:extLst>
          </p:cNvPr>
          <p:cNvSpPr/>
          <p:nvPr/>
        </p:nvSpPr>
        <p:spPr>
          <a:xfrm>
            <a:off x="394237" y="904273"/>
            <a:ext cx="6705600" cy="243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33"/>
          </a:p>
        </p:txBody>
      </p:sp>
      <p:sp>
        <p:nvSpPr>
          <p:cNvPr id="23" name="Google Shape;135;p34">
            <a:extLst>
              <a:ext uri="{FF2B5EF4-FFF2-40B4-BE49-F238E27FC236}">
                <a16:creationId xmlns:a16="http://schemas.microsoft.com/office/drawing/2014/main" id="{591B55B0-DA0E-EF5B-EE2D-F090127FE699}"/>
              </a:ext>
            </a:extLst>
          </p:cNvPr>
          <p:cNvSpPr txBox="1"/>
          <p:nvPr/>
        </p:nvSpPr>
        <p:spPr>
          <a:xfrm>
            <a:off x="424717" y="37055"/>
            <a:ext cx="10030192" cy="79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rgbClr val="1B4768"/>
                </a:solidFill>
                <a:latin typeface="Calibri Light (Headings)"/>
                <a:cs typeface="Calibri"/>
                <a:sym typeface="Calibri"/>
              </a:rPr>
              <a:t>Data Analysis</a:t>
            </a:r>
            <a:endParaRPr lang="en-US" sz="2400" b="1" dirty="0">
              <a:solidFill>
                <a:srgbClr val="1B4768"/>
              </a:solidFill>
            </a:endParaRP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48E96079-14E9-7EA6-2EA9-EE012D9E6266}"/>
              </a:ext>
            </a:extLst>
          </p:cNvPr>
          <p:cNvSpPr txBox="1">
            <a:spLocks/>
          </p:cNvSpPr>
          <p:nvPr/>
        </p:nvSpPr>
        <p:spPr>
          <a:xfrm>
            <a:off x="11308531" y="6510666"/>
            <a:ext cx="365800" cy="20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2" tIns="12192" rIns="12192" bIns="1219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fld id="{00000000-1234-1234-1234-123412341234}" type="slidenum">
              <a:rPr lang="en-US" sz="1867">
                <a:solidFill>
                  <a:schemeClr val="tx1"/>
                </a:solidFill>
                <a:latin typeface="+mj-lt"/>
              </a:rPr>
              <a:pPr lvl="1"/>
              <a:t>9</a:t>
            </a:fld>
            <a:endParaRPr lang="en-US" sz="1867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9E78AD-AC4D-DD5B-42EB-1374E78B047A}"/>
              </a:ext>
            </a:extLst>
          </p:cNvPr>
          <p:cNvGrpSpPr/>
          <p:nvPr/>
        </p:nvGrpSpPr>
        <p:grpSpPr>
          <a:xfrm>
            <a:off x="374702" y="-3138533"/>
            <a:ext cx="4514657" cy="595877"/>
            <a:chOff x="281026" y="359364"/>
            <a:chExt cx="3385993" cy="446908"/>
          </a:xfrm>
        </p:grpSpPr>
        <p:pic>
          <p:nvPicPr>
            <p:cNvPr id="24" name="Google Shape;137;p34">
              <a:extLst>
                <a:ext uri="{FF2B5EF4-FFF2-40B4-BE49-F238E27FC236}">
                  <a16:creationId xmlns:a16="http://schemas.microsoft.com/office/drawing/2014/main" id="{3557FCE5-98CA-7495-E84A-4671AD5C1C62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3">
              <a:alphaModFix/>
            </a:blip>
            <a:srcRect l="12834" t="12833" r="12460" b="12778"/>
            <a:stretch/>
          </p:blipFill>
          <p:spPr>
            <a:xfrm>
              <a:off x="281026" y="359364"/>
              <a:ext cx="448805" cy="44690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/>
          </p:spPr>
        </p:pic>
        <p:sp>
          <p:nvSpPr>
            <p:cNvPr id="25" name="Google Shape;135;p34">
              <a:extLst>
                <a:ext uri="{FF2B5EF4-FFF2-40B4-BE49-F238E27FC236}">
                  <a16:creationId xmlns:a16="http://schemas.microsoft.com/office/drawing/2014/main" id="{80E35169-3B1A-9CA9-7706-4067B05C3C90}"/>
                </a:ext>
              </a:extLst>
            </p:cNvPr>
            <p:cNvSpPr txBox="1"/>
            <p:nvPr/>
          </p:nvSpPr>
          <p:spPr>
            <a:xfrm>
              <a:off x="818623" y="408848"/>
              <a:ext cx="2848396" cy="3479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121900" bIns="121900" anchor="ctr" anchorCtr="0">
              <a:noAutofit/>
            </a:bodyPr>
            <a:lstStyle/>
            <a:p>
              <a:pPr>
                <a:buSzPts val="3300"/>
              </a:pPr>
              <a:r>
                <a:rPr lang="en-US" sz="2667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Calibri"/>
                </a:rPr>
                <a:t>Titan Capital Management</a:t>
              </a:r>
              <a:endParaRPr sz="2667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libri"/>
              </a:endParaRPr>
            </a:p>
          </p:txBody>
        </p:sp>
      </p:grpSp>
      <p:pic>
        <p:nvPicPr>
          <p:cNvPr id="3" name="Picture 4" descr="Collection 99+ Pictures Uc Berkeley Logo Images Stunning">
            <a:extLst>
              <a:ext uri="{FF2B5EF4-FFF2-40B4-BE49-F238E27FC236}">
                <a16:creationId xmlns:a16="http://schemas.microsoft.com/office/drawing/2014/main" id="{22CF3D90-1F4B-85D7-7F5D-7121B6C5F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168" y="108202"/>
            <a:ext cx="874326" cy="8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DC39249-FDCD-65BA-B551-8550A9DB1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16" y="3778458"/>
            <a:ext cx="6685515" cy="29713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A graph of a graph showing the number of the same graph&#10;&#10;Description automatically generated with medium confidence">
            <a:extLst>
              <a:ext uri="{FF2B5EF4-FFF2-40B4-BE49-F238E27FC236}">
                <a16:creationId xmlns:a16="http://schemas.microsoft.com/office/drawing/2014/main" id="{D6BC7A23-6E73-61B0-8ABD-A4E98489D2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4" y="1228606"/>
            <a:ext cx="5767621" cy="24718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8FDCBC0-767C-F17A-A81D-D33A72703611}"/>
              </a:ext>
            </a:extLst>
          </p:cNvPr>
          <p:cNvSpPr/>
          <p:nvPr/>
        </p:nvSpPr>
        <p:spPr>
          <a:xfrm>
            <a:off x="7530414" y="1392182"/>
            <a:ext cx="2466754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portfolio emulated BTC returns on average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2CAFD4-AB50-7BE1-3B68-F503D9227DDF}"/>
              </a:ext>
            </a:extLst>
          </p:cNvPr>
          <p:cNvSpPr/>
          <p:nvPr/>
        </p:nvSpPr>
        <p:spPr>
          <a:xfrm>
            <a:off x="8871310" y="2464524"/>
            <a:ext cx="2466754" cy="914400"/>
          </a:xfrm>
          <a:prstGeom prst="round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avg daily returns = 0.03%; volatility = 92.43%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344EB92-7D88-3E88-81A7-3DC726A2B7F9}"/>
              </a:ext>
            </a:extLst>
          </p:cNvPr>
          <p:cNvSpPr/>
          <p:nvPr/>
        </p:nvSpPr>
        <p:spPr>
          <a:xfrm>
            <a:off x="6297037" y="2464524"/>
            <a:ext cx="2466754" cy="914400"/>
          </a:xfrm>
          <a:prstGeom prst="round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avg daily returns = -0.02%; volatility = 56.97%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35C1BD7-23A9-4E8D-7C0A-8B0A2B09C000}"/>
              </a:ext>
            </a:extLst>
          </p:cNvPr>
          <p:cNvSpPr/>
          <p:nvPr/>
        </p:nvSpPr>
        <p:spPr>
          <a:xfrm>
            <a:off x="127344" y="3882483"/>
            <a:ext cx="2115879" cy="1427716"/>
          </a:xfrm>
          <a:prstGeom prst="round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took the portfolio returns and smoothed them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5265871-10B4-6D6D-6D37-0CC755579170}"/>
              </a:ext>
            </a:extLst>
          </p:cNvPr>
          <p:cNvSpPr/>
          <p:nvPr/>
        </p:nvSpPr>
        <p:spPr>
          <a:xfrm>
            <a:off x="2466630" y="3882483"/>
            <a:ext cx="2115879" cy="1427716"/>
          </a:xfrm>
          <a:prstGeom prst="roundRect">
            <a:avLst/>
          </a:prstGeom>
          <a:solidFill>
            <a:srgbClr val="1B47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 = sell when the portfolio returns fall below moving averages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E76091C-C59B-B987-9017-2FE4E91E283D}"/>
              </a:ext>
            </a:extLst>
          </p:cNvPr>
          <p:cNvSpPr/>
          <p:nvPr/>
        </p:nvSpPr>
        <p:spPr>
          <a:xfrm>
            <a:off x="127344" y="5513091"/>
            <a:ext cx="4421610" cy="8812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returns increase performance abundantly after using the strategy</a:t>
            </a:r>
          </a:p>
        </p:txBody>
      </p:sp>
    </p:spTree>
    <p:extLst>
      <p:ext uri="{BB962C8B-B14F-4D97-AF65-F5344CB8AC3E}">
        <p14:creationId xmlns:p14="http://schemas.microsoft.com/office/powerpoint/2010/main" val="1981277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0" grpId="0" animBg="1"/>
      <p:bldP spid="21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7294F856E5D44BC57237C81B2C857" ma:contentTypeVersion="12" ma:contentTypeDescription="Create a new document." ma:contentTypeScope="" ma:versionID="e3fbc0b837fc6aa9b4dd6edeb02971a8">
  <xsd:schema xmlns:xsd="http://www.w3.org/2001/XMLSchema" xmlns:xs="http://www.w3.org/2001/XMLSchema" xmlns:p="http://schemas.microsoft.com/office/2006/metadata/properties" xmlns:ns3="316d0e96-6cd2-4ec4-ba4d-b924a73eef81" xmlns:ns4="dfbfe676-297f-44d5-90dd-9db1e0fee4df" targetNamespace="http://schemas.microsoft.com/office/2006/metadata/properties" ma:root="true" ma:fieldsID="385cee9da9e56ba94aa56ba0e40857c5" ns3:_="" ns4:_="">
    <xsd:import namespace="316d0e96-6cd2-4ec4-ba4d-b924a73eef81"/>
    <xsd:import namespace="dfbfe676-297f-44d5-90dd-9db1e0fee4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d0e96-6cd2-4ec4-ba4d-b924a73eef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fe676-297f-44d5-90dd-9db1e0fee4d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C05DCC-2AFE-4FED-A869-D67D32CD07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24C760-8BD2-4AE2-97D5-E3ABB531DDE5}">
  <ds:schemaRefs>
    <ds:schemaRef ds:uri="316d0e96-6cd2-4ec4-ba4d-b924a73eef81"/>
    <ds:schemaRef ds:uri="dfbfe676-297f-44d5-90dd-9db1e0fee4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94EABA3-3159-488F-8860-9251C4126EE3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316d0e96-6cd2-4ec4-ba4d-b924a73eef81"/>
    <ds:schemaRef ds:uri="http://schemas.openxmlformats.org/package/2006/metadata/core-properties"/>
    <ds:schemaRef ds:uri="http://purl.org/dc/elements/1.1/"/>
    <ds:schemaRef ds:uri="dfbfe676-297f-44d5-90dd-9db1e0fee4df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82c0b871-335f-4b5c-9ed0-a4a23565a79b}" enabled="0" method="" siteId="{82c0b871-335f-4b5c-9ed0-a4a23565a79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4573</TotalTime>
  <Words>681</Words>
  <Application>Microsoft Macintosh PowerPoint</Application>
  <PresentationFormat>Widescreen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Calibri Light (Headings)</vt:lpstr>
      <vt:lpstr>Economica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Bertnick</dc:creator>
  <cp:lastModifiedBy>Romero, German</cp:lastModifiedBy>
  <cp:revision>17</cp:revision>
  <dcterms:created xsi:type="dcterms:W3CDTF">2023-02-04T00:41:36Z</dcterms:created>
  <dcterms:modified xsi:type="dcterms:W3CDTF">2024-02-14T05:57:48Z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0x0101004C77294F856E5D44BC57237C81B2C857</vt:lpwstr>
  </property>
</Properties>
</file>