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4" r:id="rId16"/>
    <p:sldId id="277" r:id="rId17"/>
    <p:sldId id="278" r:id="rId18"/>
    <p:sldId id="279" r:id="rId19"/>
    <p:sldId id="281" r:id="rId20"/>
    <p:sldId id="284" r:id="rId21"/>
    <p:sldId id="285" r:id="rId22"/>
    <p:sldId id="286" r:id="rId23"/>
    <p:sldId id="266" r:id="rId24"/>
    <p:sldId id="267" r:id="rId25"/>
    <p:sldId id="268" r:id="rId26"/>
    <p:sldId id="269" r:id="rId27"/>
    <p:sldId id="270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ECDB-388B-483F-B0F6-43337196A831}" type="datetimeFigureOut">
              <a:rPr lang="ko-KR" altLang="en-US" smtClean="0"/>
              <a:pPr/>
              <a:t>2011-05-16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9A8E-40DA-4437-BEBA-C1A572B0DB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&#46020;&#47700;&#51064;&#47749;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ServletTest/te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clipse.p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JspStudy/FirstServl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톰캣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 설치</a:t>
            </a:r>
            <a:endParaRPr kumimoji="1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설치 디렉터리 지정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기본값 대신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c:\dev\tomca5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와 같이 함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폴더명이나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 경로에 한글이나 공백이 없도록 주의</a:t>
            </a: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JSP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운영환경 구축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02</a:t>
            </a:r>
          </a:p>
        </p:txBody>
      </p:sp>
      <p:pic>
        <p:nvPicPr>
          <p:cNvPr id="12" name="Picture 10" descr="2-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781300"/>
            <a:ext cx="4733925" cy="3438525"/>
          </a:xfrm>
          <a:prstGeom prst="rect">
            <a:avLst/>
          </a:prstGeom>
          <a:noFill/>
        </p:spPr>
      </p:pic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148263" y="5516563"/>
            <a:ext cx="647700" cy="552450"/>
            <a:chOff x="1707" y="2862"/>
            <a:chExt cx="408" cy="348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707" y="2862"/>
              <a:ext cx="408" cy="348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500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746" y="2931"/>
              <a:ext cx="3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kern="1200">
                  <a:solidFill>
                    <a:srgbClr val="000000"/>
                  </a:solidFill>
                  <a:latin typeface="HY중고딕" pitchFamily="18" charset="-127"/>
                  <a:ea typeface="HY중고딕" pitchFamily="18" charset="-127"/>
                  <a:cs typeface="+mn-cs"/>
                </a:rPr>
                <a:t>클릭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톰캣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 설치</a:t>
            </a:r>
            <a:endParaRPr kumimoji="1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관리자 비밀번호 및 포트 설정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포트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: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기본값인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8080</a:t>
            </a:r>
            <a:r>
              <a:rPr kumimoji="1" lang="ko-KR" altLang="en-US" sz="1500" kern="0" noProof="0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인데 </a:t>
            </a:r>
            <a:r>
              <a:rPr kumimoji="1" lang="en-US" altLang="ko-KR" sz="1500" kern="0" noProof="0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80</a:t>
            </a:r>
            <a:r>
              <a:rPr kumimoji="1" lang="ko-KR" altLang="en-US" sz="1500" kern="0" noProof="0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을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 사용한다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 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관리자 계정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: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아이디는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admin,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비밀번호는 설정을 하지 않는다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.(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학습용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)</a:t>
            </a: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JSP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운영환경 구축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02</a:t>
            </a:r>
          </a:p>
        </p:txBody>
      </p:sp>
      <p:pic>
        <p:nvPicPr>
          <p:cNvPr id="12" name="Picture 9" descr="2-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2275" y="2636838"/>
            <a:ext cx="4733925" cy="3438525"/>
          </a:xfrm>
          <a:prstGeom prst="rect">
            <a:avLst/>
          </a:prstGeom>
          <a:noFill/>
        </p:spPr>
      </p:pic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4932363" y="5373688"/>
            <a:ext cx="647700" cy="552450"/>
            <a:chOff x="1707" y="2862"/>
            <a:chExt cx="408" cy="348"/>
          </a:xfrm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707" y="2862"/>
              <a:ext cx="408" cy="348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500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746" y="2931"/>
              <a:ext cx="3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kern="1200">
                  <a:solidFill>
                    <a:srgbClr val="000000"/>
                  </a:solidFill>
                  <a:latin typeface="HY중고딕" pitchFamily="18" charset="-127"/>
                  <a:ea typeface="HY중고딕" pitchFamily="18" charset="-127"/>
                  <a:cs typeface="+mn-cs"/>
                </a:rPr>
                <a:t>클릭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80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톰캣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 설치</a:t>
            </a:r>
            <a:endParaRPr kumimoji="1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설치완료 및 실행</a:t>
            </a:r>
          </a:p>
          <a:p>
            <a:pPr marL="985838" marR="0" lvl="2" indent="-2730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시작메뉴에 생성된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Apache Tomcat 5.5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프로그램 그룹에서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charset="-127"/>
              </a:rPr>
              <a:t>“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Monitor Tomcat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charset="-127"/>
              </a:rPr>
              <a:t>”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실행</a:t>
            </a:r>
          </a:p>
          <a:p>
            <a:pPr marL="985838" marR="0" lvl="2" indent="-2730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Startup type : Manual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로 지정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(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중요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)</a:t>
            </a:r>
          </a:p>
          <a:p>
            <a:pPr marL="985838" marR="0" lvl="2" indent="-2730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Start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버튼을 눌러 실행</a:t>
            </a:r>
          </a:p>
          <a:p>
            <a:pPr marL="985838" marR="0" lvl="2" indent="-2730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웹브라우저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-&gt; http://localhost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으로 접속</a:t>
            </a:r>
          </a:p>
          <a:p>
            <a:pPr marL="985838" marR="0" lvl="2" indent="-27305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985838" marR="0" lvl="2" indent="-27305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JSP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운영환경 구축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02</a:t>
            </a:r>
          </a:p>
        </p:txBody>
      </p:sp>
      <p:pic>
        <p:nvPicPr>
          <p:cNvPr id="11" name="Picture 9" descr="2-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3284538"/>
            <a:ext cx="3240088" cy="3084512"/>
          </a:xfrm>
          <a:prstGeom prst="rect">
            <a:avLst/>
          </a:prstGeom>
          <a:noFill/>
        </p:spPr>
      </p:pic>
      <p:pic>
        <p:nvPicPr>
          <p:cNvPr id="12" name="Picture 10" descr="2-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6100" y="3284538"/>
            <a:ext cx="4103688" cy="3068637"/>
          </a:xfrm>
          <a:prstGeom prst="rect">
            <a:avLst/>
          </a:prstGeom>
          <a:noFill/>
        </p:spPr>
      </p:pic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851275" y="4724400"/>
            <a:ext cx="433388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/>
          <a:lstStyle/>
          <a:p>
            <a: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500" kern="120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mar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>
                <a:solidFill>
                  <a:srgbClr val="000000"/>
                </a:solidFill>
                <a:latin typeface="HY견고딕"/>
                <a:ea typeface="HY견고딕"/>
              </a:rPr>
              <a:t>J2EE</a:t>
            </a:r>
            <a:r>
              <a:rPr kumimoji="1" lang="ko-KR" altLang="en-US" sz="2000" kern="0" dirty="0">
                <a:solidFill>
                  <a:srgbClr val="000000"/>
                </a:solidFill>
                <a:latin typeface="HY견고딕"/>
                <a:ea typeface="HY견고딕"/>
              </a:rPr>
              <a:t>환경 설정</a:t>
            </a:r>
            <a:endParaRPr kumimoji="1" lang="en-US" altLang="ko-KR" sz="20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endParaRPr kumimoji="1" lang="ko-KR" altLang="en-US" sz="16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서블릿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구현 환경 </a:t>
            </a:r>
            <a:endParaRPr kumimoji="1" lang="en-US" altLang="ko-KR" sz="16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아파치가 설치된 경로 아래의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lib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폴더로 들어간다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.</a:t>
            </a: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en-US" altLang="ko-KR" sz="1600" kern="0" dirty="0">
                <a:solidFill>
                  <a:srgbClr val="000000"/>
                </a:solidFill>
                <a:latin typeface="HY견고딕"/>
                <a:ea typeface="HY견고딕"/>
              </a:rPr>
              <a:t>C:\Program Files\Apache Software Foundation\Tomcat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6.0\lib</a:t>
            </a: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en-US" altLang="ko-KR" sz="16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servlet-api.jar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파일 복사</a:t>
            </a: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복사한 파일 </a:t>
            </a:r>
            <a:r>
              <a:rPr kumimoji="1" lang="en-US" altLang="ko-KR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jdk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설치 폴더 안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lib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폴더 안에 </a:t>
            </a:r>
            <a:r>
              <a:rPr kumimoji="1" lang="ko-KR" altLang="en-US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붙여넣기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endParaRPr kumimoji="1" lang="en-US" altLang="ko-KR" sz="16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CLASSPATH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수정</a:t>
            </a: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Blip>
                <a:blip r:embed="rId3"/>
              </a:buBlip>
              <a:defRPr/>
            </a:pPr>
            <a:endParaRPr kumimoji="1" lang="en-US" altLang="ko-KR" sz="16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358775" lvl="1" indent="-179388" fontAlgn="base">
              <a:spcAft>
                <a:spcPct val="0"/>
              </a:spcAft>
              <a:buNone/>
              <a:defRPr/>
            </a:pP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“ </a:t>
            </a:r>
            <a:r>
              <a:rPr kumimoji="1" lang="en-US" altLang="ko-KR" sz="20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;</a:t>
            </a:r>
            <a:r>
              <a:rPr kumimoji="1" lang="en-US" altLang="ko-KR" sz="20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%JAVA_HOME%\lib\servlet-api.jar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“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추</a:t>
            </a:r>
            <a:r>
              <a:rPr kumimoji="1" lang="ko-KR" altLang="en-US" sz="1600" kern="0" dirty="0">
                <a:solidFill>
                  <a:srgbClr val="000000"/>
                </a:solidFill>
                <a:latin typeface="HY견고딕"/>
                <a:ea typeface="HY견고딕"/>
              </a:rPr>
              <a:t>가</a:t>
            </a:r>
            <a:endParaRPr kumimoji="1" lang="ko-KR" altLang="en-US" sz="12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2643174" y="0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JSP </a:t>
            </a:r>
            <a:r>
              <a:rPr kumimoji="1" lang="ko-KR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운영환경 구축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ko-KR" altLang="en-US" sz="2000" kern="0" dirty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톰켓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기본 폴더로 이동</a:t>
            </a:r>
            <a:endParaRPr kumimoji="1" lang="en-US" altLang="ko-KR" sz="20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>
                <a:solidFill>
                  <a:srgbClr val="000000"/>
                </a:solidFill>
                <a:latin typeface="HY견고딕"/>
                <a:ea typeface="HY견고딕"/>
              </a:rPr>
              <a:t>C:\Program Files\Apache Software Foundation\Tomcat 6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.0\</a:t>
            </a:r>
            <a:r>
              <a:rPr kumimoji="1" lang="en-US" altLang="ko-KR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webapps</a:t>
            </a: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Webapps</a:t>
            </a:r>
            <a:r>
              <a:rPr kumimoji="1" lang="en-US" altLang="ko-KR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폴더안에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ServletTest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폴더 생성</a:t>
            </a:r>
            <a:endParaRPr kumimoji="1" lang="en-US" altLang="ko-KR" sz="20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ServletTest</a:t>
            </a:r>
            <a:r>
              <a:rPr kumimoji="1" lang="ko-KR" altLang="en-US" sz="20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폴더안에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WEB-INF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폴더 생성</a:t>
            </a:r>
            <a:endParaRPr kumimoji="1" lang="en-US" altLang="ko-KR" sz="20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WEB-INF 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안에 </a:t>
            </a:r>
            <a:r>
              <a:rPr kumimoji="1" lang="en-US" altLang="ko-KR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3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개의 폴더 생성</a:t>
            </a:r>
            <a:endParaRPr kumimoji="1" lang="en-US" altLang="ko-KR" sz="20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src</a:t>
            </a:r>
            <a:r>
              <a:rPr kumimoji="1" lang="en-US" altLang="ko-KR" sz="1600" kern="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: </a:t>
            </a:r>
            <a:r>
              <a:rPr kumimoji="1" lang="ko-KR" altLang="en-US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서블릿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클래스로 컴파일 하기 위한 소스 파일들을 넣어 놓은 폴더</a:t>
            </a: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classes :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실제로 서비스 될 </a:t>
            </a:r>
            <a:r>
              <a:rPr kumimoji="1" lang="ko-KR" altLang="en-US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서블릿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클래스가 들어가는 곳</a:t>
            </a: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lib : </a:t>
            </a:r>
            <a:r>
              <a:rPr kumimoji="1" lang="ko-KR" altLang="en-US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서블릿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클래스들이 구동되는 데 필요한 추가 라이브러리 파일들을 </a:t>
            </a:r>
            <a:r>
              <a:rPr kumimoji="1" lang="ko-KR" altLang="en-US" sz="16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넣는곳</a:t>
            </a:r>
            <a:endParaRPr kumimoji="1" lang="en-US" altLang="ko-KR" sz="16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err="1" smtClean="0">
                <a:solidFill>
                  <a:srgbClr val="000000"/>
                </a:solidFill>
                <a:latin typeface="HY견고딕"/>
                <a:ea typeface="HY견고딕"/>
              </a:rPr>
              <a:t>서블릿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소스 구현 </a:t>
            </a:r>
            <a:r>
              <a:rPr kumimoji="1" lang="en-US" altLang="ko-KR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(</a:t>
            </a:r>
            <a:r>
              <a:rPr kumimoji="1" lang="ko-KR" altLang="en-US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메모장</a:t>
            </a:r>
            <a:r>
              <a:rPr kumimoji="1" lang="en-US" altLang="ko-KR" sz="20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)</a:t>
            </a:r>
            <a:endParaRPr kumimoji="1" lang="en-US" altLang="ko-KR" sz="1600" kern="0" dirty="0" smtClea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Rectangle 6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    </a:t>
            </a:r>
            <a:r>
              <a:rPr kumimoji="1" lang="ko-KR" altLang="en-US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톰겟에서</a:t>
            </a:r>
            <a:r>
              <a:rPr kumimoji="1" lang="ko-KR" altLang="en-US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ServletTest</a:t>
            </a:r>
            <a:r>
              <a:rPr kumimoji="1" lang="en-US" altLang="ko-KR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서블릿</a:t>
            </a:r>
            <a:r>
              <a:rPr kumimoji="1" lang="ko-KR" altLang="en-US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동작 확인 </a:t>
            </a:r>
            <a:endParaRPr kumimoji="1" lang="ko-KR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헤드라인M"/>
              <a:ea typeface="HY헤드라인M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ko-KR" altLang="en-US" sz="2000" kern="0" dirty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ServletTest.java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저장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도스창에서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C</a:t>
            </a:r>
            <a:r>
              <a:rPr kumimoji="1" lang="en-US" altLang="ko-KR" sz="2000" kern="0" dirty="0">
                <a:solidFill>
                  <a:srgbClr val="00008E"/>
                </a:solidFill>
                <a:latin typeface="HY견고딕"/>
                <a:ea typeface="HY견고딕"/>
              </a:rPr>
              <a:t>:\Program Files\Apache Software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Foundation\Tomcat 6.0\</a:t>
            </a:r>
            <a:r>
              <a:rPr kumimoji="1" lang="en-US" altLang="ko-KR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webapps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\</a:t>
            </a:r>
            <a:r>
              <a:rPr kumimoji="1" lang="en-US" altLang="ko-KR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ServletTest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\WEB-INF\</a:t>
            </a:r>
            <a:r>
              <a:rPr kumimoji="1" lang="en-US" altLang="ko-KR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src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폴더로 이동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“ </a:t>
            </a:r>
            <a:r>
              <a:rPr kumimoji="1" lang="en-US" altLang="ko-KR" sz="2000" kern="0" dirty="0" err="1" smtClean="0">
                <a:solidFill>
                  <a:srgbClr val="FF0000"/>
                </a:solidFill>
                <a:latin typeface="HY견고딕"/>
                <a:ea typeface="HY견고딕"/>
              </a:rPr>
              <a:t>javac</a:t>
            </a:r>
            <a:r>
              <a:rPr kumimoji="1" lang="en-US" altLang="ko-KR" sz="20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 –d ../classes *.java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“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명령어로 컴파일 한다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.</a:t>
            </a: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아무 메시지가 없으면 정상적 수행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에러메시지 나오면 오타 확인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,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오타가 없는 데에도 패키지를 </a:t>
            </a:r>
            <a:r>
              <a:rPr kumimoji="1" lang="ko-KR" altLang="en-US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찾을수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없다는 등의 메시지가 뜨면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servlet-api.jar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파일을 제대로 복사했는지 확인하고 환경변수에서 </a:t>
            </a:r>
            <a:r>
              <a:rPr kumimoji="1" lang="en-US" altLang="ko-KR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classpath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를 제대로 설정했는지도 확인</a:t>
            </a:r>
            <a:endParaRPr kumimoji="1" lang="en-US" altLang="ko-KR" sz="2000" kern="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Rectangle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    </a:t>
            </a:r>
            <a:r>
              <a:rPr kumimoji="1" lang="ko-KR" altLang="en-US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톰겟에서</a:t>
            </a:r>
            <a:r>
              <a:rPr kumimoji="1" lang="ko-KR" altLang="en-US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ServletTest</a:t>
            </a:r>
            <a:r>
              <a:rPr kumimoji="1" lang="en-US" altLang="ko-KR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서블릿</a:t>
            </a:r>
            <a:r>
              <a:rPr kumimoji="1" lang="ko-KR" altLang="en-US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동작 확인 </a:t>
            </a:r>
            <a:endParaRPr kumimoji="1" lang="ko-KR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헤드라인M"/>
              <a:ea typeface="HY헤드라인M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톰캣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실행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web.xml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파일 작성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웹 </a:t>
            </a:r>
            <a:r>
              <a:rPr kumimoji="1" lang="ko-KR" altLang="en-US" sz="16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컨터이너에게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사용자가 지금 접근한 주소가 어떤 </a:t>
            </a:r>
            <a:r>
              <a:rPr kumimoji="1" lang="ko-KR" altLang="en-US" sz="16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서블릿이고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그 </a:t>
            </a:r>
            <a:r>
              <a:rPr kumimoji="1" lang="ko-KR" altLang="en-US" sz="16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서블릿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클래스의 위치는 어떻다고 알려주기 위해 필요한 정보들이 적혀있는 파일</a:t>
            </a: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웹 애플리케이션을 구동시키는데 있어 가장 중요한 설정 파일</a:t>
            </a: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C:\Program Files\Apache Software Foundation\Tomcat 6.0\</a:t>
            </a:r>
            <a:r>
              <a:rPr kumimoji="1" lang="en-US" altLang="ko-KR" sz="16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webapps</a:t>
            </a: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\ROOT\WEB-INF 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폴더에 들어가서 </a:t>
            </a: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web.xml 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파일 복사 </a:t>
            </a: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16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ServletTest</a:t>
            </a: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폴더 안의 </a:t>
            </a: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WEB-INF 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폴더에 </a:t>
            </a:r>
            <a:r>
              <a:rPr kumimoji="1" lang="ko-KR" altLang="en-US" sz="16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붙여넣기</a:t>
            </a: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00050" lvl="1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16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파일 수정 </a:t>
            </a:r>
            <a:endParaRPr kumimoji="1" lang="en-US" altLang="ko-KR" sz="16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</p:txBody>
      </p:sp>
      <p:sp>
        <p:nvSpPr>
          <p:cNvPr id="4" name="Rectangle 6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    </a:t>
            </a:r>
            <a:r>
              <a:rPr kumimoji="1" lang="ko-KR" altLang="en-US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톰겟에서</a:t>
            </a:r>
            <a:r>
              <a:rPr kumimoji="1" lang="ko-KR" altLang="en-US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ServletTest</a:t>
            </a:r>
            <a:r>
              <a:rPr kumimoji="1" lang="en-US" altLang="ko-KR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서블릿</a:t>
            </a:r>
            <a:r>
              <a:rPr kumimoji="1" lang="ko-KR" altLang="en-US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동작 확인 </a:t>
            </a:r>
            <a:endParaRPr kumimoji="1" lang="ko-KR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헤드라인M"/>
              <a:ea typeface="HY헤드라인M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코드 추가 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None/>
              <a:defRPr/>
            </a:pP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None/>
              <a:defRPr/>
            </a:pPr>
            <a:r>
              <a:rPr lang="en-US" altLang="ko-KR" sz="2100" dirty="0" smtClean="0"/>
              <a:t>&lt;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&gt;</a:t>
            </a:r>
          </a:p>
          <a:p>
            <a:pPr>
              <a:buNone/>
            </a:pPr>
            <a:r>
              <a:rPr lang="en-US" altLang="ko-KR" sz="2100" dirty="0" smtClean="0"/>
              <a:t>      &lt;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-name&gt;</a:t>
            </a:r>
            <a:r>
              <a:rPr lang="en-US" altLang="ko-KR" sz="2100" dirty="0" err="1" smtClean="0"/>
              <a:t>ServletTest</a:t>
            </a:r>
            <a:r>
              <a:rPr lang="en-US" altLang="ko-KR" sz="2100" dirty="0" smtClean="0"/>
              <a:t>&lt;/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-name&gt;</a:t>
            </a:r>
          </a:p>
          <a:p>
            <a:pPr>
              <a:buNone/>
            </a:pPr>
            <a:r>
              <a:rPr lang="en-US" altLang="ko-KR" sz="2100" dirty="0" smtClean="0"/>
              <a:t>      &lt;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-class&gt;</a:t>
            </a:r>
            <a:r>
              <a:rPr lang="en-US" altLang="ko-KR" sz="2100" dirty="0" err="1" smtClean="0"/>
              <a:t>ServletTest</a:t>
            </a:r>
            <a:r>
              <a:rPr lang="en-US" altLang="ko-KR" sz="2100" dirty="0" smtClean="0"/>
              <a:t>&lt;/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-class&gt;</a:t>
            </a:r>
          </a:p>
          <a:p>
            <a:pPr>
              <a:buNone/>
            </a:pPr>
            <a:r>
              <a:rPr lang="en-US" altLang="ko-KR" sz="2100" dirty="0" smtClean="0"/>
              <a:t>  &lt;/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&gt;</a:t>
            </a:r>
          </a:p>
          <a:p>
            <a:pPr>
              <a:buNone/>
            </a:pPr>
            <a:endParaRPr lang="en-US" altLang="ko-KR" sz="2100" dirty="0" smtClean="0"/>
          </a:p>
          <a:p>
            <a:pPr>
              <a:buNone/>
            </a:pPr>
            <a:r>
              <a:rPr lang="en-US" altLang="ko-KR" sz="2100" dirty="0" smtClean="0"/>
              <a:t>  &lt;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-mapping&gt;</a:t>
            </a:r>
          </a:p>
          <a:p>
            <a:pPr>
              <a:buNone/>
            </a:pPr>
            <a:r>
              <a:rPr lang="en-US" altLang="ko-KR" sz="2100" dirty="0" smtClean="0"/>
              <a:t>      &lt;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-name&gt;</a:t>
            </a:r>
            <a:r>
              <a:rPr lang="en-US" altLang="ko-KR" sz="2100" dirty="0" err="1" smtClean="0"/>
              <a:t>ServletTest</a:t>
            </a:r>
            <a:r>
              <a:rPr lang="en-US" altLang="ko-KR" sz="2100" dirty="0" smtClean="0"/>
              <a:t>&lt;/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-name&gt;</a:t>
            </a:r>
          </a:p>
          <a:p>
            <a:pPr>
              <a:buNone/>
            </a:pPr>
            <a:r>
              <a:rPr lang="en-US" altLang="ko-KR" sz="2100" dirty="0" smtClean="0"/>
              <a:t>      &lt;</a:t>
            </a:r>
            <a:r>
              <a:rPr lang="en-US" altLang="ko-KR" sz="2100" dirty="0" err="1" smtClean="0"/>
              <a:t>url</a:t>
            </a:r>
            <a:r>
              <a:rPr lang="en-US" altLang="ko-KR" sz="2100" dirty="0" smtClean="0"/>
              <a:t>-pattern&gt;/test&lt;/</a:t>
            </a:r>
            <a:r>
              <a:rPr lang="en-US" altLang="ko-KR" sz="2100" dirty="0" err="1" smtClean="0"/>
              <a:t>url</a:t>
            </a:r>
            <a:r>
              <a:rPr lang="en-US" altLang="ko-KR" sz="2100" dirty="0" smtClean="0"/>
              <a:t>-pattern&gt;</a:t>
            </a:r>
          </a:p>
          <a:p>
            <a:pPr>
              <a:buNone/>
            </a:pPr>
            <a:r>
              <a:rPr lang="en-US" altLang="ko-KR" sz="2100" dirty="0" smtClean="0"/>
              <a:t>  &lt;/</a:t>
            </a:r>
            <a:r>
              <a:rPr lang="en-US" altLang="ko-KR" sz="2100" dirty="0" err="1" smtClean="0"/>
              <a:t>servlet</a:t>
            </a:r>
            <a:r>
              <a:rPr lang="en-US" altLang="ko-KR" sz="2100" dirty="0" smtClean="0"/>
              <a:t>-mapping&gt;</a:t>
            </a:r>
            <a:endParaRPr lang="ko-KR" altLang="en-US" sz="2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000" kern="0" dirty="0" smtClean="0">
                <a:solidFill>
                  <a:srgbClr val="FFFF00"/>
                </a:solidFill>
                <a:latin typeface="HY헤드라인M"/>
                <a:ea typeface="HY헤드라인M"/>
              </a:rPr>
              <a:t> </a:t>
            </a:r>
            <a:r>
              <a:rPr kumimoji="1" lang="ko-KR" altLang="en-US" sz="3000" kern="0" dirty="0" err="1" smtClean="0">
                <a:solidFill>
                  <a:srgbClr val="FFFF00"/>
                </a:solidFill>
                <a:latin typeface="HY헤드라인M"/>
                <a:ea typeface="HY헤드라인M"/>
              </a:rPr>
              <a:t>톰겟에서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</a:rPr>
              <a:t> </a:t>
            </a:r>
            <a:r>
              <a:rPr kumimoji="1" lang="en-US" altLang="ko-KR" sz="3000" kern="0" dirty="0" err="1" smtClean="0">
                <a:solidFill>
                  <a:srgbClr val="FFFF00"/>
                </a:solidFill>
                <a:latin typeface="HY헤드라인M"/>
                <a:ea typeface="HY헤드라인M"/>
              </a:rPr>
              <a:t>ServletTest</a:t>
            </a:r>
            <a:r>
              <a:rPr kumimoji="1" lang="en-US" altLang="ko-KR" sz="3000" kern="0" dirty="0" smtClean="0">
                <a:solidFill>
                  <a:srgbClr val="FFFF00"/>
                </a:solidFill>
                <a:latin typeface="HY헤드라인M"/>
                <a:ea typeface="HY헤드라인M"/>
              </a:rPr>
              <a:t> </a:t>
            </a:r>
            <a:r>
              <a:rPr kumimoji="1" lang="ko-KR" altLang="en-US" sz="3000" kern="0" dirty="0" err="1" smtClean="0">
                <a:solidFill>
                  <a:srgbClr val="FFFF00"/>
                </a:solidFill>
                <a:latin typeface="HY헤드라인M"/>
                <a:ea typeface="HY헤드라인M"/>
              </a:rPr>
              <a:t>서블릿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</a:rPr>
              <a:t> 동작 확인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 실행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주소 형식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“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  <a:hlinkClick r:id="rId3"/>
              </a:rPr>
              <a:t>http://</a:t>
            </a:r>
            <a:r>
              <a:rPr kumimoji="1" lang="ko-KR" altLang="en-US" sz="2000" kern="0" dirty="0" err="1" smtClean="0">
                <a:solidFill>
                  <a:srgbClr val="00008E"/>
                </a:solidFill>
                <a:latin typeface="HY견고딕"/>
                <a:ea typeface="HY견고딕"/>
                <a:hlinkClick r:id="rId3"/>
              </a:rPr>
              <a:t>도메인명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  <a:hlinkClick r:id="rId3"/>
              </a:rPr>
              <a:t>/</a:t>
            </a:r>
            <a:r>
              <a:rPr kumimoji="1" lang="ko-KR" altLang="en-US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프로젝트명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(</a:t>
            </a:r>
            <a:r>
              <a:rPr kumimoji="1" lang="ko-KR" altLang="en-US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폴더명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)/</a:t>
            </a:r>
            <a:r>
              <a:rPr kumimoji="1" lang="ko-KR" altLang="en-US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서블릿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”</a:t>
            </a: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  <a:hlinkClick r:id="rId4"/>
              </a:rPr>
              <a:t>http://localhost/ServletTest/test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f5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키를 눌러서 </a:t>
            </a:r>
            <a:r>
              <a:rPr kumimoji="1" lang="ko-KR" altLang="en-US" sz="2000" kern="0" dirty="0" err="1" smtClean="0">
                <a:solidFill>
                  <a:srgbClr val="00008E"/>
                </a:solidFill>
                <a:latin typeface="HY견고딕"/>
                <a:ea typeface="HY견고딕"/>
              </a:rPr>
              <a:t>새로고침하면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매번 시간이 바뀌는 것을 확인 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23528" y="26064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     </a:t>
            </a:r>
            <a:r>
              <a:rPr kumimoji="1" lang="ko-KR" alt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톰겟에서</a:t>
            </a:r>
            <a:r>
              <a:rPr kumimoji="1" lang="ko-KR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ServletTest</a:t>
            </a: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서블릿</a:t>
            </a:r>
            <a:r>
              <a:rPr kumimoji="1" lang="ko-KR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동작 확인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28992" y="285728"/>
            <a:ext cx="221457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톰캣</a:t>
            </a:r>
            <a:r>
              <a:rPr lang="ko-KR" altLang="en-US" dirty="0" smtClean="0"/>
              <a:t> 설치경로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28992" y="1214422"/>
            <a:ext cx="221457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webapps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28992" y="2143116"/>
            <a:ext cx="221457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폴더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57950" y="3357562"/>
            <a:ext cx="221457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META-INF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22869" y="3357562"/>
            <a:ext cx="221457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WEB-INF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7224" y="3357562"/>
            <a:ext cx="221457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0" y="4500570"/>
            <a:ext cx="114300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Web.xml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07672" y="4500570"/>
            <a:ext cx="1357322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4500570"/>
            <a:ext cx="1357322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src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14612" y="5643578"/>
            <a:ext cx="185738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클래스파일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86380" y="5643578"/>
            <a:ext cx="3429024" cy="8572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애플리케이션의 폴더구조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29388" y="4500570"/>
            <a:ext cx="221457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Context.xml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1472" y="5643578"/>
            <a:ext cx="1857388" cy="500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소스파일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2" idx="2"/>
            <a:endCxn id="3" idx="0"/>
          </p:cNvCxnSpPr>
          <p:nvPr/>
        </p:nvCxnSpPr>
        <p:spPr>
          <a:xfrm rot="5400000">
            <a:off x="4321967" y="100010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4" idx="0"/>
          </p:cNvCxnSpPr>
          <p:nvPr/>
        </p:nvCxnSpPr>
        <p:spPr>
          <a:xfrm rot="5400000">
            <a:off x="4321967" y="192880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6" idx="0"/>
          </p:cNvCxnSpPr>
          <p:nvPr/>
        </p:nvCxnSpPr>
        <p:spPr>
          <a:xfrm rot="5400000">
            <a:off x="4176030" y="2997311"/>
            <a:ext cx="714380" cy="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0"/>
          </p:cNvCxnSpPr>
          <p:nvPr/>
        </p:nvCxnSpPr>
        <p:spPr>
          <a:xfrm rot="5400000" flipH="1" flipV="1">
            <a:off x="4625578" y="410743"/>
            <a:ext cx="285754" cy="56078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7429520" y="321468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0"/>
            <a:endCxn id="9" idx="0"/>
          </p:cNvCxnSpPr>
          <p:nvPr/>
        </p:nvCxnSpPr>
        <p:spPr>
          <a:xfrm rot="5400000" flipH="1" flipV="1">
            <a:off x="3375413" y="2732480"/>
            <a:ext cx="1588" cy="3536181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0" idx="0"/>
          </p:cNvCxnSpPr>
          <p:nvPr/>
        </p:nvCxnSpPr>
        <p:spPr>
          <a:xfrm rot="16200000" flipH="1">
            <a:off x="3264786" y="4379023"/>
            <a:ext cx="214314" cy="2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2"/>
            <a:endCxn id="15" idx="0"/>
          </p:cNvCxnSpPr>
          <p:nvPr/>
        </p:nvCxnSpPr>
        <p:spPr>
          <a:xfrm rot="16200000" flipH="1">
            <a:off x="7179487" y="4143380"/>
            <a:ext cx="64294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2"/>
            <a:endCxn id="16" idx="0"/>
          </p:cNvCxnSpPr>
          <p:nvPr/>
        </p:nvCxnSpPr>
        <p:spPr>
          <a:xfrm rot="5400000">
            <a:off x="1232274" y="5268529"/>
            <a:ext cx="642942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0" idx="2"/>
          </p:cNvCxnSpPr>
          <p:nvPr/>
        </p:nvCxnSpPr>
        <p:spPr>
          <a:xfrm rot="16200000" flipH="1">
            <a:off x="3086191" y="5300777"/>
            <a:ext cx="642942" cy="4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개발환경 구축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JSP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개발을 위해서는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JSP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의 기반이 되는 자바 개발환경 및 런타임이 필요하며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JSP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코드를 해석하고 </a:t>
            </a: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서블릿으로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변환하는 등의 작업을 수행하기 위한 </a:t>
            </a: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서블릿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(JSP)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컨테이너가 필요 하다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기본 환경 이외에 개발의 편리를 위해 통합개발도구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(IDE)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등을 사용자 기호에 맞게 설치할 수 있다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개발환경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자바 개발환경 구축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01</a:t>
            </a:r>
          </a:p>
        </p:txBody>
      </p:sp>
      <p:graphicFrame>
        <p:nvGraphicFramePr>
          <p:cNvPr id="9" name="Group 70"/>
          <p:cNvGraphicFramePr>
            <a:graphicFrameLocks noGrp="1"/>
          </p:cNvGraphicFramePr>
          <p:nvPr/>
        </p:nvGraphicFramePr>
        <p:xfrm>
          <a:off x="900113" y="4076700"/>
          <a:ext cx="7345362" cy="1447800"/>
        </p:xfrm>
        <a:graphic>
          <a:graphicData uri="http://schemas.openxmlformats.org/drawingml/2006/table">
            <a:tbl>
              <a:tblPr/>
              <a:tblGrid>
                <a:gridCol w="3168650"/>
                <a:gridCol w="4176712"/>
              </a:tblGrid>
              <a:tr h="2444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항목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운영체제</a:t>
                      </a:r>
                      <a:endParaRPr kumimoji="1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마이크로소프트 윈도우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XP SP2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이상</a:t>
                      </a:r>
                      <a:endParaRPr kumimoji="1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자바 개발 환경</a:t>
                      </a:r>
                      <a:endParaRPr kumimoji="1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J2SE 1.5.x 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이상 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개발 환경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서블릿 컨테이너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아파치 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톰캣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5.5.x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이상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 통합개발환경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Eclipse 3.2.x, WTP1.5.x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</a:t>
            </a:r>
            <a:r>
              <a:rPr lang="ko-KR" altLang="en-US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소스를 살펴보면 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&lt;html&gt;,&lt;body&gt;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등 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html 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태그를 사용자의 브라우저에 전송하기 위해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response.getWrite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사용해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printWriter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객체를 얻어와서 일일이 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write</a:t>
            </a:r>
            <a:r>
              <a:rPr lang="ko-KR" altLang="en-US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메소드를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사용해 </a:t>
            </a:r>
            <a:r>
              <a:rPr lang="ko-KR" altLang="en-US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보내야한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한다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사용자에게 보여주기 위한 페이지의 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HTML 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코드 길이가 </a:t>
            </a:r>
            <a:r>
              <a:rPr lang="ko-KR" altLang="en-US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짤다면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큰 지장은 없지만 만일 </a:t>
            </a:r>
            <a:r>
              <a:rPr lang="ko-KR" altLang="en-US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수백라인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수천 라인의 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HTML 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코드로 되어있는 페이지를 이러한 방식으로 만들려고 한다면 상당히 힘들뿐더러 유지보수에도 심각한 문제가 </a:t>
            </a:r>
            <a:r>
              <a:rPr lang="ko-KR" altLang="en-US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생길것이다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lang="en-US" altLang="ko-KR" sz="180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이러한 단점을 보완해 주기 </a:t>
            </a:r>
            <a:r>
              <a:rPr lang="ko-KR" altLang="en-US" sz="1800" dirty="0" err="1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위해만들어진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것이 바로 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JSP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800" dirty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6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0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톰겟에서</a:t>
            </a:r>
            <a:r>
              <a:rPr kumimoji="1" lang="ko-KR" altLang="en-US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JSP</a:t>
            </a:r>
            <a:r>
              <a:rPr kumimoji="1" lang="ko-KR" altLang="en-US" sz="3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동작 확인 </a:t>
            </a:r>
            <a:endParaRPr kumimoji="1" lang="ko-KR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헤드라인M"/>
              <a:ea typeface="HY헤드라인M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altLang="ko-KR" sz="1600" dirty="0" smtClean="0"/>
              <a:t>&lt;%@ page language="java" </a:t>
            </a:r>
            <a:r>
              <a:rPr lang="en-US" altLang="ko-KR" sz="1600" dirty="0" err="1" smtClean="0"/>
              <a:t>contentType</a:t>
            </a:r>
            <a:r>
              <a:rPr lang="en-US" altLang="ko-KR" sz="1600" dirty="0" smtClean="0"/>
              <a:t>="text/html; </a:t>
            </a:r>
            <a:r>
              <a:rPr lang="en-US" altLang="ko-KR" sz="1600" dirty="0" err="1" smtClean="0"/>
              <a:t>charset</a:t>
            </a:r>
            <a:r>
              <a:rPr lang="en-US" altLang="ko-KR" sz="1600" dirty="0" smtClean="0"/>
              <a:t>=EUC-KR"</a:t>
            </a:r>
          </a:p>
          <a:p>
            <a:pPr lvl="1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pageEncoding</a:t>
            </a:r>
            <a:r>
              <a:rPr lang="en-US" altLang="ko-KR" sz="1600" dirty="0" smtClean="0"/>
              <a:t>="EUC-KR"%&gt;</a:t>
            </a:r>
          </a:p>
          <a:p>
            <a:pPr lvl="1">
              <a:buNone/>
            </a:pPr>
            <a:r>
              <a:rPr lang="en-US" altLang="ko-KR" sz="1600" dirty="0" smtClean="0"/>
              <a:t>&lt;%@page import="</a:t>
            </a:r>
            <a:r>
              <a:rPr lang="en-US" altLang="ko-KR" sz="1600" dirty="0" err="1" smtClean="0"/>
              <a:t>java.util.Calendar</a:t>
            </a:r>
            <a:r>
              <a:rPr lang="en-US" altLang="ko-KR" sz="1600" dirty="0" smtClean="0"/>
              <a:t>"%&gt;</a:t>
            </a:r>
          </a:p>
          <a:p>
            <a:pPr lvl="1">
              <a:buNone/>
            </a:pPr>
            <a:r>
              <a:rPr lang="en-US" altLang="ko-KR" sz="1600" dirty="0" smtClean="0"/>
              <a:t>&lt;!DOCTYPE html PUBLIC "-//W3C//DTD HTML 4.01 Transitional//EN" "http://www.w3.org/TR/html4/loose.dtd"&gt;</a:t>
            </a:r>
          </a:p>
          <a:p>
            <a:pPr lvl="1">
              <a:buNone/>
            </a:pPr>
            <a:r>
              <a:rPr lang="en-US" altLang="ko-KR" sz="1600" dirty="0" smtClean="0"/>
              <a:t>&lt;html&gt;</a:t>
            </a:r>
          </a:p>
          <a:p>
            <a:pPr lvl="1">
              <a:buNone/>
            </a:pPr>
            <a:r>
              <a:rPr lang="en-US" altLang="ko-KR" sz="1600" dirty="0" smtClean="0"/>
              <a:t>&lt;head&gt;</a:t>
            </a:r>
          </a:p>
          <a:p>
            <a:pPr lvl="1">
              <a:buNone/>
            </a:pPr>
            <a:r>
              <a:rPr lang="en-US" altLang="ko-KR" sz="1600" dirty="0" smtClean="0"/>
              <a:t>&lt;%</a:t>
            </a:r>
          </a:p>
          <a:p>
            <a:pPr lvl="1">
              <a:buNone/>
            </a:pPr>
            <a:r>
              <a:rPr lang="en-US" altLang="ko-KR" sz="1600" dirty="0" smtClean="0"/>
              <a:t>Calendar c=</a:t>
            </a:r>
            <a:r>
              <a:rPr lang="en-US" altLang="ko-KR" sz="1600" dirty="0" err="1" smtClean="0"/>
              <a:t>Calendar.getInstance</a:t>
            </a:r>
            <a:r>
              <a:rPr lang="en-US" altLang="ko-KR" sz="1600" dirty="0" smtClean="0"/>
              <a:t>();</a:t>
            </a:r>
          </a:p>
          <a:p>
            <a:pPr lvl="1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hour=</a:t>
            </a:r>
            <a:r>
              <a:rPr lang="en-US" altLang="ko-KR" sz="1600" dirty="0" err="1" smtClean="0"/>
              <a:t>c.get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Calendar.HOUR_OF_DAY</a:t>
            </a:r>
            <a:r>
              <a:rPr lang="en-US" altLang="ko-KR" sz="1600" dirty="0" smtClean="0"/>
              <a:t>);</a:t>
            </a:r>
          </a:p>
          <a:p>
            <a:pPr lvl="1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minute=</a:t>
            </a:r>
            <a:r>
              <a:rPr lang="en-US" altLang="ko-KR" sz="1600" dirty="0" err="1" smtClean="0"/>
              <a:t>c.get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Calendar.MINUTE</a:t>
            </a:r>
            <a:r>
              <a:rPr lang="en-US" altLang="ko-KR" sz="1600" dirty="0" smtClean="0"/>
              <a:t>);</a:t>
            </a:r>
          </a:p>
          <a:p>
            <a:pPr lvl="1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second=</a:t>
            </a:r>
            <a:r>
              <a:rPr lang="en-US" altLang="ko-KR" sz="1600" dirty="0" err="1" smtClean="0"/>
              <a:t>c.get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Calendar.SECOND</a:t>
            </a:r>
            <a:r>
              <a:rPr lang="en-US" altLang="ko-KR" sz="1600" dirty="0" smtClean="0"/>
              <a:t>);</a:t>
            </a:r>
          </a:p>
          <a:p>
            <a:pPr lvl="1">
              <a:buNone/>
            </a:pPr>
            <a:r>
              <a:rPr lang="en-US" altLang="ko-KR" sz="1600" dirty="0" smtClean="0"/>
              <a:t>%&gt;</a:t>
            </a:r>
          </a:p>
          <a:p>
            <a:pPr lvl="1">
              <a:buNone/>
            </a:pPr>
            <a:r>
              <a:rPr lang="en-US" altLang="ko-KR" sz="1600" dirty="0" smtClean="0"/>
              <a:t>&lt;meta http-equiv="Content-Type" content="text/html; </a:t>
            </a:r>
            <a:r>
              <a:rPr lang="en-US" altLang="ko-KR" sz="1600" dirty="0" err="1" smtClean="0"/>
              <a:t>charset</a:t>
            </a:r>
            <a:r>
              <a:rPr lang="en-US" altLang="ko-KR" sz="1600" dirty="0" smtClean="0"/>
              <a:t>=EUC-KR"&gt;</a:t>
            </a:r>
          </a:p>
          <a:p>
            <a:pPr lvl="1">
              <a:buNone/>
            </a:pPr>
            <a:r>
              <a:rPr lang="en-US" altLang="ko-KR" sz="1600" dirty="0" smtClean="0"/>
              <a:t>&lt;title&gt;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 Test&lt;/title&gt;</a:t>
            </a:r>
          </a:p>
          <a:p>
            <a:pPr lvl="1">
              <a:buNone/>
            </a:pPr>
            <a:r>
              <a:rPr lang="en-US" altLang="ko-KR" sz="1600" dirty="0" smtClean="0"/>
              <a:t>&lt;/head&gt;</a:t>
            </a:r>
          </a:p>
          <a:p>
            <a:pPr lvl="1">
              <a:buNone/>
            </a:pPr>
            <a:r>
              <a:rPr lang="en-US" altLang="ko-KR" sz="1600" dirty="0" smtClean="0"/>
              <a:t>&lt;body&gt;</a:t>
            </a:r>
          </a:p>
          <a:p>
            <a:pPr lvl="1">
              <a:buNone/>
            </a:pPr>
            <a:r>
              <a:rPr lang="en-US" altLang="ko-KR" sz="1600" dirty="0" smtClean="0"/>
              <a:t>&lt;h1&gt;</a:t>
            </a:r>
            <a:r>
              <a:rPr lang="ko-KR" altLang="en-US" sz="1600" dirty="0" smtClean="0"/>
              <a:t>현재시간은 </a:t>
            </a:r>
            <a:r>
              <a:rPr lang="en-US" altLang="ko-KR" sz="1600" dirty="0" smtClean="0"/>
              <a:t>&lt;%=hour %&gt;</a:t>
            </a:r>
            <a:r>
              <a:rPr lang="ko-KR" altLang="en-US" sz="1600" dirty="0" smtClean="0"/>
              <a:t>시 </a:t>
            </a:r>
            <a:r>
              <a:rPr lang="en-US" altLang="ko-KR" sz="1600" dirty="0" smtClean="0"/>
              <a:t>&lt;%=minute %&gt;</a:t>
            </a:r>
            <a:r>
              <a:rPr lang="ko-KR" altLang="en-US" sz="1600" dirty="0" smtClean="0"/>
              <a:t>분 </a:t>
            </a:r>
            <a:r>
              <a:rPr lang="en-US" altLang="ko-KR" sz="1600" dirty="0" smtClean="0"/>
              <a:t>&lt;%=second %&gt;</a:t>
            </a:r>
            <a:r>
              <a:rPr lang="ko-KR" altLang="en-US" sz="1600" dirty="0" smtClean="0"/>
              <a:t>초 입니다</a:t>
            </a:r>
            <a:r>
              <a:rPr lang="en-US" altLang="ko-KR" sz="1600" dirty="0" smtClean="0"/>
              <a:t>.&lt;/h1&gt;</a:t>
            </a:r>
          </a:p>
          <a:p>
            <a:pPr lvl="1">
              <a:buNone/>
            </a:pPr>
            <a:r>
              <a:rPr lang="en-US" altLang="ko-KR" sz="1600" dirty="0" smtClean="0"/>
              <a:t>&lt;/body&gt;</a:t>
            </a:r>
          </a:p>
          <a:p>
            <a:pPr lvl="1">
              <a:buNone/>
            </a:pPr>
            <a:r>
              <a:rPr lang="en-US" altLang="ko-KR" sz="1600" dirty="0" smtClean="0"/>
              <a:t>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코드 실행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http://localhost/ServletTest/ServletTest.jsp</a:t>
            </a:r>
            <a:endParaRPr lang="ko-KR" altLang="en-US" sz="2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이클립스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 개요</a:t>
            </a:r>
            <a:endParaRPr kumimoji="1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IBM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에서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1999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년 시작한 프로젝트로 표준화된 자바 개발 환경을 만들기 위한 플랫폼을 만들기 위해 시작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2001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년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IBM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에서 오픈소스로 기증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오픈소스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이면서 여러 기업의 참여를 이끌어내기 위한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CPL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라이선스 채택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CPL : Common Public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Licence</a:t>
            </a:r>
            <a:endParaRPr kumimoji="1" lang="en-US" altLang="ko-KR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GPL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과 비슷하지만 자신이 개발하거나 수정한 부분에 대해 별도의 라이선스를 설정할 수 있도록 함으로써 공개 소프트웨어 이면서 상업적인 발전을 함께 이끌어냄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이클립스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자체로도 훌륭한 개발 도구 이나 다양한 </a:t>
            </a: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플러그인을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통해 무한한 기능 확장이 가능하다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이클립스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주요 사이트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이클립스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 프로젝트 홈페이지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: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hlinkClick r:id="rId4"/>
              </a:rPr>
              <a:t>http://www.eclipse.prg</a:t>
            </a:r>
            <a:endParaRPr kumimoji="1" lang="en-US" altLang="ko-KR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808038" marR="0" lvl="2" indent="-179388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이클립스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 플러그인 홈페이지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: http://www.eclipseplugincentral.com</a:t>
            </a:r>
          </a:p>
          <a:p>
            <a:pPr marL="808038" marR="0" lvl="2" indent="-179388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이클립스 기본 사용 방법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이클립스 시작하기</a:t>
            </a:r>
            <a:endParaRPr kumimoji="1" lang="ko-KR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이클립스 시작 및 작업공간 선택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바탕화면에 만들어 둔 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eclipse 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바로가기를 이용해 실행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작업공간은 프로젝트를 관리하기 위한 폴더를 말함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여러 개의 작업공간을 두고 실행시 선택해 로드할 수 있음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교재에서는 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c:\dev\workspace 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폴더를 만들어 사용함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808038" marR="0" lvl="2" indent="-179388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이클립스 기본 사용 방법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03</a:t>
            </a:r>
          </a:p>
        </p:txBody>
      </p:sp>
      <p:pic>
        <p:nvPicPr>
          <p:cNvPr id="11" name="Picture 5" descr="2-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573463"/>
            <a:ext cx="4392612" cy="1633537"/>
          </a:xfrm>
          <a:prstGeom prst="rect">
            <a:avLst/>
          </a:prstGeom>
          <a:noFill/>
        </p:spPr>
      </p:pic>
      <p:pic>
        <p:nvPicPr>
          <p:cNvPr id="12" name="Picture 6" descr="2-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163" y="3213100"/>
            <a:ext cx="3249612" cy="3138488"/>
          </a:xfrm>
          <a:prstGeom prst="rect">
            <a:avLst/>
          </a:prstGeom>
          <a:noFill/>
        </p:spPr>
      </p:pic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643438" y="4365625"/>
            <a:ext cx="72072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/>
          <a:lstStyle/>
          <a:p>
            <a: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500" kern="120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뷰와 퍼스펙티브</a:t>
            </a:r>
            <a:endParaRPr kumimoji="1" lang="ko-KR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이클립스 최초 실행 화면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개요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, 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자습서 등 아이콘별로 이클립스를 처음 사용하는 사람들을 위한 메뉴가 있음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오른쪽 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Workbench 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아이콘을 클릭하면 실제 개발 메인 화면으로 이동함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환영 화면 다시 실행을 위해서는 도움말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-&gt;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환영 을 선택하면 됨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808038" marR="0" lvl="2" indent="-179388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이클립스 기본 사용 방법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03</a:t>
            </a:r>
          </a:p>
        </p:txBody>
      </p:sp>
      <p:pic>
        <p:nvPicPr>
          <p:cNvPr id="12" name="Picture 8" descr="2-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2852738"/>
            <a:ext cx="4608513" cy="3451225"/>
          </a:xfrm>
          <a:prstGeom prst="rect">
            <a:avLst/>
          </a:prstGeom>
          <a:noFill/>
        </p:spPr>
      </p:pic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5364163" y="4076700"/>
            <a:ext cx="647700" cy="552450"/>
            <a:chOff x="1707" y="2862"/>
            <a:chExt cx="408" cy="348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1707" y="2862"/>
              <a:ext cx="408" cy="348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500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46" y="2931"/>
              <a:ext cx="3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kern="1200">
                  <a:solidFill>
                    <a:srgbClr val="000000"/>
                  </a:solidFill>
                  <a:latin typeface="HY중고딕" pitchFamily="18" charset="-127"/>
                  <a:ea typeface="HY중고딕" pitchFamily="18" charset="-127"/>
                  <a:cs typeface="+mn-cs"/>
                </a:rPr>
                <a:t>클릭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뷰와 퍼스펙티브</a:t>
            </a:r>
            <a:endParaRPr kumimoji="1" lang="ko-KR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뷰</a:t>
            </a:r>
            <a:r>
              <a:rPr kumimoji="1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(View)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이클립스 작업공간을 구성하는 독립된 기능을 수행하는 작은 창 영역을 말함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퍼스펙티브</a:t>
            </a:r>
            <a:r>
              <a:rPr kumimoji="1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(Perspective)</a:t>
            </a:r>
          </a:p>
          <a:p>
            <a:pPr marL="808038" marR="0" lvl="2" indent="-179388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특정 작업에 적합한 뷰를 적절히 배치한 전체 화면 구조를 말함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이클립스 기본 사용 방법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03</a:t>
            </a:r>
          </a:p>
        </p:txBody>
      </p:sp>
      <p:pic>
        <p:nvPicPr>
          <p:cNvPr id="18" name="Picture 9" descr="2-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488" y="3141663"/>
            <a:ext cx="4537075" cy="3392487"/>
          </a:xfrm>
          <a:prstGeom prst="rect">
            <a:avLst/>
          </a:prstGeom>
          <a:noFill/>
        </p:spPr>
      </p:pic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6372225" y="3284538"/>
            <a:ext cx="863600" cy="730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/>
          <a:lstStyle/>
          <a:p>
            <a: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500" kern="120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269163" y="3182938"/>
            <a:ext cx="12779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200" b="1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퍼스펙티브 목록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V="1">
            <a:off x="6516688" y="4652963"/>
            <a:ext cx="863600" cy="730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/>
          <a:lstStyle/>
          <a:p>
            <a: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500" kern="120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451725" y="4508500"/>
            <a:ext cx="3333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200" b="1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뷰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7164388" y="5949950"/>
            <a:ext cx="3333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200" b="1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뷰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V="1">
            <a:off x="6227763" y="6092825"/>
            <a:ext cx="936625" cy="15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/>
          <a:lstStyle/>
          <a:p>
            <a: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500" kern="120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403350" y="5084763"/>
            <a:ext cx="3333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200" b="1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뷰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H="1">
            <a:off x="1763713" y="4724400"/>
            <a:ext cx="647700" cy="3603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/>
          <a:lstStyle/>
          <a:p>
            <a: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500" kern="120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4140200" y="4581525"/>
            <a:ext cx="3333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200" b="1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기본환경설정</a:t>
            </a:r>
            <a:endParaRPr kumimoji="1" lang="ko-KR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자바소스 기본 주석 설정</a:t>
            </a:r>
            <a:endParaRPr kumimoji="1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창 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-&gt; 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환경설정 선택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이클립스 옵션은 매우 많이 때문에  모든 환경설정을 살펴보기는 어려움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808038" marR="0" lvl="2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그때그때 필요한 사항을 참조해 설정하도록 함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편집기 행 번호 표시</a:t>
            </a:r>
            <a:endParaRPr kumimoji="1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이클립스</a:t>
            </a:r>
            <a:r>
              <a:rPr kumimoji="1" lang="ko-KR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기본 사용 방법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03</a:t>
            </a:r>
          </a:p>
        </p:txBody>
      </p:sp>
      <p:pic>
        <p:nvPicPr>
          <p:cNvPr id="10" name="Picture 15" descr="2-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3141663"/>
            <a:ext cx="3673475" cy="3292475"/>
          </a:xfrm>
          <a:prstGeom prst="rect">
            <a:avLst/>
          </a:prstGeom>
          <a:noFill/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03238" y="3429000"/>
            <a:ext cx="4429125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2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ko-KR" altLang="en-US" sz="15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소스 편집기는 기본적으로 행번호가 보이지 않는데 코딩시 행번호가 있는 것이 유리하므로 일반</a:t>
            </a:r>
            <a:r>
              <a:rPr kumimoji="1" lang="en-US" altLang="ko-KR" sz="15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-&gt;</a:t>
            </a:r>
            <a:r>
              <a:rPr kumimoji="1" lang="ko-KR" altLang="en-US" sz="15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편집기</a:t>
            </a:r>
            <a:r>
              <a:rPr kumimoji="1" lang="en-US" altLang="ko-KR" sz="15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-&gt;</a:t>
            </a:r>
            <a:r>
              <a:rPr kumimoji="1" lang="ko-KR" altLang="en-US" sz="15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rPr>
              <a:t>문서편집기 를 선택하고 그림과 같이 설정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Window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-&gt; Preference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클릭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왼쪽 리스트 중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Server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클릭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-&gt; Runtime Environments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선택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오른쪽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Add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버튼 클릭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Apache Tomcat 6.0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선택 하고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Next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클릭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Next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버튼을 누르면 설치 경로를 묻는다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 Browse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버튼을 클릭하고 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톰캣을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설치한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디렉토리를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선택하고 확인 클릭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경로를 설정했으면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Finish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버튼 클릭해서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Preference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화면으로 돌아옴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그러면 서버가 추가되어 있음을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볼수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있음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 Ok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버튼 클릭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이클립스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아래 창에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server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탭에서 서버추가 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오른쪽 마우스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크릭하면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메뉴 나옴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메뉴에 마우스 대보면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Server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메뉴가 다시 나옴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 Server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클릭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환경설정을 마친 뒤이므로 기본적으로 선택되어 있다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Finish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버튼 클릭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빠져나옴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4" name="Rectangle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이클립스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에서</a:t>
            </a:r>
            <a:r>
              <a:rPr kumimoji="1" lang="en-US" altLang="ko-KR" sz="3000" kern="0" dirty="0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웹 서버 환경 설정 </a:t>
            </a:r>
            <a:endParaRPr kumimoji="1" lang="ko-KR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헤드라인M"/>
              <a:ea typeface="HY헤드라인M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FINE -&gt; NEW -&gt; Dynamic Web Project -&gt;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javaEE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Project name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JspStudy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Package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 jsp.ex1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패키지 안에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-&gt;new-&gt;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Servlet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Class name :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FirstServlet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입력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Servlet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작성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톰캣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서버에 만든 프로젝트 등록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857250" lvl="1" indent="-457200">
              <a:buAutoNum type="arabicPeriod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아래 부분에 추가한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톰갯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서버 선택하고 마우스 오른쪽 버튼 클릭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857250" lvl="1" indent="-457200">
              <a:buAutoNum type="arabicPeriod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메뉴에서 아래쪽의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Add and Remove Projects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클릭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857250" lvl="1" indent="-457200">
              <a:buAutoNum type="arabicPeriod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프로젝트 추가 창에서 왼쪽에 보면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JspStudy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프로젝트가 보임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이것을 선택하고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Add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버튼을 누른 뒤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finish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클릭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857250" lvl="1" indent="-457200">
              <a:buAutoNum type="arabicPeriod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오른쪽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초록새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톰캣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실행 아이콘 클릭하면 서버 실행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857250" lvl="1" indent="-457200">
              <a:buAutoNum type="arabicPeriod"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857250" lvl="1" indent="-457200">
              <a:buAutoNum type="arabicPeriod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브라우저에 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  <a:hlinkClick r:id="rId2"/>
              </a:rPr>
              <a:t>http://localhost/JspStudy/FirstServlet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”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입력 후 실행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6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이클립스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에서</a:t>
            </a:r>
            <a:r>
              <a:rPr kumimoji="1" lang="en-US" altLang="ko-KR" sz="3000" kern="0" dirty="0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kern="0" dirty="0" err="1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서블릿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</a:rPr>
              <a:t>작성 및 실행</a:t>
            </a:r>
            <a:endParaRPr kumimoji="1" lang="ko-KR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헤드라인M"/>
              <a:ea typeface="HY헤드라인M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J2SE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설치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J2SE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는 일반 데스크톱 환경을 위한 자바 기본 개발 및 실행 환경을 말한다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JSP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는 엄밀히 말해 기업형 자바 환경인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J2EE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에 포함되어 있으나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JSP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관련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API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나 실행환경은 톰캣 서버에 포함되어 있으므로 추가로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J2EE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를 설치할 필요 없음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자바 개발환경 구축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01</a:t>
            </a:r>
          </a:p>
        </p:txBody>
      </p:sp>
      <p:pic>
        <p:nvPicPr>
          <p:cNvPr id="13" name="Picture 25" descr="2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3644900"/>
            <a:ext cx="3600450" cy="2757488"/>
          </a:xfrm>
          <a:prstGeom prst="rect">
            <a:avLst/>
          </a:prstGeom>
          <a:noFill/>
        </p:spPr>
      </p:pic>
      <p:pic>
        <p:nvPicPr>
          <p:cNvPr id="14" name="Picture 27" descr="2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800" y="3644900"/>
            <a:ext cx="3600450" cy="2757488"/>
          </a:xfrm>
          <a:prstGeom prst="rect">
            <a:avLst/>
          </a:prstGeom>
          <a:noFill/>
        </p:spPr>
      </p:pic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042988" y="5300663"/>
            <a:ext cx="1781175" cy="588962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 algn="l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300" kern="12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모든 옵션 선택</a:t>
            </a:r>
          </a:p>
          <a:p>
            <a:pPr marL="361950" indent="-361950" algn="l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300" kern="12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기본 디렉토리에 설치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076825" y="5013325"/>
            <a:ext cx="3503613" cy="887413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 algn="l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300" kern="12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J2SE </a:t>
            </a:r>
            <a:r>
              <a:rPr kumimoji="1" lang="ko-KR" altLang="en-US" sz="1300" kern="12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설치완료후 자동으로 </a:t>
            </a:r>
            <a:r>
              <a:rPr kumimoji="1" lang="en-US" altLang="ko-KR" sz="1300" kern="12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JRE </a:t>
            </a:r>
            <a:r>
              <a:rPr kumimoji="1" lang="ko-KR" altLang="en-US" sz="1300" kern="12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설치시작됨</a:t>
            </a:r>
          </a:p>
          <a:p>
            <a:pPr marL="361950" indent="-361950" algn="l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300" kern="12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모든 옵션 선택</a:t>
            </a:r>
          </a:p>
          <a:p>
            <a:pPr marL="361950" indent="-361950" algn="l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300" kern="12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기본 디렉토리에 설치</a:t>
            </a:r>
          </a:p>
        </p:txBody>
      </p:sp>
      <p:sp>
        <p:nvSpPr>
          <p:cNvPr id="17" name="AutoShape 31"/>
          <p:cNvSpPr>
            <a:spLocks noChangeArrowheads="1"/>
          </p:cNvSpPr>
          <p:nvPr/>
        </p:nvSpPr>
        <p:spPr bwMode="auto">
          <a:xfrm>
            <a:off x="4356100" y="4941888"/>
            <a:ext cx="503238" cy="9350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/>
          <a:lstStyle/>
          <a:p>
            <a: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500" kern="120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WebContent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폴더에서 마우스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오르쪽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클릭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에 마우스 올려 놓으면 나오는 메뉴에서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JSP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선택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파일 이름에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FirstJsp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입력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기본 코드 생성됨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&lt;body&gt;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태그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밑에 코드 추가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브라우저에  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“ http://localhost/JspStudy/FirstJsp.jsp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”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입력 후 실행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6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이클립스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에서</a:t>
            </a:r>
            <a:r>
              <a:rPr kumimoji="1" lang="en-US" altLang="ko-KR" sz="3000" kern="0" dirty="0" smtClean="0">
                <a:solidFill>
                  <a:srgbClr val="FFFF00"/>
                </a:solidFill>
                <a:latin typeface="HY헤드라인M"/>
                <a:ea typeface="HY헤드라인M"/>
                <a:cs typeface="+mj-cs"/>
              </a:rPr>
              <a:t> </a:t>
            </a:r>
            <a:r>
              <a:rPr kumimoji="1" lang="en-US" altLang="ko-KR" sz="3000" kern="0" dirty="0" smtClean="0">
                <a:solidFill>
                  <a:srgbClr val="FFFF00"/>
                </a:solidFill>
                <a:latin typeface="HY헤드라인M"/>
                <a:ea typeface="HY헤드라인M"/>
              </a:rPr>
              <a:t>JSP </a:t>
            </a:r>
            <a:r>
              <a:rPr kumimoji="1" lang="ko-KR" altLang="en-US" sz="3000" kern="0" dirty="0" smtClean="0">
                <a:solidFill>
                  <a:srgbClr val="FFFF00"/>
                </a:solidFill>
                <a:latin typeface="HY헤드라인M"/>
                <a:ea typeface="HY헤드라인M"/>
              </a:rPr>
              <a:t>작성 및 실행</a:t>
            </a:r>
            <a:endParaRPr kumimoji="1" lang="ko-KR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헤드라인M"/>
              <a:ea typeface="HY헤드라인M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en-US" altLang="ko-KR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 J2SE </a:t>
            </a:r>
            <a:r>
              <a:rPr kumimoji="1" lang="ko-KR" altLang="en-US" sz="2000" kern="0" dirty="0" smtClean="0">
                <a:solidFill>
                  <a:srgbClr val="00008E"/>
                </a:solidFill>
                <a:latin typeface="HY견고딕"/>
                <a:ea typeface="HY견고딕"/>
              </a:rPr>
              <a:t>환경설정</a:t>
            </a:r>
            <a:endParaRPr kumimoji="1" lang="en-US" altLang="ko-KR" sz="2000" kern="0" dirty="0" smtClean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None/>
              <a:defRPr/>
            </a:pPr>
            <a:endParaRPr kumimoji="1" lang="en-US" altLang="ko-KR" sz="2000" kern="0" dirty="0">
              <a:solidFill>
                <a:srgbClr val="00008E"/>
              </a:solidFill>
              <a:latin typeface="HY견고딕"/>
              <a:ea typeface="HY견고딕"/>
            </a:endParaRPr>
          </a:p>
          <a:p>
            <a:pPr marL="457200" lvl="0" indent="-457200" fontAlgn="base">
              <a:spcAft>
                <a:spcPct val="0"/>
              </a:spcAft>
              <a:buAutoNum type="arabicPeriod"/>
              <a:defRPr/>
            </a:pPr>
            <a:r>
              <a:rPr kumimoji="1" lang="en-US" altLang="ko-KR" sz="2000" kern="0" dirty="0" smtClean="0">
                <a:latin typeface="HY견고딕"/>
                <a:ea typeface="HY견고딕"/>
              </a:rPr>
              <a:t>JAVA_HOME </a:t>
            </a:r>
            <a:r>
              <a:rPr kumimoji="1" lang="ko-KR" altLang="en-US" sz="2000" kern="0" dirty="0" smtClean="0">
                <a:latin typeface="HY견고딕"/>
                <a:ea typeface="HY견고딕"/>
              </a:rPr>
              <a:t>지정</a:t>
            </a:r>
            <a:endParaRPr kumimoji="1" lang="en-US" altLang="ko-KR" sz="2000" kern="0" dirty="0">
              <a:latin typeface="HY견고딕"/>
              <a:ea typeface="HY견고딕"/>
            </a:endParaRPr>
          </a:p>
          <a:p>
            <a:pPr marL="857250" lvl="1" indent="-457200" fontAlgn="base">
              <a:spcAft>
                <a:spcPct val="0"/>
              </a:spcAft>
              <a:buAutoNum type="arabicPeriod"/>
              <a:defRPr/>
            </a:pPr>
            <a:r>
              <a:rPr kumimoji="1" lang="ko-KR" altLang="en-US" sz="1600" kern="0" dirty="0" smtClean="0">
                <a:latin typeface="HY견고딕"/>
                <a:ea typeface="HY견고딕"/>
              </a:rPr>
              <a:t>변수이름 </a:t>
            </a:r>
            <a:r>
              <a:rPr kumimoji="1" lang="en-US" altLang="ko-KR" sz="1600" kern="0" dirty="0" smtClean="0">
                <a:latin typeface="HY견고딕"/>
                <a:ea typeface="HY견고딕"/>
              </a:rPr>
              <a:t>:    </a:t>
            </a:r>
            <a:r>
              <a:rPr kumimoji="1" lang="en-US" altLang="ko-KR" sz="16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JAVA_HOME</a:t>
            </a:r>
          </a:p>
          <a:p>
            <a:pPr marL="857250" lvl="1" indent="-457200" fontAlgn="base">
              <a:spcAft>
                <a:spcPct val="0"/>
              </a:spcAft>
              <a:buAutoNum type="arabicPeriod"/>
              <a:defRPr/>
            </a:pPr>
            <a:r>
              <a:rPr kumimoji="1" lang="ko-KR" altLang="en-US" sz="1600" kern="0" dirty="0" err="1" smtClean="0">
                <a:latin typeface="HY견고딕"/>
                <a:ea typeface="HY견고딕"/>
              </a:rPr>
              <a:t>변수값</a:t>
            </a:r>
            <a:r>
              <a:rPr kumimoji="1" lang="ko-KR" altLang="en-US" sz="1600" kern="0" dirty="0" smtClean="0">
                <a:latin typeface="HY견고딕"/>
                <a:ea typeface="HY견고딕"/>
              </a:rPr>
              <a:t>    </a:t>
            </a:r>
            <a:r>
              <a:rPr kumimoji="1" lang="en-US" altLang="ko-KR" sz="1600" kern="0" dirty="0" smtClean="0">
                <a:latin typeface="HY견고딕"/>
                <a:ea typeface="HY견고딕"/>
              </a:rPr>
              <a:t>:    </a:t>
            </a:r>
            <a:r>
              <a:rPr kumimoji="1" lang="en-US" altLang="ko-KR" sz="16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C</a:t>
            </a:r>
            <a:r>
              <a:rPr kumimoji="1" lang="en-US" altLang="ko-KR" sz="1600" kern="0" dirty="0">
                <a:solidFill>
                  <a:srgbClr val="FF0000"/>
                </a:solidFill>
                <a:latin typeface="HY견고딕"/>
                <a:ea typeface="HY견고딕"/>
              </a:rPr>
              <a:t>:\Program Files\Java\jdk1.6.0_24</a:t>
            </a:r>
            <a:endParaRPr kumimoji="1" lang="en-US" altLang="ko-KR" sz="1600" kern="0" dirty="0" smtClean="0">
              <a:solidFill>
                <a:srgbClr val="FF0000"/>
              </a:solidFill>
              <a:latin typeface="HY견고딕"/>
              <a:ea typeface="HY견고딕"/>
            </a:endParaRPr>
          </a:p>
          <a:p>
            <a:pPr marL="457200" lvl="0" indent="-457200" fontAlgn="base">
              <a:spcAft>
                <a:spcPct val="0"/>
              </a:spcAft>
              <a:buAutoNum type="arabicPeriod"/>
              <a:defRPr/>
            </a:pPr>
            <a:endParaRPr kumimoji="1" lang="en-US" altLang="ko-KR" sz="2000" kern="0" dirty="0">
              <a:latin typeface="HY견고딕"/>
              <a:ea typeface="HY견고딕"/>
            </a:endParaRPr>
          </a:p>
          <a:p>
            <a:pPr marL="457200" lvl="0" indent="-457200" fontAlgn="base">
              <a:spcAft>
                <a:spcPct val="0"/>
              </a:spcAft>
              <a:buAutoNum type="arabicPeriod"/>
              <a:defRPr/>
            </a:pPr>
            <a:r>
              <a:rPr kumimoji="1" lang="en-US" altLang="ko-KR" sz="2000" kern="0" dirty="0" smtClean="0">
                <a:latin typeface="HY견고딕"/>
                <a:ea typeface="HY견고딕"/>
              </a:rPr>
              <a:t>CLASSPATH </a:t>
            </a:r>
            <a:r>
              <a:rPr kumimoji="1" lang="ko-KR" altLang="en-US" sz="2000" kern="0" dirty="0" smtClean="0">
                <a:latin typeface="HY견고딕"/>
                <a:ea typeface="HY견고딕"/>
              </a:rPr>
              <a:t>설정</a:t>
            </a:r>
            <a:endParaRPr kumimoji="1" lang="en-US" altLang="ko-KR" sz="2000" kern="0" dirty="0" smtClean="0">
              <a:latin typeface="HY견고딕"/>
              <a:ea typeface="HY견고딕"/>
            </a:endParaRPr>
          </a:p>
          <a:p>
            <a:pPr marL="857250" lvl="1" indent="-457200" fontAlgn="base">
              <a:spcAft>
                <a:spcPct val="0"/>
              </a:spcAft>
              <a:buAutoNum type="arabicPeriod"/>
              <a:defRPr/>
            </a:pPr>
            <a:r>
              <a:rPr kumimoji="1" lang="ko-KR" altLang="en-US" sz="1600" kern="0" dirty="0" smtClean="0">
                <a:latin typeface="HY견고딕"/>
                <a:ea typeface="HY견고딕"/>
              </a:rPr>
              <a:t>변수이름 </a:t>
            </a:r>
            <a:r>
              <a:rPr kumimoji="1" lang="en-US" altLang="ko-KR" sz="1600" kern="0" dirty="0" smtClean="0">
                <a:latin typeface="HY견고딕"/>
                <a:ea typeface="HY견고딕"/>
              </a:rPr>
              <a:t>:     </a:t>
            </a:r>
            <a:r>
              <a:rPr kumimoji="1" lang="en-US" altLang="ko-KR" sz="16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CLASSPATH</a:t>
            </a:r>
          </a:p>
          <a:p>
            <a:pPr marL="857250" lvl="1" indent="-457200" fontAlgn="base">
              <a:spcAft>
                <a:spcPct val="0"/>
              </a:spcAft>
              <a:buAutoNum type="arabicPeriod"/>
              <a:defRPr/>
            </a:pPr>
            <a:r>
              <a:rPr kumimoji="1" lang="ko-KR" altLang="en-US" sz="1600" kern="0" dirty="0" err="1" smtClean="0">
                <a:latin typeface="HY견고딕"/>
                <a:ea typeface="HY견고딕"/>
              </a:rPr>
              <a:t>변수값</a:t>
            </a:r>
            <a:r>
              <a:rPr kumimoji="1" lang="ko-KR" altLang="en-US" sz="1600" kern="0" dirty="0" smtClean="0">
                <a:latin typeface="HY견고딕"/>
                <a:ea typeface="HY견고딕"/>
              </a:rPr>
              <a:t>    </a:t>
            </a:r>
            <a:r>
              <a:rPr kumimoji="1" lang="en-US" altLang="ko-KR" sz="1600" kern="0" dirty="0" smtClean="0">
                <a:latin typeface="HY견고딕"/>
                <a:ea typeface="HY견고딕"/>
              </a:rPr>
              <a:t>:     </a:t>
            </a:r>
            <a:r>
              <a:rPr kumimoji="1" lang="en-US" altLang="ko-KR" sz="16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.;%</a:t>
            </a:r>
            <a:r>
              <a:rPr kumimoji="1" lang="en-US" altLang="ko-KR" sz="1600" kern="0" dirty="0">
                <a:solidFill>
                  <a:srgbClr val="FF0000"/>
                </a:solidFill>
                <a:latin typeface="HY견고딕"/>
                <a:ea typeface="HY견고딕"/>
              </a:rPr>
              <a:t>JAVA_HOME%\</a:t>
            </a:r>
            <a:r>
              <a:rPr kumimoji="1" lang="en-US" altLang="ko-KR" sz="16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lib\tools.jar</a:t>
            </a:r>
          </a:p>
          <a:p>
            <a:pPr marL="457200" lvl="0" indent="-457200" fontAlgn="base">
              <a:spcAft>
                <a:spcPct val="0"/>
              </a:spcAft>
              <a:buAutoNum type="arabicPeriod"/>
              <a:defRPr/>
            </a:pPr>
            <a:endParaRPr kumimoji="1" lang="en-US" altLang="ko-KR" sz="2000" kern="0" dirty="0">
              <a:latin typeface="HY견고딕"/>
              <a:ea typeface="HY견고딕"/>
            </a:endParaRPr>
          </a:p>
          <a:p>
            <a:pPr marL="457200" lvl="0" indent="-457200" fontAlgn="base">
              <a:spcAft>
                <a:spcPct val="0"/>
              </a:spcAft>
              <a:buAutoNum type="arabicPeriod"/>
              <a:defRPr/>
            </a:pPr>
            <a:r>
              <a:rPr kumimoji="1" lang="en-US" altLang="ko-KR" sz="2000" kern="0" dirty="0" smtClean="0">
                <a:latin typeface="HY견고딕"/>
                <a:ea typeface="HY견고딕"/>
              </a:rPr>
              <a:t> Path </a:t>
            </a:r>
            <a:r>
              <a:rPr kumimoji="1" lang="ko-KR" altLang="en-US" sz="2000" kern="0" dirty="0" smtClean="0">
                <a:latin typeface="HY견고딕"/>
                <a:ea typeface="HY견고딕"/>
              </a:rPr>
              <a:t>항목에 추가 </a:t>
            </a:r>
            <a:endParaRPr kumimoji="1" lang="en-US" altLang="ko-KR" sz="2000" kern="0" dirty="0" smtClean="0">
              <a:latin typeface="HY견고딕"/>
              <a:ea typeface="HY견고딕"/>
            </a:endParaRPr>
          </a:p>
          <a:p>
            <a:pPr marL="857250" lvl="1" indent="-457200" fontAlgn="base">
              <a:spcAft>
                <a:spcPct val="0"/>
              </a:spcAft>
              <a:buAutoNum type="arabicPeriod"/>
              <a:defRPr/>
            </a:pPr>
            <a:r>
              <a:rPr kumimoji="1" lang="ko-KR" altLang="en-US" sz="1600" kern="0" dirty="0" smtClean="0">
                <a:latin typeface="HY견고딕"/>
                <a:ea typeface="HY견고딕"/>
              </a:rPr>
              <a:t>변수이름 </a:t>
            </a:r>
            <a:r>
              <a:rPr kumimoji="1" lang="en-US" altLang="ko-KR" sz="1600" kern="0" dirty="0" smtClean="0">
                <a:latin typeface="HY견고딕"/>
                <a:ea typeface="HY견고딕"/>
              </a:rPr>
              <a:t>:   </a:t>
            </a:r>
            <a:r>
              <a:rPr kumimoji="1" lang="en-US" altLang="ko-KR" sz="16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Path</a:t>
            </a:r>
          </a:p>
          <a:p>
            <a:pPr marL="857250" lvl="1" indent="-457200" fontAlgn="base">
              <a:spcAft>
                <a:spcPct val="0"/>
              </a:spcAft>
              <a:buAutoNum type="arabicPeriod"/>
              <a:defRPr/>
            </a:pPr>
            <a:r>
              <a:rPr kumimoji="1" lang="ko-KR" altLang="en-US" sz="1600" kern="0" dirty="0" smtClean="0">
                <a:latin typeface="HY견고딕"/>
                <a:ea typeface="HY견고딕"/>
              </a:rPr>
              <a:t>변수 값   </a:t>
            </a:r>
            <a:r>
              <a:rPr kumimoji="1" lang="en-US" altLang="ko-KR" sz="1600" kern="0" dirty="0" smtClean="0">
                <a:solidFill>
                  <a:srgbClr val="FF0000"/>
                </a:solidFill>
                <a:latin typeface="HY견고딕"/>
                <a:ea typeface="HY견고딕"/>
              </a:rPr>
              <a:t>:   %JAVA_HOME</a:t>
            </a:r>
            <a:r>
              <a:rPr kumimoji="1" lang="en-US" altLang="ko-KR" sz="1600" kern="0" dirty="0">
                <a:solidFill>
                  <a:srgbClr val="FF0000"/>
                </a:solidFill>
                <a:latin typeface="HY견고딕"/>
                <a:ea typeface="HY견고딕"/>
              </a:rPr>
              <a:t>%\bin;</a:t>
            </a:r>
            <a:endParaRPr kumimoji="1" lang="en-US" altLang="ko-KR" sz="1600" kern="0" dirty="0" smtClean="0">
              <a:solidFill>
                <a:srgbClr val="FF0000"/>
              </a:solidFill>
              <a:latin typeface="HY견고딕"/>
              <a:ea typeface="HY견고딕"/>
            </a:endParaRPr>
          </a:p>
          <a:p>
            <a:pPr marL="0" lvl="0" indent="0" fontAlgn="base">
              <a:spcAft>
                <a:spcPct val="0"/>
              </a:spcAft>
              <a:buBlip>
                <a:blip r:embed="rId2"/>
              </a:buBlip>
              <a:defRPr/>
            </a:pPr>
            <a:endParaRPr kumimoji="1" lang="ko-KR" altLang="en-US" sz="2000" kern="0" dirty="0">
              <a:solidFill>
                <a:srgbClr val="00008E"/>
              </a:solidFill>
              <a:latin typeface="HY견고딕"/>
              <a:ea typeface="HY견고딕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자바 개발환경 구축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714356"/>
            <a:ext cx="4000528" cy="4857784"/>
          </a:xfrm>
          <a:prstGeom prst="rect">
            <a:avLst/>
          </a:prstGeom>
        </p:spPr>
      </p:pic>
      <p:pic>
        <p:nvPicPr>
          <p:cNvPr id="3" name="그림 2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85728"/>
            <a:ext cx="3934374" cy="1295581"/>
          </a:xfrm>
          <a:prstGeom prst="rect">
            <a:avLst/>
          </a:prstGeom>
        </p:spPr>
      </p:pic>
      <p:pic>
        <p:nvPicPr>
          <p:cNvPr id="4" name="그림 3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2500306"/>
            <a:ext cx="3924848" cy="1286055"/>
          </a:xfrm>
          <a:prstGeom prst="rect">
            <a:avLst/>
          </a:prstGeom>
        </p:spPr>
      </p:pic>
      <p:pic>
        <p:nvPicPr>
          <p:cNvPr id="5" name="그림 4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76" y="4786322"/>
            <a:ext cx="3962953" cy="132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이클립스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+ WTP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설치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이클립스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(Eclipse)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는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IBM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에서 개발해 오픈소스로 기증한 통합개발 플랫폼 </a:t>
            </a: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으로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현재 가장 많은 개발자들이 사용하고 있는 대표적인 자바 개발환경 이다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WTP(Web Tools Project)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는 이클립스 플러그인 프로젝트로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JSP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를 비롯한 웹 개발에 필요한 기능을 추가한 확장 모듈을 말한다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.</a:t>
            </a: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개발 </a:t>
            </a: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디렉토리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생성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앞으로 실습에 사용할 소스 관리를 위한 </a:t>
            </a:r>
            <a:r>
              <a:rPr kumimoji="1" lang="ko-KR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디렉토리</a:t>
            </a: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C:\dev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폴더 생성</a:t>
            </a:r>
            <a:endParaRPr kumimoji="1" lang="en-US" altLang="ko-KR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C:\dev\workspace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폴더 생성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자바 개발환경 구축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01</a:t>
            </a:r>
          </a:p>
        </p:txBody>
      </p:sp>
      <p:pic>
        <p:nvPicPr>
          <p:cNvPr id="9" name="Picture 10" descr="2-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4005263"/>
            <a:ext cx="3455988" cy="241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이클립스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+ WTP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설치</a:t>
            </a:r>
            <a:endParaRPr kumimoji="1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이클립스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설치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별도의 설치파일 없이 파일 복사만으로 설치 완료 됨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C:\dev\eclipse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폴더가 생성되면서 파일 설치됨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자바 개발환경 구축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01</a:t>
            </a:r>
          </a:p>
        </p:txBody>
      </p:sp>
      <p:pic>
        <p:nvPicPr>
          <p:cNvPr id="9" name="Picture 6" descr="2-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928934"/>
            <a:ext cx="5111750" cy="318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이클립스 </a:t>
            </a: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+ WTP </a:t>
            </a:r>
            <a:r>
              <a: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설치</a:t>
            </a:r>
            <a:endParaRPr kumimoji="1" lang="ko-KR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이클립스 성능향상 설정</a:t>
            </a: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이클립스 실행 옵션을 조정해 성능 향상이 가능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시스템 메모리가 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512M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 이상인 경우 권장됨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바탕화면에 생성된 바로가기 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-&gt; 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오른쪽 마우스 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-&gt; 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속성 </a:t>
            </a:r>
            <a:r>
              <a:rPr kumimoji="1" lang="en-US" altLang="ko-KR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-&gt; </a:t>
            </a:r>
            <a:r>
              <a:rPr kumimoji="1" lang="ko-KR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바로가기 의 대상 항목을 다음과 같이 설정</a:t>
            </a: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자바 개발환경 구축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01</a:t>
            </a:r>
          </a:p>
        </p:txBody>
      </p:sp>
      <p:pic>
        <p:nvPicPr>
          <p:cNvPr id="17" name="Picture 5" descr="2-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2997200"/>
            <a:ext cx="3295650" cy="3527425"/>
          </a:xfrm>
          <a:prstGeom prst="rect">
            <a:avLst/>
          </a:prstGeom>
          <a:noFill/>
        </p:spPr>
      </p:pic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68313" y="3840163"/>
            <a:ext cx="3887787" cy="892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200" kern="1200">
                <a:solidFill>
                  <a:srgbClr val="000000"/>
                </a:solidFill>
                <a:latin typeface="HY궁서" pitchFamily="18" charset="-127"/>
                <a:ea typeface="HY궁서" pitchFamily="18" charset="-127"/>
                <a:cs typeface="+mn-cs"/>
              </a:rPr>
              <a:t>-vmargs -Xverify:none -XX:+UseParallelGC </a:t>
            </a:r>
          </a:p>
          <a:p>
            <a:pPr algn="l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200" kern="1200">
                <a:solidFill>
                  <a:srgbClr val="000000"/>
                </a:solidFill>
                <a:latin typeface="HY궁서" pitchFamily="18" charset="-127"/>
                <a:ea typeface="HY궁서" pitchFamily="18" charset="-127"/>
                <a:cs typeface="+mn-cs"/>
              </a:rPr>
              <a:t>-XX:PermSize=20M -XX:MaxNewSize=32M </a:t>
            </a:r>
          </a:p>
          <a:p>
            <a:pPr algn="l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200" kern="1200">
                <a:solidFill>
                  <a:srgbClr val="000000"/>
                </a:solidFill>
                <a:latin typeface="HY궁서" pitchFamily="18" charset="-127"/>
                <a:ea typeface="HY궁서" pitchFamily="18" charset="-127"/>
                <a:cs typeface="+mn-cs"/>
              </a:rPr>
              <a:t>-XX:NewSize=32M -Xmx256m -Xms256m</a:t>
            </a:r>
            <a:r>
              <a:rPr kumimoji="1" lang="en-US" altLang="ko-KR" sz="1500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4067175" y="4292600"/>
            <a:ext cx="122555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/>
          <a:lstStyle/>
          <a:p>
            <a: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500" kern="120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톰캣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 설치</a:t>
            </a:r>
            <a:endParaRPr kumimoji="1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download </a:t>
            </a:r>
          </a:p>
          <a:p>
            <a:pPr marL="815975" lvl="2" indent="-179388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견고딕"/>
                <a:ea typeface="HY견고딕"/>
              </a:rPr>
              <a:t>http://tomcat.apache.org</a:t>
            </a:r>
          </a:p>
          <a:p>
            <a:pPr marL="358775" lvl="1" indent="-179388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kumimoji="1" lang="en-US" altLang="ko-KR" sz="1600" kern="0" dirty="0" smtClean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설치파일 실행</a:t>
            </a: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apache-tomcat.exe 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rPr>
              <a:t>실행</a:t>
            </a: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358775" marR="0" lvl="1" indent="-17938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설치옵션 지정</a:t>
            </a: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979613" y="96838"/>
            <a:ext cx="593883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 JSP </a:t>
            </a:r>
            <a:r>
              <a:rPr kumimoji="1" lang="ko-KR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rPr>
              <a:t>운영환경 구축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01650" y="247650"/>
            <a:ext cx="1766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Section 02</a:t>
            </a:r>
          </a:p>
        </p:txBody>
      </p:sp>
      <p:pic>
        <p:nvPicPr>
          <p:cNvPr id="13" name="Picture 7" descr="2-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2997200"/>
            <a:ext cx="4733925" cy="3438525"/>
          </a:xfrm>
          <a:prstGeom prst="rect">
            <a:avLst/>
          </a:prstGeom>
          <a:noFill/>
        </p:spPr>
      </p:pic>
      <p:sp>
        <p:nvSpPr>
          <p:cNvPr id="14" name="AutoShape 8"/>
          <p:cNvSpPr>
            <a:spLocks/>
          </p:cNvSpPr>
          <p:nvPr/>
        </p:nvSpPr>
        <p:spPr bwMode="auto">
          <a:xfrm>
            <a:off x="6732588" y="5114925"/>
            <a:ext cx="1422400" cy="609600"/>
          </a:xfrm>
          <a:prstGeom prst="callout2">
            <a:avLst>
              <a:gd name="adj1" fmla="val 18750"/>
              <a:gd name="adj2" fmla="val -5356"/>
              <a:gd name="adj3" fmla="val 18750"/>
              <a:gd name="adj4" fmla="val -102120"/>
              <a:gd name="adj5" fmla="val -158333"/>
              <a:gd name="adj6" fmla="val -202565"/>
            </a:avLst>
          </a:prstGeom>
          <a:solidFill>
            <a:srgbClr val="66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anchor="ctr"/>
          <a:lstStyle/>
          <a:p>
            <a:pPr marL="361950" marR="0" lvl="0" indent="-36195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Normal </a:t>
            </a:r>
          </a:p>
          <a:p>
            <a:pPr marL="361950" marR="0" lvl="0" indent="-36195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설정 선택</a:t>
            </a:r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5148263" y="5805488"/>
            <a:ext cx="647700" cy="552450"/>
            <a:chOff x="1707" y="2862"/>
            <a:chExt cx="408" cy="348"/>
          </a:xfrm>
        </p:grpSpPr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1707" y="2862"/>
              <a:ext cx="408" cy="348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500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46" y="2931"/>
              <a:ext cx="3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kern="1200">
                  <a:solidFill>
                    <a:srgbClr val="000000"/>
                  </a:solidFill>
                  <a:latin typeface="HY중고딕" pitchFamily="18" charset="-127"/>
                  <a:ea typeface="HY중고딕" pitchFamily="18" charset="-127"/>
                  <a:cs typeface="+mn-cs"/>
                </a:rPr>
                <a:t>클릭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1585</Words>
  <Application>Microsoft Office PowerPoint</Application>
  <PresentationFormat>화면 슬라이드 쇼(4:3)</PresentationFormat>
  <Paragraphs>323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2.개발환경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      톰겟에서 ServletTest 서블릿 동작 확인 </vt:lpstr>
      <vt:lpstr>      톰겟에서 ServletTest 서블릿 동작 확인 </vt:lpstr>
      <vt:lpstr>      톰겟에서 ServletTest 서블릿 동작 확인 </vt:lpstr>
      <vt:lpstr>WEB.XML</vt:lpstr>
      <vt:lpstr> 톰겟에서 ServletTest 서블릿 동작 확인 </vt:lpstr>
      <vt:lpstr>슬라이드 19</vt:lpstr>
      <vt:lpstr>톰겟에서 JSP동작 확인 </vt:lpstr>
      <vt:lpstr>슬라이드 21</vt:lpstr>
      <vt:lpstr>코드 실행</vt:lpstr>
      <vt:lpstr>슬라이드 23</vt:lpstr>
      <vt:lpstr>슬라이드 24</vt:lpstr>
      <vt:lpstr>슬라이드 25</vt:lpstr>
      <vt:lpstr>슬라이드 26</vt:lpstr>
      <vt:lpstr>슬라이드 27</vt:lpstr>
      <vt:lpstr> 이클립스에서 웹 서버 환경 설정 </vt:lpstr>
      <vt:lpstr> 이클립스에서 서블릿 작성 및 실행</vt:lpstr>
      <vt:lpstr> 이클립스에서 JSP 작성 및 실행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2.개발환경</dc:title>
  <dc:creator>Sunny</dc:creator>
  <cp:lastModifiedBy>bit</cp:lastModifiedBy>
  <cp:revision>30</cp:revision>
  <dcterms:created xsi:type="dcterms:W3CDTF">2011-04-17T15:01:19Z</dcterms:created>
  <dcterms:modified xsi:type="dcterms:W3CDTF">2011-05-16T07:49:11Z</dcterms:modified>
</cp:coreProperties>
</file>