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9" r:id="rId3"/>
    <p:sldId id="280" r:id="rId4"/>
    <p:sldId id="281" r:id="rId5"/>
    <p:sldId id="282" r:id="rId6"/>
    <p:sldId id="258" r:id="rId7"/>
    <p:sldId id="260" r:id="rId8"/>
    <p:sldId id="263" r:id="rId9"/>
    <p:sldId id="276" r:id="rId10"/>
    <p:sldId id="277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CD73C-CDB8-4DBF-B0E2-F8C0D0136579}" type="datetimeFigureOut">
              <a:rPr lang="ko-KR" altLang="en-US" smtClean="0"/>
              <a:t>2011-12-22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ED9D4-4D40-443D-A402-88D58A51B39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8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99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19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3557-7E74-4491-87EC-202C8D8BA153}" type="datetimeFigureOut">
              <a:rPr lang="ko-KR" altLang="en-US" smtClean="0"/>
              <a:t>2011-12-22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B88C-F1AF-45C4-8849-529BCCAEE1D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3557-7E74-4491-87EC-202C8D8BA153}" type="datetimeFigureOut">
              <a:rPr lang="ko-KR" altLang="en-US" smtClean="0"/>
              <a:t>2011-12-22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B88C-F1AF-45C4-8849-529BCCAEE1D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3557-7E74-4491-87EC-202C8D8BA153}" type="datetimeFigureOut">
              <a:rPr lang="ko-KR" altLang="en-US" smtClean="0"/>
              <a:t>2011-12-22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B88C-F1AF-45C4-8849-529BCCAEE1D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3557-7E74-4491-87EC-202C8D8BA153}" type="datetimeFigureOut">
              <a:rPr lang="ko-KR" altLang="en-US" smtClean="0"/>
              <a:t>2011-12-22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B88C-F1AF-45C4-8849-529BCCAEE1D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3557-7E74-4491-87EC-202C8D8BA153}" type="datetimeFigureOut">
              <a:rPr lang="ko-KR" altLang="en-US" smtClean="0"/>
              <a:t>2011-12-22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B88C-F1AF-45C4-8849-529BCCAEE1D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3557-7E74-4491-87EC-202C8D8BA153}" type="datetimeFigureOut">
              <a:rPr lang="ko-KR" altLang="en-US" smtClean="0"/>
              <a:t>2011-12-22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B88C-F1AF-45C4-8849-529BCCAEE1D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3557-7E74-4491-87EC-202C8D8BA153}" type="datetimeFigureOut">
              <a:rPr lang="ko-KR" altLang="en-US" smtClean="0"/>
              <a:t>2011-12-22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B88C-F1AF-45C4-8849-529BCCAEE1D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3557-7E74-4491-87EC-202C8D8BA153}" type="datetimeFigureOut">
              <a:rPr lang="ko-KR" altLang="en-US" smtClean="0"/>
              <a:t>2011-12-22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B88C-F1AF-45C4-8849-529BCCAEE1D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3557-7E74-4491-87EC-202C8D8BA153}" type="datetimeFigureOut">
              <a:rPr lang="ko-KR" altLang="en-US" smtClean="0"/>
              <a:t>2011-12-22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B88C-F1AF-45C4-8849-529BCCAEE1D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3557-7E74-4491-87EC-202C8D8BA153}" type="datetimeFigureOut">
              <a:rPr lang="ko-KR" altLang="en-US" smtClean="0"/>
              <a:t>2011-12-22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B88C-F1AF-45C4-8849-529BCCAEE1D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3557-7E74-4491-87EC-202C8D8BA153}" type="datetimeFigureOut">
              <a:rPr lang="ko-KR" altLang="en-US" smtClean="0"/>
              <a:t>2011-12-22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B88C-F1AF-45C4-8849-529BCCAEE1D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C3557-7E74-4491-87EC-202C8D8BA153}" type="datetimeFigureOut">
              <a:rPr lang="ko-KR" altLang="en-US" smtClean="0"/>
              <a:t>2011-12-22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8B88C-F1AF-45C4-8849-529BCCAEE1D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xml.apache.org/xalan-j/downloads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akarta.apace.org/taglibs/doc/standard-doc/intro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sp/jstl/sq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.sun.com/jsp/jstl/core" TargetMode="External"/><Relationship Id="rId5" Type="http://schemas.openxmlformats.org/officeDocument/2006/relationships/hyperlink" Target="http://java.sun.com/jsp/jstl/xml" TargetMode="External"/><Relationship Id="rId4" Type="http://schemas.openxmlformats.org/officeDocument/2006/relationships/hyperlink" Target="http://java.sun.com/jsp/jstl/fm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6666"/>
                </a:solidFill>
              </a:rPr>
              <a:t>JSTL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4525963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</a:pPr>
            <a:r>
              <a:rPr lang="en-US" altLang="ko-KR" sz="2000" dirty="0" smtClean="0"/>
              <a:t>JSTL </a:t>
            </a:r>
            <a:r>
              <a:rPr lang="ko-KR" altLang="en-US" sz="2000" dirty="0" smtClean="0"/>
              <a:t>코어 라이브러리 개요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1600" dirty="0" smtClean="0"/>
              <a:t>수식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흐름제어</a:t>
            </a:r>
            <a:r>
              <a:rPr lang="en-US" altLang="ko-KR" sz="1600" dirty="0" smtClean="0"/>
              <a:t>, URL</a:t>
            </a:r>
            <a:r>
              <a:rPr lang="ko-KR" altLang="en-US" sz="1600" dirty="0" smtClean="0"/>
              <a:t>을 통한 자원 접근등 가장 일반적으로 필요한 기능으로 구성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1600" dirty="0" smtClean="0"/>
              <a:t>CORE </a:t>
            </a:r>
            <a:r>
              <a:rPr lang="ko-KR" altLang="en-US" sz="1600" dirty="0" smtClean="0"/>
              <a:t>태그는 반드시 알아두어야 함</a:t>
            </a:r>
            <a:endParaRPr lang="en-US" altLang="ko-KR" sz="1600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ko-KR" sz="1600" dirty="0" smtClean="0"/>
              <a:t>CORE </a:t>
            </a:r>
            <a:r>
              <a:rPr lang="ko-KR" altLang="en-US" sz="1600" dirty="0" smtClean="0"/>
              <a:t>이외의 다른 라이브러리는 </a:t>
            </a:r>
            <a:r>
              <a:rPr lang="en-US" altLang="ko-KR" sz="1600" dirty="0" smtClean="0"/>
              <a:t>JSTL </a:t>
            </a:r>
            <a:r>
              <a:rPr lang="ko-KR" altLang="en-US" sz="1600" dirty="0" smtClean="0"/>
              <a:t>이외에도 많이 개발 되어 있으며 경우에 따라서는 직접 </a:t>
            </a:r>
            <a:r>
              <a:rPr lang="ko-KR" altLang="en-US" sz="1600" dirty="0" err="1" smtClean="0"/>
              <a:t>커스텀</a:t>
            </a:r>
            <a:r>
              <a:rPr lang="ko-KR" altLang="en-US" sz="1600" dirty="0" smtClean="0"/>
              <a:t> 태그로 구현하는 것이 </a:t>
            </a:r>
            <a:r>
              <a:rPr lang="ko-KR" altLang="en-US" sz="1600" dirty="0" err="1" smtClean="0"/>
              <a:t>좋을수도</a:t>
            </a:r>
            <a:r>
              <a:rPr lang="ko-KR" altLang="en-US" sz="1600" dirty="0" smtClean="0"/>
              <a:t> 있음</a:t>
            </a:r>
          </a:p>
        </p:txBody>
      </p:sp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2051050" y="77788"/>
            <a:ext cx="5938838" cy="620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smtClean="0"/>
              <a:t>코어 라이브러리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611188" y="3241675"/>
            <a:ext cx="7818437" cy="3211513"/>
            <a:chOff x="355" y="1392"/>
            <a:chExt cx="3773" cy="2976"/>
          </a:xfrm>
        </p:grpSpPr>
        <p:sp>
          <p:nvSpPr>
            <p:cNvPr id="13319" name="Rectangle 6"/>
            <p:cNvSpPr>
              <a:spLocks noChangeArrowheads="1"/>
            </p:cNvSpPr>
            <p:nvPr/>
          </p:nvSpPr>
          <p:spPr bwMode="auto">
            <a:xfrm>
              <a:off x="2108" y="3348"/>
              <a:ext cx="1095" cy="9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3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  <a:cs typeface="Courier New" pitchFamily="49" charset="0"/>
                </a:rPr>
                <a:t>import</a:t>
              </a:r>
              <a:r>
                <a:rPr lang="en-US" altLang="ko-KR" sz="1300">
                  <a:latin typeface="굴림" pitchFamily="50" charset="-127"/>
                  <a:ea typeface="굴림" pitchFamily="50" charset="-127"/>
                  <a:cs typeface="Times New Roman" pitchFamily="18" charset="0"/>
                </a:rPr>
                <a:t> </a:t>
              </a:r>
              <a:endParaRPr lang="en-US" altLang="ko-KR" sz="1300">
                <a:latin typeface="굴림" pitchFamily="50" charset="-127"/>
                <a:ea typeface="굴림" pitchFamily="50" charset="-127"/>
              </a:endParaRPr>
            </a:p>
            <a:p>
              <a:pPr algn="l" eaLnBrk="0" latinLnBrk="0" hangingPunct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3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rPr>
                <a:t>param</a:t>
              </a:r>
              <a:r>
                <a:rPr lang="en-US" altLang="ko-KR" sz="1300">
                  <a:latin typeface="굴림" pitchFamily="50" charset="-127"/>
                  <a:ea typeface="굴림" pitchFamily="50" charset="-127"/>
                </a:rPr>
                <a:t/>
              </a:r>
              <a:br>
                <a:rPr lang="en-US" altLang="ko-KR" sz="1300">
                  <a:latin typeface="굴림" pitchFamily="50" charset="-127"/>
                  <a:ea typeface="굴림" pitchFamily="50" charset="-127"/>
                </a:rPr>
              </a:br>
              <a:r>
                <a:rPr lang="en-US" altLang="ko-KR" sz="13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rPr>
                <a:t>redirect</a:t>
              </a:r>
              <a:r>
                <a:rPr lang="en-US" altLang="ko-KR" sz="1300">
                  <a:latin typeface="굴림" pitchFamily="50" charset="-127"/>
                  <a:ea typeface="굴림" pitchFamily="50" charset="-127"/>
                </a:rPr>
                <a:t> </a:t>
              </a:r>
            </a:p>
            <a:p>
              <a:pPr algn="l" eaLnBrk="0" latinLnBrk="0" hangingPunct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3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rPr>
                <a:t>param</a:t>
              </a:r>
              <a:r>
                <a:rPr lang="en-US" altLang="ko-KR" sz="1300">
                  <a:latin typeface="굴림" pitchFamily="50" charset="-127"/>
                  <a:ea typeface="굴림" pitchFamily="50" charset="-127"/>
                </a:rPr>
                <a:t> </a:t>
              </a:r>
            </a:p>
            <a:p>
              <a:pPr algn="l" eaLnBrk="0" latinLnBrk="0" hangingPunct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3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rPr>
                <a:t>url</a:t>
              </a:r>
              <a:r>
                <a:rPr lang="en-US" altLang="ko-KR" sz="1300">
                  <a:latin typeface="굴림" pitchFamily="50" charset="-127"/>
                  <a:ea typeface="굴림" pitchFamily="50" charset="-127"/>
                </a:rPr>
                <a:t> </a:t>
              </a:r>
            </a:p>
            <a:p>
              <a:pPr algn="l" eaLnBrk="0" latinLnBrk="0" hangingPunct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3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rPr>
                <a:t>param</a:t>
              </a:r>
              <a:r>
                <a:rPr lang="en-US" altLang="ko-KR" sz="1300">
                  <a:latin typeface="굴림" pitchFamily="50" charset="-127"/>
                  <a:ea typeface="굴림" pitchFamily="50" charset="-127"/>
                </a:rPr>
                <a:t> </a:t>
              </a:r>
            </a:p>
          </p:txBody>
        </p:sp>
        <p:sp>
          <p:nvSpPr>
            <p:cNvPr id="13320" name="Rectangle 7"/>
            <p:cNvSpPr>
              <a:spLocks noChangeArrowheads="1"/>
            </p:cNvSpPr>
            <p:nvPr/>
          </p:nvSpPr>
          <p:spPr bwMode="auto">
            <a:xfrm>
              <a:off x="355" y="3408"/>
              <a:ext cx="1753" cy="9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 sz="1300">
                  <a:latin typeface="굴림" pitchFamily="50" charset="-127"/>
                  <a:ea typeface="굴림" pitchFamily="50" charset="-127"/>
                  <a:cs typeface="Times New Roman" pitchFamily="18" charset="0"/>
                </a:rPr>
                <a:t>URL Management </a:t>
              </a:r>
            </a:p>
            <a:p>
              <a:pPr algn="l">
                <a:spcBef>
                  <a:spcPct val="0"/>
                </a:spcBef>
                <a:buFontTx/>
                <a:buNone/>
              </a:pPr>
              <a:endParaRPr lang="en-US" altLang="ko-KR" sz="1300">
                <a:latin typeface="굴림" pitchFamily="50" charset="-127"/>
                <a:ea typeface="굴림" pitchFamily="50" charset="-127"/>
                <a:cs typeface="Times New Roman" pitchFamily="18" charset="0"/>
              </a:endParaRPr>
            </a:p>
            <a:p>
              <a:pPr algn="l">
                <a:spcBef>
                  <a:spcPct val="0"/>
                </a:spcBef>
                <a:buFontTx/>
                <a:buNone/>
              </a:pPr>
              <a:endParaRPr lang="en-US" altLang="ko-KR" sz="1300">
                <a:latin typeface="굴림" pitchFamily="50" charset="-127"/>
                <a:ea typeface="굴림" pitchFamily="50" charset="-127"/>
                <a:cs typeface="Times New Roman" pitchFamily="18" charset="0"/>
              </a:endParaRPr>
            </a:p>
            <a:p>
              <a:pPr algn="l">
                <a:spcBef>
                  <a:spcPct val="0"/>
                </a:spcBef>
                <a:buFontTx/>
                <a:buNone/>
              </a:pPr>
              <a:endParaRPr lang="en-US" altLang="ko-KR" sz="1300">
                <a:latin typeface="굴림" pitchFamily="50" charset="-127"/>
                <a:ea typeface="굴림" pitchFamily="50" charset="-127"/>
                <a:cs typeface="Times New Roman" pitchFamily="18" charset="0"/>
              </a:endParaRPr>
            </a:p>
            <a:p>
              <a:pPr algn="l">
                <a:spcBef>
                  <a:spcPct val="0"/>
                </a:spcBef>
                <a:buFontTx/>
                <a:buNone/>
              </a:pPr>
              <a:endParaRPr lang="en-US" altLang="ko-KR" sz="1300">
                <a:latin typeface="굴림" pitchFamily="50" charset="-127"/>
                <a:ea typeface="굴림" pitchFamily="50" charset="-127"/>
                <a:cs typeface="Times New Roman" pitchFamily="18" charset="0"/>
              </a:endParaRPr>
            </a:p>
            <a:p>
              <a:pPr algn="l">
                <a:spcBef>
                  <a:spcPct val="0"/>
                </a:spcBef>
                <a:buFontTx/>
                <a:buNone/>
              </a:pPr>
              <a:endParaRPr lang="en-US" altLang="ko-KR" sz="1300">
                <a:latin typeface="굴림" pitchFamily="50" charset="-127"/>
                <a:ea typeface="굴림" pitchFamily="50" charset="-127"/>
                <a:cs typeface="Times New Roman" pitchFamily="18" charset="0"/>
              </a:endParaRPr>
            </a:p>
          </p:txBody>
        </p:sp>
        <p:sp>
          <p:nvSpPr>
            <p:cNvPr id="13321" name="Rectangle 8"/>
            <p:cNvSpPr>
              <a:spLocks noChangeArrowheads="1"/>
            </p:cNvSpPr>
            <p:nvPr/>
          </p:nvSpPr>
          <p:spPr bwMode="auto">
            <a:xfrm>
              <a:off x="2108" y="2361"/>
              <a:ext cx="1095" cy="9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3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  <a:cs typeface="Courier New" pitchFamily="49" charset="0"/>
                </a:rPr>
                <a:t>choose</a:t>
              </a:r>
              <a:r>
                <a:rPr lang="en-US" altLang="ko-KR" sz="1300">
                  <a:latin typeface="굴림" pitchFamily="50" charset="-127"/>
                  <a:ea typeface="굴림" pitchFamily="50" charset="-127"/>
                  <a:cs typeface="Times New Roman" pitchFamily="18" charset="0"/>
                </a:rPr>
                <a:t> </a:t>
              </a:r>
            </a:p>
            <a:p>
              <a:pPr algn="l" eaLnBrk="0" latinLnBrk="0" hangingPunct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3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rPr>
                <a:t> when</a:t>
              </a:r>
              <a:r>
                <a:rPr lang="en-US" altLang="ko-KR" sz="1300">
                  <a:latin typeface="굴림" pitchFamily="50" charset="-127"/>
                  <a:ea typeface="굴림" pitchFamily="50" charset="-127"/>
                </a:rPr>
                <a:t> </a:t>
              </a:r>
            </a:p>
            <a:p>
              <a:pPr algn="l" eaLnBrk="0" latinLnBrk="0" hangingPunct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3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rPr>
                <a:t> otherwise</a:t>
              </a:r>
              <a:r>
                <a:rPr lang="en-US" altLang="ko-KR" sz="1300">
                  <a:latin typeface="굴림" pitchFamily="50" charset="-127"/>
                  <a:ea typeface="굴림" pitchFamily="50" charset="-127"/>
                </a:rPr>
                <a:t> </a:t>
              </a:r>
            </a:p>
            <a:p>
              <a:pPr algn="l" eaLnBrk="0" latinLnBrk="0" hangingPunct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3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rPr>
                <a:t>forEach</a:t>
              </a:r>
              <a:r>
                <a:rPr lang="en-US" altLang="ko-KR" sz="1300">
                  <a:latin typeface="굴림" pitchFamily="50" charset="-127"/>
                  <a:ea typeface="굴림" pitchFamily="50" charset="-127"/>
                </a:rPr>
                <a:t> </a:t>
              </a:r>
            </a:p>
            <a:p>
              <a:pPr algn="l" eaLnBrk="0" latinLnBrk="0" hangingPunct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3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rPr>
                <a:t>forTokens</a:t>
              </a:r>
              <a:r>
                <a:rPr lang="en-US" altLang="ko-KR" sz="1300">
                  <a:latin typeface="굴림" pitchFamily="50" charset="-127"/>
                  <a:ea typeface="굴림" pitchFamily="50" charset="-127"/>
                </a:rPr>
                <a:t> </a:t>
              </a:r>
            </a:p>
            <a:p>
              <a:pPr algn="l" eaLnBrk="0" latinLnBrk="0" hangingPunct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3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rPr>
                <a:t>if</a:t>
              </a:r>
              <a:r>
                <a:rPr lang="en-US" altLang="ko-KR" sz="1300">
                  <a:latin typeface="굴림" pitchFamily="50" charset="-127"/>
                  <a:ea typeface="굴림" pitchFamily="50" charset="-127"/>
                </a:rPr>
                <a:t> </a:t>
              </a:r>
            </a:p>
          </p:txBody>
        </p:sp>
        <p:sp>
          <p:nvSpPr>
            <p:cNvPr id="13322" name="Rectangle 9"/>
            <p:cNvSpPr>
              <a:spLocks noChangeArrowheads="1"/>
            </p:cNvSpPr>
            <p:nvPr/>
          </p:nvSpPr>
          <p:spPr bwMode="auto">
            <a:xfrm>
              <a:off x="355" y="2424"/>
              <a:ext cx="1753" cy="9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 sz="1300">
                  <a:latin typeface="굴림" pitchFamily="50" charset="-127"/>
                  <a:ea typeface="굴림" pitchFamily="50" charset="-127"/>
                  <a:cs typeface="Times New Roman" pitchFamily="18" charset="0"/>
                </a:rPr>
                <a:t>Flow Control </a:t>
              </a:r>
            </a:p>
            <a:p>
              <a:pPr algn="l">
                <a:spcBef>
                  <a:spcPct val="0"/>
                </a:spcBef>
                <a:buFontTx/>
                <a:buNone/>
              </a:pPr>
              <a:endParaRPr lang="en-US" altLang="ko-KR" sz="1300">
                <a:latin typeface="굴림" pitchFamily="50" charset="-127"/>
                <a:ea typeface="굴림" pitchFamily="50" charset="-127"/>
                <a:cs typeface="Times New Roman" pitchFamily="18" charset="0"/>
              </a:endParaRPr>
            </a:p>
            <a:p>
              <a:pPr algn="l">
                <a:spcBef>
                  <a:spcPct val="0"/>
                </a:spcBef>
                <a:buFontTx/>
                <a:buNone/>
              </a:pPr>
              <a:endParaRPr lang="en-US" altLang="ko-KR" sz="1300">
                <a:latin typeface="굴림" pitchFamily="50" charset="-127"/>
                <a:ea typeface="굴림" pitchFamily="50" charset="-127"/>
                <a:cs typeface="Times New Roman" pitchFamily="18" charset="0"/>
              </a:endParaRPr>
            </a:p>
            <a:p>
              <a:pPr algn="l">
                <a:spcBef>
                  <a:spcPct val="0"/>
                </a:spcBef>
                <a:buFontTx/>
                <a:buNone/>
              </a:pPr>
              <a:endParaRPr lang="en-US" altLang="ko-KR" sz="1300">
                <a:latin typeface="굴림" pitchFamily="50" charset="-127"/>
                <a:ea typeface="굴림" pitchFamily="50" charset="-127"/>
                <a:cs typeface="Times New Roman" pitchFamily="18" charset="0"/>
              </a:endParaRPr>
            </a:p>
            <a:p>
              <a:pPr algn="l">
                <a:spcBef>
                  <a:spcPct val="0"/>
                </a:spcBef>
                <a:buFontTx/>
                <a:buNone/>
              </a:pPr>
              <a:endParaRPr lang="en-US" altLang="ko-KR" sz="1300">
                <a:latin typeface="굴림" pitchFamily="50" charset="-127"/>
                <a:ea typeface="굴림" pitchFamily="50" charset="-127"/>
                <a:cs typeface="Times New Roman" pitchFamily="18" charset="0"/>
              </a:endParaRPr>
            </a:p>
            <a:p>
              <a:pPr algn="l">
                <a:spcBef>
                  <a:spcPct val="0"/>
                </a:spcBef>
                <a:buFontTx/>
                <a:buNone/>
              </a:pPr>
              <a:endParaRPr lang="en-US" altLang="ko-KR" sz="1300">
                <a:latin typeface="굴림" pitchFamily="50" charset="-127"/>
                <a:ea typeface="굴림" pitchFamily="50" charset="-127"/>
                <a:cs typeface="Times New Roman" pitchFamily="18" charset="0"/>
              </a:endParaRPr>
            </a:p>
          </p:txBody>
        </p:sp>
        <p:sp>
          <p:nvSpPr>
            <p:cNvPr id="13323" name="Rectangle 10"/>
            <p:cNvSpPr>
              <a:spLocks noChangeArrowheads="1"/>
            </p:cNvSpPr>
            <p:nvPr/>
          </p:nvSpPr>
          <p:spPr bwMode="auto">
            <a:xfrm>
              <a:off x="3203" y="1646"/>
              <a:ext cx="877" cy="6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 sz="13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  <a:cs typeface="Courier New" pitchFamily="49" charset="0"/>
                </a:rPr>
                <a:t>c</a:t>
              </a:r>
              <a:r>
                <a:rPr lang="en-US" altLang="ko-KR" sz="1300">
                  <a:latin typeface="굴림" pitchFamily="50" charset="-127"/>
                  <a:ea typeface="굴림" pitchFamily="50" charset="-127"/>
                  <a:cs typeface="Times New Roman" pitchFamily="18" charset="0"/>
                </a:rPr>
                <a:t> </a:t>
              </a:r>
            </a:p>
            <a:p>
              <a:pPr algn="l">
                <a:spcBef>
                  <a:spcPct val="0"/>
                </a:spcBef>
                <a:buFontTx/>
                <a:buNone/>
              </a:pPr>
              <a:endParaRPr lang="en-US" altLang="ko-KR" sz="1300">
                <a:latin typeface="굴림" pitchFamily="50" charset="-127"/>
                <a:ea typeface="굴림" pitchFamily="50" charset="-127"/>
                <a:cs typeface="Times New Roman" pitchFamily="18" charset="0"/>
              </a:endParaRPr>
            </a:p>
            <a:p>
              <a:pPr algn="l">
                <a:spcBef>
                  <a:spcPct val="0"/>
                </a:spcBef>
                <a:buFontTx/>
                <a:buNone/>
              </a:pPr>
              <a:endParaRPr lang="en-US" altLang="ko-KR" sz="1300">
                <a:latin typeface="굴림" pitchFamily="50" charset="-127"/>
                <a:ea typeface="굴림" pitchFamily="50" charset="-127"/>
                <a:cs typeface="Times New Roman" pitchFamily="18" charset="0"/>
              </a:endParaRPr>
            </a:p>
          </p:txBody>
        </p:sp>
        <p:sp>
          <p:nvSpPr>
            <p:cNvPr id="13324" name="Rectangle 11"/>
            <p:cNvSpPr>
              <a:spLocks noChangeArrowheads="1"/>
            </p:cNvSpPr>
            <p:nvPr/>
          </p:nvSpPr>
          <p:spPr bwMode="auto">
            <a:xfrm>
              <a:off x="2108" y="1601"/>
              <a:ext cx="1095" cy="80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3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  <a:cs typeface="Courier New" pitchFamily="49" charset="0"/>
                </a:rPr>
                <a:t>catch</a:t>
              </a:r>
              <a:r>
                <a:rPr lang="en-US" altLang="ko-KR" sz="1300">
                  <a:latin typeface="굴림" pitchFamily="50" charset="-127"/>
                  <a:ea typeface="굴림" pitchFamily="50" charset="-127"/>
                  <a:cs typeface="Times New Roman" pitchFamily="18" charset="0"/>
                </a:rPr>
                <a:t> </a:t>
              </a:r>
              <a:endParaRPr lang="en-US" altLang="ko-KR" sz="1300">
                <a:latin typeface="굴림" pitchFamily="50" charset="-127"/>
                <a:ea typeface="굴림" pitchFamily="50" charset="-127"/>
              </a:endParaRPr>
            </a:p>
            <a:p>
              <a:pPr algn="l" eaLnBrk="0" latinLnBrk="0" hangingPunct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3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rPr>
                <a:t>out</a:t>
              </a:r>
              <a:r>
                <a:rPr lang="en-US" altLang="ko-KR" sz="1300">
                  <a:latin typeface="굴림" pitchFamily="50" charset="-127"/>
                  <a:ea typeface="굴림" pitchFamily="50" charset="-127"/>
                </a:rPr>
                <a:t> </a:t>
              </a:r>
            </a:p>
            <a:p>
              <a:pPr algn="l" eaLnBrk="0" latinLnBrk="0" hangingPunct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3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rPr>
                <a:t>remove</a:t>
              </a:r>
              <a:r>
                <a:rPr lang="en-US" altLang="ko-KR" sz="1300">
                  <a:latin typeface="굴림" pitchFamily="50" charset="-127"/>
                  <a:ea typeface="굴림" pitchFamily="50" charset="-127"/>
                </a:rPr>
                <a:t> </a:t>
              </a:r>
            </a:p>
            <a:p>
              <a:pPr algn="l" eaLnBrk="0" latinLnBrk="0" hangingPunct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3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rPr>
                <a:t>set</a:t>
              </a:r>
              <a:r>
                <a:rPr lang="en-US" altLang="ko-KR" sz="1300">
                  <a:latin typeface="굴림" pitchFamily="50" charset="-127"/>
                  <a:ea typeface="굴림" pitchFamily="50" charset="-127"/>
                </a:rPr>
                <a:t> </a:t>
              </a:r>
            </a:p>
          </p:txBody>
        </p:sp>
        <p:sp>
          <p:nvSpPr>
            <p:cNvPr id="13325" name="Rectangle 12"/>
            <p:cNvSpPr>
              <a:spLocks noChangeArrowheads="1"/>
            </p:cNvSpPr>
            <p:nvPr/>
          </p:nvSpPr>
          <p:spPr bwMode="auto">
            <a:xfrm>
              <a:off x="355" y="1601"/>
              <a:ext cx="1753" cy="80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 sz="1300">
                  <a:latin typeface="굴림" pitchFamily="50" charset="-127"/>
                  <a:ea typeface="굴림" pitchFamily="50" charset="-127"/>
                  <a:cs typeface="Times New Roman" pitchFamily="18" charset="0"/>
                </a:rPr>
                <a:t>Expression Language Support </a:t>
              </a:r>
            </a:p>
            <a:p>
              <a:pPr algn="l">
                <a:spcBef>
                  <a:spcPct val="0"/>
                </a:spcBef>
                <a:buFontTx/>
                <a:buNone/>
              </a:pPr>
              <a:endParaRPr lang="en-US" altLang="ko-KR" sz="1300">
                <a:latin typeface="굴림" pitchFamily="50" charset="-127"/>
                <a:ea typeface="굴림" pitchFamily="50" charset="-127"/>
                <a:cs typeface="Times New Roman" pitchFamily="18" charset="0"/>
              </a:endParaRPr>
            </a:p>
            <a:p>
              <a:pPr algn="l">
                <a:spcBef>
                  <a:spcPct val="0"/>
                </a:spcBef>
                <a:buFontTx/>
                <a:buNone/>
              </a:pPr>
              <a:endParaRPr lang="en-US" altLang="ko-KR" sz="1300">
                <a:latin typeface="굴림" pitchFamily="50" charset="-127"/>
                <a:ea typeface="굴림" pitchFamily="50" charset="-127"/>
                <a:cs typeface="Times New Roman" pitchFamily="18" charset="0"/>
              </a:endParaRPr>
            </a:p>
          </p:txBody>
        </p:sp>
        <p:sp>
          <p:nvSpPr>
            <p:cNvPr id="13326" name="Rectangle 14"/>
            <p:cNvSpPr>
              <a:spLocks noChangeArrowheads="1"/>
            </p:cNvSpPr>
            <p:nvPr/>
          </p:nvSpPr>
          <p:spPr bwMode="auto">
            <a:xfrm>
              <a:off x="3203" y="1392"/>
              <a:ext cx="877" cy="25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ko-KR" altLang="en-US" sz="1300">
                  <a:cs typeface="Times New Roman" pitchFamily="18" charset="0"/>
                </a:rPr>
                <a:t>접두어</a:t>
              </a:r>
            </a:p>
          </p:txBody>
        </p:sp>
        <p:sp>
          <p:nvSpPr>
            <p:cNvPr id="13327" name="Rectangle 15"/>
            <p:cNvSpPr>
              <a:spLocks noChangeArrowheads="1"/>
            </p:cNvSpPr>
            <p:nvPr/>
          </p:nvSpPr>
          <p:spPr bwMode="auto">
            <a:xfrm>
              <a:off x="2108" y="1392"/>
              <a:ext cx="1095" cy="25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ko-KR" altLang="en-US" sz="1300">
                  <a:cs typeface="Times New Roman" pitchFamily="18" charset="0"/>
                </a:rPr>
                <a:t>태그</a:t>
              </a:r>
            </a:p>
          </p:txBody>
        </p:sp>
        <p:sp>
          <p:nvSpPr>
            <p:cNvPr id="13328" name="Rectangle 16"/>
            <p:cNvSpPr>
              <a:spLocks noChangeArrowheads="1"/>
            </p:cNvSpPr>
            <p:nvPr/>
          </p:nvSpPr>
          <p:spPr bwMode="auto">
            <a:xfrm>
              <a:off x="355" y="1392"/>
              <a:ext cx="1753" cy="25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ko-KR" altLang="en-US" sz="1300">
                  <a:cs typeface="Times New Roman" pitchFamily="18" charset="0"/>
                </a:rPr>
                <a:t>기능</a:t>
              </a:r>
            </a:p>
          </p:txBody>
        </p:sp>
        <p:grpSp>
          <p:nvGrpSpPr>
            <p:cNvPr id="3" name="Group 24"/>
            <p:cNvGrpSpPr>
              <a:grpSpLocks/>
            </p:cNvGrpSpPr>
            <p:nvPr/>
          </p:nvGrpSpPr>
          <p:grpSpPr bwMode="auto">
            <a:xfrm>
              <a:off x="384" y="1392"/>
              <a:ext cx="3744" cy="2976"/>
              <a:chOff x="336" y="1392"/>
              <a:chExt cx="5040" cy="2976"/>
            </a:xfrm>
          </p:grpSpPr>
          <p:sp>
            <p:nvSpPr>
              <p:cNvPr id="13330" name="Line 18"/>
              <p:cNvSpPr>
                <a:spLocks noChangeShapeType="1"/>
              </p:cNvSpPr>
              <p:nvPr/>
            </p:nvSpPr>
            <p:spPr bwMode="auto">
              <a:xfrm>
                <a:off x="336" y="1392"/>
                <a:ext cx="5040" cy="0"/>
              </a:xfrm>
              <a:prstGeom prst="line">
                <a:avLst/>
              </a:prstGeom>
              <a:noFill/>
              <a:ln w="28575" cap="rnd">
                <a:solidFill>
                  <a:srgbClr val="4378B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331" name="Line 19"/>
              <p:cNvSpPr>
                <a:spLocks noChangeShapeType="1"/>
              </p:cNvSpPr>
              <p:nvPr/>
            </p:nvSpPr>
            <p:spPr bwMode="auto">
              <a:xfrm>
                <a:off x="336" y="4368"/>
                <a:ext cx="5040" cy="0"/>
              </a:xfrm>
              <a:prstGeom prst="line">
                <a:avLst/>
              </a:prstGeom>
              <a:noFill/>
              <a:ln w="28575" cap="rnd">
                <a:solidFill>
                  <a:srgbClr val="4378B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332" name="Line 20"/>
              <p:cNvSpPr>
                <a:spLocks noChangeShapeType="1"/>
              </p:cNvSpPr>
              <p:nvPr/>
            </p:nvSpPr>
            <p:spPr bwMode="auto">
              <a:xfrm>
                <a:off x="336" y="1649"/>
                <a:ext cx="5040" cy="0"/>
              </a:xfrm>
              <a:prstGeom prst="line">
                <a:avLst/>
              </a:prstGeom>
              <a:noFill/>
              <a:ln w="28575" cap="rnd">
                <a:solidFill>
                  <a:srgbClr val="4378B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3333" name="Line 21"/>
            <p:cNvSpPr>
              <a:spLocks noChangeShapeType="1"/>
            </p:cNvSpPr>
            <p:nvPr/>
          </p:nvSpPr>
          <p:spPr bwMode="auto">
            <a:xfrm>
              <a:off x="355" y="2352"/>
              <a:ext cx="3773" cy="0"/>
            </a:xfrm>
            <a:prstGeom prst="line">
              <a:avLst/>
            </a:prstGeom>
            <a:noFill/>
            <a:ln w="19050" cap="rnd">
              <a:solidFill>
                <a:srgbClr val="FDBD09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4" name="Line 22"/>
            <p:cNvSpPr>
              <a:spLocks noChangeShapeType="1"/>
            </p:cNvSpPr>
            <p:nvPr/>
          </p:nvSpPr>
          <p:spPr bwMode="auto">
            <a:xfrm>
              <a:off x="355" y="3321"/>
              <a:ext cx="3773" cy="0"/>
            </a:xfrm>
            <a:prstGeom prst="line">
              <a:avLst/>
            </a:prstGeom>
            <a:noFill/>
            <a:ln w="19050" cap="rnd">
              <a:solidFill>
                <a:srgbClr val="FDBD09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5" name="Rectangle 25"/>
            <p:cNvSpPr>
              <a:spLocks noChangeArrowheads="1"/>
            </p:cNvSpPr>
            <p:nvPr/>
          </p:nvSpPr>
          <p:spPr bwMode="auto">
            <a:xfrm>
              <a:off x="3203" y="2313"/>
              <a:ext cx="877" cy="6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 sz="13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  <a:cs typeface="Courier New" pitchFamily="49" charset="0"/>
                </a:rPr>
                <a:t>c</a:t>
              </a:r>
              <a:r>
                <a:rPr lang="en-US" altLang="ko-KR" sz="1300">
                  <a:latin typeface="굴림" pitchFamily="50" charset="-127"/>
                  <a:ea typeface="굴림" pitchFamily="50" charset="-127"/>
                  <a:cs typeface="Times New Roman" pitchFamily="18" charset="0"/>
                </a:rPr>
                <a:t> </a:t>
              </a:r>
            </a:p>
            <a:p>
              <a:pPr algn="l">
                <a:spcBef>
                  <a:spcPct val="0"/>
                </a:spcBef>
                <a:buFontTx/>
                <a:buNone/>
              </a:pPr>
              <a:endParaRPr lang="en-US" altLang="ko-KR" sz="1300">
                <a:latin typeface="굴림" pitchFamily="50" charset="-127"/>
                <a:ea typeface="굴림" pitchFamily="50" charset="-127"/>
                <a:cs typeface="Times New Roman" pitchFamily="18" charset="0"/>
              </a:endParaRPr>
            </a:p>
            <a:p>
              <a:pPr algn="l">
                <a:spcBef>
                  <a:spcPct val="0"/>
                </a:spcBef>
                <a:buFontTx/>
                <a:buNone/>
              </a:pPr>
              <a:endParaRPr lang="en-US" altLang="ko-KR" sz="1300">
                <a:latin typeface="굴림" pitchFamily="50" charset="-127"/>
                <a:ea typeface="굴림" pitchFamily="50" charset="-127"/>
                <a:cs typeface="Times New Roman" pitchFamily="18" charset="0"/>
              </a:endParaRPr>
            </a:p>
          </p:txBody>
        </p:sp>
        <p:sp>
          <p:nvSpPr>
            <p:cNvPr id="13336" name="Rectangle 26"/>
            <p:cNvSpPr>
              <a:spLocks noChangeArrowheads="1"/>
            </p:cNvSpPr>
            <p:nvPr/>
          </p:nvSpPr>
          <p:spPr bwMode="auto">
            <a:xfrm>
              <a:off x="3203" y="3312"/>
              <a:ext cx="877" cy="6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 sz="13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  <a:cs typeface="Courier New" pitchFamily="49" charset="0"/>
                </a:rPr>
                <a:t>c</a:t>
              </a:r>
              <a:r>
                <a:rPr lang="en-US" altLang="ko-KR" sz="1300">
                  <a:latin typeface="굴림" pitchFamily="50" charset="-127"/>
                  <a:ea typeface="굴림" pitchFamily="50" charset="-127"/>
                  <a:cs typeface="Times New Roman" pitchFamily="18" charset="0"/>
                </a:rPr>
                <a:t> </a:t>
              </a:r>
            </a:p>
            <a:p>
              <a:pPr algn="l">
                <a:spcBef>
                  <a:spcPct val="0"/>
                </a:spcBef>
                <a:buFontTx/>
                <a:buNone/>
              </a:pPr>
              <a:endParaRPr lang="en-US" altLang="ko-KR" sz="1300">
                <a:latin typeface="굴림" pitchFamily="50" charset="-127"/>
                <a:ea typeface="굴림" pitchFamily="50" charset="-127"/>
                <a:cs typeface="Times New Roman" pitchFamily="18" charset="0"/>
              </a:endParaRPr>
            </a:p>
            <a:p>
              <a:pPr algn="l">
                <a:spcBef>
                  <a:spcPct val="0"/>
                </a:spcBef>
                <a:buFontTx/>
                <a:buNone/>
              </a:pPr>
              <a:endParaRPr lang="en-US" altLang="ko-KR" sz="1300">
                <a:latin typeface="굴림" pitchFamily="50" charset="-127"/>
                <a:ea typeface="굴림" pitchFamily="50" charset="-127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554355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</a:pPr>
            <a:r>
              <a:rPr lang="en-US" altLang="ko-KR" sz="2000" dirty="0" smtClean="0"/>
              <a:t>General Purpose Actions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dirty="0" smtClean="0">
                <a:solidFill>
                  <a:srgbClr val="000000"/>
                </a:solidFill>
              </a:rPr>
              <a:t>&lt;c:out&gt; </a:t>
            </a:r>
            <a:r>
              <a:rPr lang="ko-KR" altLang="en-US" dirty="0" smtClean="0">
                <a:solidFill>
                  <a:srgbClr val="000000"/>
                </a:solidFill>
              </a:rPr>
              <a:t>태그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lvl="2" indent="174625" eaLnBrk="1" hangingPunct="1">
              <a:lnSpc>
                <a:spcPct val="110000"/>
              </a:lnSpc>
            </a:pPr>
            <a:r>
              <a:rPr lang="ko-KR" altLang="en-US" sz="1200" dirty="0" smtClean="0">
                <a:solidFill>
                  <a:srgbClr val="000000"/>
                </a:solidFill>
              </a:rPr>
              <a:t>간단한 출력에 사용 하나 </a:t>
            </a:r>
            <a:r>
              <a:rPr lang="en-US" altLang="ko-KR" sz="1200" dirty="0" smtClean="0">
                <a:solidFill>
                  <a:srgbClr val="000000"/>
                </a:solidFill>
              </a:rPr>
              <a:t>JSP2.0 </a:t>
            </a:r>
            <a:r>
              <a:rPr lang="ko-KR" altLang="en-US" sz="1200" dirty="0" smtClean="0">
                <a:solidFill>
                  <a:srgbClr val="000000"/>
                </a:solidFill>
              </a:rPr>
              <a:t>표현언어가 더 편리함</a:t>
            </a:r>
            <a:endParaRPr lang="en-US" altLang="ko-KR" sz="1200" dirty="0" smtClean="0">
              <a:solidFill>
                <a:srgbClr val="000000"/>
              </a:solidFill>
            </a:endParaRPr>
          </a:p>
          <a:p>
            <a:pPr lvl="2" indent="174625" eaLnBrk="1" hangingPunct="1">
              <a:lnSpc>
                <a:spcPct val="110000"/>
              </a:lnSpc>
            </a:pPr>
            <a:r>
              <a:rPr lang="ko-KR" altLang="en-US" sz="1200" dirty="0" smtClean="0">
                <a:solidFill>
                  <a:srgbClr val="000000"/>
                </a:solidFill>
              </a:rPr>
              <a:t>문법</a:t>
            </a:r>
          </a:p>
          <a:p>
            <a:pPr lvl="1" eaLnBrk="1" hangingPunct="1">
              <a:lnSpc>
                <a:spcPct val="150000"/>
              </a:lnSpc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50000"/>
              </a:lnSpc>
            </a:pPr>
            <a:endParaRPr lang="ko-KR" altLang="en-US" dirty="0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150000"/>
              </a:lnSpc>
            </a:pPr>
            <a:endParaRPr lang="ko-KR" altLang="en-US" sz="2000" dirty="0" smtClean="0"/>
          </a:p>
        </p:txBody>
      </p:sp>
      <p:sp>
        <p:nvSpPr>
          <p:cNvPr id="261126" name="Rectangle 6"/>
          <p:cNvSpPr>
            <a:spLocks noChangeArrowheads="1"/>
          </p:cNvSpPr>
          <p:nvPr/>
        </p:nvSpPr>
        <p:spPr bwMode="auto">
          <a:xfrm>
            <a:off x="1979613" y="0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300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00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코어 라이브러리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971550" y="2376488"/>
            <a:ext cx="7200900" cy="1844675"/>
          </a:xfrm>
          <a:prstGeom prst="rect">
            <a:avLst/>
          </a:prstGeom>
          <a:solidFill>
            <a:srgbClr val="CDF2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1. </a:t>
            </a:r>
            <a:r>
              <a:rPr lang="en-US" altLang="en-US" sz="1200" dirty="0" err="1">
                <a:latin typeface="바탕" pitchFamily="18" charset="-127"/>
                <a:ea typeface="바탕" pitchFamily="18" charset="-127"/>
              </a:rPr>
              <a:t>태그</a:t>
            </a: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en-US" sz="1200" dirty="0" err="1">
                <a:latin typeface="바탕" pitchFamily="18" charset="-127"/>
                <a:ea typeface="바탕" pitchFamily="18" charset="-127"/>
              </a:rPr>
              <a:t>바디</a:t>
            </a: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en-US" sz="1200" dirty="0" err="1">
                <a:latin typeface="바탕" pitchFamily="18" charset="-127"/>
                <a:ea typeface="바탕" pitchFamily="18" charset="-127"/>
              </a:rPr>
              <a:t>없이</a:t>
            </a: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en-US" sz="1200" dirty="0" err="1">
                <a:latin typeface="바탕" pitchFamily="18" charset="-127"/>
                <a:ea typeface="바탕" pitchFamily="18" charset="-127"/>
              </a:rPr>
              <a:t>사용하는</a:t>
            </a: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en-US" sz="1200" dirty="0" err="1">
                <a:latin typeface="바탕" pitchFamily="18" charset="-127"/>
                <a:ea typeface="바탕" pitchFamily="18" charset="-127"/>
              </a:rPr>
              <a:t>경우</a:t>
            </a:r>
            <a:endParaRPr lang="en-US" altLang="en-US" sz="1200" dirty="0">
              <a:latin typeface="바탕" pitchFamily="18" charset="-127"/>
              <a:ea typeface="바탕" pitchFamily="18" charset="-127"/>
            </a:endParaRP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&lt;c:out value="value" [</a:t>
            </a:r>
            <a:r>
              <a:rPr lang="en-US" altLang="en-US" sz="1200" dirty="0" err="1">
                <a:latin typeface="바탕" pitchFamily="18" charset="-127"/>
                <a:ea typeface="바탕" pitchFamily="18" charset="-127"/>
              </a:rPr>
              <a:t>escapeXml</a:t>
            </a: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="{</a:t>
            </a:r>
            <a:r>
              <a:rPr lang="en-US" altLang="en-US" sz="1200" dirty="0" err="1">
                <a:latin typeface="바탕" pitchFamily="18" charset="-127"/>
                <a:ea typeface="바탕" pitchFamily="18" charset="-127"/>
              </a:rPr>
              <a:t>true|false</a:t>
            </a: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}"] [default="</a:t>
            </a:r>
            <a:r>
              <a:rPr lang="en-US" altLang="en-US" sz="1200" dirty="0" err="1">
                <a:latin typeface="바탕" pitchFamily="18" charset="-127"/>
                <a:ea typeface="바탕" pitchFamily="18" charset="-127"/>
              </a:rPr>
              <a:t>defaultValue</a:t>
            </a: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"] /&gt;  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endParaRPr lang="en-US" altLang="en-US" sz="1200" dirty="0">
              <a:latin typeface="바탕" pitchFamily="18" charset="-127"/>
              <a:ea typeface="바탕" pitchFamily="18" charset="-127"/>
            </a:endParaRP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2. </a:t>
            </a:r>
            <a:r>
              <a:rPr lang="en-US" altLang="en-US" sz="1200" dirty="0" err="1">
                <a:latin typeface="바탕" pitchFamily="18" charset="-127"/>
                <a:ea typeface="바탕" pitchFamily="18" charset="-127"/>
              </a:rPr>
              <a:t>태그</a:t>
            </a: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en-US" sz="1200" dirty="0" err="1">
                <a:latin typeface="바탕" pitchFamily="18" charset="-127"/>
                <a:ea typeface="바탕" pitchFamily="18" charset="-127"/>
              </a:rPr>
              <a:t>바디가</a:t>
            </a: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en-US" sz="1200" dirty="0" err="1">
                <a:latin typeface="바탕" pitchFamily="18" charset="-127"/>
                <a:ea typeface="바탕" pitchFamily="18" charset="-127"/>
              </a:rPr>
              <a:t>있는</a:t>
            </a: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en-US" sz="1200" dirty="0" err="1">
                <a:latin typeface="바탕" pitchFamily="18" charset="-127"/>
                <a:ea typeface="바탕" pitchFamily="18" charset="-127"/>
              </a:rPr>
              <a:t>경우</a:t>
            </a:r>
            <a:endParaRPr lang="en-US" altLang="en-US" sz="1200" dirty="0">
              <a:latin typeface="바탕" pitchFamily="18" charset="-127"/>
              <a:ea typeface="바탕" pitchFamily="18" charset="-127"/>
            </a:endParaRP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&lt;c:out value="value" [</a:t>
            </a:r>
            <a:r>
              <a:rPr lang="en-US" altLang="en-US" sz="1200" dirty="0" err="1">
                <a:latin typeface="바탕" pitchFamily="18" charset="-127"/>
                <a:ea typeface="바탕" pitchFamily="18" charset="-127"/>
              </a:rPr>
              <a:t>escapeXml</a:t>
            </a: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="{</a:t>
            </a:r>
            <a:r>
              <a:rPr lang="en-US" altLang="en-US" sz="1200" dirty="0" err="1">
                <a:latin typeface="바탕" pitchFamily="18" charset="-127"/>
                <a:ea typeface="바탕" pitchFamily="18" charset="-127"/>
              </a:rPr>
              <a:t>true|false</a:t>
            </a: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}"]&gt; 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  default value (</a:t>
            </a:r>
            <a:r>
              <a:rPr lang="en-US" altLang="en-US" sz="1200" dirty="0" err="1">
                <a:latin typeface="바탕" pitchFamily="18" charset="-127"/>
                <a:ea typeface="바탕" pitchFamily="18" charset="-127"/>
              </a:rPr>
              <a:t>value에</a:t>
            </a: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en-US" sz="1200" dirty="0" err="1">
                <a:latin typeface="바탕" pitchFamily="18" charset="-127"/>
                <a:ea typeface="바탕" pitchFamily="18" charset="-127"/>
              </a:rPr>
              <a:t>내용이</a:t>
            </a: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en-US" sz="1200" dirty="0" err="1">
                <a:latin typeface="바탕" pitchFamily="18" charset="-127"/>
                <a:ea typeface="바탕" pitchFamily="18" charset="-127"/>
              </a:rPr>
              <a:t>없을</a:t>
            </a: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 때 </a:t>
            </a:r>
            <a:r>
              <a:rPr lang="en-US" altLang="en-US" sz="1200" dirty="0" err="1">
                <a:latin typeface="바탕" pitchFamily="18" charset="-127"/>
                <a:ea typeface="바탕" pitchFamily="18" charset="-127"/>
              </a:rPr>
              <a:t>출력될</a:t>
            </a: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en-US" sz="1200" dirty="0" err="1">
                <a:latin typeface="바탕" pitchFamily="18" charset="-127"/>
                <a:ea typeface="바탕" pitchFamily="18" charset="-127"/>
              </a:rPr>
              <a:t>기본</a:t>
            </a: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 값)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&lt;/c:out&gt;</a:t>
            </a:r>
          </a:p>
        </p:txBody>
      </p: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0" y="25622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45791" dir="2021404" algn="ctr" rotWithShape="0">
              <a:srgbClr val="B2B2B2">
                <a:alpha val="80000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9591" name="Group 135"/>
          <p:cNvGraphicFramePr>
            <a:graphicFrameLocks noGrp="1"/>
          </p:cNvGraphicFramePr>
          <p:nvPr/>
        </p:nvGraphicFramePr>
        <p:xfrm>
          <a:off x="971550" y="4508500"/>
          <a:ext cx="7272338" cy="2011680"/>
        </p:xfrm>
        <a:graphic>
          <a:graphicData uri="http://schemas.openxmlformats.org/drawingml/2006/table">
            <a:tbl>
              <a:tblPr/>
              <a:tblGrid>
                <a:gridCol w="1130300"/>
                <a:gridCol w="665163"/>
                <a:gridCol w="1184275"/>
                <a:gridCol w="4292600"/>
              </a:tblGrid>
              <a:tr h="127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속성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필수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기본 값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없음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출력될 내용 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or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표현식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default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태그 바디에 있는 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value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값에 내용이 없는 경우 출력할 내용으로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태그 바디 혹은 속성 값 형태로 올 수 있다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excapeXml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출력될 내용에 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&lt;, &gt;, &amp;, ', "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등의 문자를 일반 문자로 변환할 것인지 결정한다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예를 들어 출력될 내용에 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HTML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태그가 포함되어 있다면 이 값을 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false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해야 태그가 반영된 내용이 화면에 보인다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만일 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true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된 경우에는 태그가 그대로 화면에 보이게 된다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4525963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</a:pPr>
            <a:r>
              <a:rPr lang="en-US" altLang="ko-KR" sz="2000" dirty="0" smtClean="0"/>
              <a:t>General Purpose Actions</a:t>
            </a:r>
            <a:endParaRPr lang="ko-KR" altLang="en-US" sz="20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ko-KR" dirty="0" smtClean="0">
                <a:solidFill>
                  <a:srgbClr val="000000"/>
                </a:solidFill>
              </a:rPr>
              <a:t>&lt;c:set&gt; </a:t>
            </a:r>
            <a:r>
              <a:rPr lang="ko-KR" altLang="en-US" dirty="0" smtClean="0">
                <a:solidFill>
                  <a:srgbClr val="000000"/>
                </a:solidFill>
              </a:rPr>
              <a:t>태그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EL </a:t>
            </a:r>
            <a:r>
              <a:rPr lang="ko-KR" altLang="en-US" sz="1200" dirty="0" smtClean="0">
                <a:solidFill>
                  <a:srgbClr val="000000"/>
                </a:solidFill>
              </a:rPr>
              <a:t>변수에 값을 설정 및 객체의 </a:t>
            </a:r>
            <a:r>
              <a:rPr lang="ko-KR" altLang="en-US" sz="1200" dirty="0" err="1" smtClean="0">
                <a:solidFill>
                  <a:srgbClr val="000000"/>
                </a:solidFill>
              </a:rPr>
              <a:t>멤버변수값</a:t>
            </a:r>
            <a:r>
              <a:rPr lang="ko-KR" altLang="en-US" sz="1200" dirty="0" smtClean="0">
                <a:solidFill>
                  <a:srgbClr val="000000"/>
                </a:solidFill>
              </a:rPr>
              <a:t> 설정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 sz="1200" dirty="0" smtClean="0">
                <a:solidFill>
                  <a:srgbClr val="000000"/>
                </a:solidFill>
              </a:rPr>
              <a:t>문법</a:t>
            </a:r>
          </a:p>
          <a:p>
            <a:pPr lvl="1" eaLnBrk="1" hangingPunct="1">
              <a:lnSpc>
                <a:spcPct val="150000"/>
              </a:lnSpc>
            </a:pPr>
            <a:endParaRPr lang="en-US" altLang="ko-KR" sz="1200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50000"/>
              </a:lnSpc>
            </a:pPr>
            <a:endParaRPr lang="ko-KR" altLang="en-US" dirty="0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150000"/>
              </a:lnSpc>
            </a:pPr>
            <a:endParaRPr lang="ko-KR" altLang="en-US" sz="2000" dirty="0" smtClean="0"/>
          </a:p>
        </p:txBody>
      </p:sp>
      <p:sp>
        <p:nvSpPr>
          <p:cNvPr id="21541" name="Text Box 37"/>
          <p:cNvSpPr txBox="1">
            <a:spLocks noChangeArrowheads="1"/>
          </p:cNvSpPr>
          <p:nvPr/>
        </p:nvSpPr>
        <p:spPr bwMode="auto">
          <a:xfrm>
            <a:off x="971600" y="2492896"/>
            <a:ext cx="7200900" cy="1333500"/>
          </a:xfrm>
          <a:prstGeom prst="rect">
            <a:avLst/>
          </a:prstGeom>
          <a:solidFill>
            <a:srgbClr val="CDF2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1. </a:t>
            </a:r>
            <a:r>
              <a:rPr lang="en-US" altLang="en-US" sz="1200" dirty="0" err="1">
                <a:latin typeface="바탕" pitchFamily="18" charset="-127"/>
                <a:ea typeface="바탕" pitchFamily="18" charset="-127"/>
              </a:rPr>
              <a:t>해당</a:t>
            </a: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en-US" sz="1200" dirty="0" err="1">
                <a:latin typeface="바탕" pitchFamily="18" charset="-127"/>
                <a:ea typeface="바탕" pitchFamily="18" charset="-127"/>
              </a:rPr>
              <a:t>범위에</a:t>
            </a: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en-US" sz="1200" dirty="0" err="1">
                <a:latin typeface="바탕" pitchFamily="18" charset="-127"/>
                <a:ea typeface="바탕" pitchFamily="18" charset="-127"/>
              </a:rPr>
              <a:t>속성</a:t>
            </a: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en-US" sz="1200" dirty="0" err="1">
                <a:latin typeface="바탕" pitchFamily="18" charset="-127"/>
                <a:ea typeface="바탕" pitchFamily="18" charset="-127"/>
              </a:rPr>
              <a:t>값을</a:t>
            </a: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en-US" sz="1200" dirty="0" err="1">
                <a:latin typeface="바탕" pitchFamily="18" charset="-127"/>
                <a:ea typeface="바탕" pitchFamily="18" charset="-127"/>
              </a:rPr>
              <a:t>추가하는</a:t>
            </a: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en-US" sz="1200" dirty="0" err="1">
                <a:latin typeface="바탕" pitchFamily="18" charset="-127"/>
                <a:ea typeface="바탕" pitchFamily="18" charset="-127"/>
              </a:rPr>
              <a:t>경우</a:t>
            </a: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(</a:t>
            </a:r>
            <a:r>
              <a:rPr lang="en-US" altLang="en-US" sz="1200" dirty="0" err="1">
                <a:latin typeface="바탕" pitchFamily="18" charset="-127"/>
                <a:ea typeface="바탕" pitchFamily="18" charset="-127"/>
              </a:rPr>
              <a:t>바디가</a:t>
            </a: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 올 </a:t>
            </a:r>
            <a:r>
              <a:rPr lang="en-US" altLang="en-US" sz="1200" dirty="0" err="1">
                <a:latin typeface="바탕" pitchFamily="18" charset="-127"/>
                <a:ea typeface="바탕" pitchFamily="18" charset="-127"/>
              </a:rPr>
              <a:t>수도</a:t>
            </a: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en-US" sz="1200" dirty="0" err="1">
                <a:latin typeface="바탕" pitchFamily="18" charset="-127"/>
                <a:ea typeface="바탕" pitchFamily="18" charset="-127"/>
              </a:rPr>
              <a:t>있다</a:t>
            </a: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)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&lt;c:set value="value" </a:t>
            </a:r>
            <a:r>
              <a:rPr lang="en-US" altLang="en-US" sz="1200" dirty="0" err="1">
                <a:latin typeface="바탕" pitchFamily="18" charset="-127"/>
                <a:ea typeface="바탕" pitchFamily="18" charset="-127"/>
              </a:rPr>
              <a:t>var</a:t>
            </a: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="</a:t>
            </a:r>
            <a:r>
              <a:rPr lang="en-US" altLang="en-US" sz="1200" dirty="0" err="1">
                <a:latin typeface="바탕" pitchFamily="18" charset="-127"/>
                <a:ea typeface="바탕" pitchFamily="18" charset="-127"/>
              </a:rPr>
              <a:t>varName</a:t>
            </a: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" [scope="{</a:t>
            </a:r>
            <a:r>
              <a:rPr lang="en-US" altLang="en-US" sz="1200" dirty="0" err="1">
                <a:latin typeface="바탕" pitchFamily="18" charset="-127"/>
                <a:ea typeface="바탕" pitchFamily="18" charset="-127"/>
              </a:rPr>
              <a:t>page|request|session|application</a:t>
            </a: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}"]/&gt;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endParaRPr lang="en-US" altLang="en-US" sz="1200" dirty="0">
              <a:latin typeface="바탕" pitchFamily="18" charset="-127"/>
              <a:ea typeface="바탕" pitchFamily="18" charset="-127"/>
            </a:endParaRP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2. </a:t>
            </a:r>
            <a:r>
              <a:rPr lang="en-US" altLang="en-US" sz="1200" dirty="0" err="1">
                <a:latin typeface="바탕" pitchFamily="18" charset="-127"/>
                <a:ea typeface="바탕" pitchFamily="18" charset="-127"/>
              </a:rPr>
              <a:t>특정</a:t>
            </a: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 target </a:t>
            </a:r>
            <a:r>
              <a:rPr lang="en-US" altLang="en-US" sz="1200" dirty="0" err="1">
                <a:latin typeface="바탕" pitchFamily="18" charset="-127"/>
                <a:ea typeface="바탕" pitchFamily="18" charset="-127"/>
              </a:rPr>
              <a:t>객체에</a:t>
            </a: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en-US" sz="1200" dirty="0" err="1">
                <a:latin typeface="바탕" pitchFamily="18" charset="-127"/>
                <a:ea typeface="바탕" pitchFamily="18" charset="-127"/>
              </a:rPr>
              <a:t>새로운</a:t>
            </a: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en-US" sz="1200" dirty="0" err="1">
                <a:latin typeface="바탕" pitchFamily="18" charset="-127"/>
                <a:ea typeface="바탕" pitchFamily="18" charset="-127"/>
              </a:rPr>
              <a:t>속성</a:t>
            </a: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en-US" sz="1200" dirty="0" err="1">
                <a:latin typeface="바탕" pitchFamily="18" charset="-127"/>
                <a:ea typeface="바탕" pitchFamily="18" charset="-127"/>
              </a:rPr>
              <a:t>값을</a:t>
            </a: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en-US" sz="1200" dirty="0" err="1">
                <a:latin typeface="바탕" pitchFamily="18" charset="-127"/>
                <a:ea typeface="바탕" pitchFamily="18" charset="-127"/>
              </a:rPr>
              <a:t>설정하는</a:t>
            </a: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en-US" sz="1200" dirty="0" err="1">
                <a:latin typeface="바탕" pitchFamily="18" charset="-127"/>
                <a:ea typeface="바탕" pitchFamily="18" charset="-127"/>
              </a:rPr>
              <a:t>경우</a:t>
            </a: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(</a:t>
            </a:r>
            <a:r>
              <a:rPr lang="en-US" altLang="en-US" sz="1200" dirty="0" err="1">
                <a:latin typeface="바탕" pitchFamily="18" charset="-127"/>
                <a:ea typeface="바탕" pitchFamily="18" charset="-127"/>
              </a:rPr>
              <a:t>바디가</a:t>
            </a: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 올 </a:t>
            </a:r>
            <a:r>
              <a:rPr lang="en-US" altLang="en-US" sz="1200" dirty="0" err="1">
                <a:latin typeface="바탕" pitchFamily="18" charset="-127"/>
                <a:ea typeface="바탕" pitchFamily="18" charset="-127"/>
              </a:rPr>
              <a:t>수도</a:t>
            </a: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en-US" sz="1200" dirty="0" err="1">
                <a:latin typeface="바탕" pitchFamily="18" charset="-127"/>
                <a:ea typeface="바탕" pitchFamily="18" charset="-127"/>
              </a:rPr>
              <a:t>있다</a:t>
            </a: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)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&lt;c:set value="value" target="target" property="</a:t>
            </a:r>
            <a:r>
              <a:rPr lang="en-US" altLang="en-US" sz="1200" dirty="0" err="1">
                <a:latin typeface="바탕" pitchFamily="18" charset="-127"/>
                <a:ea typeface="바탕" pitchFamily="18" charset="-127"/>
              </a:rPr>
              <a:t>propertyName</a:t>
            </a:r>
            <a:r>
              <a:rPr lang="en-US" altLang="en-US" sz="1200" dirty="0">
                <a:latin typeface="바탕" pitchFamily="18" charset="-127"/>
                <a:ea typeface="바탕" pitchFamily="18" charset="-127"/>
              </a:rPr>
              <a:t>"/&gt;</a:t>
            </a:r>
          </a:p>
        </p:txBody>
      </p:sp>
      <p:sp>
        <p:nvSpPr>
          <p:cNvPr id="21542" name="Rectangle 38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45791" dir="2021404" algn="ctr" rotWithShape="0">
              <a:srgbClr val="B2B2B2">
                <a:alpha val="80000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21700" name="Group 196"/>
          <p:cNvGraphicFramePr>
            <a:graphicFrameLocks noGrp="1"/>
          </p:cNvGraphicFramePr>
          <p:nvPr/>
        </p:nvGraphicFramePr>
        <p:xfrm>
          <a:off x="1042988" y="3951288"/>
          <a:ext cx="7129462" cy="1645920"/>
        </p:xfrm>
        <a:graphic>
          <a:graphicData uri="http://schemas.openxmlformats.org/drawingml/2006/table">
            <a:tbl>
              <a:tblPr/>
              <a:tblGrid>
                <a:gridCol w="889000"/>
                <a:gridCol w="685800"/>
                <a:gridCol w="1198562"/>
                <a:gridCol w="4356100"/>
              </a:tblGrid>
              <a:tr h="127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속성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필수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기본 값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없음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저장할 변수 값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target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없음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값이 저장될 객체명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property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없음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target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객체의 멤버 변수명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없음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값이 저장될 변수명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scope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값이 저장될 범위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(page, session, request, application)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1126" name="Rectangle 6"/>
          <p:cNvSpPr>
            <a:spLocks noChangeArrowheads="1"/>
          </p:cNvSpPr>
          <p:nvPr/>
        </p:nvSpPr>
        <p:spPr bwMode="auto">
          <a:xfrm>
            <a:off x="1979613" y="0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300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00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코어 라이브러리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4525963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20000"/>
              </a:lnSpc>
            </a:pPr>
            <a:r>
              <a:rPr lang="en-US" altLang="ko-KR" sz="2000" dirty="0" smtClean="0"/>
              <a:t>General Purpose Actions</a:t>
            </a:r>
            <a:endParaRPr lang="ko-KR" altLang="en-US" sz="20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ko-KR" sz="2000" dirty="0" smtClean="0">
                <a:solidFill>
                  <a:srgbClr val="000000"/>
                </a:solidFill>
              </a:rPr>
              <a:t>&lt;c:remove&gt; </a:t>
            </a:r>
            <a:r>
              <a:rPr lang="ko-KR" altLang="en-US" sz="2000" dirty="0" smtClean="0">
                <a:solidFill>
                  <a:srgbClr val="000000"/>
                </a:solidFill>
              </a:rPr>
              <a:t>태그 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 sz="1400" dirty="0" smtClean="0">
                <a:solidFill>
                  <a:srgbClr val="000000"/>
                </a:solidFill>
              </a:rPr>
              <a:t>해당 </a:t>
            </a:r>
            <a:r>
              <a:rPr lang="en-US" altLang="ko-KR" sz="1400" dirty="0" smtClean="0">
                <a:solidFill>
                  <a:srgbClr val="000000"/>
                </a:solidFill>
              </a:rPr>
              <a:t>scope </a:t>
            </a:r>
            <a:r>
              <a:rPr lang="ko-KR" altLang="en-US" sz="1400" dirty="0" smtClean="0">
                <a:solidFill>
                  <a:srgbClr val="000000"/>
                </a:solidFill>
              </a:rPr>
              <a:t>의 변수</a:t>
            </a:r>
            <a:r>
              <a:rPr lang="en-US" altLang="ko-KR" sz="1400" dirty="0" smtClean="0">
                <a:solidFill>
                  <a:srgbClr val="000000"/>
                </a:solidFill>
              </a:rPr>
              <a:t>(</a:t>
            </a:r>
            <a:r>
              <a:rPr lang="ko-KR" altLang="en-US" sz="1400" dirty="0" smtClean="0">
                <a:solidFill>
                  <a:srgbClr val="000000"/>
                </a:solidFill>
              </a:rPr>
              <a:t>객체</a:t>
            </a:r>
            <a:r>
              <a:rPr lang="en-US" altLang="ko-KR" sz="1400" dirty="0" smtClean="0">
                <a:solidFill>
                  <a:srgbClr val="000000"/>
                </a:solidFill>
              </a:rPr>
              <a:t>) </a:t>
            </a:r>
            <a:r>
              <a:rPr lang="ko-KR" altLang="en-US" sz="1400" dirty="0" smtClean="0">
                <a:solidFill>
                  <a:srgbClr val="000000"/>
                </a:solidFill>
              </a:rPr>
              <a:t>삭제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 sz="1400" dirty="0" smtClean="0">
                <a:solidFill>
                  <a:srgbClr val="000000"/>
                </a:solidFill>
              </a:rPr>
              <a:t>문법</a:t>
            </a:r>
          </a:p>
          <a:p>
            <a:pPr lvl="2" eaLnBrk="1" hangingPunct="1">
              <a:lnSpc>
                <a:spcPct val="110000"/>
              </a:lnSpc>
            </a:pPr>
            <a:endParaRPr lang="ko-KR" altLang="en-US" dirty="0" smtClean="0">
              <a:solidFill>
                <a:srgbClr val="000000"/>
              </a:solidFill>
            </a:endParaRPr>
          </a:p>
          <a:p>
            <a:pPr lvl="2" eaLnBrk="1" hangingPunct="1">
              <a:lnSpc>
                <a:spcPct val="110000"/>
              </a:lnSpc>
              <a:buNone/>
            </a:pPr>
            <a:endParaRPr lang="ko-KR" altLang="en-US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ko-KR" sz="2000" dirty="0" smtClean="0">
                <a:solidFill>
                  <a:srgbClr val="000000"/>
                </a:solidFill>
              </a:rPr>
              <a:t>&lt;</a:t>
            </a:r>
            <a:r>
              <a:rPr lang="en-US" altLang="ko-KR" sz="2000" dirty="0" smtClean="0">
                <a:solidFill>
                  <a:srgbClr val="000000"/>
                </a:solidFill>
              </a:rPr>
              <a:t>c:catch&gt; </a:t>
            </a:r>
            <a:r>
              <a:rPr lang="ko-KR" altLang="en-US" sz="2000" dirty="0" smtClean="0">
                <a:solidFill>
                  <a:srgbClr val="000000"/>
                </a:solidFill>
              </a:rPr>
              <a:t>태그 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 sz="1400" dirty="0" smtClean="0">
                <a:solidFill>
                  <a:srgbClr val="000000"/>
                </a:solidFill>
              </a:rPr>
              <a:t>바디에서 실행되는 코드의 예외를 잡아냄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 sz="1400" dirty="0" smtClean="0">
                <a:solidFill>
                  <a:srgbClr val="000000"/>
                </a:solidFill>
              </a:rPr>
              <a:t>문법</a:t>
            </a:r>
          </a:p>
          <a:p>
            <a:pPr lvl="2" eaLnBrk="1" hangingPunct="1">
              <a:lnSpc>
                <a:spcPct val="110000"/>
              </a:lnSpc>
            </a:pPr>
            <a:endParaRPr lang="ko-KR" altLang="en-US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50000"/>
              </a:lnSpc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50000"/>
              </a:lnSpc>
            </a:pPr>
            <a:endParaRPr lang="ko-KR" altLang="en-US" dirty="0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150000"/>
              </a:lnSpc>
            </a:pPr>
            <a:endParaRPr lang="ko-KR" altLang="en-US" sz="2000" dirty="0" smtClean="0"/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971550" y="2349500"/>
            <a:ext cx="7200900" cy="311150"/>
          </a:xfrm>
          <a:prstGeom prst="rect">
            <a:avLst/>
          </a:prstGeom>
          <a:solidFill>
            <a:srgbClr val="CDF2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&lt;c:remove var="varName" [scope="{page|request|session|application}"]/&gt;</a:t>
            </a:r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0" y="29892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45791" dir="2021404" algn="ctr" rotWithShape="0">
              <a:srgbClr val="B2B2B2">
                <a:alpha val="80000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22630" name="Group 102"/>
          <p:cNvGraphicFramePr>
            <a:graphicFrameLocks noGrp="1"/>
          </p:cNvGraphicFramePr>
          <p:nvPr/>
        </p:nvGraphicFramePr>
        <p:xfrm>
          <a:off x="1185863" y="2803525"/>
          <a:ext cx="6842125" cy="822960"/>
        </p:xfrm>
        <a:graphic>
          <a:graphicData uri="http://schemas.openxmlformats.org/drawingml/2006/table">
            <a:tbl>
              <a:tblPr/>
              <a:tblGrid>
                <a:gridCol w="882650"/>
                <a:gridCol w="500062"/>
                <a:gridCol w="1168400"/>
                <a:gridCol w="4291013"/>
              </a:tblGrid>
              <a:tr h="127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속성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필수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기본 값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없음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삭제할 변수명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scope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모든 범위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삭제할 범위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631" name="Text Box 103"/>
          <p:cNvSpPr txBox="1">
            <a:spLocks noChangeArrowheads="1"/>
          </p:cNvSpPr>
          <p:nvPr/>
        </p:nvSpPr>
        <p:spPr bwMode="auto">
          <a:xfrm>
            <a:off x="1116013" y="4797425"/>
            <a:ext cx="7200900" cy="822325"/>
          </a:xfrm>
          <a:prstGeom prst="rect">
            <a:avLst/>
          </a:prstGeom>
          <a:solidFill>
            <a:srgbClr val="CDF2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&lt;c:catch [var="varName"]&gt; 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nested actions 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&lt;/c:catch&gt;</a:t>
            </a:r>
          </a:p>
        </p:txBody>
      </p:sp>
      <p:sp>
        <p:nvSpPr>
          <p:cNvPr id="22632" name="Rectangle 104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45791" dir="2021404" algn="ctr" rotWithShape="0">
              <a:srgbClr val="B2B2B2">
                <a:alpha val="80000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22684" name="Group 156"/>
          <p:cNvGraphicFramePr>
            <a:graphicFrameLocks noGrp="1"/>
          </p:cNvGraphicFramePr>
          <p:nvPr/>
        </p:nvGraphicFramePr>
        <p:xfrm>
          <a:off x="1187450" y="5805488"/>
          <a:ext cx="7129463" cy="548640"/>
        </p:xfrm>
        <a:graphic>
          <a:graphicData uri="http://schemas.openxmlformats.org/drawingml/2006/table">
            <a:tbl>
              <a:tblPr/>
              <a:tblGrid>
                <a:gridCol w="641350"/>
                <a:gridCol w="800100"/>
                <a:gridCol w="1216025"/>
                <a:gridCol w="4471988"/>
              </a:tblGrid>
              <a:tr h="127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속성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필수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기본 값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없음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에러 메시지를 저장할 변수명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1126" name="Rectangle 6"/>
          <p:cNvSpPr>
            <a:spLocks noChangeArrowheads="1"/>
          </p:cNvSpPr>
          <p:nvPr/>
        </p:nvSpPr>
        <p:spPr bwMode="auto">
          <a:xfrm>
            <a:off x="1979613" y="0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300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00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코어 라이브러리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4525963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</a:pPr>
            <a:r>
              <a:rPr lang="en-US" altLang="ko-KR" sz="2000" dirty="0" smtClean="0"/>
              <a:t>Conditional Actions</a:t>
            </a:r>
            <a:endParaRPr lang="ko-KR" altLang="en-US" sz="2000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ko-KR" dirty="0" smtClean="0">
                <a:solidFill>
                  <a:srgbClr val="000000"/>
                </a:solidFill>
              </a:rPr>
              <a:t>&lt;c:if&gt; </a:t>
            </a:r>
            <a:r>
              <a:rPr lang="ko-KR" altLang="en-US" dirty="0" smtClean="0">
                <a:solidFill>
                  <a:srgbClr val="000000"/>
                </a:solidFill>
              </a:rPr>
              <a:t>태그 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1400" dirty="0" smtClean="0">
                <a:solidFill>
                  <a:srgbClr val="000000"/>
                </a:solidFill>
              </a:rPr>
              <a:t>조건이 맞는 경우 태그 바디부분 처리</a:t>
            </a:r>
            <a:r>
              <a:rPr lang="en-US" altLang="ko-KR" sz="1400" dirty="0" smtClean="0">
                <a:solidFill>
                  <a:srgbClr val="000000"/>
                </a:solidFill>
              </a:rPr>
              <a:t>.</a:t>
            </a:r>
            <a:r>
              <a:rPr lang="ko-KR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</a:rPr>
              <a:t>if </a:t>
            </a:r>
            <a:r>
              <a:rPr lang="ko-KR" altLang="en-US" sz="1400" dirty="0" smtClean="0">
                <a:solidFill>
                  <a:srgbClr val="000000"/>
                </a:solidFill>
              </a:rPr>
              <a:t>와 유사하지만 </a:t>
            </a:r>
            <a:r>
              <a:rPr lang="en-US" altLang="ko-KR" sz="1400" dirty="0" smtClean="0">
                <a:solidFill>
                  <a:srgbClr val="000000"/>
                </a:solidFill>
              </a:rPr>
              <a:t>else </a:t>
            </a:r>
            <a:r>
              <a:rPr lang="ko-KR" altLang="en-US" sz="1400" dirty="0" smtClean="0">
                <a:solidFill>
                  <a:srgbClr val="000000"/>
                </a:solidFill>
              </a:rPr>
              <a:t>는 지원하지 않음</a:t>
            </a:r>
            <a:r>
              <a:rPr lang="en-US" altLang="ko-KR" sz="1400" dirty="0" smtClean="0">
                <a:solidFill>
                  <a:srgbClr val="000000"/>
                </a:solidFill>
              </a:rPr>
              <a:t>.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1400" dirty="0" smtClean="0">
                <a:solidFill>
                  <a:srgbClr val="000000"/>
                </a:solidFill>
              </a:rPr>
              <a:t>문법</a:t>
            </a:r>
          </a:p>
          <a:p>
            <a:pPr lvl="1" eaLnBrk="1" hangingPunct="1">
              <a:lnSpc>
                <a:spcPct val="150000"/>
              </a:lnSpc>
            </a:pPr>
            <a:endParaRPr lang="en-US" altLang="ko-KR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50000"/>
              </a:lnSpc>
            </a:pPr>
            <a:endParaRPr lang="ko-KR" altLang="en-US" dirty="0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150000"/>
              </a:lnSpc>
            </a:pPr>
            <a:endParaRPr lang="ko-KR" altLang="en-US" sz="2000" dirty="0" smtClean="0"/>
          </a:p>
        </p:txBody>
      </p:sp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971550" y="2554288"/>
            <a:ext cx="7200900" cy="1844675"/>
          </a:xfrm>
          <a:prstGeom prst="rect">
            <a:avLst/>
          </a:prstGeom>
          <a:solidFill>
            <a:srgbClr val="CDF2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1. 바디 내용이 없는 경우 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&lt;c:if test="testCondition" var="varName" scope="{page|request|session|application}"]/&gt;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endParaRPr lang="en-US" altLang="en-US" sz="1200">
              <a:latin typeface="바탕" pitchFamily="18" charset="-127"/>
              <a:ea typeface="바탕" pitchFamily="18" charset="-127"/>
            </a:endParaRP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2. 바디 내용이 있는 경우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&lt;c:if test="testCondition" [var="varName"] [scope="{page|request|session|application}"]&gt; 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   body content 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&lt;/c:if&gt;</a:t>
            </a:r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45791" dir="2021404" algn="ctr" rotWithShape="0">
              <a:srgbClr val="B2B2B2">
                <a:alpha val="80000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23685" name="Group 133"/>
          <p:cNvGraphicFramePr>
            <a:graphicFrameLocks noGrp="1"/>
          </p:cNvGraphicFramePr>
          <p:nvPr/>
        </p:nvGraphicFramePr>
        <p:xfrm>
          <a:off x="1042988" y="4641850"/>
          <a:ext cx="7129462" cy="1097280"/>
        </p:xfrm>
        <a:graphic>
          <a:graphicData uri="http://schemas.openxmlformats.org/drawingml/2006/table">
            <a:tbl>
              <a:tblPr/>
              <a:tblGrid>
                <a:gridCol w="917575"/>
                <a:gridCol w="520700"/>
                <a:gridCol w="1225550"/>
                <a:gridCol w="4465637"/>
              </a:tblGrid>
              <a:tr h="127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속성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필수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기본 값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test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없음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검사할 조건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없음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test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조건의 결과를 저장할 변수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결과는 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true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혹은 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false)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scope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변수가 저장될 범위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1126" name="Rectangle 6"/>
          <p:cNvSpPr>
            <a:spLocks noChangeArrowheads="1"/>
          </p:cNvSpPr>
          <p:nvPr/>
        </p:nvSpPr>
        <p:spPr bwMode="auto">
          <a:xfrm>
            <a:off x="1979613" y="0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300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00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코어 라이브러리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4525963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</a:pPr>
            <a:r>
              <a:rPr lang="en-US" altLang="ko-KR" sz="2000" dirty="0" smtClean="0"/>
              <a:t>Conditional Actions</a:t>
            </a:r>
            <a:endParaRPr lang="ko-KR" altLang="en-US" sz="20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ko-KR" dirty="0" smtClean="0">
                <a:solidFill>
                  <a:srgbClr val="000000"/>
                </a:solidFill>
              </a:rPr>
              <a:t>&lt;c:choose&gt;, &lt;c:when&gt;, &lt;c:otherwise&gt; </a:t>
            </a:r>
            <a:r>
              <a:rPr lang="ko-KR" altLang="en-US" dirty="0" smtClean="0">
                <a:solidFill>
                  <a:srgbClr val="000000"/>
                </a:solidFill>
              </a:rPr>
              <a:t>태그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ko-KR" sz="1400" dirty="0" smtClean="0">
                <a:solidFill>
                  <a:srgbClr val="000000"/>
                </a:solidFill>
              </a:rPr>
              <a:t>switch </a:t>
            </a:r>
            <a:r>
              <a:rPr lang="ko-KR" altLang="en-US" sz="1400" dirty="0" smtClean="0">
                <a:solidFill>
                  <a:srgbClr val="000000"/>
                </a:solidFill>
              </a:rPr>
              <a:t>문과 유사한 기능</a:t>
            </a:r>
            <a:r>
              <a:rPr lang="en-US" altLang="ko-KR" sz="1400" dirty="0" smtClean="0">
                <a:solidFill>
                  <a:srgbClr val="000000"/>
                </a:solidFill>
              </a:rPr>
              <a:t>. </a:t>
            </a:r>
            <a:r>
              <a:rPr lang="ko-KR" altLang="en-US" sz="1400" dirty="0" smtClean="0">
                <a:solidFill>
                  <a:srgbClr val="000000"/>
                </a:solidFill>
              </a:rPr>
              <a:t>하나의 </a:t>
            </a:r>
            <a:r>
              <a:rPr lang="en-US" altLang="ko-KR" sz="1400" dirty="0" smtClean="0">
                <a:solidFill>
                  <a:srgbClr val="000000"/>
                </a:solidFill>
              </a:rPr>
              <a:t>choose </a:t>
            </a:r>
            <a:r>
              <a:rPr lang="ko-KR" altLang="en-US" sz="1400" dirty="0" smtClean="0">
                <a:solidFill>
                  <a:srgbClr val="000000"/>
                </a:solidFill>
              </a:rPr>
              <a:t>태그에는 여러 개의 </a:t>
            </a:r>
            <a:r>
              <a:rPr lang="en-US" altLang="ko-KR" sz="1400" dirty="0" smtClean="0">
                <a:solidFill>
                  <a:srgbClr val="000000"/>
                </a:solidFill>
              </a:rPr>
              <a:t>when </a:t>
            </a:r>
            <a:r>
              <a:rPr lang="ko-KR" altLang="en-US" sz="1400" dirty="0" smtClean="0">
                <a:solidFill>
                  <a:srgbClr val="000000"/>
                </a:solidFill>
              </a:rPr>
              <a:t>태그가 존재</a:t>
            </a:r>
            <a:r>
              <a:rPr lang="en-US" altLang="ko-KR" sz="1400" dirty="0" smtClean="0">
                <a:solidFill>
                  <a:srgbClr val="000000"/>
                </a:solidFill>
              </a:rPr>
              <a:t>.</a:t>
            </a:r>
          </a:p>
          <a:p>
            <a:pPr lvl="2" eaLnBrk="1" hangingPunct="1">
              <a:lnSpc>
                <a:spcPct val="110000"/>
              </a:lnSpc>
            </a:pPr>
            <a:r>
              <a:rPr lang="ko-KR" altLang="en-US" sz="1400" dirty="0" smtClean="0">
                <a:solidFill>
                  <a:srgbClr val="000000"/>
                </a:solidFill>
              </a:rPr>
              <a:t>문법</a:t>
            </a:r>
          </a:p>
          <a:p>
            <a:pPr lvl="1" eaLnBrk="1" hangingPunct="1">
              <a:lnSpc>
                <a:spcPct val="150000"/>
              </a:lnSpc>
            </a:pPr>
            <a:endParaRPr lang="en-US" altLang="ko-KR" sz="1400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50000"/>
              </a:lnSpc>
            </a:pPr>
            <a:endParaRPr lang="ko-KR" altLang="en-US" dirty="0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150000"/>
              </a:lnSpc>
            </a:pPr>
            <a:endParaRPr lang="ko-KR" altLang="en-US" sz="2000" dirty="0" smtClean="0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971550" y="2554288"/>
            <a:ext cx="7200900" cy="2355850"/>
          </a:xfrm>
          <a:prstGeom prst="rect">
            <a:avLst/>
          </a:prstGeom>
          <a:solidFill>
            <a:srgbClr val="CDF2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&lt;c:choose&gt; 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     body content (&lt;when&gt; and &lt;otherwise&gt; subtags) 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  &lt;c:when test="testCondition"&gt; 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    body content 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  &lt;/c:when&gt;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  &lt;c:otherwise&gt; 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    conditional block 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  &lt;/c:otherwise&gt;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&lt;/c:choose&gt;</a:t>
            </a: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45791" dir="2021404" algn="ctr" rotWithShape="0">
              <a:srgbClr val="B2B2B2">
                <a:alpha val="80000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24646" name="Group 70"/>
          <p:cNvGraphicFramePr>
            <a:graphicFrameLocks noGrp="1"/>
          </p:cNvGraphicFramePr>
          <p:nvPr/>
        </p:nvGraphicFramePr>
        <p:xfrm>
          <a:off x="1042988" y="5229225"/>
          <a:ext cx="7129462" cy="548640"/>
        </p:xfrm>
        <a:graphic>
          <a:graphicData uri="http://schemas.openxmlformats.org/drawingml/2006/table">
            <a:tbl>
              <a:tblPr/>
              <a:tblGrid>
                <a:gridCol w="627062"/>
                <a:gridCol w="803275"/>
                <a:gridCol w="1217613"/>
                <a:gridCol w="4481512"/>
              </a:tblGrid>
              <a:tr h="127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속성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필수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기본 값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test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없음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검사할 조건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1126" name="Rectangle 6"/>
          <p:cNvSpPr>
            <a:spLocks noChangeArrowheads="1"/>
          </p:cNvSpPr>
          <p:nvPr/>
        </p:nvSpPr>
        <p:spPr bwMode="auto">
          <a:xfrm>
            <a:off x="1979613" y="0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300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00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코어 라이브러리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765175"/>
            <a:ext cx="8229600" cy="45259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ko-KR" sz="2000" dirty="0" err="1" smtClean="0"/>
              <a:t>Iterator</a:t>
            </a:r>
            <a:r>
              <a:rPr lang="en-US" altLang="ko-KR" sz="2000" dirty="0" smtClean="0"/>
              <a:t> Actions</a:t>
            </a:r>
            <a:endParaRPr lang="ko-KR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smtClean="0">
                <a:solidFill>
                  <a:srgbClr val="000000"/>
                </a:solidFill>
              </a:rPr>
              <a:t>&lt;c:forEach&gt;</a:t>
            </a:r>
            <a:r>
              <a:rPr lang="ko-KR" altLang="en-US" sz="2000" dirty="0" smtClean="0">
                <a:solidFill>
                  <a:srgbClr val="000000"/>
                </a:solidFill>
              </a:rPr>
              <a:t>태그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400" dirty="0" smtClean="0">
                <a:solidFill>
                  <a:srgbClr val="000000"/>
                </a:solidFill>
              </a:rPr>
              <a:t>자바의 </a:t>
            </a:r>
            <a:r>
              <a:rPr lang="en-US" altLang="ko-KR" sz="1400" dirty="0" smtClean="0">
                <a:solidFill>
                  <a:srgbClr val="000000"/>
                </a:solidFill>
              </a:rPr>
              <a:t>for </a:t>
            </a:r>
            <a:r>
              <a:rPr lang="ko-KR" altLang="en-US" sz="1400" dirty="0" smtClean="0">
                <a:solidFill>
                  <a:srgbClr val="000000"/>
                </a:solidFill>
              </a:rPr>
              <a:t>문과 유사하며 가장 유용한 </a:t>
            </a:r>
            <a:r>
              <a:rPr lang="en-US" altLang="ko-KR" sz="1400" dirty="0" smtClean="0">
                <a:solidFill>
                  <a:srgbClr val="000000"/>
                </a:solidFill>
              </a:rPr>
              <a:t>JSTL </a:t>
            </a:r>
            <a:r>
              <a:rPr lang="ko-KR" altLang="en-US" sz="1400" dirty="0" err="1" smtClean="0">
                <a:solidFill>
                  <a:srgbClr val="000000"/>
                </a:solidFill>
              </a:rPr>
              <a:t>태그중</a:t>
            </a:r>
            <a:r>
              <a:rPr lang="ko-KR" altLang="en-US" sz="1400" dirty="0" smtClean="0">
                <a:solidFill>
                  <a:srgbClr val="000000"/>
                </a:solidFill>
              </a:rPr>
              <a:t> 하나임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400" dirty="0" smtClean="0">
                <a:solidFill>
                  <a:srgbClr val="000000"/>
                </a:solidFill>
              </a:rPr>
              <a:t>문법</a:t>
            </a:r>
          </a:p>
          <a:p>
            <a:pPr lvl="1" eaLnBrk="1" hangingPunct="1">
              <a:lnSpc>
                <a:spcPct val="150000"/>
              </a:lnSpc>
            </a:pPr>
            <a:endParaRPr lang="ko-KR" altLang="en-US" sz="1400" dirty="0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150000"/>
              </a:lnSpc>
            </a:pPr>
            <a:endParaRPr lang="ko-KR" altLang="en-US" sz="1400" dirty="0" smtClean="0"/>
          </a:p>
        </p:txBody>
      </p:sp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971550" y="1916113"/>
            <a:ext cx="7200900" cy="2830512"/>
          </a:xfrm>
          <a:prstGeom prst="rect">
            <a:avLst/>
          </a:prstGeom>
          <a:solidFill>
            <a:srgbClr val="CDF2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1. 컬렉션 객체의 크기만큼 반복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&lt;c:forEach[var="varName"] items="collection" [varStatus="varStatusName"] [begin="begin"] [end="end"] [step="step"]&gt; 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    body content 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&lt;/c:forEach&gt; 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endParaRPr lang="en-US" altLang="en-US" sz="1200">
              <a:latin typeface="바탕" pitchFamily="18" charset="-127"/>
              <a:ea typeface="바탕" pitchFamily="18" charset="-127"/>
            </a:endParaRP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2. 지정된 회수 반복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&lt;c:forEach [var="varName"] [varStatus="varStatusName"] 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begin="begin" end="end" [step="step"]&gt; 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  body content 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&lt;/c:forEach&gt;</a:t>
            </a:r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0" y="24272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45791" dir="2021404" algn="ctr" rotWithShape="0">
              <a:srgbClr val="B2B2B2">
                <a:alpha val="80000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25833" name="Group 233"/>
          <p:cNvGraphicFramePr>
            <a:graphicFrameLocks noGrp="1"/>
          </p:cNvGraphicFramePr>
          <p:nvPr/>
        </p:nvGraphicFramePr>
        <p:xfrm>
          <a:off x="1044575" y="4797425"/>
          <a:ext cx="7056438" cy="1813560"/>
        </p:xfrm>
        <a:graphic>
          <a:graphicData uri="http://schemas.openxmlformats.org/drawingml/2006/table">
            <a:tbl>
              <a:tblPr/>
              <a:tblGrid>
                <a:gridCol w="935038"/>
                <a:gridCol w="520700"/>
                <a:gridCol w="1870075"/>
                <a:gridCol w="373062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속성</a:t>
                      </a: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필수</a:t>
                      </a: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기본 값</a:t>
                      </a: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items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없음</a:t>
                      </a: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반복을 위한 데이터를 가진 아이템의 컬렉션</a:t>
                      </a: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begin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반복 시작 번호</a:t>
                      </a: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end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컬렉션의 마지막 값</a:t>
                      </a: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반복 끝 번호</a:t>
                      </a: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step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반복의 증가분</a:t>
                      </a: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var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없음</a:t>
                      </a: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현재 아이템을 가지고 있는 변수</a:t>
                      </a: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varStatus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없음</a:t>
                      </a: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반복 상태 값을 가지고 있는 변수</a:t>
                      </a: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1126" name="Rectangle 6"/>
          <p:cNvSpPr>
            <a:spLocks noChangeArrowheads="1"/>
          </p:cNvSpPr>
          <p:nvPr/>
        </p:nvSpPr>
        <p:spPr bwMode="auto">
          <a:xfrm>
            <a:off x="1979613" y="0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300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00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코어 라이브러리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765175"/>
            <a:ext cx="8229600" cy="4525963"/>
          </a:xfrm>
        </p:spPr>
        <p:txBody>
          <a:bodyPr/>
          <a:lstStyle/>
          <a:p>
            <a:pPr marL="0" indent="0" eaLnBrk="1" hangingPunct="1"/>
            <a:r>
              <a:rPr lang="en-US" altLang="ko-KR" sz="2000" dirty="0" err="1" smtClean="0"/>
              <a:t>Iterator</a:t>
            </a:r>
            <a:r>
              <a:rPr lang="en-US" altLang="ko-KR" sz="2000" dirty="0" smtClean="0"/>
              <a:t> Actions</a:t>
            </a:r>
            <a:endParaRPr lang="ko-KR" altLang="en-US" sz="2000" dirty="0" smtClean="0"/>
          </a:p>
          <a:p>
            <a:pPr lvl="1" eaLnBrk="1" hangingPunct="1"/>
            <a:r>
              <a:rPr lang="en-US" altLang="ko-KR" sz="2000" dirty="0" smtClean="0">
                <a:solidFill>
                  <a:srgbClr val="000000"/>
                </a:solidFill>
              </a:rPr>
              <a:t>&lt;c:forTokens&gt;</a:t>
            </a:r>
            <a:r>
              <a:rPr lang="ko-KR" altLang="en-US" sz="2000" dirty="0" smtClean="0">
                <a:solidFill>
                  <a:srgbClr val="000000"/>
                </a:solidFill>
              </a:rPr>
              <a:t>태그</a:t>
            </a:r>
          </a:p>
          <a:p>
            <a:pPr lvl="2" eaLnBrk="1" hangingPunct="1"/>
            <a:r>
              <a:rPr lang="ko-KR" altLang="en-US" sz="1400" dirty="0" smtClean="0">
                <a:solidFill>
                  <a:srgbClr val="000000"/>
                </a:solidFill>
              </a:rPr>
              <a:t>자바의 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StringTokenizer</a:t>
            </a:r>
            <a:r>
              <a:rPr lang="en-US" altLang="ko-KR" sz="1400" dirty="0" smtClean="0">
                <a:solidFill>
                  <a:srgbClr val="000000"/>
                </a:solidFill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</a:rPr>
              <a:t>클래스 기능을 제공함</a:t>
            </a:r>
          </a:p>
          <a:p>
            <a:pPr lvl="2" eaLnBrk="1" hangingPunct="1"/>
            <a:r>
              <a:rPr lang="ko-KR" altLang="en-US" sz="1400" dirty="0" smtClean="0">
                <a:solidFill>
                  <a:srgbClr val="000000"/>
                </a:solidFill>
              </a:rPr>
              <a:t>문법</a:t>
            </a:r>
          </a:p>
          <a:p>
            <a:pPr lvl="1" eaLnBrk="1" hangingPunct="1">
              <a:lnSpc>
                <a:spcPct val="150000"/>
              </a:lnSpc>
            </a:pPr>
            <a:endParaRPr lang="ko-KR" altLang="en-US" sz="1400" dirty="0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150000"/>
              </a:lnSpc>
            </a:pPr>
            <a:endParaRPr lang="ko-KR" altLang="en-US" sz="1400" dirty="0" smtClean="0"/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971550" y="2055813"/>
            <a:ext cx="7200900" cy="1589087"/>
          </a:xfrm>
          <a:prstGeom prst="rect">
            <a:avLst/>
          </a:prstGeom>
          <a:solidFill>
            <a:srgbClr val="CDF2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&lt;c:forTokens items="stringOfTokens" delims="delimiters" [var="varName"] 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[varStatus="varStatusName"] 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[begin="begin"] [end="end"] [step="step"]&gt; 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  body content 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&lt;/c:forTokens&gt;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endParaRPr lang="en-US" altLang="en-US" sz="1200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0" y="24272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45791" dir="2021404" algn="ctr" rotWithShape="0">
              <a:srgbClr val="B2B2B2">
                <a:alpha val="80000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9856" name="Rectangle 48"/>
          <p:cNvSpPr>
            <a:spLocks noChangeArrowheads="1"/>
          </p:cNvSpPr>
          <p:nvPr/>
        </p:nvSpPr>
        <p:spPr bwMode="auto">
          <a:xfrm>
            <a:off x="0" y="23812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45791" dir="2021404" algn="ctr" rotWithShape="0">
              <a:srgbClr val="B2B2B2">
                <a:alpha val="80000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20065" name="Group 257"/>
          <p:cNvGraphicFramePr>
            <a:graphicFrameLocks noGrp="1"/>
          </p:cNvGraphicFramePr>
          <p:nvPr/>
        </p:nvGraphicFramePr>
        <p:xfrm>
          <a:off x="1020763" y="3860800"/>
          <a:ext cx="7200900" cy="2194560"/>
        </p:xfrm>
        <a:graphic>
          <a:graphicData uri="http://schemas.openxmlformats.org/drawingml/2006/table">
            <a:tbl>
              <a:tblPr/>
              <a:tblGrid>
                <a:gridCol w="1017587"/>
                <a:gridCol w="633413"/>
                <a:gridCol w="1758950"/>
                <a:gridCol w="3790950"/>
              </a:tblGrid>
              <a:tr h="127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속성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필수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기본 값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items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없음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반복을 위한 데이터를 가진 아이템의 컬렉션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delims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없음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구분자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(Delimeter)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사용할 문자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begin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반복 시작 번호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컬렉션의 마지막 값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반복 끝 번호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step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반복의 증가분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없음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현재 아이템을 가지고 있는 변수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varStatus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없음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반복 상태 값을 가지고 있는 변수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1126" name="Rectangle 6"/>
          <p:cNvSpPr>
            <a:spLocks noChangeArrowheads="1"/>
          </p:cNvSpPr>
          <p:nvPr/>
        </p:nvSpPr>
        <p:spPr bwMode="auto">
          <a:xfrm>
            <a:off x="1979613" y="0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300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00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코어 라이브러리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765175"/>
            <a:ext cx="8229600" cy="4525963"/>
          </a:xfrm>
        </p:spPr>
        <p:txBody>
          <a:bodyPr/>
          <a:lstStyle/>
          <a:p>
            <a:pPr marL="0" indent="0" eaLnBrk="1" hangingPunct="1"/>
            <a:r>
              <a:rPr lang="en-US" altLang="ko-KR" sz="2000" dirty="0" smtClean="0"/>
              <a:t>URL Related Actions</a:t>
            </a:r>
          </a:p>
          <a:p>
            <a:pPr lvl="1" eaLnBrk="1" hangingPunct="1"/>
            <a:r>
              <a:rPr lang="en-US" altLang="ko-KR" sz="2000" dirty="0" smtClean="0">
                <a:solidFill>
                  <a:srgbClr val="000000"/>
                </a:solidFill>
              </a:rPr>
              <a:t>&lt;c:import&gt;</a:t>
            </a:r>
            <a:r>
              <a:rPr lang="ko-KR" altLang="en-US" sz="2000" dirty="0" smtClean="0">
                <a:solidFill>
                  <a:srgbClr val="000000"/>
                </a:solidFill>
              </a:rPr>
              <a:t>태그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400" dirty="0" smtClean="0">
                <a:solidFill>
                  <a:srgbClr val="000000"/>
                </a:solidFill>
              </a:rPr>
              <a:t>특정 </a:t>
            </a:r>
            <a:r>
              <a:rPr lang="en-US" altLang="ko-KR" sz="1400" dirty="0" smtClean="0">
                <a:solidFill>
                  <a:srgbClr val="000000"/>
                </a:solidFill>
              </a:rPr>
              <a:t>URL </a:t>
            </a:r>
            <a:r>
              <a:rPr lang="ko-KR" altLang="en-US" sz="1400" dirty="0" smtClean="0">
                <a:solidFill>
                  <a:srgbClr val="000000"/>
                </a:solidFill>
              </a:rPr>
              <a:t>페이지를 현재 페이지에 포함</a:t>
            </a:r>
            <a:r>
              <a:rPr lang="en-US" altLang="ko-KR" sz="1400" dirty="0" smtClean="0">
                <a:solidFill>
                  <a:srgbClr val="000000"/>
                </a:solidFill>
              </a:rPr>
              <a:t>, &lt;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jsp:include</a:t>
            </a:r>
            <a:r>
              <a:rPr lang="en-US" altLang="ko-KR" sz="1400" dirty="0" smtClean="0">
                <a:solidFill>
                  <a:srgbClr val="000000"/>
                </a:solidFill>
              </a:rPr>
              <a:t>&gt; </a:t>
            </a:r>
            <a:r>
              <a:rPr lang="ko-KR" altLang="en-US" sz="1400" dirty="0" smtClean="0">
                <a:solidFill>
                  <a:srgbClr val="000000"/>
                </a:solidFill>
              </a:rPr>
              <a:t>액션과 유사함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400" dirty="0" smtClean="0">
                <a:solidFill>
                  <a:srgbClr val="000000"/>
                </a:solidFill>
              </a:rPr>
              <a:t>문법</a:t>
            </a:r>
          </a:p>
          <a:p>
            <a:pPr lvl="1" eaLnBrk="1" hangingPunct="1">
              <a:lnSpc>
                <a:spcPct val="150000"/>
              </a:lnSpc>
            </a:pPr>
            <a:endParaRPr lang="ko-KR" altLang="en-US" sz="1400" dirty="0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150000"/>
              </a:lnSpc>
            </a:pPr>
            <a:endParaRPr lang="ko-KR" altLang="en-US" sz="1400" dirty="0" smtClean="0"/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971550" y="1930400"/>
            <a:ext cx="7200900" cy="2794000"/>
          </a:xfrm>
          <a:prstGeom prst="rect">
            <a:avLst/>
          </a:prstGeom>
          <a:solidFill>
            <a:srgbClr val="CDF2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1. 포함</a:t>
            </a:r>
            <a:r>
              <a:rPr lang="en-US" altLang="ko-KR" sz="120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en-US" sz="1200">
                <a:latin typeface="바탕" pitchFamily="18" charset="-127"/>
                <a:ea typeface="바탕" pitchFamily="18" charset="-127"/>
              </a:rPr>
              <a:t>하고자 하는 자원을 문자열 형태로 포함</a:t>
            </a:r>
            <a:r>
              <a:rPr lang="en-US" altLang="ko-KR" sz="120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en-US" sz="1200">
                <a:latin typeface="바탕" pitchFamily="18" charset="-127"/>
                <a:ea typeface="바탕" pitchFamily="18" charset="-127"/>
              </a:rPr>
              <a:t>하는 경우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&lt;c:import url="url" [context="context"] [var="varName"] [scope="{page|request|session|application}"] [charEncoding="charEncoding"]&gt; 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   optional body content for &lt;c:param&gt; subtags 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&lt;/c:import&gt; 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endParaRPr lang="en-US" altLang="en-US" sz="1200">
              <a:latin typeface="바탕" pitchFamily="18" charset="-127"/>
              <a:ea typeface="바탕" pitchFamily="18" charset="-127"/>
            </a:endParaRP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2. 포함</a:t>
            </a:r>
            <a:r>
              <a:rPr lang="en-US" altLang="ko-KR" sz="1200"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en-US" sz="1200">
                <a:latin typeface="바탕" pitchFamily="18" charset="-127"/>
                <a:ea typeface="바탕" pitchFamily="18" charset="-127"/>
              </a:rPr>
              <a:t>하고자 하는 자원을 Reader 객체로 포함하는 경우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&lt;c:import url="url" [context="context"] varReader="varReaderName" [charEncoding="charEncoding"]&gt; 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    body content where varReader is consumed by another action 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&lt;/c:import&gt;</a:t>
            </a:r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0" y="24272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45791" dir="2021404" algn="ctr" rotWithShape="0">
              <a:srgbClr val="B2B2B2">
                <a:alpha val="80000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0" y="23812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45791" dir="2021404" algn="ctr" rotWithShape="0">
              <a:srgbClr val="B2B2B2">
                <a:alpha val="80000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1910" name="Rectangle 54"/>
          <p:cNvSpPr>
            <a:spLocks noChangeArrowheads="1"/>
          </p:cNvSpPr>
          <p:nvPr/>
        </p:nvSpPr>
        <p:spPr bwMode="auto">
          <a:xfrm>
            <a:off x="0" y="22748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45791" dir="2021404" algn="ctr" rotWithShape="0">
              <a:srgbClr val="B2B2B2">
                <a:alpha val="80000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22094" name="Group 238"/>
          <p:cNvGraphicFramePr>
            <a:graphicFrameLocks noGrp="1"/>
          </p:cNvGraphicFramePr>
          <p:nvPr/>
        </p:nvGraphicFramePr>
        <p:xfrm>
          <a:off x="971550" y="4797425"/>
          <a:ext cx="7272338" cy="1813560"/>
        </p:xfrm>
        <a:graphic>
          <a:graphicData uri="http://schemas.openxmlformats.org/drawingml/2006/table">
            <a:tbl>
              <a:tblPr/>
              <a:tblGrid>
                <a:gridCol w="1387475"/>
                <a:gridCol w="544513"/>
                <a:gridCol w="1963737"/>
                <a:gridCol w="3376613"/>
              </a:tblGrid>
              <a:tr h="127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속성</a:t>
                      </a: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필수</a:t>
                      </a: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기본 값</a:t>
                      </a: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url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없음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현재 페이지 내에 포함시킬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URL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context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Current application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현재 웹 애플리케이션 컨텍스트 이름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charEncoding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ISO-8859-1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현재 페이지 내에 포함시킬 페이지 캐릭터셋 지정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Print to page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포함할 페이지의 내용을 가지는 변수명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scope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var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범위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varReader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없음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자원 내용을 읽기 위한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java.io.Reader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변수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1126" name="Rectangle 6"/>
          <p:cNvSpPr>
            <a:spLocks noChangeArrowheads="1"/>
          </p:cNvSpPr>
          <p:nvPr/>
        </p:nvSpPr>
        <p:spPr bwMode="auto">
          <a:xfrm>
            <a:off x="1979613" y="0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300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00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코어 라이브러리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765175"/>
            <a:ext cx="8229600" cy="45259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ko-KR" sz="2000" dirty="0" smtClean="0"/>
              <a:t>URL Related Actions</a:t>
            </a:r>
            <a:endParaRPr lang="ko-KR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smtClean="0">
                <a:solidFill>
                  <a:srgbClr val="000000"/>
                </a:solidFill>
              </a:rPr>
              <a:t>&lt;c:url&gt;</a:t>
            </a:r>
            <a:r>
              <a:rPr lang="ko-KR" altLang="en-US" sz="2000" dirty="0" smtClean="0">
                <a:solidFill>
                  <a:srgbClr val="000000"/>
                </a:solidFill>
              </a:rPr>
              <a:t>태그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400" dirty="0" smtClean="0">
                <a:solidFill>
                  <a:srgbClr val="000000"/>
                </a:solidFill>
              </a:rPr>
              <a:t>URL Rewriting </a:t>
            </a:r>
            <a:r>
              <a:rPr lang="ko-KR" altLang="en-US" sz="1400" dirty="0" smtClean="0">
                <a:solidFill>
                  <a:srgbClr val="000000"/>
                </a:solidFill>
              </a:rPr>
              <a:t>방식으로 </a:t>
            </a:r>
            <a:r>
              <a:rPr lang="en-US" altLang="ko-KR" sz="1400" dirty="0" smtClean="0">
                <a:solidFill>
                  <a:srgbClr val="000000"/>
                </a:solidFill>
              </a:rPr>
              <a:t>URL </a:t>
            </a:r>
            <a:r>
              <a:rPr lang="ko-KR" altLang="en-US" sz="1400" dirty="0" smtClean="0">
                <a:solidFill>
                  <a:srgbClr val="000000"/>
                </a:solidFill>
              </a:rPr>
              <a:t>정보를 다룬다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400" dirty="0" smtClean="0">
                <a:solidFill>
                  <a:srgbClr val="000000"/>
                </a:solidFill>
              </a:rPr>
              <a:t>문법</a:t>
            </a:r>
          </a:p>
          <a:p>
            <a:pPr lvl="1" eaLnBrk="1" hangingPunct="1">
              <a:lnSpc>
                <a:spcPct val="150000"/>
              </a:lnSpc>
            </a:pPr>
            <a:endParaRPr lang="ko-KR" altLang="en-US" sz="1400" dirty="0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150000"/>
              </a:lnSpc>
            </a:pPr>
            <a:endParaRPr lang="ko-KR" altLang="en-US" sz="1400" dirty="0" smtClean="0"/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971550" y="1930400"/>
            <a:ext cx="7200900" cy="2282825"/>
          </a:xfrm>
          <a:prstGeom prst="rect">
            <a:avLst/>
          </a:prstGeom>
          <a:solidFill>
            <a:srgbClr val="CDF2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1. 바디가 없는 경우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&lt;c:url value="value" [context="context"] [var="varName"] [scope="{page|request|session|application}"]/&gt; 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endParaRPr lang="en-US" altLang="en-US" sz="1200">
              <a:latin typeface="바탕" pitchFamily="18" charset="-127"/>
              <a:ea typeface="바탕" pitchFamily="18" charset="-127"/>
            </a:endParaRP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2. 바디가 있는 경우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&lt;c:url value="value" [context="context"] [var="varName"] [scope="{page|request|session|application}"]&gt; 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  &lt;c:param&gt; subtags 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&lt;/c:url&gt;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24272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45791" dir="2021404" algn="ctr" rotWithShape="0">
              <a:srgbClr val="B2B2B2">
                <a:alpha val="80000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0" y="23812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45791" dir="2021404" algn="ctr" rotWithShape="0">
              <a:srgbClr val="B2B2B2">
                <a:alpha val="80000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0" y="22748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45791" dir="2021404" algn="ctr" rotWithShape="0">
              <a:srgbClr val="B2B2B2">
                <a:alpha val="80000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3954" name="Rectangle 50"/>
          <p:cNvSpPr>
            <a:spLocks noChangeArrowheads="1"/>
          </p:cNvSpPr>
          <p:nvPr/>
        </p:nvSpPr>
        <p:spPr bwMode="auto">
          <a:xfrm>
            <a:off x="0" y="27463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45791" dir="2021404" algn="ctr" rotWithShape="0">
              <a:srgbClr val="B2B2B2">
                <a:alpha val="80000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24085" name="Group 181"/>
          <p:cNvGraphicFramePr>
            <a:graphicFrameLocks noGrp="1"/>
          </p:cNvGraphicFramePr>
          <p:nvPr/>
        </p:nvGraphicFramePr>
        <p:xfrm>
          <a:off x="1042988" y="4437063"/>
          <a:ext cx="7129462" cy="1371600"/>
        </p:xfrm>
        <a:graphic>
          <a:graphicData uri="http://schemas.openxmlformats.org/drawingml/2006/table">
            <a:tbl>
              <a:tblPr/>
              <a:tblGrid>
                <a:gridCol w="868362"/>
                <a:gridCol w="647700"/>
                <a:gridCol w="1801813"/>
                <a:gridCol w="3811587"/>
              </a:tblGrid>
              <a:tr h="127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속성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필수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기본 값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없음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기본 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URL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context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Current application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현재 웹 애플리케이션의 컨텍스트 이름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Print to page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포함할 페이지의 내용을 가지는 변수명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scope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var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범위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1126" name="Rectangle 6"/>
          <p:cNvSpPr>
            <a:spLocks noChangeArrowheads="1"/>
          </p:cNvSpPr>
          <p:nvPr/>
        </p:nvSpPr>
        <p:spPr bwMode="auto">
          <a:xfrm>
            <a:off x="1979613" y="0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300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00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코어 라이브러리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5543550"/>
          </a:xfrm>
        </p:spPr>
        <p:txBody>
          <a:bodyPr>
            <a:normAutofit fontScale="70000" lnSpcReduction="20000"/>
          </a:bodyPr>
          <a:lstStyle/>
          <a:p>
            <a:pPr marL="0" indent="0" eaLnBrk="1" hangingPunct="1"/>
            <a:r>
              <a:rPr lang="ko-KR" altLang="en-US" sz="2000" dirty="0" smtClean="0"/>
              <a:t>개요</a:t>
            </a:r>
          </a:p>
          <a:p>
            <a:pPr lvl="1" eaLnBrk="1" hangingPunct="1"/>
            <a:r>
              <a:rPr lang="ko-KR" altLang="en-US" dirty="0" smtClean="0"/>
              <a:t>표현 언어</a:t>
            </a:r>
            <a:r>
              <a:rPr lang="en-US" altLang="ko-KR" dirty="0" smtClean="0"/>
              <a:t>(Expression Language) </a:t>
            </a:r>
            <a:r>
              <a:rPr lang="ko-KR" altLang="en-US" dirty="0" smtClean="0"/>
              <a:t>는 처음에는 </a:t>
            </a:r>
            <a:r>
              <a:rPr lang="en-US" altLang="ko-KR" dirty="0" smtClean="0"/>
              <a:t>JSTL</a:t>
            </a:r>
            <a:r>
              <a:rPr lang="ko-KR" altLang="en-US" dirty="0" smtClean="0"/>
              <a:t>의 부분으로 사용 되었으나 </a:t>
            </a:r>
            <a:r>
              <a:rPr lang="en-US" altLang="ko-KR" dirty="0" smtClean="0"/>
              <a:t>JSP2.0 </a:t>
            </a:r>
            <a:r>
              <a:rPr lang="ko-KR" altLang="en-US" dirty="0" smtClean="0"/>
              <a:t>부터는 기본 </a:t>
            </a:r>
            <a:r>
              <a:rPr lang="ko-KR" altLang="en-US" dirty="0" err="1" smtClean="0"/>
              <a:t>스펙에</a:t>
            </a:r>
            <a:r>
              <a:rPr lang="ko-KR" altLang="en-US" dirty="0" smtClean="0"/>
              <a:t> 포함됨</a:t>
            </a:r>
          </a:p>
          <a:p>
            <a:pPr lvl="1" eaLnBrk="1" hangingPunct="1"/>
            <a:r>
              <a:rPr lang="ko-KR" altLang="en-US" dirty="0" smtClean="0"/>
              <a:t>자바 </a:t>
            </a:r>
            <a:r>
              <a:rPr lang="ko-KR" altLang="en-US" dirty="0" err="1" smtClean="0"/>
              <a:t>빈즈</a:t>
            </a:r>
            <a:r>
              <a:rPr lang="ko-KR" altLang="en-US" dirty="0" smtClean="0"/>
              <a:t> 속성 값을 보다 쉽고 제약을 덜 받는 방법으로 사용하기 위해 나옴</a:t>
            </a:r>
          </a:p>
          <a:p>
            <a:pPr lvl="1" eaLnBrk="1" hangingPunct="1"/>
            <a:endParaRPr lang="ko-KR" altLang="en-US" dirty="0" smtClean="0"/>
          </a:p>
          <a:p>
            <a:pPr marL="0" indent="0" eaLnBrk="1" hangingPunct="1"/>
            <a:r>
              <a:rPr lang="ko-KR" altLang="en-US" sz="2000" dirty="0" smtClean="0"/>
              <a:t>표현 언어 기본 개념</a:t>
            </a:r>
          </a:p>
          <a:p>
            <a:pPr lvl="1" eaLnBrk="1" hangingPunct="1"/>
            <a:r>
              <a:rPr lang="ko-KR" altLang="en-US" sz="2900" dirty="0" smtClean="0"/>
              <a:t>액션 태그 및 </a:t>
            </a:r>
            <a:r>
              <a:rPr lang="en-US" altLang="ko-KR" sz="2900" dirty="0" smtClean="0"/>
              <a:t>JSP </a:t>
            </a:r>
            <a:r>
              <a:rPr lang="ko-KR" altLang="en-US" sz="2900" dirty="0" err="1" smtClean="0"/>
              <a:t>표현식을</a:t>
            </a:r>
            <a:r>
              <a:rPr lang="ko-KR" altLang="en-US" sz="2900" dirty="0" smtClean="0"/>
              <a:t> 사용한 경우</a:t>
            </a:r>
          </a:p>
          <a:p>
            <a:pPr lvl="1" eaLnBrk="1" hangingPunct="1"/>
            <a:endParaRPr lang="ko-KR" altLang="en-US" sz="2900" dirty="0" smtClean="0"/>
          </a:p>
          <a:p>
            <a:pPr lvl="1" eaLnBrk="1" hangingPunct="1"/>
            <a:endParaRPr lang="ko-KR" altLang="en-US" sz="2900" dirty="0" smtClean="0"/>
          </a:p>
          <a:p>
            <a:pPr lvl="1" eaLnBrk="1" hangingPunct="1"/>
            <a:endParaRPr lang="ko-KR" altLang="en-US" dirty="0" smtClean="0"/>
          </a:p>
          <a:p>
            <a:pPr lvl="1" eaLnBrk="1" hangingPunct="1"/>
            <a:endParaRPr lang="ko-KR" altLang="en-US" dirty="0" smtClean="0"/>
          </a:p>
          <a:p>
            <a:pPr marL="0" indent="0" eaLnBrk="1" hangingPunct="1"/>
            <a:r>
              <a:rPr lang="ko-KR" altLang="en-US" sz="2000" dirty="0" smtClean="0"/>
              <a:t>표현 언어를 사용한 경우</a:t>
            </a:r>
          </a:p>
          <a:p>
            <a:pPr lvl="1" eaLnBrk="1" hangingPunct="1"/>
            <a:endParaRPr lang="ko-KR" altLang="en-US" sz="2000" dirty="0" smtClean="0"/>
          </a:p>
          <a:p>
            <a:pPr lvl="1" eaLnBrk="1" hangingPunct="1"/>
            <a:endParaRPr lang="ko-KR" altLang="en-US" dirty="0" smtClean="0"/>
          </a:p>
          <a:p>
            <a:pPr lvl="1" eaLnBrk="1" hangingPunct="1"/>
            <a:endParaRPr lang="ko-KR" altLang="en-US" dirty="0" smtClean="0"/>
          </a:p>
          <a:p>
            <a:pPr marL="625475" lvl="2" indent="-87313" eaLnBrk="1" hangingPunct="1"/>
            <a:endParaRPr lang="en-US" altLang="ko-KR" dirty="0" smtClean="0"/>
          </a:p>
          <a:p>
            <a:pPr marL="625475" lvl="2" indent="-87313" eaLnBrk="1" hangingPunct="1"/>
            <a:r>
              <a:rPr lang="en-US" altLang="ko-KR" dirty="0" smtClean="0"/>
              <a:t>test </a:t>
            </a:r>
            <a:r>
              <a:rPr lang="ko-KR" altLang="en-US" dirty="0" smtClean="0"/>
              <a:t>라는 빈즈객체가 </a:t>
            </a:r>
            <a:r>
              <a:rPr lang="en-US" altLang="ko-KR" dirty="0" smtClean="0"/>
              <a:t>application, session, request, page </a:t>
            </a:r>
            <a:r>
              <a:rPr lang="ko-KR" altLang="en-US" dirty="0" err="1" smtClean="0"/>
              <a:t>범위중</a:t>
            </a:r>
            <a:r>
              <a:rPr lang="ko-KR" altLang="en-US" dirty="0" smtClean="0"/>
              <a:t> 하나에 들어 있다고 가정하는 경우임</a:t>
            </a:r>
            <a:r>
              <a:rPr lang="en-US" altLang="ko-KR" dirty="0" smtClean="0"/>
              <a:t>.</a:t>
            </a:r>
          </a:p>
          <a:p>
            <a:pPr marL="625475" lvl="2" indent="-87313" eaLnBrk="1" hangingPunct="1"/>
            <a:r>
              <a:rPr lang="ko-KR" altLang="en-US" dirty="0" smtClean="0"/>
              <a:t>이때 </a:t>
            </a:r>
            <a:r>
              <a:rPr lang="en-US" altLang="ko-KR" dirty="0" smtClean="0"/>
              <a:t>test </a:t>
            </a:r>
            <a:r>
              <a:rPr lang="ko-KR" altLang="en-US" dirty="0" smtClean="0"/>
              <a:t>객체는 없어도 에러가 발생하지 않음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사용시에는 문제가 됨</a:t>
            </a:r>
            <a:r>
              <a:rPr lang="en-US" altLang="ko-KR" dirty="0" smtClean="0"/>
              <a:t>)</a:t>
            </a:r>
          </a:p>
        </p:txBody>
      </p:sp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1979613" y="96838"/>
            <a:ext cx="5938837" cy="620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smtClean="0"/>
              <a:t>표현 언어</a:t>
            </a:r>
          </a:p>
        </p:txBody>
      </p:sp>
      <p:sp>
        <p:nvSpPr>
          <p:cNvPr id="9291" name="Text Box 75"/>
          <p:cNvSpPr txBox="1">
            <a:spLocks noChangeArrowheads="1"/>
          </p:cNvSpPr>
          <p:nvPr/>
        </p:nvSpPr>
        <p:spPr bwMode="auto">
          <a:xfrm>
            <a:off x="971550" y="3225800"/>
            <a:ext cx="7200900" cy="931863"/>
          </a:xfrm>
          <a:prstGeom prst="rect">
            <a:avLst/>
          </a:prstGeom>
          <a:solidFill>
            <a:srgbClr val="CDF2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0488" indent="-90488" algn="l"/>
            <a:r>
              <a:rPr lang="en-US" altLang="ko-KR" sz="1200" dirty="0"/>
              <a:t>&lt;H2&gt;</a:t>
            </a:r>
          </a:p>
          <a:p>
            <a:pPr marL="90488" indent="-90488" algn="l"/>
            <a:r>
              <a:rPr lang="en-US" altLang="ko-KR" sz="1200" dirty="0"/>
              <a:t>&lt;</a:t>
            </a:r>
            <a:r>
              <a:rPr lang="en-US" altLang="ko-KR" sz="1200" dirty="0" err="1"/>
              <a:t>jsp:useBean</a:t>
            </a:r>
            <a:r>
              <a:rPr lang="en-US" altLang="ko-KR" sz="1200" dirty="0"/>
              <a:t> id=”test” class=”</a:t>
            </a:r>
            <a:r>
              <a:rPr lang="en-US" altLang="ko-KR" sz="1200" dirty="0" err="1"/>
              <a:t>TestBean</a:t>
            </a:r>
            <a:r>
              <a:rPr lang="en-US" altLang="ko-KR" sz="1200" dirty="0"/>
              <a:t>” /&gt;</a:t>
            </a:r>
          </a:p>
          <a:p>
            <a:pPr marL="90488" indent="-90488" algn="l"/>
            <a:r>
              <a:rPr lang="en-US" altLang="ko-KR" sz="1200" dirty="0"/>
              <a:t>&lt;%= </a:t>
            </a:r>
            <a:r>
              <a:rPr lang="en-US" altLang="ko-KR" sz="1200" dirty="0" err="1"/>
              <a:t>test.getName</a:t>
            </a:r>
            <a:r>
              <a:rPr lang="en-US" altLang="ko-KR" sz="1200" dirty="0"/>
              <a:t>() %&gt;</a:t>
            </a:r>
          </a:p>
          <a:p>
            <a:pPr marL="90488" indent="-90488" algn="l"/>
            <a:r>
              <a:rPr lang="en-US" altLang="ko-KR" sz="1200" dirty="0"/>
              <a:t>&lt;/H2&gt;</a:t>
            </a:r>
          </a:p>
        </p:txBody>
      </p:sp>
      <p:sp>
        <p:nvSpPr>
          <p:cNvPr id="9292" name="Text Box 76"/>
          <p:cNvSpPr txBox="1">
            <a:spLocks noChangeArrowheads="1"/>
          </p:cNvSpPr>
          <p:nvPr/>
        </p:nvSpPr>
        <p:spPr bwMode="auto">
          <a:xfrm>
            <a:off x="993775" y="4724400"/>
            <a:ext cx="7200900" cy="712788"/>
          </a:xfrm>
          <a:prstGeom prst="rect">
            <a:avLst/>
          </a:prstGeom>
          <a:solidFill>
            <a:srgbClr val="CDF2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0488" indent="-90488" algn="l"/>
            <a:r>
              <a:rPr lang="en-US" altLang="ko-KR" sz="1200"/>
              <a:t>&lt;H2&gt;</a:t>
            </a:r>
          </a:p>
          <a:p>
            <a:pPr marL="90488" indent="-90488" algn="l"/>
            <a:r>
              <a:rPr lang="en-US" altLang="ko-KR" sz="1200"/>
              <a:t>  ${test.name}</a:t>
            </a:r>
          </a:p>
          <a:p>
            <a:pPr marL="90488" indent="-90488" algn="l"/>
            <a:r>
              <a:rPr lang="en-US" altLang="ko-KR" sz="1200"/>
              <a:t>&lt;/H2&gt;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765175"/>
            <a:ext cx="8229600" cy="45259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ko-KR" sz="2000" dirty="0" smtClean="0"/>
              <a:t>URL Related Actions</a:t>
            </a:r>
            <a:endParaRPr lang="ko-KR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smtClean="0">
                <a:solidFill>
                  <a:srgbClr val="000000"/>
                </a:solidFill>
              </a:rPr>
              <a:t>&lt;c:redirect&gt;</a:t>
            </a:r>
            <a:r>
              <a:rPr lang="ko-KR" altLang="en-US" sz="2000" dirty="0" smtClean="0">
                <a:solidFill>
                  <a:srgbClr val="000000"/>
                </a:solidFill>
              </a:rPr>
              <a:t>태그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400" dirty="0" err="1" smtClean="0">
                <a:solidFill>
                  <a:srgbClr val="000000"/>
                </a:solidFill>
              </a:rPr>
              <a:t>response.sendRedirect</a:t>
            </a:r>
            <a:r>
              <a:rPr lang="en-US" altLang="ko-KR" sz="1400" dirty="0" smtClean="0">
                <a:solidFill>
                  <a:srgbClr val="000000"/>
                </a:solidFill>
              </a:rPr>
              <a:t>() </a:t>
            </a:r>
            <a:r>
              <a:rPr lang="ko-KR" altLang="en-US" sz="1400" dirty="0" smtClean="0">
                <a:solidFill>
                  <a:srgbClr val="000000"/>
                </a:solidFill>
              </a:rPr>
              <a:t>나 </a:t>
            </a:r>
            <a:r>
              <a:rPr lang="en-US" altLang="ko-KR" sz="1400" dirty="0" smtClean="0">
                <a:solidFill>
                  <a:srgbClr val="000000"/>
                </a:solidFill>
              </a:rPr>
              <a:t>&lt;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jsp:forward</a:t>
            </a:r>
            <a:r>
              <a:rPr lang="en-US" altLang="ko-KR" sz="1400" dirty="0" smtClean="0">
                <a:solidFill>
                  <a:srgbClr val="000000"/>
                </a:solidFill>
              </a:rPr>
              <a:t>&gt; </a:t>
            </a:r>
            <a:r>
              <a:rPr lang="ko-KR" altLang="en-US" sz="1400" dirty="0" smtClean="0">
                <a:solidFill>
                  <a:srgbClr val="000000"/>
                </a:solidFill>
              </a:rPr>
              <a:t>액션 대신 사용할 수 있다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400" dirty="0" smtClean="0">
                <a:solidFill>
                  <a:srgbClr val="000000"/>
                </a:solidFill>
              </a:rPr>
              <a:t>문법</a:t>
            </a:r>
          </a:p>
          <a:p>
            <a:pPr lvl="1" eaLnBrk="1" hangingPunct="1">
              <a:lnSpc>
                <a:spcPct val="150000"/>
              </a:lnSpc>
            </a:pPr>
            <a:endParaRPr lang="ko-KR" altLang="en-US" dirty="0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150000"/>
              </a:lnSpc>
            </a:pPr>
            <a:endParaRPr lang="ko-KR" altLang="en-US" sz="2000" dirty="0" smtClean="0"/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971550" y="2016125"/>
            <a:ext cx="7200900" cy="1844675"/>
          </a:xfrm>
          <a:prstGeom prst="rect">
            <a:avLst/>
          </a:prstGeom>
          <a:solidFill>
            <a:srgbClr val="CDF2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1. 바디가 없는 경우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&lt;c:redirect url="value" [context="context"]/&gt;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endParaRPr lang="en-US" altLang="en-US" sz="1200">
              <a:latin typeface="바탕" pitchFamily="18" charset="-127"/>
              <a:ea typeface="바탕" pitchFamily="18" charset="-127"/>
            </a:endParaRP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2. 바디가 있는 경우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&lt;c:redirect url="value" [context="context"]/&gt; 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   &lt;c:param&gt; subtags 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&lt;/c:redirect&gt;</a:t>
            </a: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0" y="24272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45791" dir="2021404" algn="ctr" rotWithShape="0">
              <a:srgbClr val="B2B2B2">
                <a:alpha val="80000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0" y="23812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45791" dir="2021404" algn="ctr" rotWithShape="0">
              <a:srgbClr val="B2B2B2">
                <a:alpha val="80000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5959" name="Rectangle 7"/>
          <p:cNvSpPr>
            <a:spLocks noChangeArrowheads="1"/>
          </p:cNvSpPr>
          <p:nvPr/>
        </p:nvSpPr>
        <p:spPr bwMode="auto">
          <a:xfrm>
            <a:off x="0" y="22748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45791" dir="2021404" algn="ctr" rotWithShape="0">
              <a:srgbClr val="B2B2B2">
                <a:alpha val="80000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5960" name="Rectangle 8"/>
          <p:cNvSpPr>
            <a:spLocks noChangeArrowheads="1"/>
          </p:cNvSpPr>
          <p:nvPr/>
        </p:nvSpPr>
        <p:spPr bwMode="auto">
          <a:xfrm>
            <a:off x="0" y="27463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45791" dir="2021404" algn="ctr" rotWithShape="0">
              <a:srgbClr val="B2B2B2">
                <a:alpha val="80000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5993" name="Rectangle 41"/>
          <p:cNvSpPr>
            <a:spLocks noChangeArrowheads="1"/>
          </p:cNvSpPr>
          <p:nvPr/>
        </p:nvSpPr>
        <p:spPr bwMode="auto">
          <a:xfrm>
            <a:off x="0" y="29130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45791" dir="2021404" algn="ctr" rotWithShape="0">
              <a:srgbClr val="B2B2B2">
                <a:alpha val="80000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26072" name="Group 120"/>
          <p:cNvGraphicFramePr>
            <a:graphicFrameLocks noGrp="1"/>
          </p:cNvGraphicFramePr>
          <p:nvPr/>
        </p:nvGraphicFramePr>
        <p:xfrm>
          <a:off x="1042988" y="4292600"/>
          <a:ext cx="7058025" cy="822960"/>
        </p:xfrm>
        <a:graphic>
          <a:graphicData uri="http://schemas.openxmlformats.org/drawingml/2006/table">
            <a:tbl>
              <a:tblPr/>
              <a:tblGrid>
                <a:gridCol w="950912"/>
                <a:gridCol w="547688"/>
                <a:gridCol w="1784350"/>
                <a:gridCol w="3775075"/>
              </a:tblGrid>
              <a:tr h="127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속성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필수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기본 값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없음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기본 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URL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context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Current application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현재 웹 애플리케이션의 컨텍스트 이름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1126" name="Rectangle 6"/>
          <p:cNvSpPr>
            <a:spLocks noChangeArrowheads="1"/>
          </p:cNvSpPr>
          <p:nvPr/>
        </p:nvSpPr>
        <p:spPr bwMode="auto">
          <a:xfrm>
            <a:off x="1979613" y="0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300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00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코어 라이브러리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765175"/>
            <a:ext cx="8229600" cy="45259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ko-KR" sz="2000" dirty="0" smtClean="0"/>
              <a:t>URL Related Actions</a:t>
            </a:r>
            <a:endParaRPr lang="ko-KR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smtClean="0">
                <a:solidFill>
                  <a:srgbClr val="000000"/>
                </a:solidFill>
              </a:rPr>
              <a:t>&lt;c:param&gt;</a:t>
            </a:r>
            <a:r>
              <a:rPr lang="ko-KR" altLang="en-US" sz="2000" dirty="0" smtClean="0">
                <a:solidFill>
                  <a:srgbClr val="000000"/>
                </a:solidFill>
              </a:rPr>
              <a:t>태그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400" dirty="0" smtClean="0">
                <a:solidFill>
                  <a:srgbClr val="000000"/>
                </a:solidFill>
              </a:rPr>
              <a:t>import, 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url</a:t>
            </a:r>
            <a:r>
              <a:rPr lang="en-US" altLang="ko-KR" sz="1400" dirty="0" smtClean="0">
                <a:solidFill>
                  <a:srgbClr val="000000"/>
                </a:solidFill>
              </a:rPr>
              <a:t>, redirect </a:t>
            </a:r>
            <a:r>
              <a:rPr lang="ko-KR" altLang="en-US" sz="1400" dirty="0" err="1" smtClean="0">
                <a:solidFill>
                  <a:srgbClr val="000000"/>
                </a:solidFill>
              </a:rPr>
              <a:t>ㅌ그에서</a:t>
            </a:r>
            <a:r>
              <a:rPr lang="ko-KR" altLang="en-US" sz="1400" dirty="0" smtClean="0">
                <a:solidFill>
                  <a:srgbClr val="000000"/>
                </a:solidFill>
              </a:rPr>
              <a:t> </a:t>
            </a:r>
            <a:r>
              <a:rPr lang="ko-KR" altLang="en-US" sz="1400" dirty="0" err="1" smtClean="0">
                <a:solidFill>
                  <a:srgbClr val="000000"/>
                </a:solidFill>
              </a:rPr>
              <a:t>파라미터</a:t>
            </a:r>
            <a:r>
              <a:rPr lang="ko-KR" altLang="en-US" sz="1400" dirty="0" smtClean="0">
                <a:solidFill>
                  <a:srgbClr val="000000"/>
                </a:solidFill>
              </a:rPr>
              <a:t> 값을 설정 할 때 사용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400" dirty="0" smtClean="0">
                <a:solidFill>
                  <a:srgbClr val="000000"/>
                </a:solidFill>
              </a:rPr>
              <a:t>문법</a:t>
            </a:r>
          </a:p>
          <a:p>
            <a:pPr lvl="1" eaLnBrk="1" hangingPunct="1">
              <a:lnSpc>
                <a:spcPct val="150000"/>
              </a:lnSpc>
            </a:pPr>
            <a:endParaRPr lang="ko-KR" altLang="en-US" dirty="0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150000"/>
              </a:lnSpc>
            </a:pPr>
            <a:endParaRPr lang="ko-KR" altLang="en-US" sz="2000" dirty="0" smtClean="0"/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971550" y="2016125"/>
            <a:ext cx="7200900" cy="1844675"/>
          </a:xfrm>
          <a:prstGeom prst="rect">
            <a:avLst/>
          </a:prstGeom>
          <a:solidFill>
            <a:srgbClr val="CDF2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1. 바디가 없는 경우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&lt;c:param name="name" value="value"/&gt; 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endParaRPr lang="en-US" altLang="en-US" sz="1200">
              <a:latin typeface="바탕" pitchFamily="18" charset="-127"/>
              <a:ea typeface="바탕" pitchFamily="18" charset="-127"/>
            </a:endParaRP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2. 바디 내용을 속성 값으로 사용하는 경우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&lt;c:param name="name"&gt; 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   parameter value </a:t>
            </a:r>
          </a:p>
          <a:p>
            <a:pPr marL="90488" indent="-90488" algn="l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en-US" sz="1200">
                <a:latin typeface="바탕" pitchFamily="18" charset="-127"/>
                <a:ea typeface="바탕" pitchFamily="18" charset="-127"/>
              </a:rPr>
              <a:t>&lt;/c:param&gt;</a:t>
            </a: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0" y="24272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45791" dir="2021404" algn="ctr" rotWithShape="0">
              <a:srgbClr val="B2B2B2">
                <a:alpha val="80000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0" y="23812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45791" dir="2021404" algn="ctr" rotWithShape="0">
              <a:srgbClr val="B2B2B2">
                <a:alpha val="80000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0" y="22748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45791" dir="2021404" algn="ctr" rotWithShape="0">
              <a:srgbClr val="B2B2B2">
                <a:alpha val="80000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8008" name="Rectangle 8"/>
          <p:cNvSpPr>
            <a:spLocks noChangeArrowheads="1"/>
          </p:cNvSpPr>
          <p:nvPr/>
        </p:nvSpPr>
        <p:spPr bwMode="auto">
          <a:xfrm>
            <a:off x="0" y="27463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45791" dir="2021404" algn="ctr" rotWithShape="0">
              <a:srgbClr val="B2B2B2">
                <a:alpha val="80000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8009" name="Rectangle 9"/>
          <p:cNvSpPr>
            <a:spLocks noChangeArrowheads="1"/>
          </p:cNvSpPr>
          <p:nvPr/>
        </p:nvSpPr>
        <p:spPr bwMode="auto">
          <a:xfrm>
            <a:off x="0" y="29130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45791" dir="2021404" algn="ctr" rotWithShape="0">
              <a:srgbClr val="B2B2B2">
                <a:alpha val="80000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8032" name="Rectangle 32"/>
          <p:cNvSpPr>
            <a:spLocks noChangeArrowheads="1"/>
          </p:cNvSpPr>
          <p:nvPr/>
        </p:nvSpPr>
        <p:spPr bwMode="auto">
          <a:xfrm>
            <a:off x="0" y="29892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45791" dir="2021404" algn="ctr" rotWithShape="0">
              <a:srgbClr val="B2B2B2">
                <a:alpha val="80000"/>
              </a:srgbClr>
            </a:outerShdw>
          </a:effec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28111" name="Group 111"/>
          <p:cNvGraphicFramePr>
            <a:graphicFrameLocks noGrp="1"/>
          </p:cNvGraphicFramePr>
          <p:nvPr/>
        </p:nvGraphicFramePr>
        <p:xfrm>
          <a:off x="1044575" y="4365625"/>
          <a:ext cx="7056438" cy="822960"/>
        </p:xfrm>
        <a:graphic>
          <a:graphicData uri="http://schemas.openxmlformats.org/drawingml/2006/table">
            <a:tbl>
              <a:tblPr/>
              <a:tblGrid>
                <a:gridCol w="950913"/>
                <a:gridCol w="549275"/>
                <a:gridCol w="1944687"/>
                <a:gridCol w="3611563"/>
              </a:tblGrid>
              <a:tr h="127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속성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필수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기본 값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url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없음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현재 페이지 내에 포함시킬 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URL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context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Current application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현재 웹 애플리케이션 컨텍스트 이름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1126" name="Rectangle 6"/>
          <p:cNvSpPr>
            <a:spLocks noChangeArrowheads="1"/>
          </p:cNvSpPr>
          <p:nvPr/>
        </p:nvSpPr>
        <p:spPr bwMode="auto">
          <a:xfrm>
            <a:off x="1979613" y="0"/>
            <a:ext cx="593883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300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00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코어 라이브러리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국제화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형식화 액션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JSTL </a:t>
            </a:r>
            <a:r>
              <a:rPr lang="en-US" altLang="ko-KR" dirty="0" err="1" smtClean="0"/>
              <a:t>fmt</a:t>
            </a:r>
            <a:endParaRPr lang="en-US" altLang="ko-KR" dirty="0" smtClean="0"/>
          </a:p>
          <a:p>
            <a:pPr lvl="1"/>
            <a:r>
              <a:rPr lang="ko-KR" altLang="en-US" sz="1600" dirty="0" smtClean="0"/>
              <a:t>국제화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형식화의 기능을 제공해주는 </a:t>
            </a:r>
            <a:r>
              <a:rPr lang="en-US" altLang="ko-KR" sz="1600" dirty="0" smtClean="0"/>
              <a:t>JSTL</a:t>
            </a:r>
          </a:p>
          <a:p>
            <a:pPr lvl="1"/>
            <a:r>
              <a:rPr lang="en-US" altLang="ko-KR" sz="1600" dirty="0"/>
              <a:t> </a:t>
            </a:r>
            <a:r>
              <a:rPr lang="ko-KR" altLang="en-US" sz="1600" dirty="0" smtClean="0"/>
              <a:t>국제화는 다국어 내용을 처리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형식화는 날짜와 숫자 </a:t>
            </a:r>
            <a:r>
              <a:rPr lang="ko-KR" altLang="en-US" sz="1600" dirty="0" err="1" smtClean="0"/>
              <a:t>형식등을</a:t>
            </a:r>
            <a:r>
              <a:rPr lang="ko-KR" altLang="en-US" sz="1600" dirty="0" smtClean="0"/>
              <a:t> 처리하는 것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태그 라이브러리 등록</a:t>
            </a:r>
            <a:endParaRPr lang="en-US" altLang="ko-KR" sz="1600" dirty="0" smtClean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r>
              <a:rPr lang="it-IT" altLang="ko-KR" sz="1600" dirty="0" smtClean="0">
                <a:solidFill>
                  <a:srgbClr val="BF5F3F"/>
                </a:solidFill>
                <a:highlight>
                  <a:srgbClr val="E8F2FE"/>
                </a:highlight>
                <a:latin typeface="Consolas"/>
              </a:rPr>
              <a:t>&lt;%@ </a:t>
            </a:r>
            <a:r>
              <a:rPr lang="it-IT" altLang="ko-KR" sz="1600" dirty="0" smtClean="0">
                <a:solidFill>
                  <a:srgbClr val="3F7F7F"/>
                </a:solidFill>
                <a:highlight>
                  <a:srgbClr val="E8F2FE"/>
                </a:highlight>
                <a:latin typeface="Consolas"/>
              </a:rPr>
              <a:t>taglib </a:t>
            </a:r>
            <a:r>
              <a:rPr lang="it-IT" altLang="ko-KR" sz="1600" dirty="0" smtClean="0">
                <a:solidFill>
                  <a:srgbClr val="7F007F"/>
                </a:solidFill>
                <a:highlight>
                  <a:srgbClr val="E8F2FE"/>
                </a:highlight>
                <a:latin typeface="Consolas"/>
              </a:rPr>
              <a:t>prefix</a:t>
            </a:r>
            <a:r>
              <a:rPr lang="it-IT" altLang="ko-KR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=</a:t>
            </a:r>
            <a:r>
              <a:rPr lang="it-IT" altLang="ko-KR" sz="1600" i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"fmt“ </a:t>
            </a:r>
            <a:r>
              <a:rPr lang="it-IT" altLang="ko-KR" sz="1600" i="1" dirty="0" smtClean="0">
                <a:solidFill>
                  <a:srgbClr val="7F007F"/>
                </a:solidFill>
                <a:highlight>
                  <a:srgbClr val="E8F2FE"/>
                </a:highlight>
                <a:latin typeface="Consolas"/>
              </a:rPr>
              <a:t>ri</a:t>
            </a:r>
            <a:r>
              <a:rPr lang="it-IT" altLang="ko-KR" sz="1600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=</a:t>
            </a:r>
            <a:r>
              <a:rPr lang="it-IT" altLang="ko-KR" sz="1600" i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"http://java.sun.com/jsp/jstl/fmt" </a:t>
            </a:r>
            <a:r>
              <a:rPr lang="it-IT" altLang="ko-KR" sz="1600" i="1" dirty="0" smtClean="0">
                <a:solidFill>
                  <a:srgbClr val="BF5F3F"/>
                </a:solidFill>
                <a:highlight>
                  <a:srgbClr val="E8F2FE"/>
                </a:highlight>
                <a:latin typeface="Consolas"/>
              </a:rPr>
              <a:t>%&gt;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인코딩</a:t>
            </a:r>
            <a:r>
              <a:rPr lang="ko-KR" altLang="en-US" dirty="0" smtClean="0"/>
              <a:t> 관련태그</a:t>
            </a:r>
            <a:endParaRPr lang="en-US" altLang="ko-KR" dirty="0"/>
          </a:p>
          <a:p>
            <a:pPr lvl="1"/>
            <a:r>
              <a:rPr lang="en-US" altLang="ko-KR" sz="2000" dirty="0" smtClean="0"/>
              <a:t> &lt;</a:t>
            </a:r>
            <a:r>
              <a:rPr lang="en-US" altLang="ko-KR" sz="2000" dirty="0" err="1" smtClean="0"/>
              <a:t>fmt:requestEncoding</a:t>
            </a:r>
            <a:r>
              <a:rPr lang="en-US" altLang="ko-KR" sz="2000" dirty="0" smtClean="0"/>
              <a:t>&gt;</a:t>
            </a:r>
          </a:p>
          <a:p>
            <a:r>
              <a:rPr lang="ko-KR" altLang="en-US" dirty="0" err="1" smtClean="0"/>
              <a:t>국제화관련태그</a:t>
            </a:r>
            <a:endParaRPr lang="en-US" altLang="ko-KR" dirty="0" smtClean="0"/>
          </a:p>
          <a:p>
            <a:pPr lvl="1"/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fmt:setLocale</a:t>
            </a:r>
            <a:r>
              <a:rPr lang="en-US" altLang="ko-KR" sz="2000" dirty="0" smtClean="0"/>
              <a:t>&gt;, &lt;</a:t>
            </a:r>
            <a:r>
              <a:rPr lang="en-US" altLang="ko-KR" sz="2000" dirty="0" err="1" smtClean="0"/>
              <a:t>fmt:timeZone</a:t>
            </a:r>
            <a:r>
              <a:rPr lang="en-US" altLang="ko-KR" sz="2000" dirty="0" smtClean="0"/>
              <a:t>&gt;, &lt;</a:t>
            </a:r>
            <a:r>
              <a:rPr lang="en-US" altLang="ko-KR" sz="2000" dirty="0" err="1" smtClean="0"/>
              <a:t>fmt:setTimeZone</a:t>
            </a:r>
            <a:r>
              <a:rPr lang="en-US" altLang="ko-KR" sz="2000" dirty="0" smtClean="0"/>
              <a:t>&gt;, &lt;</a:t>
            </a:r>
            <a:r>
              <a:rPr lang="en-US" altLang="ko-KR" sz="2000" dirty="0" err="1" smtClean="0"/>
              <a:t>fmt:bundle</a:t>
            </a:r>
            <a:r>
              <a:rPr lang="en-US" altLang="ko-KR" sz="2000" dirty="0" smtClean="0"/>
              <a:t>&gt;, &lt;</a:t>
            </a:r>
            <a:r>
              <a:rPr lang="en-US" altLang="ko-KR" sz="2000" dirty="0" err="1" smtClean="0"/>
              <a:t>fmt:setBundle</a:t>
            </a:r>
            <a:r>
              <a:rPr lang="en-US" altLang="ko-KR" sz="2000" dirty="0" smtClean="0"/>
              <a:t>&gt;, &lt;</a:t>
            </a:r>
            <a:r>
              <a:rPr lang="en-US" altLang="ko-KR" sz="2000" dirty="0" err="1" smtClean="0"/>
              <a:t>fmt:message</a:t>
            </a:r>
            <a:r>
              <a:rPr lang="en-US" altLang="ko-KR" sz="2000" dirty="0" smtClean="0"/>
              <a:t>&gt;, &lt;</a:t>
            </a:r>
            <a:r>
              <a:rPr lang="en-US" altLang="ko-KR" sz="2000" dirty="0" err="1" smtClean="0"/>
              <a:t>fmt:param</a:t>
            </a:r>
            <a:r>
              <a:rPr lang="en-US" altLang="ko-KR" sz="2000" dirty="0" smtClean="0"/>
              <a:t>&gt;</a:t>
            </a:r>
            <a:endParaRPr lang="en-US" altLang="ko-KR" sz="2000" dirty="0" smtClean="0"/>
          </a:p>
          <a:p>
            <a:r>
              <a:rPr lang="ko-KR" altLang="en-US" dirty="0" err="1" smtClean="0"/>
              <a:t>형식화관련태그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sz="2400" dirty="0" err="1" smtClean="0"/>
              <a:t>fmt:formatNumber</a:t>
            </a:r>
            <a:r>
              <a:rPr lang="en-US" altLang="ko-KR" sz="2400" dirty="0" smtClean="0"/>
              <a:t>&gt;, &lt;</a:t>
            </a:r>
            <a:r>
              <a:rPr lang="en-US" altLang="ko-KR" sz="2400" dirty="0" err="1" smtClean="0"/>
              <a:t>fmt:parseNumber</a:t>
            </a:r>
            <a:r>
              <a:rPr lang="en-US" altLang="ko-KR" sz="2400" dirty="0" smtClean="0"/>
              <a:t>&gt;, &lt;</a:t>
            </a:r>
            <a:r>
              <a:rPr lang="en-US" altLang="ko-KR" sz="2400" dirty="0" err="1" smtClean="0"/>
              <a:t>fmt:formatDate</a:t>
            </a:r>
            <a:r>
              <a:rPr lang="en-US" altLang="ko-KR" sz="2400" dirty="0" smtClean="0"/>
              <a:t>&gt;, &lt;</a:t>
            </a:r>
            <a:r>
              <a:rPr lang="en-US" altLang="ko-KR" sz="2400" dirty="0" err="1" smtClean="0"/>
              <a:t>fmt:parseDate</a:t>
            </a:r>
            <a:r>
              <a:rPr lang="en-US" altLang="ko-KR" sz="2400" dirty="0" smtClean="0"/>
              <a:t>&gt;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한글</a:t>
            </a:r>
            <a:r>
              <a:rPr lang="en-US" altLang="ko-KR" dirty="0" smtClean="0"/>
              <a:t>/</a:t>
            </a:r>
            <a:r>
              <a:rPr lang="ko-KR" altLang="en-US" dirty="0" smtClean="0"/>
              <a:t>영어 국제화 표준 출력</a:t>
            </a:r>
            <a:endParaRPr lang="en-US" altLang="ko-KR" dirty="0" smtClean="0"/>
          </a:p>
          <a:p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test_ko.txt </a:t>
            </a:r>
            <a:r>
              <a:rPr lang="ko-KR" altLang="en-US" dirty="0" smtClean="0"/>
              <a:t>만들어 </a:t>
            </a:r>
            <a:r>
              <a:rPr lang="ko-KR" altLang="en-US" dirty="0" err="1" smtClean="0"/>
              <a:t>아래내용추가후</a:t>
            </a:r>
            <a:r>
              <a:rPr lang="ko-KR" altLang="en-US" dirty="0" smtClean="0"/>
              <a:t> 저장 </a:t>
            </a:r>
            <a:endParaRPr lang="en-US" altLang="ko-KR" dirty="0" smtClean="0"/>
          </a:p>
          <a:p>
            <a:pPr marL="514350" indent="-514350">
              <a:buNone/>
            </a:pPr>
            <a:endParaRPr lang="en-US" altLang="ko-KR" dirty="0"/>
          </a:p>
          <a:p>
            <a:pPr marL="514350" indent="-514350">
              <a:buNone/>
            </a:pPr>
            <a:r>
              <a:rPr lang="en-US" altLang="ko-KR" dirty="0" smtClean="0"/>
              <a:t>name=</a:t>
            </a:r>
            <a:r>
              <a:rPr lang="ko-KR" altLang="en-US" dirty="0" smtClean="0"/>
              <a:t>홍길동</a:t>
            </a:r>
          </a:p>
          <a:p>
            <a:pPr marL="514350" indent="-514350">
              <a:buNone/>
            </a:pPr>
            <a:r>
              <a:rPr lang="en-US" altLang="ko-KR" dirty="0" smtClean="0"/>
              <a:t>say=</a:t>
            </a:r>
            <a:r>
              <a:rPr lang="ko-KR" altLang="en-US" dirty="0" smtClean="0"/>
              <a:t>안녕하세요</a:t>
            </a:r>
            <a:r>
              <a:rPr lang="en-US" altLang="ko-KR" dirty="0" smtClean="0"/>
              <a:t>.</a:t>
            </a:r>
            <a:r>
              <a:rPr lang="ko-KR" altLang="en-US" dirty="0" smtClean="0"/>
              <a:t>홍길동입니다</a:t>
            </a:r>
            <a:r>
              <a:rPr lang="en-US" altLang="ko-KR" dirty="0" smtClean="0"/>
              <a:t>.</a:t>
            </a:r>
          </a:p>
          <a:p>
            <a:pPr marL="514350" indent="-514350">
              <a:buNone/>
            </a:pPr>
            <a:r>
              <a:rPr lang="en-US" altLang="ko-KR" dirty="0" smtClean="0"/>
              <a:t>say2=</a:t>
            </a:r>
            <a:r>
              <a:rPr lang="ko-KR" altLang="en-US" dirty="0" smtClean="0"/>
              <a:t>내 친구는 </a:t>
            </a:r>
            <a:r>
              <a:rPr lang="en-US" altLang="ko-KR" dirty="0" smtClean="0"/>
              <a:t>{0}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파일 아스키화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C:\Program Files\Java\jdk1.7.0_02\bin </a:t>
            </a:r>
            <a:r>
              <a:rPr lang="ko-KR" altLang="en-US" sz="2400" dirty="0" smtClean="0"/>
              <a:t>안에 있는 </a:t>
            </a:r>
            <a:r>
              <a:rPr lang="en-US" altLang="ko-KR" sz="2400" dirty="0" smtClean="0">
                <a:solidFill>
                  <a:srgbClr val="FF0000"/>
                </a:solidFill>
              </a:rPr>
              <a:t>native2ascii.exe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파일 확인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err="1" smtClean="0"/>
              <a:t>도스창실행</a:t>
            </a:r>
            <a:endParaRPr lang="en-US" altLang="ko-KR" sz="2400" dirty="0" smtClean="0"/>
          </a:p>
          <a:p>
            <a:r>
              <a:rPr lang="ko-KR" altLang="en-US" sz="2400" dirty="0" smtClean="0"/>
              <a:t>위 경로에서 아래 명령 실행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err="1" smtClean="0"/>
              <a:t>실행후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>
                <a:solidFill>
                  <a:schemeClr val="accent6">
                    <a:lumMod val="50000"/>
                  </a:schemeClr>
                </a:solidFill>
              </a:rPr>
              <a:t>test_ko.properties</a:t>
            </a:r>
            <a:r>
              <a:rPr lang="ko-KR" altLang="en-US" sz="2400" dirty="0" smtClean="0"/>
              <a:t>파일 생성확인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endParaRPr lang="ko-KR" altLang="en-US" sz="24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83568" y="4077072"/>
            <a:ext cx="7488832" cy="7200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</a:rPr>
              <a:t>native2ascii c:\test_ko.txt c:\test_ko.properties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영어판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test.properties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파일 </a:t>
            </a:r>
            <a:r>
              <a:rPr lang="ko-KR" altLang="en-US" dirty="0" err="1" smtClean="0">
                <a:solidFill>
                  <a:schemeClr val="accent6">
                    <a:lumMod val="50000"/>
                  </a:schemeClr>
                </a:solidFill>
              </a:rPr>
              <a:t>생성후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 추가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691680" y="2924944"/>
            <a:ext cx="4464496" cy="208823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name=</a:t>
            </a:r>
            <a:r>
              <a:rPr lang="en-US" altLang="ko-KR" dirty="0" err="1" smtClean="0"/>
              <a:t>HongKilDong</a:t>
            </a:r>
            <a:endParaRPr lang="en-US" altLang="ko-KR" dirty="0" smtClean="0"/>
          </a:p>
          <a:p>
            <a:r>
              <a:rPr lang="en-US" altLang="ko-KR" dirty="0" smtClean="0"/>
              <a:t>say=Hello. </a:t>
            </a:r>
            <a:r>
              <a:rPr lang="en-US" altLang="ko-KR" dirty="0" err="1" smtClean="0"/>
              <a:t>i'm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HongKilDong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say2=My friend is {0}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D:\Web\.metadata\.plugins\org.eclipse.wst.server.core\tmp0\wtpwebapps\JSTL\WEB-INF\classes </a:t>
            </a:r>
            <a:r>
              <a:rPr lang="ko-KR" altLang="en-US" dirty="0" smtClean="0"/>
              <a:t>위치에 두 파일 복사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예제 구현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</a:t>
            </a:r>
            <a:r>
              <a:rPr lang="ko-KR" altLang="en-US" dirty="0" smtClean="0"/>
              <a:t>액션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dirty="0" smtClean="0"/>
              <a:t>JSTL xml</a:t>
            </a:r>
            <a:r>
              <a:rPr lang="ko-KR" altLang="en-US" sz="2400" dirty="0" smtClean="0"/>
              <a:t>은 </a:t>
            </a:r>
            <a:r>
              <a:rPr lang="en-US" altLang="ko-KR" sz="2400" dirty="0" smtClean="0"/>
              <a:t>XML </a:t>
            </a:r>
            <a:r>
              <a:rPr lang="ko-KR" altLang="en-US" sz="2400" dirty="0" smtClean="0"/>
              <a:t>문서에서 자주 사용되는 기능들을 태그 라이브러리로 모아 </a:t>
            </a:r>
            <a:r>
              <a:rPr lang="ko-KR" altLang="en-US" sz="2400" dirty="0" err="1" smtClean="0"/>
              <a:t>놓은것이다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XML</a:t>
            </a:r>
            <a:r>
              <a:rPr lang="ko-KR" altLang="en-US" sz="2400" dirty="0" smtClean="0"/>
              <a:t>에서도 데이터를 표현하거나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제어문을</a:t>
            </a:r>
            <a:r>
              <a:rPr lang="ko-KR" altLang="en-US" sz="2400" dirty="0" smtClean="0"/>
              <a:t> 사용할 수 있도록 라이브러리로 제공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선언</a:t>
            </a:r>
            <a:endParaRPr lang="en-US" altLang="ko-KR" sz="2400" dirty="0" smtClean="0"/>
          </a:p>
          <a:p>
            <a:pPr>
              <a:buNone/>
            </a:pPr>
            <a:r>
              <a:rPr lang="it-IT" altLang="ko-KR" sz="2000" dirty="0" smtClean="0">
                <a:solidFill>
                  <a:srgbClr val="BF5F3F"/>
                </a:solidFill>
                <a:highlight>
                  <a:srgbClr val="E8F2FE"/>
                </a:highlight>
                <a:latin typeface="Consolas"/>
              </a:rPr>
              <a:t>&lt;%@ </a:t>
            </a:r>
            <a:r>
              <a:rPr lang="it-IT" altLang="ko-KR" sz="2000" dirty="0" smtClean="0">
                <a:solidFill>
                  <a:srgbClr val="3F7F7F"/>
                </a:solidFill>
                <a:highlight>
                  <a:srgbClr val="E8F2FE"/>
                </a:highlight>
                <a:latin typeface="Consolas"/>
              </a:rPr>
              <a:t>taglib </a:t>
            </a:r>
            <a:r>
              <a:rPr lang="it-IT" altLang="ko-KR" sz="2000" dirty="0" smtClean="0">
                <a:solidFill>
                  <a:srgbClr val="7F007F"/>
                </a:solidFill>
                <a:highlight>
                  <a:srgbClr val="E8F2FE"/>
                </a:highlight>
                <a:latin typeface="Consolas"/>
              </a:rPr>
              <a:t>prefix</a:t>
            </a:r>
            <a:r>
              <a:rPr lang="it-IT" altLang="ko-KR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=</a:t>
            </a:r>
            <a:r>
              <a:rPr lang="it-IT" altLang="ko-KR" sz="2000" i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"x“ </a:t>
            </a:r>
            <a:r>
              <a:rPr lang="it-IT" altLang="ko-KR" sz="2000" i="1" dirty="0" smtClean="0">
                <a:solidFill>
                  <a:srgbClr val="7F007F"/>
                </a:solidFill>
                <a:highlight>
                  <a:srgbClr val="E8F2FE"/>
                </a:highlight>
                <a:latin typeface="Consolas"/>
              </a:rPr>
              <a:t>ri</a:t>
            </a:r>
            <a:r>
              <a:rPr lang="it-IT" altLang="ko-KR" sz="2000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=</a:t>
            </a:r>
            <a:r>
              <a:rPr lang="it-IT" altLang="ko-KR" sz="2000" i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"http://java.sun.com/jsp/jstl/xml" </a:t>
            </a:r>
            <a:r>
              <a:rPr lang="it-IT" altLang="ko-KR" sz="2000" i="1" dirty="0" smtClean="0">
                <a:solidFill>
                  <a:srgbClr val="BF5F3F"/>
                </a:solidFill>
                <a:highlight>
                  <a:srgbClr val="E8F2FE"/>
                </a:highlight>
                <a:latin typeface="Consolas"/>
              </a:rPr>
              <a:t>%&gt;</a:t>
            </a:r>
          </a:p>
          <a:p>
            <a:pPr>
              <a:buNone/>
            </a:pPr>
            <a:endParaRPr lang="it-IT" altLang="ko-KR" sz="2000" i="1" dirty="0" smtClean="0">
              <a:solidFill>
                <a:srgbClr val="BF5F3F"/>
              </a:solidFill>
              <a:highlight>
                <a:srgbClr val="E8F2FE"/>
              </a:highlight>
              <a:latin typeface="Consolas"/>
            </a:endParaRPr>
          </a:p>
          <a:p>
            <a:pPr>
              <a:buFont typeface="Arial" charset="0"/>
              <a:buChar char="•"/>
            </a:pPr>
            <a:r>
              <a:rPr lang="ko-KR" altLang="en-US" sz="2000" i="1" dirty="0" smtClean="0">
                <a:solidFill>
                  <a:srgbClr val="BF5F3F"/>
                </a:solidFill>
                <a:highlight>
                  <a:srgbClr val="E8F2FE"/>
                </a:highlight>
                <a:latin typeface="Consolas"/>
              </a:rPr>
              <a:t>라이브러리 다운 설치</a:t>
            </a:r>
            <a:endParaRPr lang="en-US" altLang="ko-KR" sz="2000" i="1" dirty="0" smtClean="0">
              <a:solidFill>
                <a:srgbClr val="BF5F3F"/>
              </a:solidFill>
              <a:highlight>
                <a:srgbClr val="E8F2FE"/>
              </a:highlight>
              <a:latin typeface="Consolas"/>
            </a:endParaRPr>
          </a:p>
          <a:p>
            <a:pPr>
              <a:buNone/>
            </a:pPr>
            <a:r>
              <a:rPr lang="en-US" altLang="ko-KR" sz="2000" i="1" dirty="0" smtClean="0">
                <a:solidFill>
                  <a:srgbClr val="BF5F3F"/>
                </a:solidFill>
                <a:highlight>
                  <a:srgbClr val="E8F2FE"/>
                </a:highlight>
                <a:latin typeface="Consolas"/>
              </a:rPr>
              <a:t>	</a:t>
            </a:r>
            <a:r>
              <a:rPr lang="en-US" altLang="ko-KR" sz="2000" i="1" dirty="0" smtClean="0">
                <a:solidFill>
                  <a:srgbClr val="BF5F3F"/>
                </a:solidFill>
                <a:highlight>
                  <a:srgbClr val="E8F2FE"/>
                </a:highlight>
                <a:latin typeface="Consolas"/>
                <a:hlinkClick r:id="rId2"/>
              </a:rPr>
              <a:t>http://xml.apache.org/xalan-j/downloads.html</a:t>
            </a:r>
            <a:r>
              <a:rPr lang="en-US" altLang="ko-KR" sz="2000" i="1" dirty="0" smtClean="0">
                <a:solidFill>
                  <a:srgbClr val="BF5F3F"/>
                </a:solidFill>
                <a:highlight>
                  <a:srgbClr val="E8F2FE"/>
                </a:highlight>
                <a:latin typeface="Consolas"/>
              </a:rPr>
              <a:t> down</a:t>
            </a:r>
          </a:p>
          <a:p>
            <a:pPr>
              <a:buNone/>
            </a:pPr>
            <a:r>
              <a:rPr lang="en-US" altLang="ko-KR" sz="2000" i="1" dirty="0">
                <a:solidFill>
                  <a:srgbClr val="BF5F3F"/>
                </a:solidFill>
                <a:highlight>
                  <a:srgbClr val="E8F2FE"/>
                </a:highlight>
                <a:latin typeface="Consolas"/>
              </a:rPr>
              <a:t>	</a:t>
            </a:r>
            <a:r>
              <a:rPr lang="en-US" altLang="ko-KR" sz="2000" i="1" dirty="0" smtClean="0">
                <a:solidFill>
                  <a:srgbClr val="BF5F3F"/>
                </a:solidFill>
                <a:highlight>
                  <a:srgbClr val="E8F2FE"/>
                </a:highlight>
                <a:latin typeface="Consolas"/>
              </a:rPr>
              <a:t>=&gt; xalan.jar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JSTL </a:t>
            </a:r>
            <a:r>
              <a:rPr lang="en-US" altLang="ko-KR" dirty="0" err="1" smtClean="0"/>
              <a:t>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981075"/>
            <a:ext cx="8229600" cy="5543550"/>
          </a:xfrm>
        </p:spPr>
        <p:txBody>
          <a:bodyPr/>
          <a:lstStyle/>
          <a:p>
            <a:pPr marL="0" indent="0" eaLnBrk="1" hangingPunct="1"/>
            <a:r>
              <a:rPr lang="ko-KR" altLang="en-US" sz="2000" dirty="0" smtClean="0"/>
              <a:t>기본문법 요약</a:t>
            </a:r>
            <a:endParaRPr lang="en-US" altLang="ko-KR" sz="2000" dirty="0" smtClean="0"/>
          </a:p>
          <a:p>
            <a:pPr lvl="1" eaLnBrk="1" hangingPunct="1"/>
            <a:r>
              <a:rPr lang="ko-KR" altLang="en-US" sz="1600" dirty="0" smtClean="0"/>
              <a:t>표현언어는 </a:t>
            </a:r>
            <a:r>
              <a:rPr lang="ko-KR" altLang="en-US" sz="1600" dirty="0" smtClean="0">
                <a:latin typeface="Arial"/>
              </a:rPr>
              <a:t>“</a:t>
            </a:r>
            <a:r>
              <a:rPr lang="en-US" altLang="ko-KR" sz="1600" dirty="0" smtClean="0"/>
              <a:t>$</a:t>
            </a:r>
            <a:r>
              <a:rPr lang="en-US" altLang="ko-KR" sz="1600" dirty="0" smtClean="0">
                <a:latin typeface="Arial"/>
              </a:rPr>
              <a:t>”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 시작 한다</a:t>
            </a:r>
            <a:r>
              <a:rPr lang="en-US" altLang="ko-KR" sz="1600" dirty="0" smtClean="0"/>
              <a:t>.</a:t>
            </a:r>
          </a:p>
          <a:p>
            <a:pPr lvl="1" eaLnBrk="1" hangingPunct="1"/>
            <a:r>
              <a:rPr lang="ko-KR" altLang="en-US" sz="1600" dirty="0" smtClean="0"/>
              <a:t>모든 내용은 </a:t>
            </a:r>
            <a:r>
              <a:rPr lang="ko-KR" altLang="en-US" sz="1600" dirty="0" smtClean="0">
                <a:latin typeface="Arial"/>
              </a:rPr>
              <a:t>“</a:t>
            </a:r>
            <a:r>
              <a:rPr lang="en-US" altLang="ko-KR" sz="1600" dirty="0" smtClean="0"/>
              <a:t>{</a:t>
            </a:r>
            <a:r>
              <a:rPr lang="ko-KR" altLang="en-US" sz="1600" dirty="0" err="1" smtClean="0"/>
              <a:t>표현식</a:t>
            </a:r>
            <a:r>
              <a:rPr lang="en-US" altLang="ko-KR" sz="1600" dirty="0" smtClean="0"/>
              <a:t>}</a:t>
            </a:r>
            <a:r>
              <a:rPr lang="en-US" altLang="ko-KR" sz="1600" dirty="0" smtClean="0">
                <a:latin typeface="Arial"/>
              </a:rPr>
              <a:t>”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과 같이 구성 된다</a:t>
            </a:r>
            <a:r>
              <a:rPr lang="en-US" altLang="ko-KR" sz="1600" dirty="0" smtClean="0"/>
              <a:t>.</a:t>
            </a:r>
          </a:p>
          <a:p>
            <a:pPr lvl="1" eaLnBrk="1" hangingPunct="1"/>
            <a:r>
              <a:rPr lang="ko-KR" altLang="en-US" sz="1600" dirty="0" err="1" smtClean="0"/>
              <a:t>표현식에는</a:t>
            </a:r>
            <a:r>
              <a:rPr lang="ko-KR" altLang="en-US" sz="1600" dirty="0" smtClean="0"/>
              <a:t> 기본적으로 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혹은 </a:t>
            </a:r>
            <a:r>
              <a:rPr lang="ko-KR" altLang="en-US" sz="1600" dirty="0" err="1" smtClean="0"/>
              <a:t>속성명</a:t>
            </a:r>
            <a:r>
              <a:rPr lang="en-US" altLang="ko-KR" sz="1600" dirty="0" smtClean="0"/>
              <a:t>.</a:t>
            </a:r>
            <a:r>
              <a:rPr lang="ko-KR" altLang="en-US" sz="1600" dirty="0" err="1" smtClean="0"/>
              <a:t>메서드명</a:t>
            </a:r>
            <a:r>
              <a:rPr lang="ko-KR" altLang="en-US" sz="1600" dirty="0" smtClean="0"/>
              <a:t> 구조로 이루어 진다</a:t>
            </a:r>
            <a:r>
              <a:rPr lang="en-US" altLang="ko-KR" sz="1600" dirty="0" smtClean="0"/>
              <a:t>.</a:t>
            </a:r>
          </a:p>
          <a:p>
            <a:pPr lvl="1" eaLnBrk="1" hangingPunct="1"/>
            <a:r>
              <a:rPr lang="ko-KR" altLang="en-US" sz="1600" dirty="0" err="1" smtClean="0"/>
              <a:t>표현식에는</a:t>
            </a:r>
            <a:r>
              <a:rPr lang="ko-KR" altLang="en-US" sz="1600" dirty="0" smtClean="0"/>
              <a:t> 부가적으로 숫자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boolean</a:t>
            </a:r>
            <a:r>
              <a:rPr lang="en-US" altLang="ko-KR" sz="1600" dirty="0" smtClean="0"/>
              <a:t>, null </a:t>
            </a:r>
            <a:r>
              <a:rPr lang="ko-KR" altLang="en-US" sz="1600" dirty="0" smtClean="0"/>
              <a:t>과 같은 상수값도 올 수 있다</a:t>
            </a:r>
            <a:r>
              <a:rPr lang="en-US" altLang="ko-KR" sz="1600" dirty="0" smtClean="0"/>
              <a:t>.</a:t>
            </a:r>
          </a:p>
          <a:p>
            <a:pPr lvl="1" eaLnBrk="1" hangingPunct="1"/>
            <a:r>
              <a:rPr lang="ko-KR" altLang="en-US" sz="1600" dirty="0" err="1" smtClean="0"/>
              <a:t>표현식에는</a:t>
            </a:r>
            <a:r>
              <a:rPr lang="ko-KR" altLang="en-US" sz="1600" dirty="0" smtClean="0"/>
              <a:t> 기본적인 연산이 가능하다</a:t>
            </a:r>
            <a:r>
              <a:rPr lang="en-US" altLang="ko-KR" sz="1600" dirty="0" smtClean="0"/>
              <a:t>.</a:t>
            </a:r>
          </a:p>
          <a:p>
            <a:pPr lvl="1" eaLnBrk="1" hangingPunct="1"/>
            <a:endParaRPr lang="en-US" altLang="ko-KR" dirty="0" smtClean="0"/>
          </a:p>
          <a:p>
            <a:pPr marL="0" indent="0" eaLnBrk="1" hangingPunct="1"/>
            <a:r>
              <a:rPr lang="ko-KR" altLang="en-US" sz="2000" dirty="0" smtClean="0"/>
              <a:t>속성 및 내장객체 접근</a:t>
            </a:r>
            <a:endParaRPr lang="en-US" altLang="ko-KR" sz="2000" dirty="0" smtClean="0"/>
          </a:p>
          <a:p>
            <a:pPr lvl="1" eaLnBrk="1" hangingPunct="1"/>
            <a:r>
              <a:rPr lang="ko-KR" altLang="en-US" sz="1800" dirty="0" smtClean="0"/>
              <a:t>속성 접근</a:t>
            </a:r>
            <a:endParaRPr lang="en-US" altLang="ko-KR" sz="1800" dirty="0" smtClean="0"/>
          </a:p>
          <a:p>
            <a:pPr lvl="1" eaLnBrk="1" hangingPunct="1">
              <a:buFontTx/>
              <a:buNone/>
            </a:pPr>
            <a:endParaRPr lang="en-US" altLang="ko-KR" dirty="0" smtClean="0"/>
          </a:p>
        </p:txBody>
      </p:sp>
      <p:sp>
        <p:nvSpPr>
          <p:cNvPr id="26112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979613" y="96838"/>
            <a:ext cx="5938837" cy="620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smtClean="0"/>
              <a:t>표현 언어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827584" y="4293096"/>
            <a:ext cx="7200900" cy="493712"/>
          </a:xfrm>
          <a:prstGeom prst="rect">
            <a:avLst/>
          </a:prstGeom>
          <a:solidFill>
            <a:srgbClr val="CDF2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0488" indent="-90488" algn="l"/>
            <a:r>
              <a:rPr lang="en-US" altLang="ko-KR" sz="1200"/>
              <a:t>${member.id} </a:t>
            </a:r>
            <a:r>
              <a:rPr lang="ko-KR" altLang="en-US" sz="1200"/>
              <a:t>혹은 </a:t>
            </a:r>
            <a:r>
              <a:rPr lang="en-US" altLang="ko-KR" sz="1200"/>
              <a:t>${member[“id”]   member </a:t>
            </a:r>
            <a:r>
              <a:rPr lang="ko-KR" altLang="en-US" sz="1200"/>
              <a:t>객체의 </a:t>
            </a:r>
            <a:r>
              <a:rPr lang="en-US" altLang="ko-KR" sz="1200"/>
              <a:t>getId()  </a:t>
            </a:r>
            <a:r>
              <a:rPr lang="ko-KR" altLang="en-US" sz="1200"/>
              <a:t>메서드 호출과 동일</a:t>
            </a:r>
          </a:p>
          <a:p>
            <a:pPr marL="90488" indent="-90488" algn="l"/>
            <a:r>
              <a:rPr lang="en-US" altLang="ko-KR" sz="1200"/>
              <a:t>${row[0]}   row </a:t>
            </a:r>
            <a:r>
              <a:rPr lang="ko-KR" altLang="en-US" sz="1200"/>
              <a:t>라는 이름의 컬렉션 객체의 첫 번째 아이템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981075"/>
            <a:ext cx="8229600" cy="554355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endParaRPr lang="en-US" altLang="ko-KR" sz="2000" dirty="0" smtClean="0"/>
          </a:p>
          <a:p>
            <a:pPr lvl="1" eaLnBrk="1" hangingPunct="1"/>
            <a:r>
              <a:rPr lang="ko-KR" altLang="en-US" sz="2000" dirty="0" smtClean="0"/>
              <a:t>표현언어에서 참조 가능한 내장객체</a:t>
            </a:r>
          </a:p>
          <a:p>
            <a:pPr lvl="1" eaLnBrk="1" hangingPunct="1"/>
            <a:endParaRPr lang="en-US" altLang="ko-KR" sz="2000" dirty="0" smtClean="0"/>
          </a:p>
        </p:txBody>
      </p:sp>
      <p:sp>
        <p:nvSpPr>
          <p:cNvPr id="26112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979613" y="96838"/>
            <a:ext cx="5938837" cy="620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smtClean="0"/>
              <a:t>표현 언어</a:t>
            </a:r>
          </a:p>
        </p:txBody>
      </p:sp>
      <p:graphicFrame>
        <p:nvGraphicFramePr>
          <p:cNvPr id="209056" name="Group 160"/>
          <p:cNvGraphicFramePr>
            <a:graphicFrameLocks noGrp="1"/>
          </p:cNvGraphicFramePr>
          <p:nvPr/>
        </p:nvGraphicFramePr>
        <p:xfrm>
          <a:off x="971550" y="1844675"/>
          <a:ext cx="7056438" cy="4267200"/>
        </p:xfrm>
        <a:graphic>
          <a:graphicData uri="http://schemas.openxmlformats.org/drawingml/2006/table">
            <a:tbl>
              <a:tblPr/>
              <a:tblGrid>
                <a:gridCol w="1871663"/>
                <a:gridCol w="518477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내장객체</a:t>
                      </a:r>
                      <a:endParaRPr kumimoji="1" lang="ko-KR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pageScope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page 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범위에 포함된 속성값에 접근할 수 있는 객체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requestScope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request 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범위에 포함된 속성값에 접근할 수 있는 객체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sessionScope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session 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범위에 포함된 속성값에 접근할 수 있는 객체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applicationScope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application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범위에 포함된 속성값에 접근할 수 있는 객체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param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request.getParameter(“xxx”) 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로 얻을수 있는 값들</a:t>
                      </a: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..</a:t>
                      </a:r>
                    </a:p>
                    <a:p>
                      <a:pPr marL="0" marR="0" lvl="0" indent="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${param.xxx} 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와 같이 사용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paramValues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request.getParameterValues(“xxx”)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와 동일 기능 수행</a:t>
                      </a:r>
                    </a:p>
                    <a:p>
                      <a:pPr marL="0" marR="0" lvl="0" indent="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${paramValues.xxx}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와 같이 수행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header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request.getHeader(“xxx”)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와 동일 기능 수행</a:t>
                      </a:r>
                    </a:p>
                    <a:p>
                      <a:pPr marL="0" marR="0" lvl="0" indent="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${header.xxx}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와 같이 사용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headerValues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request.getHeaderValues(“xxx”)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와 동일 기능 수행</a:t>
                      </a:r>
                    </a:p>
                    <a:p>
                      <a:pPr marL="0" marR="0" lvl="0" indent="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${headerValues.xxx}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와 같이 사용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initParam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컨텍스트의 초기화 패러미터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cookie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쿠기정보에 접근할 수 있는 객체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pageContext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pageContext </a:t>
                      </a: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객체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981075"/>
            <a:ext cx="8229600" cy="5543550"/>
          </a:xfrm>
        </p:spPr>
        <p:txBody>
          <a:bodyPr/>
          <a:lstStyle/>
          <a:p>
            <a:pPr marL="0" indent="0" eaLnBrk="1" hangingPunct="1"/>
            <a:r>
              <a:rPr lang="ko-KR" altLang="en-US" sz="2000" dirty="0" smtClean="0"/>
              <a:t>표현언어에서 사용 가능한 연산자</a:t>
            </a:r>
            <a:endParaRPr lang="en-US" altLang="ko-KR" sz="2000" dirty="0" smtClean="0"/>
          </a:p>
          <a:p>
            <a:pPr lvl="1" eaLnBrk="1" hangingPunct="1"/>
            <a:r>
              <a:rPr lang="ko-KR" altLang="en-US" sz="2000" dirty="0" smtClean="0"/>
              <a:t>산술연산자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관계연산자</a:t>
            </a:r>
          </a:p>
          <a:p>
            <a:pPr lvl="1" eaLnBrk="1" hangingPunct="1"/>
            <a:endParaRPr lang="ko-KR" altLang="en-US" dirty="0" smtClean="0"/>
          </a:p>
          <a:p>
            <a:pPr lvl="1" eaLnBrk="1" hangingPunct="1"/>
            <a:endParaRPr lang="ko-KR" altLang="en-US" dirty="0" smtClean="0"/>
          </a:p>
          <a:p>
            <a:pPr lvl="1" eaLnBrk="1" hangingPunct="1"/>
            <a:endParaRPr lang="ko-KR" altLang="en-US" dirty="0" smtClean="0"/>
          </a:p>
          <a:p>
            <a:pPr lvl="1" eaLnBrk="1" hangingPunct="1"/>
            <a:endParaRPr lang="ko-KR" altLang="en-US" dirty="0" smtClean="0"/>
          </a:p>
          <a:p>
            <a:pPr lvl="1" eaLnBrk="1" hangingPunct="1"/>
            <a:r>
              <a:rPr lang="ko-KR" altLang="en-US" sz="2000" dirty="0" smtClean="0"/>
              <a:t>비교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조건 연산자</a:t>
            </a:r>
            <a:endParaRPr lang="en-US" altLang="ko-KR" sz="2000" dirty="0" smtClean="0"/>
          </a:p>
        </p:txBody>
      </p:sp>
      <p:sp>
        <p:nvSpPr>
          <p:cNvPr id="26112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979613" y="96838"/>
            <a:ext cx="5938837" cy="620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smtClean="0"/>
              <a:t>표현 언어</a:t>
            </a:r>
          </a:p>
        </p:txBody>
      </p:sp>
      <p:graphicFrame>
        <p:nvGraphicFramePr>
          <p:cNvPr id="211168" name="Group 224"/>
          <p:cNvGraphicFramePr>
            <a:graphicFrameLocks noGrp="1"/>
          </p:cNvGraphicFramePr>
          <p:nvPr/>
        </p:nvGraphicFramePr>
        <p:xfrm>
          <a:off x="971550" y="1773238"/>
          <a:ext cx="2736850" cy="1645920"/>
        </p:xfrm>
        <a:graphic>
          <a:graphicData uri="http://schemas.openxmlformats.org/drawingml/2006/table">
            <a:tbl>
              <a:tblPr/>
              <a:tblGrid>
                <a:gridCol w="1347788"/>
                <a:gridCol w="1389062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연산자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+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더하기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-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빼기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*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곱하기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/ or div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나누기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% or mod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몫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1227" name="Group 283"/>
          <p:cNvGraphicFramePr>
            <a:graphicFrameLocks noGrp="1"/>
          </p:cNvGraphicFramePr>
          <p:nvPr/>
        </p:nvGraphicFramePr>
        <p:xfrm>
          <a:off x="971600" y="4149080"/>
          <a:ext cx="7416800" cy="2194560"/>
        </p:xfrm>
        <a:graphic>
          <a:graphicData uri="http://schemas.openxmlformats.org/drawingml/2006/table">
            <a:tbl>
              <a:tblPr/>
              <a:tblGrid>
                <a:gridCol w="2736850"/>
                <a:gridCol w="467995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연산자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==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혹은 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eq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같다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!=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혹은 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ne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같지않다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.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&lt;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혹은 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lt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좌변이 우변보다 작다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&gt;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혹은 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gt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좌변이 우변보다 크다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&lt;=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혹은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le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좌변이 우변보다 같거나 작다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.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&gt;=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혹은 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ge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좌변이 우변보다 같거나 크다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.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a?b : c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a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가 참이면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b,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거짓이면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c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를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리턴함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.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1224" name="Group 280"/>
          <p:cNvGraphicFramePr>
            <a:graphicFrameLocks noGrp="1"/>
          </p:cNvGraphicFramePr>
          <p:nvPr/>
        </p:nvGraphicFramePr>
        <p:xfrm>
          <a:off x="3995738" y="1773238"/>
          <a:ext cx="4464050" cy="1097280"/>
        </p:xfrm>
        <a:graphic>
          <a:graphicData uri="http://schemas.openxmlformats.org/drawingml/2006/table">
            <a:tbl>
              <a:tblPr/>
              <a:tblGrid>
                <a:gridCol w="1800225"/>
                <a:gridCol w="26638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연산자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&amp;&amp;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혹은 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and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AND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연산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||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혹은 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or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OR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연산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! 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혹은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not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굴림" pitchFamily="50" charset="-127"/>
                          <a:cs typeface="Times New Roman" pitchFamily="18" charset="0"/>
                        </a:rPr>
                        <a:t>NOT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489585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</a:pPr>
            <a:r>
              <a:rPr lang="en-US" altLang="ko-KR" sz="1800" dirty="0" smtClean="0"/>
              <a:t> JSTL</a:t>
            </a:r>
            <a:r>
              <a:rPr lang="ko-KR" altLang="en-US" sz="1800" dirty="0" smtClean="0"/>
              <a:t>설치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1400" dirty="0" smtClean="0"/>
              <a:t>JSTL( </a:t>
            </a:r>
            <a:r>
              <a:rPr lang="en-US" altLang="ko-KR" sz="1400" dirty="0" err="1" smtClean="0"/>
              <a:t>jsp</a:t>
            </a:r>
            <a:r>
              <a:rPr lang="en-US" altLang="ko-KR" sz="1400" dirty="0" smtClean="0"/>
              <a:t> standard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Tag Library )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1400" dirty="0" smtClean="0"/>
              <a:t>별로 설치 후 </a:t>
            </a:r>
            <a:r>
              <a:rPr lang="ko-KR" altLang="en-US" sz="1400" dirty="0" err="1" smtClean="0"/>
              <a:t>사용할수</a:t>
            </a:r>
            <a:r>
              <a:rPr lang="ko-KR" altLang="en-US" sz="1400" dirty="0" smtClean="0"/>
              <a:t> 있다</a:t>
            </a:r>
            <a:r>
              <a:rPr lang="en-US" altLang="ko-KR" sz="1400" dirty="0" smtClean="0"/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1400" dirty="0" smtClean="0">
                <a:hlinkClick r:id="rId3"/>
              </a:rPr>
              <a:t>http://jakarta.apace.org/taglibs/doc/standard-doc/intro.html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다운</a:t>
            </a:r>
            <a:endParaRPr lang="en-US" altLang="ko-KR" sz="1400" dirty="0" smtClean="0"/>
          </a:p>
          <a:p>
            <a:pPr lvl="1" eaLnBrk="1" hangingPunct="1">
              <a:lnSpc>
                <a:spcPct val="150000"/>
              </a:lnSpc>
            </a:pPr>
            <a:endParaRPr lang="ko-KR" altLang="en-US" sz="1400" dirty="0" smtClean="0"/>
          </a:p>
          <a:p>
            <a:pPr lvl="1" eaLnBrk="1" hangingPunct="1">
              <a:lnSpc>
                <a:spcPct val="150000"/>
              </a:lnSpc>
            </a:pPr>
            <a:endParaRPr lang="ko-KR" altLang="en-US" sz="1300" dirty="0" smtClean="0"/>
          </a:p>
          <a:p>
            <a:pPr marL="712788" lvl="2" indent="-174625" eaLnBrk="1" hangingPunct="1">
              <a:lnSpc>
                <a:spcPct val="150000"/>
              </a:lnSpc>
            </a:pPr>
            <a:endParaRPr lang="en-US" altLang="ko-KR" sz="1300" dirty="0" smtClean="0"/>
          </a:p>
        </p:txBody>
      </p:sp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1979613" y="96838"/>
            <a:ext cx="5938837" cy="620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/>
              <a:t> JSTL </a:t>
            </a:r>
            <a:r>
              <a:rPr lang="ko-KR" altLang="en-US" smtClean="0"/>
              <a:t>이란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981075"/>
            <a:ext cx="8229600" cy="5616575"/>
          </a:xfrm>
        </p:spPr>
        <p:txBody>
          <a:bodyPr>
            <a:normAutofit fontScale="85000" lnSpcReduction="10000"/>
          </a:bodyPr>
          <a:lstStyle/>
          <a:p>
            <a:pPr marL="0" indent="0" eaLnBrk="1" hangingPunct="1">
              <a:lnSpc>
                <a:spcPct val="150000"/>
              </a:lnSpc>
            </a:pPr>
            <a:r>
              <a:rPr lang="en-US" altLang="ko-KR" sz="2000" dirty="0" smtClean="0"/>
              <a:t>JSTL</a:t>
            </a:r>
            <a:r>
              <a:rPr lang="ko-KR" altLang="en-US" sz="2000" dirty="0" smtClean="0"/>
              <a:t>개요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dirty="0" smtClean="0"/>
              <a:t>일반사항</a:t>
            </a:r>
          </a:p>
          <a:p>
            <a:pPr marL="712788" lvl="2" indent="-174625" eaLnBrk="1" hangingPunct="1">
              <a:lnSpc>
                <a:spcPct val="150000"/>
              </a:lnSpc>
            </a:pPr>
            <a:r>
              <a:rPr lang="en-US" altLang="ko-KR" dirty="0" smtClean="0"/>
              <a:t>JCP(Java Community Process, </a:t>
            </a:r>
            <a:r>
              <a:rPr lang="ko-KR" altLang="en-US" dirty="0" smtClean="0"/>
              <a:t>자바표준화 단체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에서 정한 표준</a:t>
            </a:r>
          </a:p>
          <a:p>
            <a:pPr marL="712788" lvl="2" indent="-174625" eaLnBrk="1" hangingPunct="1">
              <a:lnSpc>
                <a:spcPct val="150000"/>
              </a:lnSpc>
            </a:pPr>
            <a:r>
              <a:rPr lang="en-US" altLang="ko-KR" dirty="0" smtClean="0"/>
              <a:t>JSP 2.0 </a:t>
            </a:r>
            <a:r>
              <a:rPr lang="ko-KR" altLang="en-US" dirty="0" smtClean="0"/>
              <a:t>에 포함</a:t>
            </a:r>
            <a:r>
              <a:rPr lang="en-US" altLang="ko-KR" dirty="0" smtClean="0"/>
              <a:t>.</a:t>
            </a:r>
          </a:p>
          <a:p>
            <a:pPr marL="712788" lvl="2" indent="-174625" eaLnBrk="1" hangingPunct="1">
              <a:lnSpc>
                <a:spcPct val="150000"/>
              </a:lnSpc>
            </a:pPr>
            <a:r>
              <a:rPr lang="ko-KR" altLang="en-US" dirty="0" smtClean="0"/>
              <a:t>일반적으로 필요한 기능의 태그라이브러리를 미리 구현함</a:t>
            </a:r>
            <a:r>
              <a:rPr lang="en-US" altLang="ko-KR" dirty="0" smtClean="0"/>
              <a:t>.</a:t>
            </a:r>
          </a:p>
          <a:p>
            <a:pPr marL="712788" lvl="2" indent="-174625" eaLnBrk="1" hangingPunct="1">
              <a:lnSpc>
                <a:spcPct val="150000"/>
              </a:lnSpc>
            </a:pPr>
            <a:endParaRPr lang="en-US" altLang="ko-KR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ko-KR" dirty="0" smtClean="0"/>
              <a:t>JSTL </a:t>
            </a:r>
            <a:r>
              <a:rPr lang="ko-KR" altLang="en-US" dirty="0" smtClean="0"/>
              <a:t>구성요소</a:t>
            </a:r>
          </a:p>
          <a:p>
            <a:pPr marL="712788" lvl="2" indent="-174625" eaLnBrk="1" hangingPunct="1">
              <a:lnSpc>
                <a:spcPct val="150000"/>
              </a:lnSpc>
            </a:pPr>
            <a:r>
              <a:rPr lang="en-US" altLang="ko-KR" dirty="0" smtClean="0"/>
              <a:t>CORE : </a:t>
            </a:r>
            <a:r>
              <a:rPr lang="ko-KR" altLang="en-US" dirty="0" smtClean="0"/>
              <a:t>공통 필수 기능</a:t>
            </a:r>
          </a:p>
          <a:p>
            <a:pPr marL="712788" lvl="2" indent="-174625" eaLnBrk="1" hangingPunct="1">
              <a:lnSpc>
                <a:spcPct val="150000"/>
              </a:lnSpc>
            </a:pPr>
            <a:r>
              <a:rPr lang="en-US" altLang="ko-KR" dirty="0" smtClean="0"/>
              <a:t>XML : XML</a:t>
            </a:r>
            <a:r>
              <a:rPr lang="ko-KR" altLang="en-US" dirty="0" smtClean="0"/>
              <a:t>문서 처리 관련 기능</a:t>
            </a:r>
          </a:p>
          <a:p>
            <a:pPr marL="712788" lvl="2" indent="-174625" eaLnBrk="1" hangingPunct="1">
              <a:lnSpc>
                <a:spcPct val="150000"/>
              </a:lnSpc>
            </a:pPr>
            <a:r>
              <a:rPr lang="en-US" altLang="ko-KR" dirty="0" smtClean="0"/>
              <a:t>I18N : </a:t>
            </a:r>
            <a:r>
              <a:rPr lang="ko-KR" altLang="en-US" dirty="0" smtClean="0"/>
              <a:t>국제화 지원 관련 기능</a:t>
            </a:r>
          </a:p>
          <a:p>
            <a:pPr marL="712788" lvl="2" indent="-174625" eaLnBrk="1" hangingPunct="1">
              <a:lnSpc>
                <a:spcPct val="150000"/>
              </a:lnSpc>
            </a:pPr>
            <a:r>
              <a:rPr lang="en-US" altLang="ko-KR" dirty="0" smtClean="0"/>
              <a:t>SQL : JDBC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처리 기능</a:t>
            </a:r>
            <a:endParaRPr lang="en-US" altLang="ko-KR" dirty="0" smtClean="0"/>
          </a:p>
        </p:txBody>
      </p:sp>
      <p:sp>
        <p:nvSpPr>
          <p:cNvPr id="26112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979613" y="96838"/>
            <a:ext cx="5938837" cy="620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/>
              <a:t> JSTL </a:t>
            </a:r>
            <a:r>
              <a:rPr lang="ko-KR" altLang="en-US" smtClean="0"/>
              <a:t>이란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4525963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</a:pPr>
            <a:r>
              <a:rPr lang="en-US" altLang="ko-KR" sz="2000" dirty="0" smtClean="0"/>
              <a:t>JSTL </a:t>
            </a:r>
            <a:r>
              <a:rPr lang="ko-KR" altLang="en-US" sz="2000" dirty="0" smtClean="0"/>
              <a:t>수식 언어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1600" dirty="0" smtClean="0"/>
              <a:t>EL(Expression Language)</a:t>
            </a:r>
            <a:r>
              <a:rPr lang="ko-KR" altLang="en-US" sz="1600" dirty="0" smtClean="0"/>
              <a:t>지원</a:t>
            </a:r>
            <a:r>
              <a:rPr lang="en-US" altLang="ko-KR" sz="1600" dirty="0" smtClean="0"/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1600" dirty="0" smtClean="0"/>
              <a:t>간단한 </a:t>
            </a:r>
            <a:r>
              <a:rPr lang="ko-KR" altLang="en-US" sz="1600" dirty="0" err="1" smtClean="0"/>
              <a:t>연산식</a:t>
            </a:r>
            <a:r>
              <a:rPr lang="ko-KR" altLang="en-US" sz="1600" dirty="0" smtClean="0"/>
              <a:t> 사용이 가능</a:t>
            </a:r>
            <a:endParaRPr lang="en-US" altLang="ko-KR" sz="1600" dirty="0" smtClean="0"/>
          </a:p>
          <a:p>
            <a:pPr lvl="1" eaLnBrk="1" hangingPunct="1">
              <a:lnSpc>
                <a:spcPct val="150000"/>
              </a:lnSpc>
            </a:pPr>
            <a:endParaRPr lang="ko-KR" altLang="en-US" sz="1600" dirty="0" smtClean="0"/>
          </a:p>
          <a:p>
            <a:pPr lvl="1" eaLnBrk="1" hangingPunct="1">
              <a:lnSpc>
                <a:spcPct val="150000"/>
              </a:lnSpc>
            </a:pPr>
            <a:r>
              <a:rPr lang="ko-KR" altLang="en-US" sz="1600" dirty="0" smtClean="0"/>
              <a:t>산술 연산자</a:t>
            </a:r>
          </a:p>
          <a:p>
            <a:pPr lvl="1" eaLnBrk="1" hangingPunct="1">
              <a:lnSpc>
                <a:spcPct val="150000"/>
              </a:lnSpc>
            </a:pPr>
            <a:endParaRPr lang="ko-KR" altLang="en-US" dirty="0" smtClean="0"/>
          </a:p>
        </p:txBody>
      </p:sp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1979613" y="0"/>
            <a:ext cx="5938837" cy="6207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/>
              <a:t> </a:t>
            </a:r>
            <a:r>
              <a:rPr lang="ko-KR" altLang="en-US" smtClean="0"/>
              <a:t>코어 라이브러리</a:t>
            </a:r>
          </a:p>
        </p:txBody>
      </p:sp>
      <p:grpSp>
        <p:nvGrpSpPr>
          <p:cNvPr id="2" name="Group 314"/>
          <p:cNvGrpSpPr>
            <a:grpSpLocks/>
          </p:cNvGrpSpPr>
          <p:nvPr/>
        </p:nvGrpSpPr>
        <p:grpSpPr bwMode="auto">
          <a:xfrm>
            <a:off x="1357313" y="3286125"/>
            <a:ext cx="4764087" cy="2603500"/>
            <a:chOff x="351" y="2056"/>
            <a:chExt cx="3001" cy="1640"/>
          </a:xfrm>
        </p:grpSpPr>
        <p:sp>
          <p:nvSpPr>
            <p:cNvPr id="15365" name="Rectangle 59"/>
            <p:cNvSpPr>
              <a:spLocks noChangeArrowheads="1"/>
            </p:cNvSpPr>
            <p:nvPr/>
          </p:nvSpPr>
          <p:spPr bwMode="auto">
            <a:xfrm>
              <a:off x="1611" y="2863"/>
              <a:ext cx="1741" cy="2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ko-KR" altLang="en-US">
                  <a:latin typeface="굴림" pitchFamily="50" charset="-127"/>
                  <a:ea typeface="굴림" pitchFamily="50" charset="-127"/>
                  <a:cs typeface="Times New Roman" pitchFamily="18" charset="0"/>
                </a:rPr>
                <a:t>곱하기</a:t>
              </a:r>
            </a:p>
          </p:txBody>
        </p:sp>
        <p:sp>
          <p:nvSpPr>
            <p:cNvPr id="15366" name="Rectangle 58"/>
            <p:cNvSpPr>
              <a:spLocks noChangeArrowheads="1"/>
            </p:cNvSpPr>
            <p:nvPr/>
          </p:nvSpPr>
          <p:spPr bwMode="auto">
            <a:xfrm>
              <a:off x="351" y="2836"/>
              <a:ext cx="535" cy="2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굴림" pitchFamily="50" charset="-127"/>
                  <a:ea typeface="굴림" pitchFamily="50" charset="-127"/>
                  <a:cs typeface="Times New Roman" pitchFamily="18" charset="0"/>
                </a:rPr>
                <a:t>*</a:t>
              </a:r>
            </a:p>
          </p:txBody>
        </p:sp>
        <p:sp>
          <p:nvSpPr>
            <p:cNvPr id="15367" name="Rectangle 57"/>
            <p:cNvSpPr>
              <a:spLocks noChangeArrowheads="1"/>
            </p:cNvSpPr>
            <p:nvPr/>
          </p:nvSpPr>
          <p:spPr bwMode="auto">
            <a:xfrm>
              <a:off x="1615" y="3418"/>
              <a:ext cx="1700" cy="2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ko-KR" altLang="en-US">
                  <a:latin typeface="굴림" pitchFamily="50" charset="-127"/>
                  <a:ea typeface="굴림" pitchFamily="50" charset="-127"/>
                  <a:cs typeface="Times New Roman" pitchFamily="18" charset="0"/>
                </a:rPr>
                <a:t>몫</a:t>
              </a:r>
            </a:p>
          </p:txBody>
        </p:sp>
        <p:sp>
          <p:nvSpPr>
            <p:cNvPr id="15368" name="Rectangle 56"/>
            <p:cNvSpPr>
              <a:spLocks noChangeArrowheads="1"/>
            </p:cNvSpPr>
            <p:nvPr/>
          </p:nvSpPr>
          <p:spPr bwMode="auto">
            <a:xfrm>
              <a:off x="354" y="3391"/>
              <a:ext cx="846" cy="2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굴림" pitchFamily="50" charset="-127"/>
                  <a:ea typeface="굴림" pitchFamily="50" charset="-127"/>
                  <a:cs typeface="Times New Roman" pitchFamily="18" charset="0"/>
                </a:rPr>
                <a:t>% or mod</a:t>
              </a:r>
            </a:p>
          </p:txBody>
        </p:sp>
        <p:sp>
          <p:nvSpPr>
            <p:cNvPr id="15369" name="Rectangle 55"/>
            <p:cNvSpPr>
              <a:spLocks noChangeArrowheads="1"/>
            </p:cNvSpPr>
            <p:nvPr/>
          </p:nvSpPr>
          <p:spPr bwMode="auto">
            <a:xfrm>
              <a:off x="1611" y="2601"/>
              <a:ext cx="1741" cy="2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ko-KR" altLang="en-US">
                  <a:latin typeface="굴림" pitchFamily="50" charset="-127"/>
                  <a:ea typeface="굴림" pitchFamily="50" charset="-127"/>
                  <a:cs typeface="Times New Roman" pitchFamily="18" charset="0"/>
                </a:rPr>
                <a:t>빼기</a:t>
              </a:r>
            </a:p>
          </p:txBody>
        </p:sp>
        <p:sp>
          <p:nvSpPr>
            <p:cNvPr id="15370" name="Rectangle 54"/>
            <p:cNvSpPr>
              <a:spLocks noChangeArrowheads="1"/>
            </p:cNvSpPr>
            <p:nvPr/>
          </p:nvSpPr>
          <p:spPr bwMode="auto">
            <a:xfrm>
              <a:off x="351" y="2574"/>
              <a:ext cx="535" cy="2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굴림" pitchFamily="50" charset="-127"/>
                  <a:ea typeface="굴림" pitchFamily="50" charset="-127"/>
                  <a:cs typeface="Times New Roman" pitchFamily="18" charset="0"/>
                </a:rPr>
                <a:t>-</a:t>
              </a:r>
            </a:p>
          </p:txBody>
        </p:sp>
        <p:sp>
          <p:nvSpPr>
            <p:cNvPr id="15371" name="Rectangle 53"/>
            <p:cNvSpPr>
              <a:spLocks noChangeArrowheads="1"/>
            </p:cNvSpPr>
            <p:nvPr/>
          </p:nvSpPr>
          <p:spPr bwMode="auto">
            <a:xfrm>
              <a:off x="1615" y="3139"/>
              <a:ext cx="1700" cy="2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ko-KR" altLang="en-US">
                  <a:latin typeface="굴림" pitchFamily="50" charset="-127"/>
                  <a:ea typeface="굴림" pitchFamily="50" charset="-127"/>
                  <a:cs typeface="Times New Roman" pitchFamily="18" charset="0"/>
                </a:rPr>
                <a:t>나누기</a:t>
              </a:r>
            </a:p>
          </p:txBody>
        </p:sp>
        <p:sp>
          <p:nvSpPr>
            <p:cNvPr id="15372" name="Rectangle 52"/>
            <p:cNvSpPr>
              <a:spLocks noChangeArrowheads="1"/>
            </p:cNvSpPr>
            <p:nvPr/>
          </p:nvSpPr>
          <p:spPr bwMode="auto">
            <a:xfrm>
              <a:off x="354" y="3112"/>
              <a:ext cx="846" cy="2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굴림" pitchFamily="50" charset="-127"/>
                  <a:ea typeface="굴림" pitchFamily="50" charset="-127"/>
                  <a:cs typeface="Times New Roman" pitchFamily="18" charset="0"/>
                </a:rPr>
                <a:t>/ or div</a:t>
              </a:r>
            </a:p>
          </p:txBody>
        </p:sp>
        <p:sp>
          <p:nvSpPr>
            <p:cNvPr id="15373" name="Rectangle 51"/>
            <p:cNvSpPr>
              <a:spLocks noChangeArrowheads="1"/>
            </p:cNvSpPr>
            <p:nvPr/>
          </p:nvSpPr>
          <p:spPr bwMode="auto">
            <a:xfrm>
              <a:off x="1611" y="2338"/>
              <a:ext cx="1741" cy="2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ko-KR" altLang="en-US">
                  <a:latin typeface="굴림" pitchFamily="50" charset="-127"/>
                  <a:ea typeface="굴림" pitchFamily="50" charset="-127"/>
                  <a:cs typeface="Times New Roman" pitchFamily="18" charset="0"/>
                </a:rPr>
                <a:t>더하기</a:t>
              </a:r>
            </a:p>
          </p:txBody>
        </p:sp>
        <p:sp>
          <p:nvSpPr>
            <p:cNvPr id="15374" name="Rectangle 50"/>
            <p:cNvSpPr>
              <a:spLocks noChangeArrowheads="1"/>
            </p:cNvSpPr>
            <p:nvPr/>
          </p:nvSpPr>
          <p:spPr bwMode="auto">
            <a:xfrm>
              <a:off x="351" y="2338"/>
              <a:ext cx="535" cy="2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굴림" pitchFamily="50" charset="-127"/>
                  <a:ea typeface="굴림" pitchFamily="50" charset="-127"/>
                  <a:cs typeface="Times New Roman" pitchFamily="18" charset="0"/>
                </a:rPr>
                <a:t>+</a:t>
              </a:r>
            </a:p>
          </p:txBody>
        </p:sp>
        <p:sp>
          <p:nvSpPr>
            <p:cNvPr id="15375" name="Rectangle 47"/>
            <p:cNvSpPr>
              <a:spLocks noChangeArrowheads="1"/>
            </p:cNvSpPr>
            <p:nvPr/>
          </p:nvSpPr>
          <p:spPr bwMode="auto">
            <a:xfrm>
              <a:off x="1611" y="2056"/>
              <a:ext cx="1741" cy="2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ko-KR" altLang="en-US">
                  <a:latin typeface="Arial Narrow" pitchFamily="34" charset="0"/>
                  <a:cs typeface="Times New Roman" pitchFamily="18" charset="0"/>
                </a:rPr>
                <a:t>기능</a:t>
              </a:r>
            </a:p>
          </p:txBody>
        </p:sp>
        <p:sp>
          <p:nvSpPr>
            <p:cNvPr id="15376" name="Rectangle 46"/>
            <p:cNvSpPr>
              <a:spLocks noChangeArrowheads="1"/>
            </p:cNvSpPr>
            <p:nvPr/>
          </p:nvSpPr>
          <p:spPr bwMode="auto">
            <a:xfrm>
              <a:off x="351" y="2056"/>
              <a:ext cx="765" cy="2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ko-KR" altLang="en-US">
                  <a:latin typeface="Arial Narrow" pitchFamily="34" charset="0"/>
                  <a:cs typeface="Times New Roman" pitchFamily="18" charset="0"/>
                </a:rPr>
                <a:t>연산자</a:t>
              </a:r>
            </a:p>
          </p:txBody>
        </p:sp>
        <p:grpSp>
          <p:nvGrpSpPr>
            <p:cNvPr id="3" name="Group 313"/>
            <p:cNvGrpSpPr>
              <a:grpSpLocks/>
            </p:cNvGrpSpPr>
            <p:nvPr/>
          </p:nvGrpSpPr>
          <p:grpSpPr bwMode="auto">
            <a:xfrm>
              <a:off x="351" y="2056"/>
              <a:ext cx="2721" cy="1640"/>
              <a:chOff x="351" y="2056"/>
              <a:chExt cx="4833" cy="1640"/>
            </a:xfrm>
          </p:grpSpPr>
          <p:sp>
            <p:nvSpPr>
              <p:cNvPr id="15378" name="Line 62"/>
              <p:cNvSpPr>
                <a:spLocks noChangeShapeType="1"/>
              </p:cNvSpPr>
              <p:nvPr/>
            </p:nvSpPr>
            <p:spPr bwMode="auto">
              <a:xfrm>
                <a:off x="351" y="2056"/>
                <a:ext cx="4833" cy="1"/>
              </a:xfrm>
              <a:prstGeom prst="line">
                <a:avLst/>
              </a:prstGeom>
              <a:noFill/>
              <a:ln w="28575" cap="rnd">
                <a:solidFill>
                  <a:srgbClr val="4378B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79" name="Line 68"/>
              <p:cNvSpPr>
                <a:spLocks noChangeShapeType="1"/>
              </p:cNvSpPr>
              <p:nvPr/>
            </p:nvSpPr>
            <p:spPr bwMode="auto">
              <a:xfrm>
                <a:off x="351" y="2311"/>
                <a:ext cx="4833" cy="1"/>
              </a:xfrm>
              <a:prstGeom prst="line">
                <a:avLst/>
              </a:prstGeom>
              <a:noFill/>
              <a:ln w="28575" cap="rnd">
                <a:solidFill>
                  <a:srgbClr val="4378B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80" name="Line 80"/>
              <p:cNvSpPr>
                <a:spLocks noChangeShapeType="1"/>
              </p:cNvSpPr>
              <p:nvPr/>
            </p:nvSpPr>
            <p:spPr bwMode="auto">
              <a:xfrm>
                <a:off x="351" y="2574"/>
                <a:ext cx="4833" cy="1"/>
              </a:xfrm>
              <a:prstGeom prst="line">
                <a:avLst/>
              </a:prstGeom>
              <a:noFill/>
              <a:ln w="12700" cap="rnd">
                <a:solidFill>
                  <a:srgbClr val="FDBD0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81" name="Line 98"/>
              <p:cNvSpPr>
                <a:spLocks noChangeShapeType="1"/>
              </p:cNvSpPr>
              <p:nvPr/>
            </p:nvSpPr>
            <p:spPr bwMode="auto">
              <a:xfrm>
                <a:off x="351" y="2836"/>
                <a:ext cx="4833" cy="1"/>
              </a:xfrm>
              <a:prstGeom prst="line">
                <a:avLst/>
              </a:prstGeom>
              <a:noFill/>
              <a:ln w="12700" cap="rnd">
                <a:solidFill>
                  <a:srgbClr val="FDBD0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82" name="Line 308"/>
              <p:cNvSpPr>
                <a:spLocks noChangeShapeType="1"/>
              </p:cNvSpPr>
              <p:nvPr/>
            </p:nvSpPr>
            <p:spPr bwMode="auto">
              <a:xfrm>
                <a:off x="351" y="3120"/>
                <a:ext cx="4833" cy="1"/>
              </a:xfrm>
              <a:prstGeom prst="line">
                <a:avLst/>
              </a:prstGeom>
              <a:noFill/>
              <a:ln w="12700" cap="rnd">
                <a:solidFill>
                  <a:srgbClr val="FDBD0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83" name="Line 309"/>
              <p:cNvSpPr>
                <a:spLocks noChangeShapeType="1"/>
              </p:cNvSpPr>
              <p:nvPr/>
            </p:nvSpPr>
            <p:spPr bwMode="auto">
              <a:xfrm>
                <a:off x="351" y="3395"/>
                <a:ext cx="4833" cy="1"/>
              </a:xfrm>
              <a:prstGeom prst="line">
                <a:avLst/>
              </a:prstGeom>
              <a:noFill/>
              <a:ln w="12700" cap="rnd">
                <a:solidFill>
                  <a:srgbClr val="FDBD0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84" name="Line 311"/>
              <p:cNvSpPr>
                <a:spLocks noChangeShapeType="1"/>
              </p:cNvSpPr>
              <p:nvPr/>
            </p:nvSpPr>
            <p:spPr bwMode="auto">
              <a:xfrm>
                <a:off x="351" y="3695"/>
                <a:ext cx="4833" cy="1"/>
              </a:xfrm>
              <a:prstGeom prst="line">
                <a:avLst/>
              </a:prstGeom>
              <a:noFill/>
              <a:ln w="28575" cap="rnd">
                <a:solidFill>
                  <a:srgbClr val="4378B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 eaLnBrk="1" hangingPunct="1">
              <a:lnSpc>
                <a:spcPct val="150000"/>
              </a:lnSpc>
            </a:pPr>
            <a:r>
              <a:rPr lang="en-US" altLang="ko-KR" sz="2000" smtClean="0"/>
              <a:t>JSTL </a:t>
            </a:r>
            <a:r>
              <a:rPr lang="ko-KR" altLang="en-US" sz="2000" smtClean="0"/>
              <a:t>라이브러리별 </a:t>
            </a:r>
            <a:r>
              <a:rPr lang="en-US" altLang="ko-KR" sz="2000" smtClean="0"/>
              <a:t>tablib URL</a:t>
            </a:r>
            <a:r>
              <a:rPr lang="ko-KR" altLang="en-US" sz="2000" smtClean="0"/>
              <a:t>과 </a:t>
            </a:r>
            <a:r>
              <a:rPr lang="en-US" altLang="ko-KR" sz="2000" smtClean="0"/>
              <a:t>Prefix</a:t>
            </a:r>
            <a:endParaRPr lang="ko-KR" altLang="en-US" sz="2000" smtClean="0"/>
          </a:p>
          <a:p>
            <a:pPr lvl="1" eaLnBrk="1" hangingPunct="1">
              <a:lnSpc>
                <a:spcPct val="150000"/>
              </a:lnSpc>
            </a:pPr>
            <a:endParaRPr lang="en-US" altLang="ko-KR" smtClean="0"/>
          </a:p>
          <a:p>
            <a:pPr lvl="1" eaLnBrk="1" hangingPunct="1">
              <a:lnSpc>
                <a:spcPct val="150000"/>
              </a:lnSpc>
            </a:pPr>
            <a:endParaRPr lang="en-US" altLang="ko-KR" smtClean="0"/>
          </a:p>
          <a:p>
            <a:pPr lvl="1" eaLnBrk="1" hangingPunct="1">
              <a:lnSpc>
                <a:spcPct val="150000"/>
              </a:lnSpc>
            </a:pPr>
            <a:endParaRPr lang="en-US" altLang="ko-KR" smtClean="0"/>
          </a:p>
          <a:p>
            <a:pPr lvl="1" eaLnBrk="1" hangingPunct="1">
              <a:lnSpc>
                <a:spcPct val="150000"/>
              </a:lnSpc>
            </a:pPr>
            <a:endParaRPr lang="en-US" altLang="ko-KR" smtClean="0"/>
          </a:p>
          <a:p>
            <a:pPr lvl="1" eaLnBrk="1" hangingPunct="1">
              <a:lnSpc>
                <a:spcPct val="150000"/>
              </a:lnSpc>
            </a:pPr>
            <a:endParaRPr lang="en-US" altLang="ko-KR" smtClean="0"/>
          </a:p>
          <a:p>
            <a:pPr lvl="1" eaLnBrk="1" hangingPunct="1">
              <a:lnSpc>
                <a:spcPct val="150000"/>
              </a:lnSpc>
            </a:pPr>
            <a:endParaRPr lang="en-US" altLang="ko-KR" smtClean="0"/>
          </a:p>
          <a:p>
            <a:pPr lvl="1" eaLnBrk="1" hangingPunct="1">
              <a:lnSpc>
                <a:spcPct val="150000"/>
              </a:lnSpc>
            </a:pPr>
            <a:endParaRPr lang="en-US" altLang="ko-KR" smtClean="0"/>
          </a:p>
          <a:p>
            <a:pPr lvl="1" eaLnBrk="1" hangingPunct="1">
              <a:lnSpc>
                <a:spcPct val="150000"/>
              </a:lnSpc>
            </a:pPr>
            <a:r>
              <a:rPr lang="ko-KR" altLang="en-US" smtClean="0"/>
              <a:t>페이지 지시어에서 사용법</a:t>
            </a:r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it-IT" altLang="ko-KR" smtClean="0"/>
              <a:t>&lt;%@ taglib prefix="c" uri="http://java.sun.com/jsp/jstl/core" %&gt; </a:t>
            </a:r>
          </a:p>
          <a:p>
            <a:pPr lvl="1" eaLnBrk="1" hangingPunct="1">
              <a:lnSpc>
                <a:spcPct val="150000"/>
              </a:lnSpc>
            </a:pPr>
            <a:endParaRPr lang="ko-KR" altLang="en-US" smtClean="0"/>
          </a:p>
        </p:txBody>
      </p:sp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1979613" y="96838"/>
            <a:ext cx="5938837" cy="620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/>
              <a:t> JSTL </a:t>
            </a:r>
            <a:r>
              <a:rPr lang="ko-KR" altLang="en-US" smtClean="0"/>
              <a:t>이란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042988" y="1700213"/>
            <a:ext cx="7143750" cy="2209800"/>
            <a:chOff x="657" y="1071"/>
            <a:chExt cx="4500" cy="1392"/>
          </a:xfrm>
        </p:grpSpPr>
        <p:sp>
          <p:nvSpPr>
            <p:cNvPr id="12293" name="Rectangle 34"/>
            <p:cNvSpPr>
              <a:spLocks noChangeArrowheads="1"/>
            </p:cNvSpPr>
            <p:nvPr/>
          </p:nvSpPr>
          <p:spPr bwMode="auto">
            <a:xfrm>
              <a:off x="4319" y="2184"/>
              <a:ext cx="838" cy="2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굴림" pitchFamily="50" charset="-127"/>
                  <a:ea typeface="굴림" pitchFamily="50" charset="-127"/>
                </a:rPr>
                <a:t>sql</a:t>
              </a:r>
            </a:p>
          </p:txBody>
        </p:sp>
        <p:sp>
          <p:nvSpPr>
            <p:cNvPr id="12294" name="Rectangle 33"/>
            <p:cNvSpPr>
              <a:spLocks noChangeArrowheads="1"/>
            </p:cNvSpPr>
            <p:nvPr/>
          </p:nvSpPr>
          <p:spPr bwMode="auto">
            <a:xfrm>
              <a:off x="1791" y="2184"/>
              <a:ext cx="2466" cy="2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굴림" pitchFamily="50" charset="-127"/>
                  <a:ea typeface="굴림" pitchFamily="50" charset="-127"/>
                  <a:hlinkClick r:id="rId3"/>
                </a:rPr>
                <a:t>http://java.sun.com/jsp/jstl/sql</a:t>
              </a:r>
              <a:endParaRPr lang="en-US" altLang="ko-KR" sz="180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2295" name="Rectangle 32"/>
            <p:cNvSpPr>
              <a:spLocks noChangeArrowheads="1"/>
            </p:cNvSpPr>
            <p:nvPr/>
          </p:nvSpPr>
          <p:spPr bwMode="auto">
            <a:xfrm>
              <a:off x="657" y="2184"/>
              <a:ext cx="1402" cy="2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  <a:tabLst>
                  <a:tab pos="1711325" algn="l"/>
                </a:tabLst>
              </a:pPr>
              <a:r>
                <a:rPr lang="en-US" altLang="ko-KR" sz="1800">
                  <a:latin typeface="굴림" pitchFamily="50" charset="-127"/>
                  <a:ea typeface="굴림" pitchFamily="50" charset="-127"/>
                </a:rPr>
                <a:t>SQL</a:t>
              </a:r>
            </a:p>
          </p:txBody>
        </p:sp>
        <p:sp>
          <p:nvSpPr>
            <p:cNvPr id="12296" name="Rectangle 31"/>
            <p:cNvSpPr>
              <a:spLocks noChangeArrowheads="1"/>
            </p:cNvSpPr>
            <p:nvPr/>
          </p:nvSpPr>
          <p:spPr bwMode="auto">
            <a:xfrm>
              <a:off x="4319" y="1906"/>
              <a:ext cx="838" cy="2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굴림" pitchFamily="50" charset="-127"/>
                  <a:ea typeface="굴림" pitchFamily="50" charset="-127"/>
                </a:rPr>
                <a:t>fmt</a:t>
              </a:r>
            </a:p>
          </p:txBody>
        </p:sp>
        <p:sp>
          <p:nvSpPr>
            <p:cNvPr id="12297" name="Rectangle 30"/>
            <p:cNvSpPr>
              <a:spLocks noChangeArrowheads="1"/>
            </p:cNvSpPr>
            <p:nvPr/>
          </p:nvSpPr>
          <p:spPr bwMode="auto">
            <a:xfrm>
              <a:off x="1791" y="1906"/>
              <a:ext cx="2466" cy="2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굴림" pitchFamily="50" charset="-127"/>
                  <a:ea typeface="굴림" pitchFamily="50" charset="-127"/>
                  <a:hlinkClick r:id="rId4"/>
                </a:rPr>
                <a:t>http://java.sun.com/jsp/jstl/fmt</a:t>
              </a:r>
              <a:endParaRPr lang="en-US" altLang="ko-KR" sz="180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2298" name="Rectangle 29"/>
            <p:cNvSpPr>
              <a:spLocks noChangeArrowheads="1"/>
            </p:cNvSpPr>
            <p:nvPr/>
          </p:nvSpPr>
          <p:spPr bwMode="auto">
            <a:xfrm>
              <a:off x="657" y="1906"/>
              <a:ext cx="1402" cy="2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  <a:tabLst>
                  <a:tab pos="1711325" algn="l"/>
                </a:tabLst>
              </a:pPr>
              <a:r>
                <a:rPr lang="en-US" altLang="ko-KR" sz="1800">
                  <a:latin typeface="굴림" pitchFamily="50" charset="-127"/>
                  <a:ea typeface="굴림" pitchFamily="50" charset="-127"/>
                </a:rPr>
                <a:t>I18N(</a:t>
              </a:r>
              <a:r>
                <a:rPr lang="ko-KR" altLang="en-US" sz="1800">
                  <a:latin typeface="굴림" pitchFamily="50" charset="-127"/>
                  <a:ea typeface="굴림" pitchFamily="50" charset="-127"/>
                  <a:cs typeface="Times New Roman" pitchFamily="18" charset="0"/>
                </a:rPr>
                <a:t>국제화</a:t>
              </a:r>
              <a:r>
                <a:rPr lang="en-US" altLang="ko-KR" sz="1800">
                  <a:latin typeface="굴림" pitchFamily="50" charset="-127"/>
                  <a:ea typeface="굴림" pitchFamily="50" charset="-127"/>
                </a:rPr>
                <a:t>)</a:t>
              </a:r>
            </a:p>
          </p:txBody>
        </p:sp>
        <p:sp>
          <p:nvSpPr>
            <p:cNvPr id="12299" name="Rectangle 28"/>
            <p:cNvSpPr>
              <a:spLocks noChangeArrowheads="1"/>
            </p:cNvSpPr>
            <p:nvPr/>
          </p:nvSpPr>
          <p:spPr bwMode="auto">
            <a:xfrm>
              <a:off x="4319" y="1628"/>
              <a:ext cx="838" cy="2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굴림" pitchFamily="50" charset="-127"/>
                  <a:ea typeface="굴림" pitchFamily="50" charset="-127"/>
                </a:rPr>
                <a:t>x</a:t>
              </a:r>
            </a:p>
          </p:txBody>
        </p:sp>
        <p:sp>
          <p:nvSpPr>
            <p:cNvPr id="12300" name="Rectangle 27"/>
            <p:cNvSpPr>
              <a:spLocks noChangeArrowheads="1"/>
            </p:cNvSpPr>
            <p:nvPr/>
          </p:nvSpPr>
          <p:spPr bwMode="auto">
            <a:xfrm>
              <a:off x="1791" y="1628"/>
              <a:ext cx="2466" cy="2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굴림" pitchFamily="50" charset="-127"/>
                  <a:ea typeface="굴림" pitchFamily="50" charset="-127"/>
                  <a:hlinkClick r:id="rId5"/>
                </a:rPr>
                <a:t>http://java.sun.com/jsp/jstl/xml</a:t>
              </a:r>
              <a:endParaRPr lang="en-US" altLang="ko-KR" sz="180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2301" name="Rectangle 26"/>
            <p:cNvSpPr>
              <a:spLocks noChangeArrowheads="1"/>
            </p:cNvSpPr>
            <p:nvPr/>
          </p:nvSpPr>
          <p:spPr bwMode="auto">
            <a:xfrm>
              <a:off x="657" y="1628"/>
              <a:ext cx="1402" cy="2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  <a:tabLst>
                  <a:tab pos="1711325" algn="l"/>
                </a:tabLst>
              </a:pPr>
              <a:r>
                <a:rPr lang="en-US" altLang="ko-KR" sz="1800">
                  <a:latin typeface="굴림" pitchFamily="50" charset="-127"/>
                  <a:ea typeface="굴림" pitchFamily="50" charset="-127"/>
                </a:rPr>
                <a:t>XML</a:t>
              </a:r>
            </a:p>
          </p:txBody>
        </p:sp>
        <p:sp>
          <p:nvSpPr>
            <p:cNvPr id="12302" name="Rectangle 25"/>
            <p:cNvSpPr>
              <a:spLocks noChangeArrowheads="1"/>
            </p:cNvSpPr>
            <p:nvPr/>
          </p:nvSpPr>
          <p:spPr bwMode="auto">
            <a:xfrm>
              <a:off x="4319" y="1350"/>
              <a:ext cx="838" cy="2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굴림" pitchFamily="50" charset="-127"/>
                  <a:ea typeface="굴림" pitchFamily="50" charset="-127"/>
                </a:rPr>
                <a:t>c</a:t>
              </a:r>
            </a:p>
          </p:txBody>
        </p:sp>
        <p:sp>
          <p:nvSpPr>
            <p:cNvPr id="12303" name="Rectangle 24"/>
            <p:cNvSpPr>
              <a:spLocks noChangeArrowheads="1"/>
            </p:cNvSpPr>
            <p:nvPr/>
          </p:nvSpPr>
          <p:spPr bwMode="auto">
            <a:xfrm>
              <a:off x="1791" y="1350"/>
              <a:ext cx="2466" cy="2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굴림" pitchFamily="50" charset="-127"/>
                  <a:ea typeface="굴림" pitchFamily="50" charset="-127"/>
                  <a:hlinkClick r:id="rId6"/>
                </a:rPr>
                <a:t>http://java.sun.com/jsp/jstl/core</a:t>
              </a:r>
              <a:endParaRPr lang="en-US" altLang="ko-KR" sz="180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2304" name="Rectangle 23"/>
            <p:cNvSpPr>
              <a:spLocks noChangeArrowheads="1"/>
            </p:cNvSpPr>
            <p:nvPr/>
          </p:nvSpPr>
          <p:spPr bwMode="auto">
            <a:xfrm>
              <a:off x="657" y="1350"/>
              <a:ext cx="1402" cy="2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굴림" pitchFamily="50" charset="-127"/>
                  <a:ea typeface="굴림" pitchFamily="50" charset="-127"/>
                </a:rPr>
                <a:t>CORE</a:t>
              </a:r>
            </a:p>
          </p:txBody>
        </p:sp>
        <p:sp>
          <p:nvSpPr>
            <p:cNvPr id="12305" name="Rectangle 22"/>
            <p:cNvSpPr>
              <a:spLocks noChangeArrowheads="1"/>
            </p:cNvSpPr>
            <p:nvPr/>
          </p:nvSpPr>
          <p:spPr bwMode="auto">
            <a:xfrm>
              <a:off x="4319" y="1071"/>
              <a:ext cx="838" cy="2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Arial Narrow" pitchFamily="34" charset="0"/>
                </a:rPr>
                <a:t>prefix</a:t>
              </a:r>
            </a:p>
          </p:txBody>
        </p:sp>
        <p:sp>
          <p:nvSpPr>
            <p:cNvPr id="12306" name="Rectangle 21"/>
            <p:cNvSpPr>
              <a:spLocks noChangeArrowheads="1"/>
            </p:cNvSpPr>
            <p:nvPr/>
          </p:nvSpPr>
          <p:spPr bwMode="auto">
            <a:xfrm>
              <a:off x="2059" y="1071"/>
              <a:ext cx="2080" cy="2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Arial Narrow" pitchFamily="34" charset="0"/>
                </a:rPr>
                <a:t>URI</a:t>
              </a:r>
            </a:p>
          </p:txBody>
        </p:sp>
        <p:sp>
          <p:nvSpPr>
            <p:cNvPr id="12307" name="Rectangle 20"/>
            <p:cNvSpPr>
              <a:spLocks noChangeArrowheads="1"/>
            </p:cNvSpPr>
            <p:nvPr/>
          </p:nvSpPr>
          <p:spPr bwMode="auto">
            <a:xfrm>
              <a:off x="657" y="1071"/>
              <a:ext cx="1402" cy="2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Arial Narrow" pitchFamily="34" charset="0"/>
                </a:rPr>
                <a:t>Library</a:t>
              </a:r>
            </a:p>
          </p:txBody>
        </p:sp>
        <p:sp>
          <p:nvSpPr>
            <p:cNvPr id="12308" name="Line 35"/>
            <p:cNvSpPr>
              <a:spLocks noChangeShapeType="1"/>
            </p:cNvSpPr>
            <p:nvPr/>
          </p:nvSpPr>
          <p:spPr bwMode="auto">
            <a:xfrm>
              <a:off x="657" y="1071"/>
              <a:ext cx="4320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9" name="Line 36"/>
            <p:cNvSpPr>
              <a:spLocks noChangeShapeType="1"/>
            </p:cNvSpPr>
            <p:nvPr/>
          </p:nvSpPr>
          <p:spPr bwMode="auto">
            <a:xfrm>
              <a:off x="657" y="2463"/>
              <a:ext cx="4320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10" name="Line 41"/>
            <p:cNvSpPr>
              <a:spLocks noChangeShapeType="1"/>
            </p:cNvSpPr>
            <p:nvPr/>
          </p:nvSpPr>
          <p:spPr bwMode="auto">
            <a:xfrm>
              <a:off x="657" y="1350"/>
              <a:ext cx="4320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11" name="Line 50"/>
            <p:cNvSpPr>
              <a:spLocks noChangeShapeType="1"/>
            </p:cNvSpPr>
            <p:nvPr/>
          </p:nvSpPr>
          <p:spPr bwMode="auto">
            <a:xfrm>
              <a:off x="657" y="1628"/>
              <a:ext cx="4320" cy="0"/>
            </a:xfrm>
            <a:prstGeom prst="line">
              <a:avLst/>
            </a:prstGeom>
            <a:noFill/>
            <a:ln w="19050" cap="rnd">
              <a:solidFill>
                <a:srgbClr val="FDBD09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12" name="Line 63"/>
            <p:cNvSpPr>
              <a:spLocks noChangeShapeType="1"/>
            </p:cNvSpPr>
            <p:nvPr/>
          </p:nvSpPr>
          <p:spPr bwMode="auto">
            <a:xfrm>
              <a:off x="657" y="1906"/>
              <a:ext cx="4320" cy="0"/>
            </a:xfrm>
            <a:prstGeom prst="line">
              <a:avLst/>
            </a:prstGeom>
            <a:noFill/>
            <a:ln w="19050" cap="rnd">
              <a:solidFill>
                <a:srgbClr val="FDBD09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13" name="Line 76"/>
            <p:cNvSpPr>
              <a:spLocks noChangeShapeType="1"/>
            </p:cNvSpPr>
            <p:nvPr/>
          </p:nvSpPr>
          <p:spPr bwMode="auto">
            <a:xfrm>
              <a:off x="657" y="2184"/>
              <a:ext cx="4320" cy="0"/>
            </a:xfrm>
            <a:prstGeom prst="line">
              <a:avLst/>
            </a:prstGeom>
            <a:noFill/>
            <a:ln w="19050" cap="rnd">
              <a:solidFill>
                <a:srgbClr val="FDBD09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2119</Words>
  <Application>Microsoft Office PowerPoint</Application>
  <PresentationFormat>화면 슬라이드 쇼(4:3)</PresentationFormat>
  <Paragraphs>622</Paragraphs>
  <Slides>29</Slides>
  <Notes>20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JSTL</vt:lpstr>
      <vt:lpstr>표현 언어</vt:lpstr>
      <vt:lpstr>표현 언어</vt:lpstr>
      <vt:lpstr>표현 언어</vt:lpstr>
      <vt:lpstr>표현 언어</vt:lpstr>
      <vt:lpstr> JSTL 이란</vt:lpstr>
      <vt:lpstr> JSTL 이란</vt:lpstr>
      <vt:lpstr> 코어 라이브러리</vt:lpstr>
      <vt:lpstr> JSTL 이란</vt:lpstr>
      <vt:lpstr>코어 라이브러리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국제화/형식화 액션</vt:lpstr>
      <vt:lpstr>Tag</vt:lpstr>
      <vt:lpstr>실습</vt:lpstr>
      <vt:lpstr>2. 파일 아스키화</vt:lpstr>
      <vt:lpstr>영어판</vt:lpstr>
      <vt:lpstr>환경설정</vt:lpstr>
      <vt:lpstr>XML액션</vt:lpstr>
      <vt:lpstr>JSTL sql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JSTL</dc:title>
  <dc:creator>최혜은</dc:creator>
  <cp:lastModifiedBy>최혜은</cp:lastModifiedBy>
  <cp:revision>12</cp:revision>
  <dcterms:created xsi:type="dcterms:W3CDTF">2011-12-22T13:11:10Z</dcterms:created>
  <dcterms:modified xsi:type="dcterms:W3CDTF">2011-12-22T15:06:39Z</dcterms:modified>
</cp:coreProperties>
</file>