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9583B-C3B4-4594-B9BF-5E83EE7429A6}" v="129" dt="2023-05-12T19:10:43.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2" d="100"/>
          <a:sy n="62" d="100"/>
        </p:scale>
        <p:origin x="33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1CCC6-6031-473C-8E00-DC0A816211AD}"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FF2237E7-7A2A-4455-9C45-96ED3D508C8F}">
      <dgm:prSet/>
      <dgm:spPr/>
      <dgm:t>
        <a:bodyPr/>
        <a:lstStyle/>
        <a:p>
          <a:r>
            <a:rPr lang="en-US"/>
            <a:t>INTRODUCTION</a:t>
          </a:r>
        </a:p>
      </dgm:t>
    </dgm:pt>
    <dgm:pt modelId="{D7AB33C9-765D-4915-A176-DD1F879C1A3A}" type="parTrans" cxnId="{D5B47F06-7055-4DA1-8A74-8805A4AC1C71}">
      <dgm:prSet/>
      <dgm:spPr/>
      <dgm:t>
        <a:bodyPr/>
        <a:lstStyle/>
        <a:p>
          <a:endParaRPr lang="en-US"/>
        </a:p>
      </dgm:t>
    </dgm:pt>
    <dgm:pt modelId="{B513B188-D69B-448A-81DA-10936D9B5FF4}" type="sibTrans" cxnId="{D5B47F06-7055-4DA1-8A74-8805A4AC1C71}">
      <dgm:prSet/>
      <dgm:spPr/>
      <dgm:t>
        <a:bodyPr/>
        <a:lstStyle/>
        <a:p>
          <a:endParaRPr lang="en-US"/>
        </a:p>
      </dgm:t>
    </dgm:pt>
    <dgm:pt modelId="{EEE3CDE5-6A0E-4D36-A0D4-CDE71B0F1EF7}">
      <dgm:prSet/>
      <dgm:spPr/>
      <dgm:t>
        <a:bodyPr/>
        <a:lstStyle/>
        <a:p>
          <a:r>
            <a:rPr lang="en-US"/>
            <a:t>DATA COLLECTION</a:t>
          </a:r>
        </a:p>
      </dgm:t>
    </dgm:pt>
    <dgm:pt modelId="{99031B58-8493-4095-9597-AF3793770651}" type="parTrans" cxnId="{24C39B23-5683-42BB-AA0C-6924396EBC15}">
      <dgm:prSet/>
      <dgm:spPr/>
      <dgm:t>
        <a:bodyPr/>
        <a:lstStyle/>
        <a:p>
          <a:endParaRPr lang="en-US"/>
        </a:p>
      </dgm:t>
    </dgm:pt>
    <dgm:pt modelId="{2AB180C8-2E55-47C2-89E5-1676241061C9}" type="sibTrans" cxnId="{24C39B23-5683-42BB-AA0C-6924396EBC15}">
      <dgm:prSet/>
      <dgm:spPr/>
      <dgm:t>
        <a:bodyPr/>
        <a:lstStyle/>
        <a:p>
          <a:endParaRPr lang="en-US"/>
        </a:p>
      </dgm:t>
    </dgm:pt>
    <dgm:pt modelId="{76D5E670-39CA-444F-B3E2-632EEC111DAE}">
      <dgm:prSet/>
      <dgm:spPr/>
      <dgm:t>
        <a:bodyPr/>
        <a:lstStyle/>
        <a:p>
          <a:r>
            <a:rPr lang="en-US"/>
            <a:t>DATA SET</a:t>
          </a:r>
        </a:p>
      </dgm:t>
    </dgm:pt>
    <dgm:pt modelId="{511256B3-41B2-425A-9F86-D9BEAE95CF14}" type="parTrans" cxnId="{09147A91-D810-40ED-AB3C-8A6E088A7473}">
      <dgm:prSet/>
      <dgm:spPr/>
      <dgm:t>
        <a:bodyPr/>
        <a:lstStyle/>
        <a:p>
          <a:endParaRPr lang="en-US"/>
        </a:p>
      </dgm:t>
    </dgm:pt>
    <dgm:pt modelId="{E0A4FEDB-A376-4516-ACF7-4A4F4A81138D}" type="sibTrans" cxnId="{09147A91-D810-40ED-AB3C-8A6E088A7473}">
      <dgm:prSet/>
      <dgm:spPr/>
      <dgm:t>
        <a:bodyPr/>
        <a:lstStyle/>
        <a:p>
          <a:endParaRPr lang="en-US"/>
        </a:p>
      </dgm:t>
    </dgm:pt>
    <dgm:pt modelId="{E8495593-D852-4F09-8C6B-7B6F96351C77}">
      <dgm:prSet/>
      <dgm:spPr/>
      <dgm:t>
        <a:bodyPr/>
        <a:lstStyle/>
        <a:p>
          <a:r>
            <a:rPr lang="en-US"/>
            <a:t>DATA PREPROCESSING</a:t>
          </a:r>
        </a:p>
      </dgm:t>
    </dgm:pt>
    <dgm:pt modelId="{96BA8985-6FBC-46E0-BF65-E4332163E43D}" type="parTrans" cxnId="{6E83DCA2-214C-49A9-891E-ADEA13E290A4}">
      <dgm:prSet/>
      <dgm:spPr/>
      <dgm:t>
        <a:bodyPr/>
        <a:lstStyle/>
        <a:p>
          <a:endParaRPr lang="en-US"/>
        </a:p>
      </dgm:t>
    </dgm:pt>
    <dgm:pt modelId="{7E7A30D5-B56E-4016-9A3A-DB41C9107614}" type="sibTrans" cxnId="{6E83DCA2-214C-49A9-891E-ADEA13E290A4}">
      <dgm:prSet/>
      <dgm:spPr/>
      <dgm:t>
        <a:bodyPr/>
        <a:lstStyle/>
        <a:p>
          <a:endParaRPr lang="en-US"/>
        </a:p>
      </dgm:t>
    </dgm:pt>
    <dgm:pt modelId="{3F21625A-9A4F-48CF-ADA5-8360A5417562}">
      <dgm:prSet/>
      <dgm:spPr/>
      <dgm:t>
        <a:bodyPr/>
        <a:lstStyle/>
        <a:p>
          <a:r>
            <a:rPr lang="en-US"/>
            <a:t>BASELINE</a:t>
          </a:r>
        </a:p>
      </dgm:t>
    </dgm:pt>
    <dgm:pt modelId="{EE745820-AA66-44D9-9B99-04D68A172A21}" type="parTrans" cxnId="{61ABD570-1EA7-4226-BA8C-683540090E53}">
      <dgm:prSet/>
      <dgm:spPr/>
      <dgm:t>
        <a:bodyPr/>
        <a:lstStyle/>
        <a:p>
          <a:endParaRPr lang="en-US"/>
        </a:p>
      </dgm:t>
    </dgm:pt>
    <dgm:pt modelId="{4D91F5D6-5936-4BDA-A2AC-CD7C969B421B}" type="sibTrans" cxnId="{61ABD570-1EA7-4226-BA8C-683540090E53}">
      <dgm:prSet/>
      <dgm:spPr/>
      <dgm:t>
        <a:bodyPr/>
        <a:lstStyle/>
        <a:p>
          <a:endParaRPr lang="en-US"/>
        </a:p>
      </dgm:t>
    </dgm:pt>
    <dgm:pt modelId="{097D6218-0B6E-418C-892C-E5A9EBA7DE90}">
      <dgm:prSet/>
      <dgm:spPr/>
      <dgm:t>
        <a:bodyPr/>
        <a:lstStyle/>
        <a:p>
          <a:r>
            <a:rPr lang="en-US"/>
            <a:t>MODEL DESCRIPTION</a:t>
          </a:r>
        </a:p>
      </dgm:t>
    </dgm:pt>
    <dgm:pt modelId="{BD6C0CD0-B4AD-4B7E-B5DB-534524EA386A}" type="parTrans" cxnId="{A33BB1DA-C604-42BE-A8D2-A8E250C72E8D}">
      <dgm:prSet/>
      <dgm:spPr/>
      <dgm:t>
        <a:bodyPr/>
        <a:lstStyle/>
        <a:p>
          <a:endParaRPr lang="en-US"/>
        </a:p>
      </dgm:t>
    </dgm:pt>
    <dgm:pt modelId="{8926B21C-421A-4189-964C-D072172CD413}" type="sibTrans" cxnId="{A33BB1DA-C604-42BE-A8D2-A8E250C72E8D}">
      <dgm:prSet/>
      <dgm:spPr/>
      <dgm:t>
        <a:bodyPr/>
        <a:lstStyle/>
        <a:p>
          <a:endParaRPr lang="en-US"/>
        </a:p>
      </dgm:t>
    </dgm:pt>
    <dgm:pt modelId="{09CF7D0A-7BA6-4670-A3A1-45D42849C10C}">
      <dgm:prSet/>
      <dgm:spPr/>
      <dgm:t>
        <a:bodyPr/>
        <a:lstStyle/>
        <a:p>
          <a:r>
            <a:rPr lang="en-US"/>
            <a:t>RESULTS</a:t>
          </a:r>
        </a:p>
      </dgm:t>
    </dgm:pt>
    <dgm:pt modelId="{097071A5-6F8B-49BF-868A-BC3EB2107706}" type="parTrans" cxnId="{B93CCFF8-90F4-456C-AAEA-E72FBCE6BBC7}">
      <dgm:prSet/>
      <dgm:spPr/>
      <dgm:t>
        <a:bodyPr/>
        <a:lstStyle/>
        <a:p>
          <a:endParaRPr lang="en-US"/>
        </a:p>
      </dgm:t>
    </dgm:pt>
    <dgm:pt modelId="{D1E454AF-C4C6-4AB8-B4F0-82881B33A330}" type="sibTrans" cxnId="{B93CCFF8-90F4-456C-AAEA-E72FBCE6BBC7}">
      <dgm:prSet/>
      <dgm:spPr/>
      <dgm:t>
        <a:bodyPr/>
        <a:lstStyle/>
        <a:p>
          <a:endParaRPr lang="en-US"/>
        </a:p>
      </dgm:t>
    </dgm:pt>
    <dgm:pt modelId="{200B05AE-5B65-47D2-8718-216A3A5BFCF7}" type="pres">
      <dgm:prSet presAssocID="{B3F1CCC6-6031-473C-8E00-DC0A816211AD}" presName="diagram" presStyleCnt="0">
        <dgm:presLayoutVars>
          <dgm:dir/>
          <dgm:resizeHandles val="exact"/>
        </dgm:presLayoutVars>
      </dgm:prSet>
      <dgm:spPr/>
    </dgm:pt>
    <dgm:pt modelId="{586A5D19-09EA-4227-9104-6EA28B299B1A}" type="pres">
      <dgm:prSet presAssocID="{FF2237E7-7A2A-4455-9C45-96ED3D508C8F}" presName="node" presStyleLbl="node1" presStyleIdx="0" presStyleCnt="7">
        <dgm:presLayoutVars>
          <dgm:bulletEnabled val="1"/>
        </dgm:presLayoutVars>
      </dgm:prSet>
      <dgm:spPr/>
    </dgm:pt>
    <dgm:pt modelId="{4DACA3A6-48CE-4F31-A186-D679C82B09A5}" type="pres">
      <dgm:prSet presAssocID="{B513B188-D69B-448A-81DA-10936D9B5FF4}" presName="sibTrans" presStyleCnt="0"/>
      <dgm:spPr/>
    </dgm:pt>
    <dgm:pt modelId="{07A8363B-6609-4F6F-B27D-BE3989B00B28}" type="pres">
      <dgm:prSet presAssocID="{EEE3CDE5-6A0E-4D36-A0D4-CDE71B0F1EF7}" presName="node" presStyleLbl="node1" presStyleIdx="1" presStyleCnt="7">
        <dgm:presLayoutVars>
          <dgm:bulletEnabled val="1"/>
        </dgm:presLayoutVars>
      </dgm:prSet>
      <dgm:spPr/>
    </dgm:pt>
    <dgm:pt modelId="{1AB5706B-60A5-401F-B42F-4E1830C2361A}" type="pres">
      <dgm:prSet presAssocID="{2AB180C8-2E55-47C2-89E5-1676241061C9}" presName="sibTrans" presStyleCnt="0"/>
      <dgm:spPr/>
    </dgm:pt>
    <dgm:pt modelId="{3DA6A2C2-9FF8-4AB0-A611-7961ABD3AE09}" type="pres">
      <dgm:prSet presAssocID="{76D5E670-39CA-444F-B3E2-632EEC111DAE}" presName="node" presStyleLbl="node1" presStyleIdx="2" presStyleCnt="7">
        <dgm:presLayoutVars>
          <dgm:bulletEnabled val="1"/>
        </dgm:presLayoutVars>
      </dgm:prSet>
      <dgm:spPr/>
    </dgm:pt>
    <dgm:pt modelId="{DFFBE450-A0E9-4A53-BE27-93213B64E009}" type="pres">
      <dgm:prSet presAssocID="{E0A4FEDB-A376-4516-ACF7-4A4F4A81138D}" presName="sibTrans" presStyleCnt="0"/>
      <dgm:spPr/>
    </dgm:pt>
    <dgm:pt modelId="{2D3C2773-2C3D-43C9-B525-44EB1C282CB6}" type="pres">
      <dgm:prSet presAssocID="{E8495593-D852-4F09-8C6B-7B6F96351C77}" presName="node" presStyleLbl="node1" presStyleIdx="3" presStyleCnt="7">
        <dgm:presLayoutVars>
          <dgm:bulletEnabled val="1"/>
        </dgm:presLayoutVars>
      </dgm:prSet>
      <dgm:spPr/>
    </dgm:pt>
    <dgm:pt modelId="{5F2A7BE3-94D0-4EFA-9027-FE5D2602FDF8}" type="pres">
      <dgm:prSet presAssocID="{7E7A30D5-B56E-4016-9A3A-DB41C9107614}" presName="sibTrans" presStyleCnt="0"/>
      <dgm:spPr/>
    </dgm:pt>
    <dgm:pt modelId="{EE01A6E3-7CB9-4743-B253-A2FB95AD2D8A}" type="pres">
      <dgm:prSet presAssocID="{3F21625A-9A4F-48CF-ADA5-8360A5417562}" presName="node" presStyleLbl="node1" presStyleIdx="4" presStyleCnt="7">
        <dgm:presLayoutVars>
          <dgm:bulletEnabled val="1"/>
        </dgm:presLayoutVars>
      </dgm:prSet>
      <dgm:spPr/>
    </dgm:pt>
    <dgm:pt modelId="{775A4039-04FE-4F8D-8631-71C52ABE4E35}" type="pres">
      <dgm:prSet presAssocID="{4D91F5D6-5936-4BDA-A2AC-CD7C969B421B}" presName="sibTrans" presStyleCnt="0"/>
      <dgm:spPr/>
    </dgm:pt>
    <dgm:pt modelId="{3BD7F761-B957-44AF-8033-41732BC97BAB}" type="pres">
      <dgm:prSet presAssocID="{097D6218-0B6E-418C-892C-E5A9EBA7DE90}" presName="node" presStyleLbl="node1" presStyleIdx="5" presStyleCnt="7">
        <dgm:presLayoutVars>
          <dgm:bulletEnabled val="1"/>
        </dgm:presLayoutVars>
      </dgm:prSet>
      <dgm:spPr/>
    </dgm:pt>
    <dgm:pt modelId="{1EF48EDD-33C8-45A1-AF4B-134AD28CBDDF}" type="pres">
      <dgm:prSet presAssocID="{8926B21C-421A-4189-964C-D072172CD413}" presName="sibTrans" presStyleCnt="0"/>
      <dgm:spPr/>
    </dgm:pt>
    <dgm:pt modelId="{C6CABC9E-0BDB-48A4-92BE-FB950D4DCF8C}" type="pres">
      <dgm:prSet presAssocID="{09CF7D0A-7BA6-4670-A3A1-45D42849C10C}" presName="node" presStyleLbl="node1" presStyleIdx="6" presStyleCnt="7">
        <dgm:presLayoutVars>
          <dgm:bulletEnabled val="1"/>
        </dgm:presLayoutVars>
      </dgm:prSet>
      <dgm:spPr/>
    </dgm:pt>
  </dgm:ptLst>
  <dgm:cxnLst>
    <dgm:cxn modelId="{D5B47F06-7055-4DA1-8A74-8805A4AC1C71}" srcId="{B3F1CCC6-6031-473C-8E00-DC0A816211AD}" destId="{FF2237E7-7A2A-4455-9C45-96ED3D508C8F}" srcOrd="0" destOrd="0" parTransId="{D7AB33C9-765D-4915-A176-DD1F879C1A3A}" sibTransId="{B513B188-D69B-448A-81DA-10936D9B5FF4}"/>
    <dgm:cxn modelId="{8CC5DE0B-6380-459E-82AE-A9841A723DA3}" type="presOf" srcId="{3F21625A-9A4F-48CF-ADA5-8360A5417562}" destId="{EE01A6E3-7CB9-4743-B253-A2FB95AD2D8A}" srcOrd="0" destOrd="0" presId="urn:microsoft.com/office/officeart/2005/8/layout/default"/>
    <dgm:cxn modelId="{5239950D-4B9F-4FEC-8D02-65D2E60C829F}" type="presOf" srcId="{B3F1CCC6-6031-473C-8E00-DC0A816211AD}" destId="{200B05AE-5B65-47D2-8718-216A3A5BFCF7}" srcOrd="0" destOrd="0" presId="urn:microsoft.com/office/officeart/2005/8/layout/default"/>
    <dgm:cxn modelId="{CD59C11B-D55E-468C-AAB2-046939D7A2E0}" type="presOf" srcId="{E8495593-D852-4F09-8C6B-7B6F96351C77}" destId="{2D3C2773-2C3D-43C9-B525-44EB1C282CB6}" srcOrd="0" destOrd="0" presId="urn:microsoft.com/office/officeart/2005/8/layout/default"/>
    <dgm:cxn modelId="{4C678622-E627-48AF-8643-C85F8D511C98}" type="presOf" srcId="{EEE3CDE5-6A0E-4D36-A0D4-CDE71B0F1EF7}" destId="{07A8363B-6609-4F6F-B27D-BE3989B00B28}" srcOrd="0" destOrd="0" presId="urn:microsoft.com/office/officeart/2005/8/layout/default"/>
    <dgm:cxn modelId="{24C39B23-5683-42BB-AA0C-6924396EBC15}" srcId="{B3F1CCC6-6031-473C-8E00-DC0A816211AD}" destId="{EEE3CDE5-6A0E-4D36-A0D4-CDE71B0F1EF7}" srcOrd="1" destOrd="0" parTransId="{99031B58-8493-4095-9597-AF3793770651}" sibTransId="{2AB180C8-2E55-47C2-89E5-1676241061C9}"/>
    <dgm:cxn modelId="{FE49952A-9EC5-4D14-A2D7-C6DCFCFB722E}" type="presOf" srcId="{FF2237E7-7A2A-4455-9C45-96ED3D508C8F}" destId="{586A5D19-09EA-4227-9104-6EA28B299B1A}" srcOrd="0" destOrd="0" presId="urn:microsoft.com/office/officeart/2005/8/layout/default"/>
    <dgm:cxn modelId="{71FB082E-5F5A-4EE3-B9CB-0F228F3A56DC}" type="presOf" srcId="{76D5E670-39CA-444F-B3E2-632EEC111DAE}" destId="{3DA6A2C2-9FF8-4AB0-A611-7961ABD3AE09}" srcOrd="0" destOrd="0" presId="urn:microsoft.com/office/officeart/2005/8/layout/default"/>
    <dgm:cxn modelId="{61ABD570-1EA7-4226-BA8C-683540090E53}" srcId="{B3F1CCC6-6031-473C-8E00-DC0A816211AD}" destId="{3F21625A-9A4F-48CF-ADA5-8360A5417562}" srcOrd="4" destOrd="0" parTransId="{EE745820-AA66-44D9-9B99-04D68A172A21}" sibTransId="{4D91F5D6-5936-4BDA-A2AC-CD7C969B421B}"/>
    <dgm:cxn modelId="{6E948073-7ADB-47A3-B26E-79C2F7427E9F}" type="presOf" srcId="{097D6218-0B6E-418C-892C-E5A9EBA7DE90}" destId="{3BD7F761-B957-44AF-8033-41732BC97BAB}" srcOrd="0" destOrd="0" presId="urn:microsoft.com/office/officeart/2005/8/layout/default"/>
    <dgm:cxn modelId="{09147A91-D810-40ED-AB3C-8A6E088A7473}" srcId="{B3F1CCC6-6031-473C-8E00-DC0A816211AD}" destId="{76D5E670-39CA-444F-B3E2-632EEC111DAE}" srcOrd="2" destOrd="0" parTransId="{511256B3-41B2-425A-9F86-D9BEAE95CF14}" sibTransId="{E0A4FEDB-A376-4516-ACF7-4A4F4A81138D}"/>
    <dgm:cxn modelId="{6E83DCA2-214C-49A9-891E-ADEA13E290A4}" srcId="{B3F1CCC6-6031-473C-8E00-DC0A816211AD}" destId="{E8495593-D852-4F09-8C6B-7B6F96351C77}" srcOrd="3" destOrd="0" parTransId="{96BA8985-6FBC-46E0-BF65-E4332163E43D}" sibTransId="{7E7A30D5-B56E-4016-9A3A-DB41C9107614}"/>
    <dgm:cxn modelId="{A33BB1DA-C604-42BE-A8D2-A8E250C72E8D}" srcId="{B3F1CCC6-6031-473C-8E00-DC0A816211AD}" destId="{097D6218-0B6E-418C-892C-E5A9EBA7DE90}" srcOrd="5" destOrd="0" parTransId="{BD6C0CD0-B4AD-4B7E-B5DB-534524EA386A}" sibTransId="{8926B21C-421A-4189-964C-D072172CD413}"/>
    <dgm:cxn modelId="{BFFCC6F4-D907-4CFB-A7F7-61AF50FAFDFD}" type="presOf" srcId="{09CF7D0A-7BA6-4670-A3A1-45D42849C10C}" destId="{C6CABC9E-0BDB-48A4-92BE-FB950D4DCF8C}" srcOrd="0" destOrd="0" presId="urn:microsoft.com/office/officeart/2005/8/layout/default"/>
    <dgm:cxn modelId="{B93CCFF8-90F4-456C-AAEA-E72FBCE6BBC7}" srcId="{B3F1CCC6-6031-473C-8E00-DC0A816211AD}" destId="{09CF7D0A-7BA6-4670-A3A1-45D42849C10C}" srcOrd="6" destOrd="0" parTransId="{097071A5-6F8B-49BF-868A-BC3EB2107706}" sibTransId="{D1E454AF-C4C6-4AB8-B4F0-82881B33A330}"/>
    <dgm:cxn modelId="{4D4803AB-CA79-4FF7-8E83-90090BACA6F6}" type="presParOf" srcId="{200B05AE-5B65-47D2-8718-216A3A5BFCF7}" destId="{586A5D19-09EA-4227-9104-6EA28B299B1A}" srcOrd="0" destOrd="0" presId="urn:microsoft.com/office/officeart/2005/8/layout/default"/>
    <dgm:cxn modelId="{25EFE037-EC21-4645-A96E-E3B8CFB35632}" type="presParOf" srcId="{200B05AE-5B65-47D2-8718-216A3A5BFCF7}" destId="{4DACA3A6-48CE-4F31-A186-D679C82B09A5}" srcOrd="1" destOrd="0" presId="urn:microsoft.com/office/officeart/2005/8/layout/default"/>
    <dgm:cxn modelId="{88E9C352-6990-4FF8-9C8E-D8E80F3EE7C5}" type="presParOf" srcId="{200B05AE-5B65-47D2-8718-216A3A5BFCF7}" destId="{07A8363B-6609-4F6F-B27D-BE3989B00B28}" srcOrd="2" destOrd="0" presId="urn:microsoft.com/office/officeart/2005/8/layout/default"/>
    <dgm:cxn modelId="{D8F5BF0C-2768-4E04-BB5F-D20494632A13}" type="presParOf" srcId="{200B05AE-5B65-47D2-8718-216A3A5BFCF7}" destId="{1AB5706B-60A5-401F-B42F-4E1830C2361A}" srcOrd="3" destOrd="0" presId="urn:microsoft.com/office/officeart/2005/8/layout/default"/>
    <dgm:cxn modelId="{EFCBB54F-8AF2-4DCB-9AF1-17DDDCE3D826}" type="presParOf" srcId="{200B05AE-5B65-47D2-8718-216A3A5BFCF7}" destId="{3DA6A2C2-9FF8-4AB0-A611-7961ABD3AE09}" srcOrd="4" destOrd="0" presId="urn:microsoft.com/office/officeart/2005/8/layout/default"/>
    <dgm:cxn modelId="{8B2F7CE8-FD17-4EE4-BDA3-1F51F0CE0262}" type="presParOf" srcId="{200B05AE-5B65-47D2-8718-216A3A5BFCF7}" destId="{DFFBE450-A0E9-4A53-BE27-93213B64E009}" srcOrd="5" destOrd="0" presId="urn:microsoft.com/office/officeart/2005/8/layout/default"/>
    <dgm:cxn modelId="{CEF4E919-842E-4DA9-8223-9A2734FD64E4}" type="presParOf" srcId="{200B05AE-5B65-47D2-8718-216A3A5BFCF7}" destId="{2D3C2773-2C3D-43C9-B525-44EB1C282CB6}" srcOrd="6" destOrd="0" presId="urn:microsoft.com/office/officeart/2005/8/layout/default"/>
    <dgm:cxn modelId="{F8F34B02-E7CB-4756-82DE-37A5692259A1}" type="presParOf" srcId="{200B05AE-5B65-47D2-8718-216A3A5BFCF7}" destId="{5F2A7BE3-94D0-4EFA-9027-FE5D2602FDF8}" srcOrd="7" destOrd="0" presId="urn:microsoft.com/office/officeart/2005/8/layout/default"/>
    <dgm:cxn modelId="{7289ABFB-913B-4CEB-AC9C-A6C0570C458E}" type="presParOf" srcId="{200B05AE-5B65-47D2-8718-216A3A5BFCF7}" destId="{EE01A6E3-7CB9-4743-B253-A2FB95AD2D8A}" srcOrd="8" destOrd="0" presId="urn:microsoft.com/office/officeart/2005/8/layout/default"/>
    <dgm:cxn modelId="{91CFC953-8739-424E-9DF9-E01B4C6C1EA9}" type="presParOf" srcId="{200B05AE-5B65-47D2-8718-216A3A5BFCF7}" destId="{775A4039-04FE-4F8D-8631-71C52ABE4E35}" srcOrd="9" destOrd="0" presId="urn:microsoft.com/office/officeart/2005/8/layout/default"/>
    <dgm:cxn modelId="{BA0EAA29-B31F-48AE-8330-2B661BEC92B8}" type="presParOf" srcId="{200B05AE-5B65-47D2-8718-216A3A5BFCF7}" destId="{3BD7F761-B957-44AF-8033-41732BC97BAB}" srcOrd="10" destOrd="0" presId="urn:microsoft.com/office/officeart/2005/8/layout/default"/>
    <dgm:cxn modelId="{743132DE-D0F7-4626-B98B-B25B5A3FA782}" type="presParOf" srcId="{200B05AE-5B65-47D2-8718-216A3A5BFCF7}" destId="{1EF48EDD-33C8-45A1-AF4B-134AD28CBDDF}" srcOrd="11" destOrd="0" presId="urn:microsoft.com/office/officeart/2005/8/layout/default"/>
    <dgm:cxn modelId="{6721951F-824E-447D-A321-FBDD30BB7DD4}" type="presParOf" srcId="{200B05AE-5B65-47D2-8718-216A3A5BFCF7}" destId="{C6CABC9E-0BDB-48A4-92BE-FB950D4DCF8C}"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7A8003-18C2-4DBC-8CEB-4B61889517B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FE783D5-8588-46DE-98AB-8ACFEABA83EF}">
      <dgm:prSet/>
      <dgm:spPr/>
      <dgm:t>
        <a:bodyPr/>
        <a:lstStyle/>
        <a:p>
          <a:r>
            <a:rPr lang="en-US"/>
            <a:t>The Indian Premier League (IPL) is India's professional T20cricket league in , competing in March or April and May each year with eight teams from eight different cities in India. </a:t>
          </a:r>
        </a:p>
      </dgm:t>
    </dgm:pt>
    <dgm:pt modelId="{F9F5BB59-224D-45FB-A738-663242408CDF}" type="parTrans" cxnId="{03904142-4EE5-4660-8CC2-7CB466E6330C}">
      <dgm:prSet/>
      <dgm:spPr/>
      <dgm:t>
        <a:bodyPr/>
        <a:lstStyle/>
        <a:p>
          <a:endParaRPr lang="en-US"/>
        </a:p>
      </dgm:t>
    </dgm:pt>
    <dgm:pt modelId="{A93AA161-EB41-4663-BCB8-857305220E32}" type="sibTrans" cxnId="{03904142-4EE5-4660-8CC2-7CB466E6330C}">
      <dgm:prSet/>
      <dgm:spPr/>
      <dgm:t>
        <a:bodyPr/>
        <a:lstStyle/>
        <a:p>
          <a:endParaRPr lang="en-US"/>
        </a:p>
      </dgm:t>
    </dgm:pt>
    <dgm:pt modelId="{AAB1F43F-9CDA-4FE8-BEEF-5938114E2BD8}">
      <dgm:prSet/>
      <dgm:spPr/>
      <dgm:t>
        <a:bodyPr/>
        <a:lstStyle/>
        <a:p>
          <a:r>
            <a:rPr lang="en-US"/>
            <a:t>The league was established in 2008 by the Indian Cricket Control Board (BCCI). We have chosen this project because IPL has highest viewership count in the cricket leagues which has been conducted by different countries.</a:t>
          </a:r>
        </a:p>
      </dgm:t>
    </dgm:pt>
    <dgm:pt modelId="{BEDE83F4-5276-47B4-9ABB-1C6BEBC4B3BD}" type="parTrans" cxnId="{9756CB9F-0BC4-4395-A973-0486B58A406C}">
      <dgm:prSet/>
      <dgm:spPr/>
      <dgm:t>
        <a:bodyPr/>
        <a:lstStyle/>
        <a:p>
          <a:endParaRPr lang="en-US"/>
        </a:p>
      </dgm:t>
    </dgm:pt>
    <dgm:pt modelId="{DA2B2F52-2804-4691-B4EE-A0D0B1065467}" type="sibTrans" cxnId="{9756CB9F-0BC4-4395-A973-0486B58A406C}">
      <dgm:prSet/>
      <dgm:spPr/>
      <dgm:t>
        <a:bodyPr/>
        <a:lstStyle/>
        <a:p>
          <a:endParaRPr lang="en-US"/>
        </a:p>
      </dgm:t>
    </dgm:pt>
    <dgm:pt modelId="{DEA8263E-5AAC-42A6-8C0F-5535CFBD709F}">
      <dgm:prSet/>
      <dgm:spPr/>
      <dgm:t>
        <a:bodyPr/>
        <a:lstStyle/>
        <a:p>
          <a:r>
            <a:rPr lang="en-US"/>
            <a:t>Cricket is one of the biggest sports industries in India and everyone loves cricket. So, we thought of working on the IPL data and put ourselves at a test whether we will be able to predict the team wins with the available data. </a:t>
          </a:r>
        </a:p>
      </dgm:t>
    </dgm:pt>
    <dgm:pt modelId="{57B75EE7-98DB-4941-B8FB-F592F3D472A2}" type="parTrans" cxnId="{32B61AA4-363B-4BDE-856C-DB42A5C229CB}">
      <dgm:prSet/>
      <dgm:spPr/>
      <dgm:t>
        <a:bodyPr/>
        <a:lstStyle/>
        <a:p>
          <a:endParaRPr lang="en-US"/>
        </a:p>
      </dgm:t>
    </dgm:pt>
    <dgm:pt modelId="{60F6B6A1-60E4-4E2E-899F-D29698193655}" type="sibTrans" cxnId="{32B61AA4-363B-4BDE-856C-DB42A5C229CB}">
      <dgm:prSet/>
      <dgm:spPr/>
      <dgm:t>
        <a:bodyPr/>
        <a:lstStyle/>
        <a:p>
          <a:endParaRPr lang="en-US"/>
        </a:p>
      </dgm:t>
    </dgm:pt>
    <dgm:pt modelId="{A7AF5A57-AB77-4656-8633-6C868557C264}">
      <dgm:prSet/>
      <dgm:spPr/>
      <dgm:t>
        <a:bodyPr/>
        <a:lstStyle/>
        <a:p>
          <a:r>
            <a:rPr lang="en-US"/>
            <a:t>The general problem of this project is nobody is never 100% accurate of predicting the win of a team but there is a probability of predicting slight accurately present on the previous data so we thought of trying it from our end and do our best. </a:t>
          </a:r>
        </a:p>
      </dgm:t>
    </dgm:pt>
    <dgm:pt modelId="{C2ACC53A-5526-41F9-AB87-4A56117B5B72}" type="parTrans" cxnId="{0FE08E69-40BD-4B8C-B882-1B32E7A1CB91}">
      <dgm:prSet/>
      <dgm:spPr/>
      <dgm:t>
        <a:bodyPr/>
        <a:lstStyle/>
        <a:p>
          <a:endParaRPr lang="en-US"/>
        </a:p>
      </dgm:t>
    </dgm:pt>
    <dgm:pt modelId="{D265CD72-BE03-4DB2-8139-E2376424070F}" type="sibTrans" cxnId="{0FE08E69-40BD-4B8C-B882-1B32E7A1CB91}">
      <dgm:prSet/>
      <dgm:spPr/>
      <dgm:t>
        <a:bodyPr/>
        <a:lstStyle/>
        <a:p>
          <a:endParaRPr lang="en-US"/>
        </a:p>
      </dgm:t>
    </dgm:pt>
    <dgm:pt modelId="{12193CED-9A7D-4AE9-988C-766CA5A46BC6}" type="pres">
      <dgm:prSet presAssocID="{DC7A8003-18C2-4DBC-8CEB-4B61889517BF}" presName="linear" presStyleCnt="0">
        <dgm:presLayoutVars>
          <dgm:animLvl val="lvl"/>
          <dgm:resizeHandles val="exact"/>
        </dgm:presLayoutVars>
      </dgm:prSet>
      <dgm:spPr/>
    </dgm:pt>
    <dgm:pt modelId="{EF319757-E7A7-413F-B8CD-00D94D8BA47E}" type="pres">
      <dgm:prSet presAssocID="{AFE783D5-8588-46DE-98AB-8ACFEABA83EF}" presName="parentText" presStyleLbl="node1" presStyleIdx="0" presStyleCnt="4">
        <dgm:presLayoutVars>
          <dgm:chMax val="0"/>
          <dgm:bulletEnabled val="1"/>
        </dgm:presLayoutVars>
      </dgm:prSet>
      <dgm:spPr/>
    </dgm:pt>
    <dgm:pt modelId="{BBA286C3-BF7C-4178-B0C4-A7FE5C3A05E6}" type="pres">
      <dgm:prSet presAssocID="{A93AA161-EB41-4663-BCB8-857305220E32}" presName="spacer" presStyleCnt="0"/>
      <dgm:spPr/>
    </dgm:pt>
    <dgm:pt modelId="{5CE00D5E-BDE4-44EC-8A27-830062049B6F}" type="pres">
      <dgm:prSet presAssocID="{AAB1F43F-9CDA-4FE8-BEEF-5938114E2BD8}" presName="parentText" presStyleLbl="node1" presStyleIdx="1" presStyleCnt="4">
        <dgm:presLayoutVars>
          <dgm:chMax val="0"/>
          <dgm:bulletEnabled val="1"/>
        </dgm:presLayoutVars>
      </dgm:prSet>
      <dgm:spPr/>
    </dgm:pt>
    <dgm:pt modelId="{ED33FB01-ECFF-4229-A8C2-677F12E1AC19}" type="pres">
      <dgm:prSet presAssocID="{DA2B2F52-2804-4691-B4EE-A0D0B1065467}" presName="spacer" presStyleCnt="0"/>
      <dgm:spPr/>
    </dgm:pt>
    <dgm:pt modelId="{BF86546F-21C5-4983-A619-67922CBB9B4A}" type="pres">
      <dgm:prSet presAssocID="{DEA8263E-5AAC-42A6-8C0F-5535CFBD709F}" presName="parentText" presStyleLbl="node1" presStyleIdx="2" presStyleCnt="4">
        <dgm:presLayoutVars>
          <dgm:chMax val="0"/>
          <dgm:bulletEnabled val="1"/>
        </dgm:presLayoutVars>
      </dgm:prSet>
      <dgm:spPr/>
    </dgm:pt>
    <dgm:pt modelId="{9BB7FAC4-740D-445E-AC3A-11C12A64429E}" type="pres">
      <dgm:prSet presAssocID="{60F6B6A1-60E4-4E2E-899F-D29698193655}" presName="spacer" presStyleCnt="0"/>
      <dgm:spPr/>
    </dgm:pt>
    <dgm:pt modelId="{FC981C0B-5347-4C28-BA27-311319828660}" type="pres">
      <dgm:prSet presAssocID="{A7AF5A57-AB77-4656-8633-6C868557C264}" presName="parentText" presStyleLbl="node1" presStyleIdx="3" presStyleCnt="4">
        <dgm:presLayoutVars>
          <dgm:chMax val="0"/>
          <dgm:bulletEnabled val="1"/>
        </dgm:presLayoutVars>
      </dgm:prSet>
      <dgm:spPr/>
    </dgm:pt>
  </dgm:ptLst>
  <dgm:cxnLst>
    <dgm:cxn modelId="{82493D0A-3C1D-4CA4-AAE8-5BA87F147E8E}" type="presOf" srcId="{DC7A8003-18C2-4DBC-8CEB-4B61889517BF}" destId="{12193CED-9A7D-4AE9-988C-766CA5A46BC6}" srcOrd="0" destOrd="0" presId="urn:microsoft.com/office/officeart/2005/8/layout/vList2"/>
    <dgm:cxn modelId="{BEEAEF21-F182-429E-BDA7-2FFD26E20CB7}" type="presOf" srcId="{AFE783D5-8588-46DE-98AB-8ACFEABA83EF}" destId="{EF319757-E7A7-413F-B8CD-00D94D8BA47E}" srcOrd="0" destOrd="0" presId="urn:microsoft.com/office/officeart/2005/8/layout/vList2"/>
    <dgm:cxn modelId="{03904142-4EE5-4660-8CC2-7CB466E6330C}" srcId="{DC7A8003-18C2-4DBC-8CEB-4B61889517BF}" destId="{AFE783D5-8588-46DE-98AB-8ACFEABA83EF}" srcOrd="0" destOrd="0" parTransId="{F9F5BB59-224D-45FB-A738-663242408CDF}" sibTransId="{A93AA161-EB41-4663-BCB8-857305220E32}"/>
    <dgm:cxn modelId="{0FE08E69-40BD-4B8C-B882-1B32E7A1CB91}" srcId="{DC7A8003-18C2-4DBC-8CEB-4B61889517BF}" destId="{A7AF5A57-AB77-4656-8633-6C868557C264}" srcOrd="3" destOrd="0" parTransId="{C2ACC53A-5526-41F9-AB87-4A56117B5B72}" sibTransId="{D265CD72-BE03-4DB2-8139-E2376424070F}"/>
    <dgm:cxn modelId="{1452348C-9A21-416C-AF8B-E455400C218A}" type="presOf" srcId="{A7AF5A57-AB77-4656-8633-6C868557C264}" destId="{FC981C0B-5347-4C28-BA27-311319828660}" srcOrd="0" destOrd="0" presId="urn:microsoft.com/office/officeart/2005/8/layout/vList2"/>
    <dgm:cxn modelId="{9756CB9F-0BC4-4395-A973-0486B58A406C}" srcId="{DC7A8003-18C2-4DBC-8CEB-4B61889517BF}" destId="{AAB1F43F-9CDA-4FE8-BEEF-5938114E2BD8}" srcOrd="1" destOrd="0" parTransId="{BEDE83F4-5276-47B4-9ABB-1C6BEBC4B3BD}" sibTransId="{DA2B2F52-2804-4691-B4EE-A0D0B1065467}"/>
    <dgm:cxn modelId="{32B61AA4-363B-4BDE-856C-DB42A5C229CB}" srcId="{DC7A8003-18C2-4DBC-8CEB-4B61889517BF}" destId="{DEA8263E-5AAC-42A6-8C0F-5535CFBD709F}" srcOrd="2" destOrd="0" parTransId="{57B75EE7-98DB-4941-B8FB-F592F3D472A2}" sibTransId="{60F6B6A1-60E4-4E2E-899F-D29698193655}"/>
    <dgm:cxn modelId="{C9CA27C0-4AFD-40A1-909A-59A442DA5084}" type="presOf" srcId="{DEA8263E-5AAC-42A6-8C0F-5535CFBD709F}" destId="{BF86546F-21C5-4983-A619-67922CBB9B4A}" srcOrd="0" destOrd="0" presId="urn:microsoft.com/office/officeart/2005/8/layout/vList2"/>
    <dgm:cxn modelId="{647D91F0-9EC7-4D26-9E24-D01DB13D9456}" type="presOf" srcId="{AAB1F43F-9CDA-4FE8-BEEF-5938114E2BD8}" destId="{5CE00D5E-BDE4-44EC-8A27-830062049B6F}" srcOrd="0" destOrd="0" presId="urn:microsoft.com/office/officeart/2005/8/layout/vList2"/>
    <dgm:cxn modelId="{D45BD2ED-A582-49B6-B56E-6EB5FEC01952}" type="presParOf" srcId="{12193CED-9A7D-4AE9-988C-766CA5A46BC6}" destId="{EF319757-E7A7-413F-B8CD-00D94D8BA47E}" srcOrd="0" destOrd="0" presId="urn:microsoft.com/office/officeart/2005/8/layout/vList2"/>
    <dgm:cxn modelId="{97AC3A9E-E092-4A7D-8908-75D7CC4DBC50}" type="presParOf" srcId="{12193CED-9A7D-4AE9-988C-766CA5A46BC6}" destId="{BBA286C3-BF7C-4178-B0C4-A7FE5C3A05E6}" srcOrd="1" destOrd="0" presId="urn:microsoft.com/office/officeart/2005/8/layout/vList2"/>
    <dgm:cxn modelId="{CBCA7D1B-64CD-42DB-97A7-E671A7CDF9F2}" type="presParOf" srcId="{12193CED-9A7D-4AE9-988C-766CA5A46BC6}" destId="{5CE00D5E-BDE4-44EC-8A27-830062049B6F}" srcOrd="2" destOrd="0" presId="urn:microsoft.com/office/officeart/2005/8/layout/vList2"/>
    <dgm:cxn modelId="{19F1F55C-2B75-424C-AF98-4E35E95514EB}" type="presParOf" srcId="{12193CED-9A7D-4AE9-988C-766CA5A46BC6}" destId="{ED33FB01-ECFF-4229-A8C2-677F12E1AC19}" srcOrd="3" destOrd="0" presId="urn:microsoft.com/office/officeart/2005/8/layout/vList2"/>
    <dgm:cxn modelId="{57A3C7BA-00C6-413A-B00A-F37019950507}" type="presParOf" srcId="{12193CED-9A7D-4AE9-988C-766CA5A46BC6}" destId="{BF86546F-21C5-4983-A619-67922CBB9B4A}" srcOrd="4" destOrd="0" presId="urn:microsoft.com/office/officeart/2005/8/layout/vList2"/>
    <dgm:cxn modelId="{DC4A04A2-6F0F-47F7-87A1-DC0B200FA4B8}" type="presParOf" srcId="{12193CED-9A7D-4AE9-988C-766CA5A46BC6}" destId="{9BB7FAC4-740D-445E-AC3A-11C12A64429E}" srcOrd="5" destOrd="0" presId="urn:microsoft.com/office/officeart/2005/8/layout/vList2"/>
    <dgm:cxn modelId="{C46A037E-695D-480B-BD33-70EC31BC9F1A}" type="presParOf" srcId="{12193CED-9A7D-4AE9-988C-766CA5A46BC6}" destId="{FC981C0B-5347-4C28-BA27-31131982866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139D6-E629-48DE-B3FF-7EF6C888A711}"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42B652-EC4F-4964-9C77-84D2F214DC3D}">
      <dgm:prSet/>
      <dgm:spPr/>
      <dgm:t>
        <a:bodyPr/>
        <a:lstStyle/>
        <a:p>
          <a:r>
            <a:rPr lang="en-US"/>
            <a:t>We preformed feature scaling and performed the model on logistic regression, Random Forest, XG boost and we did hyperparameter training for logistic regression.</a:t>
          </a:r>
        </a:p>
      </dgm:t>
    </dgm:pt>
    <dgm:pt modelId="{0A1FD8E1-E0F1-4FF7-8891-4A8A5896998A}" type="parTrans" cxnId="{78D5FDEF-A849-470B-9CE3-FA4DF89BA45E}">
      <dgm:prSet/>
      <dgm:spPr/>
      <dgm:t>
        <a:bodyPr/>
        <a:lstStyle/>
        <a:p>
          <a:endParaRPr lang="en-US"/>
        </a:p>
      </dgm:t>
    </dgm:pt>
    <dgm:pt modelId="{78C0C561-07A3-4FBC-8160-7B704F2FE9D3}" type="sibTrans" cxnId="{78D5FDEF-A849-470B-9CE3-FA4DF89BA45E}">
      <dgm:prSet/>
      <dgm:spPr/>
      <dgm:t>
        <a:bodyPr/>
        <a:lstStyle/>
        <a:p>
          <a:endParaRPr lang="en-US"/>
        </a:p>
      </dgm:t>
    </dgm:pt>
    <dgm:pt modelId="{2F1CD72A-5783-4568-9C14-1BEAF9651250}">
      <dgm:prSet/>
      <dgm:spPr/>
      <dgm:t>
        <a:bodyPr/>
        <a:lstStyle/>
        <a:p>
          <a:r>
            <a:rPr lang="en-US"/>
            <a:t>We are able to calculate the required run rate and current run rate for the data.</a:t>
          </a:r>
        </a:p>
      </dgm:t>
    </dgm:pt>
    <dgm:pt modelId="{0DA51008-9F7F-4C97-B51B-C29896687EAF}" type="parTrans" cxnId="{8E7FD19A-B044-41D0-AD3D-CECF81AD7303}">
      <dgm:prSet/>
      <dgm:spPr/>
      <dgm:t>
        <a:bodyPr/>
        <a:lstStyle/>
        <a:p>
          <a:endParaRPr lang="en-US"/>
        </a:p>
      </dgm:t>
    </dgm:pt>
    <dgm:pt modelId="{91F46E57-AEC1-451C-B3DB-76C880705057}" type="sibTrans" cxnId="{8E7FD19A-B044-41D0-AD3D-CECF81AD7303}">
      <dgm:prSet/>
      <dgm:spPr/>
      <dgm:t>
        <a:bodyPr/>
        <a:lstStyle/>
        <a:p>
          <a:endParaRPr lang="en-US"/>
        </a:p>
      </dgm:t>
    </dgm:pt>
    <dgm:pt modelId="{386B2E82-FC9B-408F-8849-424B99839743}" type="pres">
      <dgm:prSet presAssocID="{8B4139D6-E629-48DE-B3FF-7EF6C888A711}" presName="hierChild1" presStyleCnt="0">
        <dgm:presLayoutVars>
          <dgm:chPref val="1"/>
          <dgm:dir/>
          <dgm:animOne val="branch"/>
          <dgm:animLvl val="lvl"/>
          <dgm:resizeHandles/>
        </dgm:presLayoutVars>
      </dgm:prSet>
      <dgm:spPr/>
    </dgm:pt>
    <dgm:pt modelId="{5CF6E4D8-028E-4C2A-8F99-00AEBE4E72C6}" type="pres">
      <dgm:prSet presAssocID="{1742B652-EC4F-4964-9C77-84D2F214DC3D}" presName="hierRoot1" presStyleCnt="0"/>
      <dgm:spPr/>
    </dgm:pt>
    <dgm:pt modelId="{9A7C50F1-18D9-4915-9AA4-36335F2B149D}" type="pres">
      <dgm:prSet presAssocID="{1742B652-EC4F-4964-9C77-84D2F214DC3D}" presName="composite" presStyleCnt="0"/>
      <dgm:spPr/>
    </dgm:pt>
    <dgm:pt modelId="{9D7155BC-A0A4-40BC-86AB-027A94EB7AB2}" type="pres">
      <dgm:prSet presAssocID="{1742B652-EC4F-4964-9C77-84D2F214DC3D}" presName="background" presStyleLbl="node0" presStyleIdx="0" presStyleCnt="2"/>
      <dgm:spPr/>
    </dgm:pt>
    <dgm:pt modelId="{407008A3-17E9-4693-BDC8-9FB36A42518C}" type="pres">
      <dgm:prSet presAssocID="{1742B652-EC4F-4964-9C77-84D2F214DC3D}" presName="text" presStyleLbl="fgAcc0" presStyleIdx="0" presStyleCnt="2">
        <dgm:presLayoutVars>
          <dgm:chPref val="3"/>
        </dgm:presLayoutVars>
      </dgm:prSet>
      <dgm:spPr/>
    </dgm:pt>
    <dgm:pt modelId="{F5A4520C-1309-4C02-AA48-F38830A2FF88}" type="pres">
      <dgm:prSet presAssocID="{1742B652-EC4F-4964-9C77-84D2F214DC3D}" presName="hierChild2" presStyleCnt="0"/>
      <dgm:spPr/>
    </dgm:pt>
    <dgm:pt modelId="{47C4F4F7-4EBB-4550-98D2-071C31008E5E}" type="pres">
      <dgm:prSet presAssocID="{2F1CD72A-5783-4568-9C14-1BEAF9651250}" presName="hierRoot1" presStyleCnt="0"/>
      <dgm:spPr/>
    </dgm:pt>
    <dgm:pt modelId="{AC068151-8DD0-4D9F-8F59-EDE18DA8275D}" type="pres">
      <dgm:prSet presAssocID="{2F1CD72A-5783-4568-9C14-1BEAF9651250}" presName="composite" presStyleCnt="0"/>
      <dgm:spPr/>
    </dgm:pt>
    <dgm:pt modelId="{6C8031F7-025F-4B7A-8AF2-BCC1A08B99D2}" type="pres">
      <dgm:prSet presAssocID="{2F1CD72A-5783-4568-9C14-1BEAF9651250}" presName="background" presStyleLbl="node0" presStyleIdx="1" presStyleCnt="2"/>
      <dgm:spPr/>
    </dgm:pt>
    <dgm:pt modelId="{DD32F399-5476-443D-A597-3FA41B3A4825}" type="pres">
      <dgm:prSet presAssocID="{2F1CD72A-5783-4568-9C14-1BEAF9651250}" presName="text" presStyleLbl="fgAcc0" presStyleIdx="1" presStyleCnt="2">
        <dgm:presLayoutVars>
          <dgm:chPref val="3"/>
        </dgm:presLayoutVars>
      </dgm:prSet>
      <dgm:spPr/>
    </dgm:pt>
    <dgm:pt modelId="{FF008C93-6B9E-4EF5-95B7-1F5B01BA5FBD}" type="pres">
      <dgm:prSet presAssocID="{2F1CD72A-5783-4568-9C14-1BEAF9651250}" presName="hierChild2" presStyleCnt="0"/>
      <dgm:spPr/>
    </dgm:pt>
  </dgm:ptLst>
  <dgm:cxnLst>
    <dgm:cxn modelId="{73D0C021-5E78-4581-96EB-67B8B321380B}" type="presOf" srcId="{2F1CD72A-5783-4568-9C14-1BEAF9651250}" destId="{DD32F399-5476-443D-A597-3FA41B3A4825}" srcOrd="0" destOrd="0" presId="urn:microsoft.com/office/officeart/2005/8/layout/hierarchy1"/>
    <dgm:cxn modelId="{DB2F2024-628B-49E1-98F4-A1E3A1EE2B4F}" type="presOf" srcId="{8B4139D6-E629-48DE-B3FF-7EF6C888A711}" destId="{386B2E82-FC9B-408F-8849-424B99839743}" srcOrd="0" destOrd="0" presId="urn:microsoft.com/office/officeart/2005/8/layout/hierarchy1"/>
    <dgm:cxn modelId="{A3B5C43C-08ED-470D-9DD9-719FFE04BD9E}" type="presOf" srcId="{1742B652-EC4F-4964-9C77-84D2F214DC3D}" destId="{407008A3-17E9-4693-BDC8-9FB36A42518C}" srcOrd="0" destOrd="0" presId="urn:microsoft.com/office/officeart/2005/8/layout/hierarchy1"/>
    <dgm:cxn modelId="{8E7FD19A-B044-41D0-AD3D-CECF81AD7303}" srcId="{8B4139D6-E629-48DE-B3FF-7EF6C888A711}" destId="{2F1CD72A-5783-4568-9C14-1BEAF9651250}" srcOrd="1" destOrd="0" parTransId="{0DA51008-9F7F-4C97-B51B-C29896687EAF}" sibTransId="{91F46E57-AEC1-451C-B3DB-76C880705057}"/>
    <dgm:cxn modelId="{78D5FDEF-A849-470B-9CE3-FA4DF89BA45E}" srcId="{8B4139D6-E629-48DE-B3FF-7EF6C888A711}" destId="{1742B652-EC4F-4964-9C77-84D2F214DC3D}" srcOrd="0" destOrd="0" parTransId="{0A1FD8E1-E0F1-4FF7-8891-4A8A5896998A}" sibTransId="{78C0C561-07A3-4FBC-8160-7B704F2FE9D3}"/>
    <dgm:cxn modelId="{B572F777-7AF6-4C43-B009-21962B13A25A}" type="presParOf" srcId="{386B2E82-FC9B-408F-8849-424B99839743}" destId="{5CF6E4D8-028E-4C2A-8F99-00AEBE4E72C6}" srcOrd="0" destOrd="0" presId="urn:microsoft.com/office/officeart/2005/8/layout/hierarchy1"/>
    <dgm:cxn modelId="{A4719D47-571C-4B95-91EF-4B50FA31C0EE}" type="presParOf" srcId="{5CF6E4D8-028E-4C2A-8F99-00AEBE4E72C6}" destId="{9A7C50F1-18D9-4915-9AA4-36335F2B149D}" srcOrd="0" destOrd="0" presId="urn:microsoft.com/office/officeart/2005/8/layout/hierarchy1"/>
    <dgm:cxn modelId="{502B6DF3-D8D3-4A8E-BDE8-3C4862E329F3}" type="presParOf" srcId="{9A7C50F1-18D9-4915-9AA4-36335F2B149D}" destId="{9D7155BC-A0A4-40BC-86AB-027A94EB7AB2}" srcOrd="0" destOrd="0" presId="urn:microsoft.com/office/officeart/2005/8/layout/hierarchy1"/>
    <dgm:cxn modelId="{F73C02D9-7CAC-4D19-8F5D-F5D34F417153}" type="presParOf" srcId="{9A7C50F1-18D9-4915-9AA4-36335F2B149D}" destId="{407008A3-17E9-4693-BDC8-9FB36A42518C}" srcOrd="1" destOrd="0" presId="urn:microsoft.com/office/officeart/2005/8/layout/hierarchy1"/>
    <dgm:cxn modelId="{56E33163-63D6-4ABF-A1EF-0334F8154C74}" type="presParOf" srcId="{5CF6E4D8-028E-4C2A-8F99-00AEBE4E72C6}" destId="{F5A4520C-1309-4C02-AA48-F38830A2FF88}" srcOrd="1" destOrd="0" presId="urn:microsoft.com/office/officeart/2005/8/layout/hierarchy1"/>
    <dgm:cxn modelId="{A3E956A5-EE0B-4AD2-9887-8FC6947DE8F4}" type="presParOf" srcId="{386B2E82-FC9B-408F-8849-424B99839743}" destId="{47C4F4F7-4EBB-4550-98D2-071C31008E5E}" srcOrd="1" destOrd="0" presId="urn:microsoft.com/office/officeart/2005/8/layout/hierarchy1"/>
    <dgm:cxn modelId="{50950610-9210-4FCF-881E-07C2FF1FBC34}" type="presParOf" srcId="{47C4F4F7-4EBB-4550-98D2-071C31008E5E}" destId="{AC068151-8DD0-4D9F-8F59-EDE18DA8275D}" srcOrd="0" destOrd="0" presId="urn:microsoft.com/office/officeart/2005/8/layout/hierarchy1"/>
    <dgm:cxn modelId="{8D9660E7-83D8-4A41-9DF3-A955106EBF6B}" type="presParOf" srcId="{AC068151-8DD0-4D9F-8F59-EDE18DA8275D}" destId="{6C8031F7-025F-4B7A-8AF2-BCC1A08B99D2}" srcOrd="0" destOrd="0" presId="urn:microsoft.com/office/officeart/2005/8/layout/hierarchy1"/>
    <dgm:cxn modelId="{7982CA57-F6AB-4A7A-A726-16D147906D2A}" type="presParOf" srcId="{AC068151-8DD0-4D9F-8F59-EDE18DA8275D}" destId="{DD32F399-5476-443D-A597-3FA41B3A4825}" srcOrd="1" destOrd="0" presId="urn:microsoft.com/office/officeart/2005/8/layout/hierarchy1"/>
    <dgm:cxn modelId="{A062CC78-43FC-4972-BCED-AD558E02EDEF}" type="presParOf" srcId="{47C4F4F7-4EBB-4550-98D2-071C31008E5E}" destId="{FF008C93-6B9E-4EF5-95B7-1F5B01BA5F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A4783C-D178-417C-8486-D83D41963789}"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DD0D4640-C78E-4676-A569-EAE4C8653A84}">
      <dgm:prSet/>
      <dgm:spPr/>
      <dgm:t>
        <a:bodyPr/>
        <a:lstStyle/>
        <a:p>
          <a:r>
            <a:rPr lang="en-US"/>
            <a:t>We have built a predictive model to determine whether the team batting second will win or lose the match, based on the given features.</a:t>
          </a:r>
        </a:p>
      </dgm:t>
    </dgm:pt>
    <dgm:pt modelId="{DB55F283-2A3D-4DE0-A128-C030D574D0AB}" type="parTrans" cxnId="{9CD20859-9E73-4DCE-A56F-BF41BC9755AA}">
      <dgm:prSet/>
      <dgm:spPr/>
      <dgm:t>
        <a:bodyPr/>
        <a:lstStyle/>
        <a:p>
          <a:endParaRPr lang="en-US"/>
        </a:p>
      </dgm:t>
    </dgm:pt>
    <dgm:pt modelId="{4F2ADF00-D3FF-46DC-A43A-27BECE71F79C}" type="sibTrans" cxnId="{9CD20859-9E73-4DCE-A56F-BF41BC9755AA}">
      <dgm:prSet/>
      <dgm:spPr/>
      <dgm:t>
        <a:bodyPr/>
        <a:lstStyle/>
        <a:p>
          <a:endParaRPr lang="en-US"/>
        </a:p>
      </dgm:t>
    </dgm:pt>
    <dgm:pt modelId="{095FA7C5-1EC6-4B3D-B112-462045125277}">
      <dgm:prSet/>
      <dgm:spPr/>
      <dgm:t>
        <a:bodyPr/>
        <a:lstStyle/>
        <a:p>
          <a:r>
            <a:rPr lang="en-US" dirty="0"/>
            <a:t>In logistic regression we achieved an accuracy score of 91.4%, in Random forest we achieved an accuracy score of 1(100%), in XG boost model we achieved an accuracy score of 1(100%).</a:t>
          </a:r>
        </a:p>
      </dgm:t>
    </dgm:pt>
    <dgm:pt modelId="{B56524D7-966E-485E-A3EA-FBA036857F22}" type="parTrans" cxnId="{D223D4DC-A028-4AD4-A7D7-8AD02C06CF6C}">
      <dgm:prSet/>
      <dgm:spPr/>
      <dgm:t>
        <a:bodyPr/>
        <a:lstStyle/>
        <a:p>
          <a:endParaRPr lang="en-US"/>
        </a:p>
      </dgm:t>
    </dgm:pt>
    <dgm:pt modelId="{BB947B62-0B40-4027-AB3E-1F821A71A092}" type="sibTrans" cxnId="{D223D4DC-A028-4AD4-A7D7-8AD02C06CF6C}">
      <dgm:prSet/>
      <dgm:spPr/>
      <dgm:t>
        <a:bodyPr/>
        <a:lstStyle/>
        <a:p>
          <a:endParaRPr lang="en-US"/>
        </a:p>
      </dgm:t>
    </dgm:pt>
    <dgm:pt modelId="{0F01FAF9-4AE1-442F-8813-9AD3B164DEFC}">
      <dgm:prSet/>
      <dgm:spPr/>
      <dgm:t>
        <a:bodyPr/>
        <a:lstStyle/>
        <a:p>
          <a:r>
            <a:rPr lang="en-US"/>
            <a:t>In hyperparameter training logistic regression model with Lasso regularization (penalty='l1') and regularization parameter C=100 achieved the highest mean cross-validated score of 0.85.</a:t>
          </a:r>
        </a:p>
      </dgm:t>
    </dgm:pt>
    <dgm:pt modelId="{310D4113-AB7C-471A-B087-C5E85BF75187}" type="parTrans" cxnId="{16299EAA-4CEA-4E49-BEBF-C81DF4D639D3}">
      <dgm:prSet/>
      <dgm:spPr/>
      <dgm:t>
        <a:bodyPr/>
        <a:lstStyle/>
        <a:p>
          <a:endParaRPr lang="en-US"/>
        </a:p>
      </dgm:t>
    </dgm:pt>
    <dgm:pt modelId="{7306EDA8-BF7A-4DFE-A244-61DEB21A4E3D}" type="sibTrans" cxnId="{16299EAA-4CEA-4E49-BEBF-C81DF4D639D3}">
      <dgm:prSet/>
      <dgm:spPr/>
      <dgm:t>
        <a:bodyPr/>
        <a:lstStyle/>
        <a:p>
          <a:endParaRPr lang="en-US"/>
        </a:p>
      </dgm:t>
    </dgm:pt>
    <dgm:pt modelId="{3244D8DC-E1B3-49E7-AAA0-4DA9783EE32C}" type="pres">
      <dgm:prSet presAssocID="{0AA4783C-D178-417C-8486-D83D41963789}" presName="outerComposite" presStyleCnt="0">
        <dgm:presLayoutVars>
          <dgm:chMax val="5"/>
          <dgm:dir/>
          <dgm:resizeHandles val="exact"/>
        </dgm:presLayoutVars>
      </dgm:prSet>
      <dgm:spPr/>
    </dgm:pt>
    <dgm:pt modelId="{3ECDCB0B-F968-421B-81B9-B90600532A9F}" type="pres">
      <dgm:prSet presAssocID="{0AA4783C-D178-417C-8486-D83D41963789}" presName="dummyMaxCanvas" presStyleCnt="0">
        <dgm:presLayoutVars/>
      </dgm:prSet>
      <dgm:spPr/>
    </dgm:pt>
    <dgm:pt modelId="{EAFECA92-BA86-4C39-9998-BA74CB909D00}" type="pres">
      <dgm:prSet presAssocID="{0AA4783C-D178-417C-8486-D83D41963789}" presName="ThreeNodes_1" presStyleLbl="node1" presStyleIdx="0" presStyleCnt="3">
        <dgm:presLayoutVars>
          <dgm:bulletEnabled val="1"/>
        </dgm:presLayoutVars>
      </dgm:prSet>
      <dgm:spPr/>
    </dgm:pt>
    <dgm:pt modelId="{055D559E-EB5B-4917-9216-FA346EA4EFBA}" type="pres">
      <dgm:prSet presAssocID="{0AA4783C-D178-417C-8486-D83D41963789}" presName="ThreeNodes_2" presStyleLbl="node1" presStyleIdx="1" presStyleCnt="3">
        <dgm:presLayoutVars>
          <dgm:bulletEnabled val="1"/>
        </dgm:presLayoutVars>
      </dgm:prSet>
      <dgm:spPr/>
    </dgm:pt>
    <dgm:pt modelId="{F227F6ED-CF67-43C5-9C22-08733510FF49}" type="pres">
      <dgm:prSet presAssocID="{0AA4783C-D178-417C-8486-D83D41963789}" presName="ThreeNodes_3" presStyleLbl="node1" presStyleIdx="2" presStyleCnt="3">
        <dgm:presLayoutVars>
          <dgm:bulletEnabled val="1"/>
        </dgm:presLayoutVars>
      </dgm:prSet>
      <dgm:spPr/>
    </dgm:pt>
    <dgm:pt modelId="{831FDCB5-A4FD-4E6E-BBEB-65BBDE238B5E}" type="pres">
      <dgm:prSet presAssocID="{0AA4783C-D178-417C-8486-D83D41963789}" presName="ThreeConn_1-2" presStyleLbl="fgAccFollowNode1" presStyleIdx="0" presStyleCnt="2">
        <dgm:presLayoutVars>
          <dgm:bulletEnabled val="1"/>
        </dgm:presLayoutVars>
      </dgm:prSet>
      <dgm:spPr/>
    </dgm:pt>
    <dgm:pt modelId="{D69B8F7B-0D38-4446-9D73-E43F0ADBA895}" type="pres">
      <dgm:prSet presAssocID="{0AA4783C-D178-417C-8486-D83D41963789}" presName="ThreeConn_2-3" presStyleLbl="fgAccFollowNode1" presStyleIdx="1" presStyleCnt="2">
        <dgm:presLayoutVars>
          <dgm:bulletEnabled val="1"/>
        </dgm:presLayoutVars>
      </dgm:prSet>
      <dgm:spPr/>
    </dgm:pt>
    <dgm:pt modelId="{69A36CA1-EE07-42C2-B78D-D150870673ED}" type="pres">
      <dgm:prSet presAssocID="{0AA4783C-D178-417C-8486-D83D41963789}" presName="ThreeNodes_1_text" presStyleLbl="node1" presStyleIdx="2" presStyleCnt="3">
        <dgm:presLayoutVars>
          <dgm:bulletEnabled val="1"/>
        </dgm:presLayoutVars>
      </dgm:prSet>
      <dgm:spPr/>
    </dgm:pt>
    <dgm:pt modelId="{6F64CF7F-7399-4F93-AD2D-FDAC71EBE7BA}" type="pres">
      <dgm:prSet presAssocID="{0AA4783C-D178-417C-8486-D83D41963789}" presName="ThreeNodes_2_text" presStyleLbl="node1" presStyleIdx="2" presStyleCnt="3">
        <dgm:presLayoutVars>
          <dgm:bulletEnabled val="1"/>
        </dgm:presLayoutVars>
      </dgm:prSet>
      <dgm:spPr/>
    </dgm:pt>
    <dgm:pt modelId="{20BF9751-2D89-4013-B0BF-DE168F770F09}" type="pres">
      <dgm:prSet presAssocID="{0AA4783C-D178-417C-8486-D83D41963789}" presName="ThreeNodes_3_text" presStyleLbl="node1" presStyleIdx="2" presStyleCnt="3">
        <dgm:presLayoutVars>
          <dgm:bulletEnabled val="1"/>
        </dgm:presLayoutVars>
      </dgm:prSet>
      <dgm:spPr/>
    </dgm:pt>
  </dgm:ptLst>
  <dgm:cxnLst>
    <dgm:cxn modelId="{F4600E0D-FE5A-4206-97E2-7143F053E27D}" type="presOf" srcId="{DD0D4640-C78E-4676-A569-EAE4C8653A84}" destId="{69A36CA1-EE07-42C2-B78D-D150870673ED}" srcOrd="1" destOrd="0" presId="urn:microsoft.com/office/officeart/2005/8/layout/vProcess5"/>
    <dgm:cxn modelId="{5738BA0E-0A2D-4382-9685-EACB6526D011}" type="presOf" srcId="{4F2ADF00-D3FF-46DC-A43A-27BECE71F79C}" destId="{831FDCB5-A4FD-4E6E-BBEB-65BBDE238B5E}" srcOrd="0" destOrd="0" presId="urn:microsoft.com/office/officeart/2005/8/layout/vProcess5"/>
    <dgm:cxn modelId="{1E4D1B21-D76A-4562-88D8-1E260A514C19}" type="presOf" srcId="{095FA7C5-1EC6-4B3D-B112-462045125277}" destId="{055D559E-EB5B-4917-9216-FA346EA4EFBA}" srcOrd="0" destOrd="0" presId="urn:microsoft.com/office/officeart/2005/8/layout/vProcess5"/>
    <dgm:cxn modelId="{4113E535-18D3-4C44-980C-D70E35AA0463}" type="presOf" srcId="{095FA7C5-1EC6-4B3D-B112-462045125277}" destId="{6F64CF7F-7399-4F93-AD2D-FDAC71EBE7BA}" srcOrd="1" destOrd="0" presId="urn:microsoft.com/office/officeart/2005/8/layout/vProcess5"/>
    <dgm:cxn modelId="{A1CEAF53-4AA8-4820-BF4B-5BD67AE63E75}" type="presOf" srcId="{DD0D4640-C78E-4676-A569-EAE4C8653A84}" destId="{EAFECA92-BA86-4C39-9998-BA74CB909D00}" srcOrd="0" destOrd="0" presId="urn:microsoft.com/office/officeart/2005/8/layout/vProcess5"/>
    <dgm:cxn modelId="{9CD20859-9E73-4DCE-A56F-BF41BC9755AA}" srcId="{0AA4783C-D178-417C-8486-D83D41963789}" destId="{DD0D4640-C78E-4676-A569-EAE4C8653A84}" srcOrd="0" destOrd="0" parTransId="{DB55F283-2A3D-4DE0-A128-C030D574D0AB}" sibTransId="{4F2ADF00-D3FF-46DC-A43A-27BECE71F79C}"/>
    <dgm:cxn modelId="{F3090D87-42DE-4E0A-8461-3D6376155F45}" type="presOf" srcId="{0F01FAF9-4AE1-442F-8813-9AD3B164DEFC}" destId="{20BF9751-2D89-4013-B0BF-DE168F770F09}" srcOrd="1" destOrd="0" presId="urn:microsoft.com/office/officeart/2005/8/layout/vProcess5"/>
    <dgm:cxn modelId="{7B882787-6FFC-4061-9B0C-17D0A8738FE1}" type="presOf" srcId="{0F01FAF9-4AE1-442F-8813-9AD3B164DEFC}" destId="{F227F6ED-CF67-43C5-9C22-08733510FF49}" srcOrd="0" destOrd="0" presId="urn:microsoft.com/office/officeart/2005/8/layout/vProcess5"/>
    <dgm:cxn modelId="{16299EAA-4CEA-4E49-BEBF-C81DF4D639D3}" srcId="{0AA4783C-D178-417C-8486-D83D41963789}" destId="{0F01FAF9-4AE1-442F-8813-9AD3B164DEFC}" srcOrd="2" destOrd="0" parTransId="{310D4113-AB7C-471A-B087-C5E85BF75187}" sibTransId="{7306EDA8-BF7A-4DFE-A244-61DEB21A4E3D}"/>
    <dgm:cxn modelId="{9ED1ABAA-A3E3-4AD9-A364-C2D608E341F8}" type="presOf" srcId="{BB947B62-0B40-4027-AB3E-1F821A71A092}" destId="{D69B8F7B-0D38-4446-9D73-E43F0ADBA895}" srcOrd="0" destOrd="0" presId="urn:microsoft.com/office/officeart/2005/8/layout/vProcess5"/>
    <dgm:cxn modelId="{0487BAD3-C4E9-4FF7-8548-F2013AFC8B27}" type="presOf" srcId="{0AA4783C-D178-417C-8486-D83D41963789}" destId="{3244D8DC-E1B3-49E7-AAA0-4DA9783EE32C}" srcOrd="0" destOrd="0" presId="urn:microsoft.com/office/officeart/2005/8/layout/vProcess5"/>
    <dgm:cxn modelId="{D223D4DC-A028-4AD4-A7D7-8AD02C06CF6C}" srcId="{0AA4783C-D178-417C-8486-D83D41963789}" destId="{095FA7C5-1EC6-4B3D-B112-462045125277}" srcOrd="1" destOrd="0" parTransId="{B56524D7-966E-485E-A3EA-FBA036857F22}" sibTransId="{BB947B62-0B40-4027-AB3E-1F821A71A092}"/>
    <dgm:cxn modelId="{4B7862D3-86B8-409B-8555-C7422FB3A9E4}" type="presParOf" srcId="{3244D8DC-E1B3-49E7-AAA0-4DA9783EE32C}" destId="{3ECDCB0B-F968-421B-81B9-B90600532A9F}" srcOrd="0" destOrd="0" presId="urn:microsoft.com/office/officeart/2005/8/layout/vProcess5"/>
    <dgm:cxn modelId="{B1FB006A-2320-4D49-B8F8-A37FDEC48D93}" type="presParOf" srcId="{3244D8DC-E1B3-49E7-AAA0-4DA9783EE32C}" destId="{EAFECA92-BA86-4C39-9998-BA74CB909D00}" srcOrd="1" destOrd="0" presId="urn:microsoft.com/office/officeart/2005/8/layout/vProcess5"/>
    <dgm:cxn modelId="{3CBA1189-1CF7-4856-92BC-280B6A82ED27}" type="presParOf" srcId="{3244D8DC-E1B3-49E7-AAA0-4DA9783EE32C}" destId="{055D559E-EB5B-4917-9216-FA346EA4EFBA}" srcOrd="2" destOrd="0" presId="urn:microsoft.com/office/officeart/2005/8/layout/vProcess5"/>
    <dgm:cxn modelId="{FC0B5F8F-4BF0-461B-A849-CE5E5C6B2A45}" type="presParOf" srcId="{3244D8DC-E1B3-49E7-AAA0-4DA9783EE32C}" destId="{F227F6ED-CF67-43C5-9C22-08733510FF49}" srcOrd="3" destOrd="0" presId="urn:microsoft.com/office/officeart/2005/8/layout/vProcess5"/>
    <dgm:cxn modelId="{CBE35F6C-0922-4668-A2CC-DC35D8AB4AAF}" type="presParOf" srcId="{3244D8DC-E1B3-49E7-AAA0-4DA9783EE32C}" destId="{831FDCB5-A4FD-4E6E-BBEB-65BBDE238B5E}" srcOrd="4" destOrd="0" presId="urn:microsoft.com/office/officeart/2005/8/layout/vProcess5"/>
    <dgm:cxn modelId="{EAD91724-D926-4D40-834A-373B48E9FB36}" type="presParOf" srcId="{3244D8DC-E1B3-49E7-AAA0-4DA9783EE32C}" destId="{D69B8F7B-0D38-4446-9D73-E43F0ADBA895}" srcOrd="5" destOrd="0" presId="urn:microsoft.com/office/officeart/2005/8/layout/vProcess5"/>
    <dgm:cxn modelId="{97EBA4DF-1153-4D2E-8123-322F9514BB82}" type="presParOf" srcId="{3244D8DC-E1B3-49E7-AAA0-4DA9783EE32C}" destId="{69A36CA1-EE07-42C2-B78D-D150870673ED}" srcOrd="6" destOrd="0" presId="urn:microsoft.com/office/officeart/2005/8/layout/vProcess5"/>
    <dgm:cxn modelId="{1B540C63-6E0F-46A3-B90C-658099AD5550}" type="presParOf" srcId="{3244D8DC-E1B3-49E7-AAA0-4DA9783EE32C}" destId="{6F64CF7F-7399-4F93-AD2D-FDAC71EBE7BA}" srcOrd="7" destOrd="0" presId="urn:microsoft.com/office/officeart/2005/8/layout/vProcess5"/>
    <dgm:cxn modelId="{1C4F66BD-753A-40A1-AAA2-15287C453705}" type="presParOf" srcId="{3244D8DC-E1B3-49E7-AAA0-4DA9783EE32C}" destId="{20BF9751-2D89-4013-B0BF-DE168F770F0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A5D19-09EA-4227-9104-6EA28B299B1A}">
      <dsp:nvSpPr>
        <dsp:cNvPr id="0" name=""/>
        <dsp:cNvSpPr/>
      </dsp:nvSpPr>
      <dsp:spPr>
        <a:xfrm>
          <a:off x="3254" y="57673"/>
          <a:ext cx="2582131" cy="1549278"/>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INTRODUCTION</a:t>
          </a:r>
        </a:p>
      </dsp:txBody>
      <dsp:txXfrm>
        <a:off x="3254" y="57673"/>
        <a:ext cx="2582131" cy="1549278"/>
      </dsp:txXfrm>
    </dsp:sp>
    <dsp:sp modelId="{07A8363B-6609-4F6F-B27D-BE3989B00B28}">
      <dsp:nvSpPr>
        <dsp:cNvPr id="0" name=""/>
        <dsp:cNvSpPr/>
      </dsp:nvSpPr>
      <dsp:spPr>
        <a:xfrm>
          <a:off x="2843599" y="57673"/>
          <a:ext cx="2582131" cy="1549278"/>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COLLECTION</a:t>
          </a:r>
        </a:p>
      </dsp:txBody>
      <dsp:txXfrm>
        <a:off x="2843599" y="57673"/>
        <a:ext cx="2582131" cy="1549278"/>
      </dsp:txXfrm>
    </dsp:sp>
    <dsp:sp modelId="{3DA6A2C2-9FF8-4AB0-A611-7961ABD3AE09}">
      <dsp:nvSpPr>
        <dsp:cNvPr id="0" name=""/>
        <dsp:cNvSpPr/>
      </dsp:nvSpPr>
      <dsp:spPr>
        <a:xfrm>
          <a:off x="5683943" y="57673"/>
          <a:ext cx="2582131" cy="1549278"/>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SET</a:t>
          </a:r>
        </a:p>
      </dsp:txBody>
      <dsp:txXfrm>
        <a:off x="5683943" y="57673"/>
        <a:ext cx="2582131" cy="1549278"/>
      </dsp:txXfrm>
    </dsp:sp>
    <dsp:sp modelId="{2D3C2773-2C3D-43C9-B525-44EB1C282CB6}">
      <dsp:nvSpPr>
        <dsp:cNvPr id="0" name=""/>
        <dsp:cNvSpPr/>
      </dsp:nvSpPr>
      <dsp:spPr>
        <a:xfrm>
          <a:off x="8524287" y="57673"/>
          <a:ext cx="2582131" cy="1549278"/>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PREPROCESSING</a:t>
          </a:r>
        </a:p>
      </dsp:txBody>
      <dsp:txXfrm>
        <a:off x="8524287" y="57673"/>
        <a:ext cx="2582131" cy="1549278"/>
      </dsp:txXfrm>
    </dsp:sp>
    <dsp:sp modelId="{EE01A6E3-7CB9-4743-B253-A2FB95AD2D8A}">
      <dsp:nvSpPr>
        <dsp:cNvPr id="0" name=""/>
        <dsp:cNvSpPr/>
      </dsp:nvSpPr>
      <dsp:spPr>
        <a:xfrm>
          <a:off x="1423426" y="1865165"/>
          <a:ext cx="2582131" cy="1549278"/>
        </a:xfrm>
        <a:prstGeom prst="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BASELINE</a:t>
          </a:r>
        </a:p>
      </dsp:txBody>
      <dsp:txXfrm>
        <a:off x="1423426" y="1865165"/>
        <a:ext cx="2582131" cy="1549278"/>
      </dsp:txXfrm>
    </dsp:sp>
    <dsp:sp modelId="{3BD7F761-B957-44AF-8033-41732BC97BAB}">
      <dsp:nvSpPr>
        <dsp:cNvPr id="0" name=""/>
        <dsp:cNvSpPr/>
      </dsp:nvSpPr>
      <dsp:spPr>
        <a:xfrm>
          <a:off x="4263771" y="1865165"/>
          <a:ext cx="2582131" cy="1549278"/>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 DESCRIPTION</a:t>
          </a:r>
        </a:p>
      </dsp:txBody>
      <dsp:txXfrm>
        <a:off x="4263771" y="1865165"/>
        <a:ext cx="2582131" cy="1549278"/>
      </dsp:txXfrm>
    </dsp:sp>
    <dsp:sp modelId="{C6CABC9E-0BDB-48A4-92BE-FB950D4DCF8C}">
      <dsp:nvSpPr>
        <dsp:cNvPr id="0" name=""/>
        <dsp:cNvSpPr/>
      </dsp:nvSpPr>
      <dsp:spPr>
        <a:xfrm>
          <a:off x="7104115" y="1865165"/>
          <a:ext cx="2582131" cy="1549278"/>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RESULTS</a:t>
          </a:r>
        </a:p>
      </dsp:txBody>
      <dsp:txXfrm>
        <a:off x="7104115" y="1865165"/>
        <a:ext cx="2582131" cy="1549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19757-E7A7-413F-B8CD-00D94D8BA47E}">
      <dsp:nvSpPr>
        <dsp:cNvPr id="0" name=""/>
        <dsp:cNvSpPr/>
      </dsp:nvSpPr>
      <dsp:spPr>
        <a:xfrm>
          <a:off x="0" y="6369"/>
          <a:ext cx="4996207" cy="140597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Indian Premier League (IPL) is India's professional T20cricket league in , competing in March or April and May each year with eight teams from eight different cities in India. </a:t>
          </a:r>
        </a:p>
      </dsp:txBody>
      <dsp:txXfrm>
        <a:off x="68634" y="75003"/>
        <a:ext cx="4858939" cy="1268706"/>
      </dsp:txXfrm>
    </dsp:sp>
    <dsp:sp modelId="{5CE00D5E-BDE4-44EC-8A27-830062049B6F}">
      <dsp:nvSpPr>
        <dsp:cNvPr id="0" name=""/>
        <dsp:cNvSpPr/>
      </dsp:nvSpPr>
      <dsp:spPr>
        <a:xfrm>
          <a:off x="0" y="1461303"/>
          <a:ext cx="4996207" cy="1405974"/>
        </a:xfrm>
        <a:prstGeom prst="roundRect">
          <a:avLst/>
        </a:prstGeom>
        <a:solidFill>
          <a:schemeClr val="accent5">
            <a:hueOff val="-498273"/>
            <a:satOff val="139"/>
            <a:lumOff val="-235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league was established in 2008 by the Indian Cricket Control Board (BCCI). We have chosen this project because IPL has highest viewership count in the cricket leagues which has been conducted by different countries.</a:t>
          </a:r>
        </a:p>
      </dsp:txBody>
      <dsp:txXfrm>
        <a:off x="68634" y="1529937"/>
        <a:ext cx="4858939" cy="1268706"/>
      </dsp:txXfrm>
    </dsp:sp>
    <dsp:sp modelId="{BF86546F-21C5-4983-A619-67922CBB9B4A}">
      <dsp:nvSpPr>
        <dsp:cNvPr id="0" name=""/>
        <dsp:cNvSpPr/>
      </dsp:nvSpPr>
      <dsp:spPr>
        <a:xfrm>
          <a:off x="0" y="2916238"/>
          <a:ext cx="4996207" cy="1405974"/>
        </a:xfrm>
        <a:prstGeom prst="roundRect">
          <a:avLst/>
        </a:prstGeom>
        <a:solidFill>
          <a:schemeClr val="accent5">
            <a:hueOff val="-996545"/>
            <a:satOff val="279"/>
            <a:lumOff val="-470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Cricket is one of the biggest sports industries in India and everyone loves cricket. So, we thought of working on the IPL data and put ourselves at a test whether we will be able to predict the team wins with the available data. </a:t>
          </a:r>
        </a:p>
      </dsp:txBody>
      <dsp:txXfrm>
        <a:off x="68634" y="2984872"/>
        <a:ext cx="4858939" cy="1268706"/>
      </dsp:txXfrm>
    </dsp:sp>
    <dsp:sp modelId="{FC981C0B-5347-4C28-BA27-311319828660}">
      <dsp:nvSpPr>
        <dsp:cNvPr id="0" name=""/>
        <dsp:cNvSpPr/>
      </dsp:nvSpPr>
      <dsp:spPr>
        <a:xfrm>
          <a:off x="0" y="4371172"/>
          <a:ext cx="4996207" cy="1405974"/>
        </a:xfrm>
        <a:prstGeom prst="roundRect">
          <a:avLst/>
        </a:prstGeom>
        <a:solidFill>
          <a:schemeClr val="accent5">
            <a:hueOff val="-1494818"/>
            <a:satOff val="418"/>
            <a:lumOff val="-705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general problem of this project is nobody is never 100% accurate of predicting the win of a team but there is a probability of predicting slight accurately present on the previous data so we thought of trying it from our end and do our best. </a:t>
          </a:r>
        </a:p>
      </dsp:txBody>
      <dsp:txXfrm>
        <a:off x="68634" y="4439806"/>
        <a:ext cx="4858939" cy="1268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155BC-A0A4-40BC-86AB-027A94EB7AB2}">
      <dsp:nvSpPr>
        <dsp:cNvPr id="0" name=""/>
        <dsp:cNvSpPr/>
      </dsp:nvSpPr>
      <dsp:spPr>
        <a:xfrm>
          <a:off x="86794"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07008A3-17E9-4693-BDC8-9FB36A42518C}">
      <dsp:nvSpPr>
        <dsp:cNvPr id="0" name=""/>
        <dsp:cNvSpPr/>
      </dsp:nvSpPr>
      <dsp:spPr>
        <a:xfrm>
          <a:off x="607560"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We preformed feature scaling and performed the model on logistic regression, Random Forest, XG boost and we did hyperparameter training for logistic regression.</a:t>
          </a:r>
        </a:p>
      </dsp:txBody>
      <dsp:txXfrm>
        <a:off x="694729" y="582503"/>
        <a:ext cx="4512555" cy="2801839"/>
      </dsp:txXfrm>
    </dsp:sp>
    <dsp:sp modelId="{6C8031F7-025F-4B7A-8AF2-BCC1A08B99D2}">
      <dsp:nvSpPr>
        <dsp:cNvPr id="0" name=""/>
        <dsp:cNvSpPr/>
      </dsp:nvSpPr>
      <dsp:spPr>
        <a:xfrm>
          <a:off x="5815219"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DD32F399-5476-443D-A597-3FA41B3A4825}">
      <dsp:nvSpPr>
        <dsp:cNvPr id="0" name=""/>
        <dsp:cNvSpPr/>
      </dsp:nvSpPr>
      <dsp:spPr>
        <a:xfrm>
          <a:off x="6335985"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We are able to calculate the required run rate and current run rate for the data.</a:t>
          </a:r>
        </a:p>
      </dsp:txBody>
      <dsp:txXfrm>
        <a:off x="6423154" y="582503"/>
        <a:ext cx="4512555" cy="2801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ECA92-BA86-4C39-9998-BA74CB909D00}">
      <dsp:nvSpPr>
        <dsp:cNvPr id="0" name=""/>
        <dsp:cNvSpPr/>
      </dsp:nvSpPr>
      <dsp:spPr>
        <a:xfrm>
          <a:off x="0" y="0"/>
          <a:ext cx="9443222" cy="10416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have built a predictive model to determine whether the team batting second will win or lose the match, based on the given features.</a:t>
          </a:r>
        </a:p>
      </dsp:txBody>
      <dsp:txXfrm>
        <a:off x="30508" y="30508"/>
        <a:ext cx="8319217" cy="980619"/>
      </dsp:txXfrm>
    </dsp:sp>
    <dsp:sp modelId="{055D559E-EB5B-4917-9216-FA346EA4EFBA}">
      <dsp:nvSpPr>
        <dsp:cNvPr id="0" name=""/>
        <dsp:cNvSpPr/>
      </dsp:nvSpPr>
      <dsp:spPr>
        <a:xfrm>
          <a:off x="833225" y="1215241"/>
          <a:ext cx="9443222" cy="10416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logistic regression we achieved an accuracy score of 91.4%, in Random forest we achieved an accuracy score of 1(100%), in XG boost model we achieved an accuracy score of 1(100%).</a:t>
          </a:r>
        </a:p>
      </dsp:txBody>
      <dsp:txXfrm>
        <a:off x="863733" y="1245749"/>
        <a:ext cx="7871918" cy="980619"/>
      </dsp:txXfrm>
    </dsp:sp>
    <dsp:sp modelId="{F227F6ED-CF67-43C5-9C22-08733510FF49}">
      <dsp:nvSpPr>
        <dsp:cNvPr id="0" name=""/>
        <dsp:cNvSpPr/>
      </dsp:nvSpPr>
      <dsp:spPr>
        <a:xfrm>
          <a:off x="1666451" y="2430482"/>
          <a:ext cx="9443222" cy="10416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hyperparameter training logistic regression model with Lasso regularization (penalty='l1') and regularization parameter C=100 achieved the highest mean cross-validated score of 0.85.</a:t>
          </a:r>
        </a:p>
      </dsp:txBody>
      <dsp:txXfrm>
        <a:off x="1696959" y="2460990"/>
        <a:ext cx="7871918" cy="980619"/>
      </dsp:txXfrm>
    </dsp:sp>
    <dsp:sp modelId="{831FDCB5-A4FD-4E6E-BBEB-65BBDE238B5E}">
      <dsp:nvSpPr>
        <dsp:cNvPr id="0" name=""/>
        <dsp:cNvSpPr/>
      </dsp:nvSpPr>
      <dsp:spPr>
        <a:xfrm>
          <a:off x="8766159" y="789906"/>
          <a:ext cx="677063" cy="67706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918498" y="789906"/>
        <a:ext cx="372385" cy="509490"/>
      </dsp:txXfrm>
    </dsp:sp>
    <dsp:sp modelId="{D69B8F7B-0D38-4446-9D73-E43F0ADBA895}">
      <dsp:nvSpPr>
        <dsp:cNvPr id="0" name=""/>
        <dsp:cNvSpPr/>
      </dsp:nvSpPr>
      <dsp:spPr>
        <a:xfrm>
          <a:off x="9599385" y="1998203"/>
          <a:ext cx="677063" cy="67706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751724" y="1998203"/>
        <a:ext cx="372385" cy="5094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6957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7955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8958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4990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7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641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6292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9657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2954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684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476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5/12/2023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03872424"/>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amjidoolla/ipl-data-set?select=matches.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3900" y="1079500"/>
            <a:ext cx="6119131" cy="2138400"/>
          </a:xfrm>
        </p:spPr>
        <p:txBody>
          <a:bodyPr>
            <a:normAutofit/>
          </a:bodyPr>
          <a:lstStyle/>
          <a:p>
            <a:r>
              <a:rPr lang="en-US" b="1">
                <a:latin typeface="Corbel"/>
              </a:rPr>
              <a:t>INDIAN PREMIERE LEAGUE (IPL) WIN PREDICTION USING MACHINE LEARNING METHODS</a:t>
            </a:r>
            <a:br>
              <a:rPr lang="en-US" b="1">
                <a:latin typeface="Corbel"/>
              </a:rPr>
            </a:br>
            <a:endParaRPr lang="en-US">
              <a:latin typeface="Corbel"/>
            </a:endParaRPr>
          </a:p>
          <a:p>
            <a:endParaRPr lang="en-US" dirty="0">
              <a:cs typeface="Calibri Light"/>
            </a:endParaRPr>
          </a:p>
        </p:txBody>
      </p:sp>
      <p:sp>
        <p:nvSpPr>
          <p:cNvPr id="3" name="Subtitle 2"/>
          <p:cNvSpPr>
            <a:spLocks noGrp="1"/>
          </p:cNvSpPr>
          <p:nvPr>
            <p:ph type="subTitle" idx="1"/>
          </p:nvPr>
        </p:nvSpPr>
        <p:spPr>
          <a:xfrm>
            <a:off x="4980779" y="4113213"/>
            <a:ext cx="6125372" cy="1655762"/>
          </a:xfrm>
        </p:spPr>
        <p:txBody>
          <a:bodyPr vert="horz" lIns="91440" tIns="45720" rIns="91440" bIns="45720" rtlCol="0">
            <a:normAutofit/>
          </a:bodyPr>
          <a:lstStyle/>
          <a:p>
            <a:pPr indent="-285750">
              <a:lnSpc>
                <a:spcPct val="115000"/>
              </a:lnSpc>
              <a:spcBef>
                <a:spcPct val="20000"/>
              </a:spcBef>
              <a:spcAft>
                <a:spcPts val="600"/>
              </a:spcAft>
              <a:buFont typeface="Arial,Sans-Serif"/>
              <a:buChar char="•"/>
            </a:pPr>
            <a:r>
              <a:rPr lang="en-US" sz="1500" b="1" dirty="0">
                <a:latin typeface="Corbel"/>
              </a:rPr>
              <a:t>TEAM:10</a:t>
            </a:r>
            <a:endParaRPr lang="en-US" sz="1500" dirty="0">
              <a:latin typeface="Corbel"/>
            </a:endParaRPr>
          </a:p>
          <a:p>
            <a:pPr indent="-285750">
              <a:lnSpc>
                <a:spcPct val="115000"/>
              </a:lnSpc>
              <a:spcBef>
                <a:spcPct val="20000"/>
              </a:spcBef>
              <a:spcAft>
                <a:spcPts val="600"/>
              </a:spcAft>
              <a:buFont typeface="Arial,Sans-Serif"/>
              <a:buChar char="•"/>
            </a:pPr>
            <a:r>
              <a:rPr lang="en-US" sz="1500" b="1" dirty="0">
                <a:latin typeface="Corbel"/>
              </a:rPr>
              <a:t>SAI VASAVI PONNADA (1321765)</a:t>
            </a:r>
            <a:endParaRPr lang="en-US" sz="1500" dirty="0">
              <a:latin typeface="Corbel"/>
            </a:endParaRPr>
          </a:p>
          <a:p>
            <a:pPr indent="-285750">
              <a:lnSpc>
                <a:spcPct val="115000"/>
              </a:lnSpc>
              <a:spcBef>
                <a:spcPct val="20000"/>
              </a:spcBef>
              <a:spcAft>
                <a:spcPts val="600"/>
              </a:spcAft>
              <a:buFont typeface="Arial,Sans-Serif"/>
              <a:buChar char="•"/>
            </a:pPr>
            <a:r>
              <a:rPr lang="en-US" sz="1500" b="1" dirty="0">
                <a:latin typeface="Corbel"/>
              </a:rPr>
              <a:t>JOSEPH NIKHIL REDDY YERUVA (1321204)</a:t>
            </a:r>
            <a:endParaRPr lang="en-US" sz="1500" dirty="0">
              <a:latin typeface="Corbel"/>
            </a:endParaRPr>
          </a:p>
          <a:p>
            <a:pPr indent="-285750">
              <a:lnSpc>
                <a:spcPct val="115000"/>
              </a:lnSpc>
              <a:spcBef>
                <a:spcPct val="20000"/>
              </a:spcBef>
              <a:spcAft>
                <a:spcPts val="600"/>
              </a:spcAft>
              <a:buFont typeface="Arial,Sans-Serif"/>
              <a:buChar char="•"/>
            </a:pPr>
            <a:r>
              <a:rPr lang="en-US" sz="1500" b="1" dirty="0">
                <a:latin typeface="Corbel"/>
              </a:rPr>
              <a:t>TARUN SAI KRISHNA NARRA (1216062)</a:t>
            </a:r>
            <a:endParaRPr lang="en-US" sz="1500" dirty="0">
              <a:latin typeface="Corbel"/>
            </a:endParaRPr>
          </a:p>
          <a:p>
            <a:pPr marL="285750" indent="-285750">
              <a:lnSpc>
                <a:spcPct val="115000"/>
              </a:lnSpc>
              <a:spcBef>
                <a:spcPct val="20000"/>
              </a:spcBef>
              <a:spcAft>
                <a:spcPts val="600"/>
              </a:spcAft>
              <a:buFont typeface="Arial,Sans-Serif"/>
              <a:buChar char="•"/>
            </a:pPr>
            <a:endParaRPr lang="en-US" sz="1500" dirty="0">
              <a:latin typeface="Corbel"/>
            </a:endParaRPr>
          </a:p>
          <a:p>
            <a:pPr>
              <a:lnSpc>
                <a:spcPct val="115000"/>
              </a:lnSpc>
            </a:pPr>
            <a:endParaRPr lang="en-US" sz="1500" dirty="0">
              <a:cs typeface="Calibri"/>
            </a:endParaRPr>
          </a:p>
        </p:txBody>
      </p:sp>
      <p:pic>
        <p:nvPicPr>
          <p:cNvPr id="4" name="Picture 3">
            <a:extLst>
              <a:ext uri="{FF2B5EF4-FFF2-40B4-BE49-F238E27FC236}">
                <a16:creationId xmlns:a16="http://schemas.microsoft.com/office/drawing/2014/main" id="{E0399133-7E02-E145-5E98-61ADC7B35593}"/>
              </a:ext>
            </a:extLst>
          </p:cNvPr>
          <p:cNvPicPr>
            <a:picLocks noChangeAspect="1"/>
          </p:cNvPicPr>
          <p:nvPr/>
        </p:nvPicPr>
        <p:blipFill rotWithShape="1">
          <a:blip r:embed="rId2"/>
          <a:srcRect l="26846" r="35956" b="-9"/>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BA5B07-112C-A4FD-F877-F9CA736AF694}"/>
              </a:ext>
            </a:extLst>
          </p:cNvPr>
          <p:cNvSpPr>
            <a:spLocks noGrp="1"/>
          </p:cNvSpPr>
          <p:nvPr>
            <p:ph idx="1"/>
          </p:nvPr>
        </p:nvSpPr>
        <p:spPr>
          <a:xfrm>
            <a:off x="7766050" y="2759076"/>
            <a:ext cx="3884962" cy="3009899"/>
          </a:xfrm>
        </p:spPr>
        <p:txBody>
          <a:bodyPr>
            <a:normAutofit/>
          </a:bodyPr>
          <a:lstStyle/>
          <a:p>
            <a:pPr marL="342900" indent="-342900">
              <a:lnSpc>
                <a:spcPct val="115000"/>
              </a:lnSpc>
              <a:spcBef>
                <a:spcPct val="0"/>
              </a:spcBef>
              <a:buFont typeface="Arial,Sans-Serif" panose="05000000000000000000" pitchFamily="2" charset="2"/>
              <a:buChar char="•"/>
            </a:pPr>
            <a:r>
              <a:rPr lang="en-US">
                <a:latin typeface="Corbel"/>
              </a:rPr>
              <a:t>According to the toss decisions made by the different teams there match winning percentage is predicted.</a:t>
            </a:r>
            <a:br>
              <a:rPr lang="en-US">
                <a:latin typeface="Corbel"/>
              </a:rPr>
            </a:br>
            <a:r>
              <a:rPr lang="en-US">
                <a:latin typeface="Corbel"/>
              </a:rPr>
              <a:t>With the help of this graph we can see what teams toss decisions helped them win the match.</a:t>
            </a:r>
          </a:p>
          <a:p>
            <a:pPr marL="359410" indent="-359410">
              <a:lnSpc>
                <a:spcPct val="115000"/>
              </a:lnSpc>
              <a:buClr>
                <a:srgbClr val="DB949B"/>
              </a:buClr>
            </a:pPr>
            <a:endParaRPr lang="en-US"/>
          </a:p>
        </p:txBody>
      </p:sp>
      <p:pic>
        <p:nvPicPr>
          <p:cNvPr id="2" name="Content Placeholder 4">
            <a:extLst>
              <a:ext uri="{FF2B5EF4-FFF2-40B4-BE49-F238E27FC236}">
                <a16:creationId xmlns:a16="http://schemas.microsoft.com/office/drawing/2014/main" id="{9AE880B0-EBA9-4835-3479-EF75E7E5FDCB}"/>
              </a:ext>
            </a:extLst>
          </p:cNvPr>
          <p:cNvPicPr>
            <a:picLocks noChangeAspect="1"/>
          </p:cNvPicPr>
          <p:nvPr/>
        </p:nvPicPr>
        <p:blipFill>
          <a:blip r:embed="rId2"/>
          <a:stretch>
            <a:fillRect/>
          </a:stretch>
        </p:blipFill>
        <p:spPr>
          <a:xfrm>
            <a:off x="400350" y="1354089"/>
            <a:ext cx="6965350" cy="4414886"/>
          </a:xfrm>
          <a:prstGeom prst="rect">
            <a:avLst/>
          </a:prstGeom>
        </p:spPr>
      </p:pic>
    </p:spTree>
    <p:extLst>
      <p:ext uri="{BB962C8B-B14F-4D97-AF65-F5344CB8AC3E}">
        <p14:creationId xmlns:p14="http://schemas.microsoft.com/office/powerpoint/2010/main" val="23181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69E14-D3DF-116C-F53D-E9CEE50E74D7}"/>
              </a:ext>
            </a:extLst>
          </p:cNvPr>
          <p:cNvSpPr>
            <a:spLocks noGrp="1"/>
          </p:cNvSpPr>
          <p:nvPr>
            <p:ph type="title"/>
          </p:nvPr>
        </p:nvSpPr>
        <p:spPr>
          <a:xfrm>
            <a:off x="1080000" y="862151"/>
            <a:ext cx="6120000" cy="1009486"/>
          </a:xfrm>
        </p:spPr>
        <p:txBody>
          <a:bodyPr anchor="b">
            <a:normAutofit/>
          </a:bodyPr>
          <a:lstStyle/>
          <a:p>
            <a:pPr algn="ctr"/>
            <a:r>
              <a:rPr lang="en-US">
                <a:latin typeface="Corbel"/>
              </a:rPr>
              <a:t>BASELINE:</a:t>
            </a:r>
          </a:p>
          <a:p>
            <a:pPr algn="ctr"/>
            <a:endParaRPr lang="en-US"/>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FCF3D6-DC93-B22C-DBC3-ED3EE47D000C}"/>
              </a:ext>
            </a:extLst>
          </p:cNvPr>
          <p:cNvSpPr>
            <a:spLocks noGrp="1"/>
          </p:cNvSpPr>
          <p:nvPr>
            <p:ph idx="1"/>
          </p:nvPr>
        </p:nvSpPr>
        <p:spPr>
          <a:xfrm>
            <a:off x="1080000" y="2759076"/>
            <a:ext cx="6121400" cy="3009899"/>
          </a:xfrm>
        </p:spPr>
        <p:txBody>
          <a:bodyPr>
            <a:normAutofit/>
          </a:bodyPr>
          <a:lstStyle/>
          <a:p>
            <a:pPr marL="359410" indent="-359410">
              <a:spcBef>
                <a:spcPct val="20000"/>
              </a:spcBef>
              <a:spcAft>
                <a:spcPts val="600"/>
              </a:spcAft>
            </a:pPr>
            <a:r>
              <a:rPr lang="en-US">
                <a:latin typeface="Corbel"/>
              </a:rPr>
              <a:t>In the context of the IPL match prediction project, the baseline model could be predicting the winner of the match to be the team that has won the most matches in the past. The baseline accuracy can then be calculated and compared with the accuracy of the machine learning models developed during the project to determine their effectiveness.</a:t>
            </a:r>
          </a:p>
          <a:p>
            <a:pPr marL="359410" indent="-359410">
              <a:spcBef>
                <a:spcPct val="20000"/>
              </a:spcBef>
              <a:spcAft>
                <a:spcPts val="600"/>
              </a:spcAft>
              <a:buClr>
                <a:srgbClr val="DB949B"/>
              </a:buClr>
            </a:pPr>
            <a:endParaRPr lang="en-US">
              <a:latin typeface="Corbel"/>
            </a:endParaRPr>
          </a:p>
          <a:p>
            <a:pPr marL="359410" indent="-359410">
              <a:buClr>
                <a:srgbClr val="DB949B"/>
              </a:buClr>
            </a:pPr>
            <a:endParaRPr lang="en-US"/>
          </a:p>
        </p:txBody>
      </p:sp>
      <p:pic>
        <p:nvPicPr>
          <p:cNvPr id="5" name="Picture 4" descr="Cubes connected with a red line">
            <a:extLst>
              <a:ext uri="{FF2B5EF4-FFF2-40B4-BE49-F238E27FC236}">
                <a16:creationId xmlns:a16="http://schemas.microsoft.com/office/drawing/2014/main" id="{89B86C51-38CF-FB63-737C-11F0218D6389}"/>
              </a:ext>
            </a:extLst>
          </p:cNvPr>
          <p:cNvPicPr>
            <a:picLocks noChangeAspect="1"/>
          </p:cNvPicPr>
          <p:nvPr/>
        </p:nvPicPr>
        <p:blipFill rotWithShape="1">
          <a:blip r:embed="rId2"/>
          <a:srcRect l="33686" r="22903" b="-6"/>
          <a:stretch/>
        </p:blipFill>
        <p:spPr>
          <a:xfrm>
            <a:off x="8321011" y="10"/>
            <a:ext cx="3870989" cy="6857990"/>
          </a:xfrm>
          <a:prstGeom prst="rect">
            <a:avLst/>
          </a:prstGeom>
        </p:spPr>
      </p:pic>
    </p:spTree>
    <p:extLst>
      <p:ext uri="{BB962C8B-B14F-4D97-AF65-F5344CB8AC3E}">
        <p14:creationId xmlns:p14="http://schemas.microsoft.com/office/powerpoint/2010/main" val="310952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BF108-620C-D5E5-23C0-A60A670C8F54}"/>
              </a:ext>
            </a:extLst>
          </p:cNvPr>
          <p:cNvSpPr>
            <a:spLocks noGrp="1"/>
          </p:cNvSpPr>
          <p:nvPr>
            <p:ph type="title"/>
          </p:nvPr>
        </p:nvSpPr>
        <p:spPr>
          <a:xfrm>
            <a:off x="1080000" y="1011236"/>
            <a:ext cx="4426782" cy="1292662"/>
          </a:xfrm>
        </p:spPr>
        <p:txBody>
          <a:bodyPr anchor="t">
            <a:normAutofit/>
          </a:bodyPr>
          <a:lstStyle/>
          <a:p>
            <a:r>
              <a:rPr lang="en-US" sz="2600">
                <a:latin typeface="Corbel"/>
              </a:rPr>
              <a:t>LOGISTIC REGRESSION</a:t>
            </a:r>
          </a:p>
          <a:p>
            <a:endParaRPr lang="en-US" sz="2600"/>
          </a:p>
        </p:txBody>
      </p:sp>
      <p:pic>
        <p:nvPicPr>
          <p:cNvPr id="5" name="Picture 5">
            <a:extLst>
              <a:ext uri="{FF2B5EF4-FFF2-40B4-BE49-F238E27FC236}">
                <a16:creationId xmlns:a16="http://schemas.microsoft.com/office/drawing/2014/main" id="{9E0CA20B-61C5-EACD-7808-2E7331C0371F}"/>
              </a:ext>
            </a:extLst>
          </p:cNvPr>
          <p:cNvPicPr>
            <a:picLocks noChangeAspect="1"/>
          </p:cNvPicPr>
          <p:nvPr/>
        </p:nvPicPr>
        <p:blipFill>
          <a:blip r:embed="rId2"/>
          <a:stretch>
            <a:fillRect/>
          </a:stretch>
        </p:blipFill>
        <p:spPr>
          <a:xfrm>
            <a:off x="1079499" y="3397837"/>
            <a:ext cx="4457701" cy="1816513"/>
          </a:xfrm>
          <a:prstGeom prst="rect">
            <a:avLst/>
          </a:prstGeom>
        </p:spPr>
      </p:pic>
      <p:sp>
        <p:nvSpPr>
          <p:cNvPr id="3" name="Content Placeholder 2">
            <a:extLst>
              <a:ext uri="{FF2B5EF4-FFF2-40B4-BE49-F238E27FC236}">
                <a16:creationId xmlns:a16="http://schemas.microsoft.com/office/drawing/2014/main" id="{DEBB2656-9097-3B11-27F3-452866A28D60}"/>
              </a:ext>
            </a:extLst>
          </p:cNvPr>
          <p:cNvSpPr>
            <a:spLocks noGrp="1"/>
          </p:cNvSpPr>
          <p:nvPr>
            <p:ph idx="1"/>
          </p:nvPr>
        </p:nvSpPr>
        <p:spPr>
          <a:xfrm>
            <a:off x="6096000" y="987423"/>
            <a:ext cx="5555012" cy="4781552"/>
          </a:xfrm>
        </p:spPr>
        <p:txBody>
          <a:bodyPr>
            <a:normAutofit/>
          </a:bodyPr>
          <a:lstStyle/>
          <a:p>
            <a:pPr marL="359410" indent="-359410">
              <a:spcBef>
                <a:spcPct val="20000"/>
              </a:spcBef>
              <a:spcAft>
                <a:spcPts val="600"/>
              </a:spcAft>
              <a:buClr>
                <a:srgbClr val="DB949B"/>
              </a:buClr>
            </a:pPr>
            <a:r>
              <a:rPr lang="en-US">
                <a:latin typeface="Corbel"/>
              </a:rPr>
              <a:t>A basic implementation of a Logistic Regression model in scikit-learn using a pipeline object for preprocessing and training. The solver parameter in the Logistic Regression model specifies the algorithm to use in optimization, and the fit() method is used to train the model on the input data.</a:t>
            </a:r>
          </a:p>
          <a:p>
            <a:pPr marL="359410" indent="-359410">
              <a:spcBef>
                <a:spcPct val="20000"/>
              </a:spcBef>
              <a:spcAft>
                <a:spcPts val="600"/>
              </a:spcAft>
              <a:buClr>
                <a:srgbClr val="DB949B"/>
              </a:buClr>
            </a:pPr>
            <a:endParaRPr lang="en-US">
              <a:latin typeface="Corbel"/>
            </a:endParaRPr>
          </a:p>
        </p:txBody>
      </p:sp>
    </p:spTree>
    <p:extLst>
      <p:ext uri="{BB962C8B-B14F-4D97-AF65-F5344CB8AC3E}">
        <p14:creationId xmlns:p14="http://schemas.microsoft.com/office/powerpoint/2010/main" val="4398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6141D-5458-D2F9-F2F0-5AC46DEE9AB2}"/>
              </a:ext>
            </a:extLst>
          </p:cNvPr>
          <p:cNvSpPr>
            <a:spLocks noGrp="1"/>
          </p:cNvSpPr>
          <p:nvPr>
            <p:ph type="title"/>
          </p:nvPr>
        </p:nvSpPr>
        <p:spPr>
          <a:xfrm>
            <a:off x="1080000" y="540032"/>
            <a:ext cx="4426782" cy="1331605"/>
          </a:xfrm>
        </p:spPr>
        <p:txBody>
          <a:bodyPr anchor="b">
            <a:normAutofit/>
          </a:bodyPr>
          <a:lstStyle/>
          <a:p>
            <a:pPr algn="ctr"/>
            <a:r>
              <a:rPr lang="en-US">
                <a:latin typeface="Corbel"/>
              </a:rPr>
              <a:t>RANDOM FOREST</a:t>
            </a:r>
          </a:p>
          <a:p>
            <a:pPr algn="ctr"/>
            <a:endParaRPr lang="en-US"/>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63DF45-C3F7-18EE-7C79-2DFB392123CC}"/>
              </a:ext>
            </a:extLst>
          </p:cNvPr>
          <p:cNvSpPr>
            <a:spLocks noGrp="1"/>
          </p:cNvSpPr>
          <p:nvPr>
            <p:ph idx="1"/>
          </p:nvPr>
        </p:nvSpPr>
        <p:spPr>
          <a:xfrm>
            <a:off x="1080000" y="2759076"/>
            <a:ext cx="4460874" cy="3009899"/>
          </a:xfrm>
        </p:spPr>
        <p:txBody>
          <a:bodyPr>
            <a:normAutofit/>
          </a:bodyPr>
          <a:lstStyle/>
          <a:p>
            <a:pPr marL="359410" indent="-359410">
              <a:spcBef>
                <a:spcPct val="20000"/>
              </a:spcBef>
              <a:spcAft>
                <a:spcPts val="600"/>
              </a:spcAft>
            </a:pPr>
            <a:r>
              <a:rPr lang="en-US">
                <a:latin typeface="Corbel"/>
              </a:rPr>
              <a:t>A basic implementation of a Random Forest Classifier in scikit-learn using a pipeline object for preprocessing and training, and evaluating the accuracy of the model using the </a:t>
            </a:r>
            <a:r>
              <a:rPr lang="en-US" err="1">
                <a:latin typeface="Corbel"/>
              </a:rPr>
              <a:t>accuracy_score</a:t>
            </a:r>
            <a:r>
              <a:rPr lang="en-US">
                <a:latin typeface="Corbel"/>
              </a:rPr>
              <a:t>() function.</a:t>
            </a:r>
          </a:p>
          <a:p>
            <a:pPr marL="359410" indent="-359410">
              <a:buClr>
                <a:srgbClr val="DB949B"/>
              </a:buClr>
            </a:pPr>
            <a:endParaRPr lang="en-US"/>
          </a:p>
        </p:txBody>
      </p:sp>
      <p:sp>
        <p:nvSpPr>
          <p:cNvPr id="13" name="Rectangle 12">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a:extLst>
              <a:ext uri="{FF2B5EF4-FFF2-40B4-BE49-F238E27FC236}">
                <a16:creationId xmlns:a16="http://schemas.microsoft.com/office/drawing/2014/main" id="{7FD4F853-6CF0-68E6-9F4D-834DCAE1BDDA}"/>
              </a:ext>
            </a:extLst>
          </p:cNvPr>
          <p:cNvPicPr>
            <a:picLocks noChangeAspect="1"/>
          </p:cNvPicPr>
          <p:nvPr/>
        </p:nvPicPr>
        <p:blipFill>
          <a:blip r:embed="rId2"/>
          <a:stretch>
            <a:fillRect/>
          </a:stretch>
        </p:blipFill>
        <p:spPr>
          <a:xfrm>
            <a:off x="7198864" y="2494081"/>
            <a:ext cx="4452148" cy="1869901"/>
          </a:xfrm>
          <a:prstGeom prst="rect">
            <a:avLst/>
          </a:prstGeom>
        </p:spPr>
      </p:pic>
    </p:spTree>
    <p:extLst>
      <p:ext uri="{BB962C8B-B14F-4D97-AF65-F5344CB8AC3E}">
        <p14:creationId xmlns:p14="http://schemas.microsoft.com/office/powerpoint/2010/main" val="94836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9E892-367E-8BBA-6991-A97988EFF61F}"/>
              </a:ext>
            </a:extLst>
          </p:cNvPr>
          <p:cNvSpPr>
            <a:spLocks noGrp="1"/>
          </p:cNvSpPr>
          <p:nvPr>
            <p:ph type="title"/>
          </p:nvPr>
        </p:nvSpPr>
        <p:spPr>
          <a:xfrm>
            <a:off x="1080000" y="1011236"/>
            <a:ext cx="4426782" cy="1292662"/>
          </a:xfrm>
        </p:spPr>
        <p:txBody>
          <a:bodyPr anchor="t">
            <a:normAutofit/>
          </a:bodyPr>
          <a:lstStyle/>
          <a:p>
            <a:r>
              <a:rPr lang="en-US">
                <a:latin typeface="Corbel"/>
              </a:rPr>
              <a:t>XG BOOST</a:t>
            </a:r>
          </a:p>
          <a:p>
            <a:endParaRPr lang="en-US" dirty="0"/>
          </a:p>
        </p:txBody>
      </p:sp>
      <p:pic>
        <p:nvPicPr>
          <p:cNvPr id="4" name="Picture 4">
            <a:extLst>
              <a:ext uri="{FF2B5EF4-FFF2-40B4-BE49-F238E27FC236}">
                <a16:creationId xmlns:a16="http://schemas.microsoft.com/office/drawing/2014/main" id="{EC8330A0-BC79-31C8-3554-EDA1B1D8B675}"/>
              </a:ext>
            </a:extLst>
          </p:cNvPr>
          <p:cNvPicPr>
            <a:picLocks noChangeAspect="1"/>
          </p:cNvPicPr>
          <p:nvPr/>
        </p:nvPicPr>
        <p:blipFill rotWithShape="1">
          <a:blip r:embed="rId2"/>
          <a:srcRect r="34104"/>
          <a:stretch/>
        </p:blipFill>
        <p:spPr>
          <a:xfrm>
            <a:off x="1079499" y="2843213"/>
            <a:ext cx="4457701" cy="2925762"/>
          </a:xfrm>
          <a:prstGeom prst="rect">
            <a:avLst/>
          </a:prstGeom>
        </p:spPr>
      </p:pic>
      <p:sp>
        <p:nvSpPr>
          <p:cNvPr id="3" name="Content Placeholder 2">
            <a:extLst>
              <a:ext uri="{FF2B5EF4-FFF2-40B4-BE49-F238E27FC236}">
                <a16:creationId xmlns:a16="http://schemas.microsoft.com/office/drawing/2014/main" id="{5CAEBEC0-5E0D-6F08-6136-687FB5A72749}"/>
              </a:ext>
            </a:extLst>
          </p:cNvPr>
          <p:cNvSpPr>
            <a:spLocks noGrp="1"/>
          </p:cNvSpPr>
          <p:nvPr>
            <p:ph idx="1"/>
          </p:nvPr>
        </p:nvSpPr>
        <p:spPr>
          <a:xfrm>
            <a:off x="6096000" y="987423"/>
            <a:ext cx="5555012" cy="4781552"/>
          </a:xfrm>
        </p:spPr>
        <p:txBody>
          <a:bodyPr>
            <a:normAutofit/>
          </a:bodyPr>
          <a:lstStyle/>
          <a:p>
            <a:pPr marL="359410" indent="-359410">
              <a:spcBef>
                <a:spcPct val="20000"/>
              </a:spcBef>
              <a:spcAft>
                <a:spcPts val="600"/>
              </a:spcAft>
            </a:pPr>
            <a:r>
              <a:rPr lang="en-US">
                <a:latin typeface="Corbel"/>
              </a:rPr>
              <a:t>A basic implementation of an </a:t>
            </a:r>
            <a:r>
              <a:rPr lang="en-US" err="1">
                <a:latin typeface="Corbel"/>
              </a:rPr>
              <a:t>XGBoost</a:t>
            </a:r>
            <a:r>
              <a:rPr lang="en-US">
                <a:latin typeface="Corbel"/>
              </a:rPr>
              <a:t> model in scikit-learn using a pipeline object for preprocessing and training, with fit() method being used to train the model on the input data, predict() method being used to predict the class labels, and </a:t>
            </a:r>
            <a:r>
              <a:rPr lang="en-US" err="1">
                <a:latin typeface="Corbel"/>
              </a:rPr>
              <a:t>accuracy_score</a:t>
            </a:r>
            <a:r>
              <a:rPr lang="en-US">
                <a:latin typeface="Corbel"/>
              </a:rPr>
              <a:t>() function being used to evaluate the accuracy of the model.</a:t>
            </a:r>
          </a:p>
          <a:p>
            <a:pPr marL="359410" indent="-359410">
              <a:buClr>
                <a:srgbClr val="DB949B"/>
              </a:buClr>
            </a:pPr>
            <a:endParaRPr lang="en-US"/>
          </a:p>
        </p:txBody>
      </p:sp>
    </p:spTree>
    <p:extLst>
      <p:ext uri="{BB962C8B-B14F-4D97-AF65-F5344CB8AC3E}">
        <p14:creationId xmlns:p14="http://schemas.microsoft.com/office/powerpoint/2010/main" val="182295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0E590-1F9B-0190-69E4-80B29DC1243A}"/>
              </a:ext>
            </a:extLst>
          </p:cNvPr>
          <p:cNvSpPr>
            <a:spLocks noGrp="1"/>
          </p:cNvSpPr>
          <p:nvPr>
            <p:ph type="title"/>
          </p:nvPr>
        </p:nvSpPr>
        <p:spPr>
          <a:xfrm>
            <a:off x="540988" y="540033"/>
            <a:ext cx="3884962" cy="1331604"/>
          </a:xfrm>
        </p:spPr>
        <p:txBody>
          <a:bodyPr anchor="b">
            <a:normAutofit/>
          </a:bodyPr>
          <a:lstStyle/>
          <a:p>
            <a:pPr algn="ctr"/>
            <a:r>
              <a:rPr lang="en-US">
                <a:latin typeface="Corbel"/>
              </a:rPr>
              <a:t>HYPERPARAMETER TRAINING</a:t>
            </a:r>
          </a:p>
          <a:p>
            <a:pPr algn="ctr"/>
            <a:endParaRPr lang="en-US"/>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51C8A1-41FA-6D17-5804-E834341A70C1}"/>
              </a:ext>
            </a:extLst>
          </p:cNvPr>
          <p:cNvSpPr>
            <a:spLocks noGrp="1"/>
          </p:cNvSpPr>
          <p:nvPr>
            <p:ph idx="1"/>
          </p:nvPr>
        </p:nvSpPr>
        <p:spPr>
          <a:xfrm>
            <a:off x="540988" y="2759076"/>
            <a:ext cx="3884962" cy="3009899"/>
          </a:xfrm>
        </p:spPr>
        <p:txBody>
          <a:bodyPr>
            <a:normAutofit/>
          </a:bodyPr>
          <a:lstStyle/>
          <a:p>
            <a:pPr marL="359410" indent="-359410">
              <a:spcBef>
                <a:spcPct val="20000"/>
              </a:spcBef>
              <a:spcAft>
                <a:spcPts val="600"/>
              </a:spcAft>
              <a:buClr>
                <a:srgbClr val="DB949B"/>
              </a:buClr>
            </a:pPr>
            <a:r>
              <a:rPr lang="en-US" sz="1900">
                <a:latin typeface="Corbel"/>
              </a:rPr>
              <a:t>A basic implementation of a Logistic Regression model in scikit-learn using a pipeline object for preprocessing and training, with pipe object being used in the </a:t>
            </a:r>
            <a:r>
              <a:rPr lang="en-US" sz="1900" err="1">
                <a:latin typeface="Corbel"/>
              </a:rPr>
              <a:t>GridSearchCV</a:t>
            </a:r>
            <a:r>
              <a:rPr lang="en-US" sz="1900">
                <a:latin typeface="Corbel"/>
              </a:rPr>
              <a:t> function to find the optimal hyperparameters for the model.</a:t>
            </a:r>
          </a:p>
          <a:p>
            <a:pPr marL="359410" indent="-359410">
              <a:buClr>
                <a:srgbClr val="DB949B"/>
              </a:buClr>
            </a:pPr>
            <a:endParaRPr lang="en-US" sz="1900"/>
          </a:p>
        </p:txBody>
      </p:sp>
      <p:sp>
        <p:nvSpPr>
          <p:cNvPr id="13" name="Rectangle 1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a:extLst>
              <a:ext uri="{FF2B5EF4-FFF2-40B4-BE49-F238E27FC236}">
                <a16:creationId xmlns:a16="http://schemas.microsoft.com/office/drawing/2014/main" id="{B289C385-959F-293B-7863-8BF30B41DEF8}"/>
              </a:ext>
            </a:extLst>
          </p:cNvPr>
          <p:cNvPicPr>
            <a:picLocks noChangeAspect="1"/>
          </p:cNvPicPr>
          <p:nvPr/>
        </p:nvPicPr>
        <p:blipFill>
          <a:blip r:embed="rId2"/>
          <a:stretch>
            <a:fillRect/>
          </a:stretch>
        </p:blipFill>
        <p:spPr>
          <a:xfrm>
            <a:off x="5537200" y="2311902"/>
            <a:ext cx="6113812" cy="2231541"/>
          </a:xfrm>
          <a:prstGeom prst="rect">
            <a:avLst/>
          </a:prstGeom>
        </p:spPr>
      </p:pic>
    </p:spTree>
    <p:extLst>
      <p:ext uri="{BB962C8B-B14F-4D97-AF65-F5344CB8AC3E}">
        <p14:creationId xmlns:p14="http://schemas.microsoft.com/office/powerpoint/2010/main" val="43149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3A920-15EF-CCF2-F271-D24AEBDC26E3}"/>
              </a:ext>
            </a:extLst>
          </p:cNvPr>
          <p:cNvSpPr>
            <a:spLocks noGrp="1"/>
          </p:cNvSpPr>
          <p:nvPr>
            <p:ph type="title"/>
          </p:nvPr>
        </p:nvSpPr>
        <p:spPr>
          <a:xfrm>
            <a:off x="1080000" y="540000"/>
            <a:ext cx="3345950" cy="2303213"/>
          </a:xfrm>
        </p:spPr>
        <p:txBody>
          <a:bodyPr anchor="ctr">
            <a:normAutofit/>
          </a:bodyPr>
          <a:lstStyle/>
          <a:p>
            <a:pPr algn="ctr"/>
            <a:r>
              <a:rPr lang="en-US">
                <a:latin typeface="Corbel"/>
              </a:rPr>
              <a:t>Results</a:t>
            </a:r>
          </a:p>
          <a:p>
            <a:pPr algn="ctr"/>
            <a:endParaRPr lang="en-US"/>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CC3286-FD35-5F6F-D152-96C7D36783C9}"/>
              </a:ext>
            </a:extLst>
          </p:cNvPr>
          <p:cNvSpPr>
            <a:spLocks noGrp="1"/>
          </p:cNvSpPr>
          <p:nvPr>
            <p:ph idx="1"/>
          </p:nvPr>
        </p:nvSpPr>
        <p:spPr>
          <a:xfrm>
            <a:off x="5543552" y="540000"/>
            <a:ext cx="6107460" cy="2303213"/>
          </a:xfrm>
        </p:spPr>
        <p:txBody>
          <a:bodyPr anchor="ctr">
            <a:normAutofit/>
          </a:bodyPr>
          <a:lstStyle/>
          <a:p>
            <a:pPr marL="359410" indent="-359410">
              <a:lnSpc>
                <a:spcPct val="115000"/>
              </a:lnSpc>
              <a:spcBef>
                <a:spcPct val="20000"/>
              </a:spcBef>
              <a:spcAft>
                <a:spcPts val="600"/>
              </a:spcAft>
            </a:pPr>
            <a:r>
              <a:rPr lang="en-US" sz="1700">
                <a:latin typeface="Corbel"/>
              </a:rPr>
              <a:t>We are able to get 75% score winning the toss is a deciding factor in the finals of IPL. If the percentage is high, it means that the team that wins the toss has a higher chance of winning the match, and if the percentage is low, it means that the toss does not have a significant impact on the outcome of the match.</a:t>
            </a:r>
          </a:p>
          <a:p>
            <a:pPr marL="359410" indent="-359410">
              <a:lnSpc>
                <a:spcPct val="115000"/>
              </a:lnSpc>
              <a:buClr>
                <a:srgbClr val="DB949B"/>
              </a:buClr>
            </a:pPr>
            <a:endParaRPr lang="en-US" sz="1700"/>
          </a:p>
        </p:txBody>
      </p:sp>
      <p:sp useBgFill="1">
        <p:nvSpPr>
          <p:cNvPr id="13" name="Rectangle 12">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a:extLst>
              <a:ext uri="{FF2B5EF4-FFF2-40B4-BE49-F238E27FC236}">
                <a16:creationId xmlns:a16="http://schemas.microsoft.com/office/drawing/2014/main" id="{111069B3-4025-7B59-1EAA-116A9B5FFF66}"/>
              </a:ext>
            </a:extLst>
          </p:cNvPr>
          <p:cNvPicPr>
            <a:picLocks noChangeAspect="1"/>
          </p:cNvPicPr>
          <p:nvPr/>
        </p:nvPicPr>
        <p:blipFill>
          <a:blip r:embed="rId2"/>
          <a:stretch>
            <a:fillRect/>
          </a:stretch>
        </p:blipFill>
        <p:spPr>
          <a:xfrm>
            <a:off x="541339" y="4110433"/>
            <a:ext cx="11109674" cy="2110837"/>
          </a:xfrm>
          <a:prstGeom prst="rect">
            <a:avLst/>
          </a:prstGeom>
        </p:spPr>
      </p:pic>
    </p:spTree>
    <p:extLst>
      <p:ext uri="{BB962C8B-B14F-4D97-AF65-F5344CB8AC3E}">
        <p14:creationId xmlns:p14="http://schemas.microsoft.com/office/powerpoint/2010/main" val="39429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4CEDB-D369-90E1-6F06-344F378B1EBD}"/>
              </a:ext>
            </a:extLst>
          </p:cNvPr>
          <p:cNvSpPr>
            <a:spLocks noGrp="1"/>
          </p:cNvSpPr>
          <p:nvPr>
            <p:ph type="title"/>
          </p:nvPr>
        </p:nvSpPr>
        <p:spPr>
          <a:xfrm>
            <a:off x="1078100" y="542671"/>
            <a:ext cx="10026650" cy="1124202"/>
          </a:xfrm>
        </p:spPr>
        <p:txBody>
          <a:bodyPr wrap="square" anchor="ctr">
            <a:normAutofit/>
          </a:bodyPr>
          <a:lstStyle/>
          <a:p>
            <a:pPr algn="ctr"/>
            <a:r>
              <a:rPr lang="en-US">
                <a:latin typeface="Corbel"/>
              </a:rPr>
              <a:t>Results</a:t>
            </a:r>
          </a:p>
          <a:p>
            <a:pPr algn="ctr"/>
            <a:endParaRPr lang="en-US"/>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5DED2055-BAC7-636A-753C-4DF87912288F}"/>
              </a:ext>
            </a:extLst>
          </p:cNvPr>
          <p:cNvGraphicFramePr>
            <a:graphicFrameLocks noGrp="1"/>
          </p:cNvGraphicFramePr>
          <p:nvPr>
            <p:ph idx="1"/>
            <p:extLst>
              <p:ext uri="{D42A27DB-BD31-4B8C-83A1-F6EECF244321}">
                <p14:modId xmlns:p14="http://schemas.microsoft.com/office/powerpoint/2010/main" val="3656955731"/>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45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16A7A-F86F-BBC1-23E0-58F4CEB3CDAD}"/>
              </a:ext>
            </a:extLst>
          </p:cNvPr>
          <p:cNvSpPr>
            <a:spLocks noGrp="1"/>
          </p:cNvSpPr>
          <p:nvPr>
            <p:ph type="title"/>
          </p:nvPr>
        </p:nvSpPr>
        <p:spPr>
          <a:xfrm>
            <a:off x="1078100" y="481026"/>
            <a:ext cx="10026650" cy="1124202"/>
          </a:xfrm>
        </p:spPr>
        <p:txBody>
          <a:bodyPr wrap="square" anchor="ctr">
            <a:normAutofit/>
          </a:bodyPr>
          <a:lstStyle/>
          <a:p>
            <a:pPr algn="ctr"/>
            <a:r>
              <a:rPr lang="en-US">
                <a:latin typeface="Corbel"/>
              </a:rPr>
              <a:t>Results</a:t>
            </a:r>
          </a:p>
          <a:p>
            <a:pPr algn="ctr"/>
            <a:endParaRPr lang="en-US"/>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00A6616F-00F3-326B-3AE6-2D6A073389A9}"/>
              </a:ext>
            </a:extLst>
          </p:cNvPr>
          <p:cNvGraphicFramePr>
            <a:graphicFrameLocks noGrp="1"/>
          </p:cNvGraphicFramePr>
          <p:nvPr>
            <p:ph idx="1"/>
            <p:extLst>
              <p:ext uri="{D42A27DB-BD31-4B8C-83A1-F6EECF244321}">
                <p14:modId xmlns:p14="http://schemas.microsoft.com/office/powerpoint/2010/main" val="1115891792"/>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67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9B6B7-3656-5181-7B6E-8EB50D9DA3C9}"/>
              </a:ext>
            </a:extLst>
          </p:cNvPr>
          <p:cNvSpPr>
            <a:spLocks noGrp="1"/>
          </p:cNvSpPr>
          <p:nvPr>
            <p:ph type="title"/>
          </p:nvPr>
        </p:nvSpPr>
        <p:spPr>
          <a:xfrm>
            <a:off x="1084235" y="1007734"/>
            <a:ext cx="10023531" cy="430887"/>
          </a:xfrm>
        </p:spPr>
        <p:txBody>
          <a:bodyPr vert="horz" lIns="0" tIns="0" rIns="0" bIns="0" rtlCol="0" anchor="b" anchorCtr="0">
            <a:normAutofit/>
          </a:bodyPr>
          <a:lstStyle/>
          <a:p>
            <a:pPr algn="ctr"/>
            <a:r>
              <a:rPr lang="en-US" dirty="0"/>
              <a:t>THANK YOU </a:t>
            </a:r>
            <a:endParaRPr lang="en-US"/>
          </a:p>
        </p:txBody>
      </p:sp>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4F20F6AB-EF97-149D-204B-FE9F992DE6BE}"/>
              </a:ext>
            </a:extLst>
          </p:cNvPr>
          <p:cNvPicPr>
            <a:picLocks noGrp="1" noChangeAspect="1"/>
          </p:cNvPicPr>
          <p:nvPr>
            <p:ph idx="1"/>
          </p:nvPr>
        </p:nvPicPr>
        <p:blipFill>
          <a:blip r:embed="rId2"/>
          <a:stretch>
            <a:fillRect/>
          </a:stretch>
        </p:blipFill>
        <p:spPr>
          <a:xfrm>
            <a:off x="4050766" y="3429000"/>
            <a:ext cx="4087293" cy="2339975"/>
          </a:xfrm>
          <a:prstGeom prst="rect">
            <a:avLst/>
          </a:prstGeom>
        </p:spPr>
      </p:pic>
    </p:spTree>
    <p:extLst>
      <p:ext uri="{BB962C8B-B14F-4D97-AF65-F5344CB8AC3E}">
        <p14:creationId xmlns:p14="http://schemas.microsoft.com/office/powerpoint/2010/main" val="156205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E5620-E634-7AEC-DFAA-298054CBF27C}"/>
              </a:ext>
            </a:extLst>
          </p:cNvPr>
          <p:cNvSpPr>
            <a:spLocks noGrp="1"/>
          </p:cNvSpPr>
          <p:nvPr>
            <p:ph type="title"/>
          </p:nvPr>
        </p:nvSpPr>
        <p:spPr>
          <a:xfrm>
            <a:off x="1078100" y="542671"/>
            <a:ext cx="10026650" cy="1124202"/>
          </a:xfrm>
        </p:spPr>
        <p:txBody>
          <a:bodyPr wrap="square" anchor="ctr">
            <a:normAutofit/>
          </a:bodyPr>
          <a:lstStyle/>
          <a:p>
            <a:pPr algn="ctr"/>
            <a:r>
              <a:rPr lang="en-US">
                <a:latin typeface="Corbel"/>
              </a:rPr>
              <a:t> CONTEXT:</a:t>
            </a:r>
          </a:p>
          <a:p>
            <a:pPr algn="ctr"/>
            <a:endParaRPr lang="en-US"/>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BD9AF9ED-5385-B329-9D12-22A3C0698FB3}"/>
              </a:ext>
            </a:extLst>
          </p:cNvPr>
          <p:cNvGraphicFramePr>
            <a:graphicFrameLocks noGrp="1"/>
          </p:cNvGraphicFramePr>
          <p:nvPr>
            <p:ph idx="1"/>
            <p:extLst>
              <p:ext uri="{D42A27DB-BD31-4B8C-83A1-F6EECF244321}">
                <p14:modId xmlns:p14="http://schemas.microsoft.com/office/powerpoint/2010/main" val="2883598033"/>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91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B44994-0BD6-325E-6A00-0025E7EBA82B}"/>
              </a:ext>
            </a:extLst>
          </p:cNvPr>
          <p:cNvSpPr>
            <a:spLocks noGrp="1"/>
          </p:cNvSpPr>
          <p:nvPr>
            <p:ph type="title"/>
          </p:nvPr>
        </p:nvSpPr>
        <p:spPr>
          <a:xfrm>
            <a:off x="1080001" y="1079500"/>
            <a:ext cx="3904750" cy="4689475"/>
          </a:xfrm>
        </p:spPr>
        <p:txBody>
          <a:bodyPr anchor="ctr">
            <a:normAutofit/>
          </a:bodyPr>
          <a:lstStyle/>
          <a:p>
            <a:pPr algn="ctr"/>
            <a:r>
              <a:rPr lang="en-US">
                <a:latin typeface="Corbel"/>
              </a:rPr>
              <a:t>INTRODUCTION:</a:t>
            </a:r>
          </a:p>
          <a:p>
            <a:pPr algn="ctr"/>
            <a:endParaRPr lang="en-US"/>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9D9739D-E8F6-DF03-5EF2-41189FBE187D}"/>
              </a:ext>
            </a:extLst>
          </p:cNvPr>
          <p:cNvGraphicFramePr>
            <a:graphicFrameLocks noGrp="1"/>
          </p:cNvGraphicFramePr>
          <p:nvPr>
            <p:ph idx="1"/>
            <p:extLst>
              <p:ext uri="{D42A27DB-BD31-4B8C-83A1-F6EECF244321}">
                <p14:modId xmlns:p14="http://schemas.microsoft.com/office/powerpoint/2010/main" val="2253143417"/>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30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2903-0DE9-E56F-DB3D-FE5347FD12E6}"/>
              </a:ext>
            </a:extLst>
          </p:cNvPr>
          <p:cNvSpPr>
            <a:spLocks noGrp="1"/>
          </p:cNvSpPr>
          <p:nvPr>
            <p:ph type="title"/>
          </p:nvPr>
        </p:nvSpPr>
        <p:spPr>
          <a:xfrm>
            <a:off x="3308350" y="1011237"/>
            <a:ext cx="5575300" cy="860400"/>
          </a:xfrm>
        </p:spPr>
        <p:txBody>
          <a:bodyPr anchor="b">
            <a:normAutofit/>
          </a:bodyPr>
          <a:lstStyle/>
          <a:p>
            <a:pPr algn="ctr"/>
            <a:r>
              <a:rPr lang="en-US">
                <a:latin typeface="Corbel"/>
              </a:rPr>
              <a:t>DATA COLLECTION:</a:t>
            </a:r>
          </a:p>
          <a:p>
            <a:pPr algn="ctr"/>
            <a:endParaRPr lang="en-US"/>
          </a:p>
        </p:txBody>
      </p:sp>
      <p:cxnSp>
        <p:nvCxnSpPr>
          <p:cNvPr id="8"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52B1A6-DFF5-BF80-8A04-C33EF76EA108}"/>
              </a:ext>
            </a:extLst>
          </p:cNvPr>
          <p:cNvSpPr>
            <a:spLocks noGrp="1"/>
          </p:cNvSpPr>
          <p:nvPr>
            <p:ph idx="1"/>
          </p:nvPr>
        </p:nvSpPr>
        <p:spPr>
          <a:xfrm>
            <a:off x="2748757" y="2759076"/>
            <a:ext cx="6694487" cy="3009899"/>
          </a:xfrm>
        </p:spPr>
        <p:txBody>
          <a:bodyPr>
            <a:normAutofit/>
          </a:bodyPr>
          <a:lstStyle/>
          <a:p>
            <a:pPr marL="359410" indent="-359410">
              <a:spcBef>
                <a:spcPct val="20000"/>
              </a:spcBef>
              <a:spcAft>
                <a:spcPts val="600"/>
              </a:spcAft>
            </a:pPr>
            <a:r>
              <a:rPr lang="en-US">
                <a:latin typeface="Corbel"/>
              </a:rPr>
              <a:t>To carry out our analysis, we collected IPL data from Kaggle. The dataset includes the season played, toss win and opted, city played, venue, state, player of the match, win by runs, win by wickets, umpire, teams, result of the match, year played</a:t>
            </a:r>
            <a:r>
              <a:rPr lang="en-US" b="1">
                <a:latin typeface="Corbel"/>
              </a:rPr>
              <a:t> </a:t>
            </a:r>
            <a:r>
              <a:rPr lang="en-US">
                <a:latin typeface="Corbel"/>
              </a:rPr>
              <a:t>for all the IPL seasons from 2008 to 2019.</a:t>
            </a:r>
            <a:r>
              <a:rPr lang="en-US" b="1">
                <a:latin typeface="Corbel"/>
              </a:rPr>
              <a:t> </a:t>
            </a:r>
            <a:r>
              <a:rPr lang="en-US">
                <a:latin typeface="Corbel"/>
              </a:rPr>
              <a:t>We are using the dataset from Kaggle-</a:t>
            </a:r>
            <a:r>
              <a:rPr lang="en-US" b="1">
                <a:latin typeface="Corbel"/>
              </a:rPr>
              <a:t> </a:t>
            </a:r>
            <a:r>
              <a:rPr lang="en-US" u="sng">
                <a:latin typeface="Corbel"/>
                <a:hlinkClick r:id="rId2">
                  <a:extLst>
                    <a:ext uri="{A12FA001-AC4F-418D-AE19-62706E023703}">
                      <ahyp:hlinkClr xmlns:ahyp="http://schemas.microsoft.com/office/drawing/2018/hyperlinkcolor" val="tx"/>
                    </a:ext>
                  </a:extLst>
                </a:hlinkClick>
              </a:rPr>
              <a:t>IPL _Data_Set | Kaggle</a:t>
            </a:r>
            <a:endParaRPr lang="en-US">
              <a:latin typeface="Corbel"/>
            </a:endParaRPr>
          </a:p>
          <a:p>
            <a:pPr marL="359410" indent="-359410">
              <a:spcBef>
                <a:spcPct val="20000"/>
              </a:spcBef>
              <a:spcAft>
                <a:spcPts val="600"/>
              </a:spcAft>
              <a:buClr>
                <a:srgbClr val="DB949B"/>
              </a:buClr>
            </a:pPr>
            <a:endParaRPr lang="en-US">
              <a:latin typeface="Corbel"/>
            </a:endParaRPr>
          </a:p>
          <a:p>
            <a:pPr marL="359410" indent="-359410">
              <a:buClr>
                <a:srgbClr val="DB949B"/>
              </a:buClr>
            </a:pPr>
            <a:endParaRPr lang="en-US"/>
          </a:p>
        </p:txBody>
      </p:sp>
    </p:spTree>
    <p:extLst>
      <p:ext uri="{BB962C8B-B14F-4D97-AF65-F5344CB8AC3E}">
        <p14:creationId xmlns:p14="http://schemas.microsoft.com/office/powerpoint/2010/main" val="325645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951F-2C39-B7C9-ABF1-D2CE27729DAC}"/>
              </a:ext>
            </a:extLst>
          </p:cNvPr>
          <p:cNvSpPr>
            <a:spLocks noGrp="1"/>
          </p:cNvSpPr>
          <p:nvPr>
            <p:ph type="title"/>
          </p:nvPr>
        </p:nvSpPr>
        <p:spPr/>
        <p:txBody>
          <a:bodyPr/>
          <a:lstStyle/>
          <a:p>
            <a:pPr algn="ctr"/>
            <a:r>
              <a:rPr lang="en-US" sz="4000" dirty="0">
                <a:latin typeface="Corbel"/>
              </a:rPr>
              <a:t>DATA SET:</a:t>
            </a:r>
          </a:p>
          <a:p>
            <a:endParaRPr lang="en-US" dirty="0"/>
          </a:p>
        </p:txBody>
      </p:sp>
      <p:pic>
        <p:nvPicPr>
          <p:cNvPr id="4" name="Picture 4">
            <a:extLst>
              <a:ext uri="{FF2B5EF4-FFF2-40B4-BE49-F238E27FC236}">
                <a16:creationId xmlns:a16="http://schemas.microsoft.com/office/drawing/2014/main" id="{F51CC692-5654-FD2F-E3C6-5E3B0789C66F}"/>
              </a:ext>
            </a:extLst>
          </p:cNvPr>
          <p:cNvPicPr>
            <a:picLocks noGrp="1" noChangeAspect="1"/>
          </p:cNvPicPr>
          <p:nvPr>
            <p:ph idx="1"/>
          </p:nvPr>
        </p:nvPicPr>
        <p:blipFill>
          <a:blip r:embed="rId2"/>
          <a:stretch>
            <a:fillRect/>
          </a:stretch>
        </p:blipFill>
        <p:spPr>
          <a:xfrm>
            <a:off x="1079500" y="2047121"/>
            <a:ext cx="10026650" cy="3465432"/>
          </a:xfrm>
        </p:spPr>
      </p:pic>
    </p:spTree>
    <p:extLst>
      <p:ext uri="{BB962C8B-B14F-4D97-AF65-F5344CB8AC3E}">
        <p14:creationId xmlns:p14="http://schemas.microsoft.com/office/powerpoint/2010/main" val="150477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B1368-7779-B0C4-80F8-4A902B5B640E}"/>
              </a:ext>
            </a:extLst>
          </p:cNvPr>
          <p:cNvSpPr>
            <a:spLocks noGrp="1"/>
          </p:cNvSpPr>
          <p:nvPr>
            <p:ph type="title"/>
          </p:nvPr>
        </p:nvSpPr>
        <p:spPr>
          <a:xfrm>
            <a:off x="1080000" y="1666874"/>
            <a:ext cx="4457200" cy="3521075"/>
          </a:xfrm>
        </p:spPr>
        <p:txBody>
          <a:bodyPr anchor="ctr">
            <a:normAutofit/>
          </a:bodyPr>
          <a:lstStyle/>
          <a:p>
            <a:pPr algn="ctr"/>
            <a:r>
              <a:rPr lang="en-US">
                <a:latin typeface="Corbel"/>
              </a:rPr>
              <a:t>DATA PREPROCESSING:</a:t>
            </a:r>
          </a:p>
          <a:p>
            <a:pPr algn="ctr"/>
            <a:endParaRPr lang="en-US"/>
          </a:p>
        </p:txBody>
      </p:sp>
      <p:grpSp>
        <p:nvGrpSpPr>
          <p:cNvPr id="10" name="Group 9">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20" name="Group 10">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18" name="Freeform: Shape 17">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3" name="Freeform: Shape 12">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6" name="Straight Connector 15">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a:extLst>
              <a:ext uri="{FF2B5EF4-FFF2-40B4-BE49-F238E27FC236}">
                <a16:creationId xmlns:a16="http://schemas.microsoft.com/office/drawing/2014/main" id="{CDD6815F-2637-1186-2E36-39A4A5A9FB0E}"/>
              </a:ext>
            </a:extLst>
          </p:cNvPr>
          <p:cNvSpPr>
            <a:spLocks noGrp="1"/>
          </p:cNvSpPr>
          <p:nvPr>
            <p:ph idx="1"/>
          </p:nvPr>
        </p:nvSpPr>
        <p:spPr>
          <a:xfrm>
            <a:off x="6654801" y="1079499"/>
            <a:ext cx="4451350" cy="4689476"/>
          </a:xfrm>
        </p:spPr>
        <p:txBody>
          <a:bodyPr anchor="ctr">
            <a:normAutofit/>
          </a:bodyPr>
          <a:lstStyle/>
          <a:p>
            <a:pPr marL="359410" indent="-359410">
              <a:lnSpc>
                <a:spcPct val="115000"/>
              </a:lnSpc>
              <a:spcBef>
                <a:spcPct val="20000"/>
              </a:spcBef>
              <a:spcAft>
                <a:spcPts val="600"/>
              </a:spcAft>
            </a:pPr>
            <a:r>
              <a:rPr lang="en-US" sz="1700">
                <a:latin typeface="Corbel"/>
              </a:rPr>
              <a:t>We have already taken the pre-processed data but we have made changes to the dataset like replacing the previous name of the teams with new team and also, we have pre preprocessed data separately for 1st innings and 2nd innings and created new data frames as per the requirements. </a:t>
            </a:r>
          </a:p>
          <a:p>
            <a:pPr marL="359410" indent="-359410">
              <a:lnSpc>
                <a:spcPct val="115000"/>
              </a:lnSpc>
              <a:spcBef>
                <a:spcPct val="20000"/>
              </a:spcBef>
              <a:spcAft>
                <a:spcPts val="600"/>
              </a:spcAft>
              <a:buClr>
                <a:srgbClr val="DB949B"/>
              </a:buClr>
            </a:pPr>
            <a:r>
              <a:rPr lang="en-US" sz="1700">
                <a:latin typeface="Corbel"/>
              </a:rPr>
              <a:t>We have also included feature engineering for specific fields. We also performed feature scaling according to the prediction requirements like current run rate and required run rate.</a:t>
            </a:r>
          </a:p>
          <a:p>
            <a:pPr marL="359410" indent="-359410">
              <a:lnSpc>
                <a:spcPct val="115000"/>
              </a:lnSpc>
              <a:spcBef>
                <a:spcPct val="20000"/>
              </a:spcBef>
              <a:spcAft>
                <a:spcPts val="600"/>
              </a:spcAft>
              <a:buClr>
                <a:srgbClr val="DB949B"/>
              </a:buClr>
            </a:pPr>
            <a:endParaRPr lang="en-US" sz="1700">
              <a:latin typeface="Corbel"/>
            </a:endParaRPr>
          </a:p>
          <a:p>
            <a:pPr marL="359410" indent="-359410">
              <a:lnSpc>
                <a:spcPct val="115000"/>
              </a:lnSpc>
              <a:buClr>
                <a:srgbClr val="DB949B"/>
              </a:buClr>
            </a:pPr>
            <a:endParaRPr lang="en-US" sz="1700"/>
          </a:p>
        </p:txBody>
      </p:sp>
      <p:grpSp>
        <p:nvGrpSpPr>
          <p:cNvPr id="21" name="Group 20">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2" name="Group 21">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24" name="Freeform: Shape 23">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7" name="Straight Connector 26">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80291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56CC58-AF25-F145-3BE6-21C5810EEC53}"/>
              </a:ext>
            </a:extLst>
          </p:cNvPr>
          <p:cNvSpPr>
            <a:spLocks noGrp="1"/>
          </p:cNvSpPr>
          <p:nvPr>
            <p:ph idx="1"/>
          </p:nvPr>
        </p:nvSpPr>
        <p:spPr>
          <a:xfrm>
            <a:off x="540988" y="2759076"/>
            <a:ext cx="3884962" cy="3009899"/>
          </a:xfrm>
        </p:spPr>
        <p:txBody>
          <a:bodyPr>
            <a:normAutofit/>
          </a:bodyPr>
          <a:lstStyle/>
          <a:p>
            <a:pPr marL="571500" indent="-571500">
              <a:lnSpc>
                <a:spcPct val="115000"/>
              </a:lnSpc>
              <a:spcBef>
                <a:spcPct val="0"/>
              </a:spcBef>
              <a:spcAft>
                <a:spcPts val="600"/>
              </a:spcAft>
              <a:buClr>
                <a:srgbClr val="DB949B"/>
              </a:buClr>
              <a:buFont typeface="Arial,Sans-Serif" panose="05000000000000000000" pitchFamily="2" charset="2"/>
              <a:buChar char="•"/>
            </a:pPr>
            <a:r>
              <a:rPr lang="en-US" sz="1600">
                <a:latin typeface="Corbel"/>
              </a:rPr>
              <a:t>This graph gives the Number of matches played from the year 2008- 2019</a:t>
            </a:r>
            <a:br>
              <a:rPr lang="en-US" sz="1600">
                <a:latin typeface="Corbel"/>
              </a:rPr>
            </a:br>
            <a:r>
              <a:rPr lang="en-US" sz="1600">
                <a:latin typeface="Corbel"/>
              </a:rPr>
              <a:t>From this graph we can observe the number of matches played in each IPL season.</a:t>
            </a:r>
            <a:br>
              <a:rPr lang="en-US" sz="1600">
                <a:latin typeface="Corbel"/>
              </a:rPr>
            </a:br>
            <a:r>
              <a:rPr lang="en-US" sz="1600">
                <a:latin typeface="Corbel"/>
              </a:rPr>
              <a:t>You can see that the majority of matches were played in the year 2013.</a:t>
            </a:r>
            <a:br>
              <a:rPr lang="en-US" sz="1600">
                <a:latin typeface="Corbel"/>
              </a:rPr>
            </a:br>
            <a:endParaRPr lang="en-US" sz="1600">
              <a:latin typeface="Corbel"/>
            </a:endParaRPr>
          </a:p>
          <a:p>
            <a:pPr marL="571500" indent="-571500">
              <a:lnSpc>
                <a:spcPct val="115000"/>
              </a:lnSpc>
              <a:spcBef>
                <a:spcPct val="0"/>
              </a:spcBef>
              <a:spcAft>
                <a:spcPts val="600"/>
              </a:spcAft>
              <a:buClr>
                <a:srgbClr val="DB949B"/>
              </a:buClr>
              <a:buFont typeface="Arial,Sans-Serif" panose="05000000000000000000" pitchFamily="2" charset="2"/>
              <a:buChar char="•"/>
            </a:pPr>
            <a:endParaRPr lang="en-US" sz="1600">
              <a:latin typeface="Corbel"/>
            </a:endParaRPr>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5">
            <a:extLst>
              <a:ext uri="{FF2B5EF4-FFF2-40B4-BE49-F238E27FC236}">
                <a16:creationId xmlns:a16="http://schemas.microsoft.com/office/drawing/2014/main" id="{C1CB43B6-5671-45BA-9426-8EC4C92E7EEE}"/>
              </a:ext>
            </a:extLst>
          </p:cNvPr>
          <p:cNvPicPr>
            <a:picLocks noChangeAspect="1"/>
          </p:cNvPicPr>
          <p:nvPr/>
        </p:nvPicPr>
        <p:blipFill>
          <a:blip r:embed="rId2"/>
          <a:stretch>
            <a:fillRect/>
          </a:stretch>
        </p:blipFill>
        <p:spPr>
          <a:xfrm>
            <a:off x="5537200" y="1899219"/>
            <a:ext cx="6113812" cy="3056906"/>
          </a:xfrm>
          <a:prstGeom prst="rect">
            <a:avLst/>
          </a:prstGeom>
        </p:spPr>
      </p:pic>
    </p:spTree>
    <p:extLst>
      <p:ext uri="{BB962C8B-B14F-4D97-AF65-F5344CB8AC3E}">
        <p14:creationId xmlns:p14="http://schemas.microsoft.com/office/powerpoint/2010/main" val="393644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6F4402-B7E4-9035-5A57-586CA1EED01C}"/>
              </a:ext>
            </a:extLst>
          </p:cNvPr>
          <p:cNvSpPr>
            <a:spLocks noGrp="1"/>
          </p:cNvSpPr>
          <p:nvPr>
            <p:ph idx="1"/>
          </p:nvPr>
        </p:nvSpPr>
        <p:spPr>
          <a:xfrm>
            <a:off x="6645276" y="2759076"/>
            <a:ext cx="4460874" cy="3009899"/>
          </a:xfrm>
        </p:spPr>
        <p:txBody>
          <a:bodyPr>
            <a:normAutofit/>
          </a:bodyPr>
          <a:lstStyle/>
          <a:p>
            <a:pPr marL="342900" indent="-342900">
              <a:spcBef>
                <a:spcPct val="0"/>
              </a:spcBef>
              <a:buFont typeface="Arial,Sans-Serif" panose="05000000000000000000" pitchFamily="2" charset="2"/>
              <a:buChar char="•"/>
            </a:pPr>
            <a:r>
              <a:rPr lang="en-US">
                <a:latin typeface="Corbel"/>
              </a:rPr>
              <a:t>We can observe that 61.2% of the teams played till 2019 have decided to field rather than bat.</a:t>
            </a:r>
            <a:br>
              <a:rPr lang="en-US">
                <a:latin typeface="Corbel"/>
              </a:rPr>
            </a:br>
            <a:endParaRPr lang="en-US">
              <a:latin typeface="Corbel"/>
            </a:endParaRPr>
          </a:p>
          <a:p>
            <a:pPr marL="359410" indent="-359410">
              <a:buClr>
                <a:srgbClr val="DB949B"/>
              </a:buClr>
            </a:pPr>
            <a:endParaRPr lang="en-US"/>
          </a:p>
        </p:txBody>
      </p:sp>
      <p:pic>
        <p:nvPicPr>
          <p:cNvPr id="2" name="Content Placeholder 4">
            <a:extLst>
              <a:ext uri="{FF2B5EF4-FFF2-40B4-BE49-F238E27FC236}">
                <a16:creationId xmlns:a16="http://schemas.microsoft.com/office/drawing/2014/main" id="{218ADAA5-7CBC-9374-EF9F-256F16712546}"/>
              </a:ext>
            </a:extLst>
          </p:cNvPr>
          <p:cNvPicPr>
            <a:picLocks noChangeAspect="1"/>
          </p:cNvPicPr>
          <p:nvPr/>
        </p:nvPicPr>
        <p:blipFill>
          <a:blip r:embed="rId2"/>
          <a:stretch>
            <a:fillRect/>
          </a:stretch>
        </p:blipFill>
        <p:spPr>
          <a:xfrm>
            <a:off x="958528" y="725633"/>
            <a:ext cx="5137472" cy="5406734"/>
          </a:xfrm>
          <a:prstGeom prst="rect">
            <a:avLst/>
          </a:prstGeom>
        </p:spPr>
      </p:pic>
    </p:spTree>
    <p:extLst>
      <p:ext uri="{BB962C8B-B14F-4D97-AF65-F5344CB8AC3E}">
        <p14:creationId xmlns:p14="http://schemas.microsoft.com/office/powerpoint/2010/main" val="359519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60EAF6-A957-AA84-35C7-FCB262E3B670}"/>
              </a:ext>
            </a:extLst>
          </p:cNvPr>
          <p:cNvSpPr>
            <a:spLocks noGrp="1"/>
          </p:cNvSpPr>
          <p:nvPr>
            <p:ph idx="1"/>
          </p:nvPr>
        </p:nvSpPr>
        <p:spPr>
          <a:xfrm>
            <a:off x="792954" y="2523405"/>
            <a:ext cx="4460874" cy="3009899"/>
          </a:xfrm>
        </p:spPr>
        <p:txBody>
          <a:bodyPr>
            <a:normAutofit/>
          </a:bodyPr>
          <a:lstStyle/>
          <a:p>
            <a:pPr marL="571500" indent="-571500">
              <a:spcBef>
                <a:spcPct val="0"/>
              </a:spcBef>
              <a:buFont typeface="Arial,Sans-Serif" panose="05000000000000000000" pitchFamily="2" charset="2"/>
              <a:buChar char="•"/>
            </a:pPr>
            <a:r>
              <a:rPr lang="en-US" dirty="0">
                <a:latin typeface="Corbel"/>
              </a:rPr>
              <a:t>This graph describes about the toss decisions made each year from 2018- 2019.</a:t>
            </a:r>
            <a:br>
              <a:rPr lang="en-US" dirty="0">
                <a:latin typeface="Corbel"/>
              </a:rPr>
            </a:br>
            <a:r>
              <a:rPr lang="en-US" dirty="0">
                <a:latin typeface="Corbel"/>
              </a:rPr>
              <a:t>We can see that from the year 2016- 2019 almost of the toss decisions are to field rather than bat.</a:t>
            </a:r>
          </a:p>
          <a:p>
            <a:pPr marL="359410" indent="-359410">
              <a:buClr>
                <a:srgbClr val="DB949B"/>
              </a:buClr>
            </a:pPr>
            <a:endParaRPr lang="en-US" dirty="0"/>
          </a:p>
        </p:txBody>
      </p:sp>
      <p:pic>
        <p:nvPicPr>
          <p:cNvPr id="4" name="Picture 4">
            <a:extLst>
              <a:ext uri="{FF2B5EF4-FFF2-40B4-BE49-F238E27FC236}">
                <a16:creationId xmlns:a16="http://schemas.microsoft.com/office/drawing/2014/main" id="{81430FA6-9AED-E008-6F47-748ED5D8D849}"/>
              </a:ext>
            </a:extLst>
          </p:cNvPr>
          <p:cNvPicPr>
            <a:picLocks noChangeAspect="1"/>
          </p:cNvPicPr>
          <p:nvPr/>
        </p:nvPicPr>
        <p:blipFill>
          <a:blip r:embed="rId2"/>
          <a:stretch>
            <a:fillRect/>
          </a:stretch>
        </p:blipFill>
        <p:spPr>
          <a:xfrm>
            <a:off x="5373279" y="1547309"/>
            <a:ext cx="6702458" cy="3334472"/>
          </a:xfrm>
          <a:prstGeom prst="rect">
            <a:avLst/>
          </a:prstGeom>
        </p:spPr>
      </p:pic>
    </p:spTree>
    <p:extLst>
      <p:ext uri="{BB962C8B-B14F-4D97-AF65-F5344CB8AC3E}">
        <p14:creationId xmlns:p14="http://schemas.microsoft.com/office/powerpoint/2010/main" val="3804223111"/>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1D31"/>
      </a:dk2>
      <a:lt2>
        <a:srgbClr val="F0F3F3"/>
      </a:lt2>
      <a:accent1>
        <a:srgbClr val="C34D59"/>
      </a:accent1>
      <a:accent2>
        <a:srgbClr val="B13B79"/>
      </a:accent2>
      <a:accent3>
        <a:srgbClr val="C34DBC"/>
      </a:accent3>
      <a:accent4>
        <a:srgbClr val="873BB1"/>
      </a:accent4>
      <a:accent5>
        <a:srgbClr val="684DC3"/>
      </a:accent5>
      <a:accent6>
        <a:srgbClr val="3B51B1"/>
      </a:accent6>
      <a:hlink>
        <a:srgbClr val="7F51C5"/>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987</Words>
  <Application>Microsoft Office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Arial,Sans-Serif</vt:lpstr>
      <vt:lpstr>Avenir Next LT Pro Light</vt:lpstr>
      <vt:lpstr>Corbel</vt:lpstr>
      <vt:lpstr>Rockwell Nova Light</vt:lpstr>
      <vt:lpstr>Wingdings</vt:lpstr>
      <vt:lpstr>LeafVTI</vt:lpstr>
      <vt:lpstr>INDIAN PREMIERE LEAGUE (IPL) WIN PREDICTION USING MACHINE LEARNING METHODS  </vt:lpstr>
      <vt:lpstr> CONTEXT: </vt:lpstr>
      <vt:lpstr>INTRODUCTION: </vt:lpstr>
      <vt:lpstr>DATA COLLECTION: </vt:lpstr>
      <vt:lpstr>DATA SET: </vt:lpstr>
      <vt:lpstr>DATA PREPROCESSING: </vt:lpstr>
      <vt:lpstr>PowerPoint Presentation</vt:lpstr>
      <vt:lpstr>PowerPoint Presentation</vt:lpstr>
      <vt:lpstr>PowerPoint Presentation</vt:lpstr>
      <vt:lpstr>PowerPoint Presentation</vt:lpstr>
      <vt:lpstr>BASELINE: </vt:lpstr>
      <vt:lpstr>LOGISTIC REGRESSION </vt:lpstr>
      <vt:lpstr>RANDOM FOREST </vt:lpstr>
      <vt:lpstr>XG BOOST </vt:lpstr>
      <vt:lpstr>HYPERPARAMETER TRAINING </vt:lpstr>
      <vt:lpstr>Results </vt:lpstr>
      <vt:lpstr>Results </vt:lpstr>
      <vt:lpstr>Results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nikhil reddy</cp:lastModifiedBy>
  <cp:revision>85</cp:revision>
  <dcterms:created xsi:type="dcterms:W3CDTF">2023-05-12T18:57:20Z</dcterms:created>
  <dcterms:modified xsi:type="dcterms:W3CDTF">2023-05-13T00:20:27Z</dcterms:modified>
</cp:coreProperties>
</file>