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jNkT0PYAqq4hU/FysVddiFobWv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4200cabc60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4200cabc6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4200cabc60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4200cabc6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433727130e_4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433727130e_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4200cabc60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4200cabc6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433727130e_4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433727130e_4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433727130e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433727130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4200cabc60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4200cabc6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406635099a_3_7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406635099a_3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4200cabc60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4200cabc6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406635099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1406635099a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406635099a_3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406635099a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406635099a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1406635099a_3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406635099a_3_34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1406635099a_3_345"/>
          <p:cNvSpPr/>
          <p:nvPr/>
        </p:nvSpPr>
        <p:spPr>
          <a:xfrm>
            <a:off x="0" y="0"/>
            <a:ext cx="46836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1406635099a_3_345"/>
          <p:cNvSpPr txBox="1"/>
          <p:nvPr>
            <p:ph type="title"/>
          </p:nvPr>
        </p:nvSpPr>
        <p:spPr>
          <a:xfrm>
            <a:off x="415600" y="410433"/>
            <a:ext cx="3509100" cy="57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4" name="Google Shape;84;g1406635099a_3_345"/>
          <p:cNvSpPr txBox="1"/>
          <p:nvPr>
            <p:ph idx="1" type="body"/>
          </p:nvPr>
        </p:nvSpPr>
        <p:spPr>
          <a:xfrm>
            <a:off x="5349100" y="486600"/>
            <a:ext cx="6467100" cy="56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  <a:defRPr sz="2400">
                <a:solidFill>
                  <a:schemeClr val="dk2"/>
                </a:solidFill>
              </a:defRPr>
            </a:lvl1pPr>
            <a:lvl2pPr indent="-3810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  <a:defRPr sz="1900">
                <a:solidFill>
                  <a:schemeClr val="dk2"/>
                </a:solidFill>
              </a:defRPr>
            </a:lvl2pPr>
            <a:lvl3pPr indent="-3556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1900"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900">
                <a:solidFill>
                  <a:schemeClr val="dk2"/>
                </a:solidFill>
              </a:defRPr>
            </a:lvl4pPr>
            <a:lvl5pPr indent="-3429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900"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900">
                <a:solidFill>
                  <a:schemeClr val="dk2"/>
                </a:solidFill>
              </a:defRPr>
            </a:lvl6pPr>
            <a:lvl7pPr indent="-3429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900">
                <a:solidFill>
                  <a:schemeClr val="dk2"/>
                </a:solidFill>
              </a:defRPr>
            </a:lvl7pPr>
            <a:lvl8pPr indent="-3429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900">
                <a:solidFill>
                  <a:schemeClr val="dk2"/>
                </a:solidFill>
              </a:defRPr>
            </a:lvl8pPr>
            <a:lvl9pPr indent="-3429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Char char="•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Google Shape;85;g1406635099a_3_34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1"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406635099a_3_13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g1406635099a_3_1326"/>
          <p:cNvGrpSpPr/>
          <p:nvPr/>
        </p:nvGrpSpPr>
        <p:grpSpPr>
          <a:xfrm>
            <a:off x="2807109" y="3"/>
            <a:ext cx="9385212" cy="6851821"/>
            <a:chOff x="3388636" y="43347"/>
            <a:chExt cx="5755327" cy="4201767"/>
          </a:xfrm>
        </p:grpSpPr>
        <p:sp>
          <p:nvSpPr>
            <p:cNvPr id="89" name="Google Shape;89;g1406635099a_3_1326"/>
            <p:cNvSpPr/>
            <p:nvPr/>
          </p:nvSpPr>
          <p:spPr>
            <a:xfrm>
              <a:off x="3837147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g1406635099a_3_1326"/>
            <p:cNvSpPr/>
            <p:nvPr/>
          </p:nvSpPr>
          <p:spPr>
            <a:xfrm>
              <a:off x="4285658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g1406635099a_3_1326"/>
            <p:cNvSpPr/>
            <p:nvPr/>
          </p:nvSpPr>
          <p:spPr>
            <a:xfrm>
              <a:off x="4734169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g1406635099a_3_1326"/>
            <p:cNvSpPr/>
            <p:nvPr/>
          </p:nvSpPr>
          <p:spPr>
            <a:xfrm>
              <a:off x="5182681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g1406635099a_3_1326"/>
            <p:cNvSpPr/>
            <p:nvPr/>
          </p:nvSpPr>
          <p:spPr>
            <a:xfrm>
              <a:off x="5631192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g1406635099a_3_1326"/>
            <p:cNvSpPr/>
            <p:nvPr/>
          </p:nvSpPr>
          <p:spPr>
            <a:xfrm>
              <a:off x="6079703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g1406635099a_3_1326"/>
            <p:cNvSpPr/>
            <p:nvPr/>
          </p:nvSpPr>
          <p:spPr>
            <a:xfrm>
              <a:off x="6528215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g1406635099a_3_1326"/>
            <p:cNvSpPr/>
            <p:nvPr/>
          </p:nvSpPr>
          <p:spPr>
            <a:xfrm>
              <a:off x="6976726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g1406635099a_3_1326"/>
            <p:cNvSpPr/>
            <p:nvPr/>
          </p:nvSpPr>
          <p:spPr>
            <a:xfrm>
              <a:off x="7425229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g1406635099a_3_1326"/>
            <p:cNvSpPr/>
            <p:nvPr/>
          </p:nvSpPr>
          <p:spPr>
            <a:xfrm>
              <a:off x="7873740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g1406635099a_3_1326"/>
            <p:cNvSpPr/>
            <p:nvPr/>
          </p:nvSpPr>
          <p:spPr>
            <a:xfrm>
              <a:off x="8322251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g1406635099a_3_1326"/>
            <p:cNvSpPr/>
            <p:nvPr/>
          </p:nvSpPr>
          <p:spPr>
            <a:xfrm>
              <a:off x="8770763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g1406635099a_3_1326"/>
            <p:cNvSpPr/>
            <p:nvPr/>
          </p:nvSpPr>
          <p:spPr>
            <a:xfrm>
              <a:off x="3837147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g1406635099a_3_1326"/>
            <p:cNvSpPr/>
            <p:nvPr/>
          </p:nvSpPr>
          <p:spPr>
            <a:xfrm>
              <a:off x="4285658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g1406635099a_3_1326"/>
            <p:cNvSpPr/>
            <p:nvPr/>
          </p:nvSpPr>
          <p:spPr>
            <a:xfrm>
              <a:off x="4734169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g1406635099a_3_1326"/>
            <p:cNvSpPr/>
            <p:nvPr/>
          </p:nvSpPr>
          <p:spPr>
            <a:xfrm>
              <a:off x="5182681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g1406635099a_3_1326"/>
            <p:cNvSpPr/>
            <p:nvPr/>
          </p:nvSpPr>
          <p:spPr>
            <a:xfrm>
              <a:off x="5631192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g1406635099a_3_1326"/>
            <p:cNvSpPr/>
            <p:nvPr/>
          </p:nvSpPr>
          <p:spPr>
            <a:xfrm>
              <a:off x="6079703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g1406635099a_3_1326"/>
            <p:cNvSpPr/>
            <p:nvPr/>
          </p:nvSpPr>
          <p:spPr>
            <a:xfrm>
              <a:off x="6528215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g1406635099a_3_1326"/>
            <p:cNvSpPr/>
            <p:nvPr/>
          </p:nvSpPr>
          <p:spPr>
            <a:xfrm>
              <a:off x="6976726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g1406635099a_3_1326"/>
            <p:cNvSpPr/>
            <p:nvPr/>
          </p:nvSpPr>
          <p:spPr>
            <a:xfrm>
              <a:off x="7425229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g1406635099a_3_1326"/>
            <p:cNvSpPr/>
            <p:nvPr/>
          </p:nvSpPr>
          <p:spPr>
            <a:xfrm>
              <a:off x="7873740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g1406635099a_3_1326"/>
            <p:cNvSpPr/>
            <p:nvPr/>
          </p:nvSpPr>
          <p:spPr>
            <a:xfrm>
              <a:off x="8322251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g1406635099a_3_1326"/>
            <p:cNvSpPr/>
            <p:nvPr/>
          </p:nvSpPr>
          <p:spPr>
            <a:xfrm>
              <a:off x="8770763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g1406635099a_3_1326"/>
            <p:cNvSpPr/>
            <p:nvPr/>
          </p:nvSpPr>
          <p:spPr>
            <a:xfrm>
              <a:off x="3837147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g1406635099a_3_1326"/>
            <p:cNvSpPr/>
            <p:nvPr/>
          </p:nvSpPr>
          <p:spPr>
            <a:xfrm>
              <a:off x="4285658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g1406635099a_3_1326"/>
            <p:cNvSpPr/>
            <p:nvPr/>
          </p:nvSpPr>
          <p:spPr>
            <a:xfrm>
              <a:off x="4734169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g1406635099a_3_1326"/>
            <p:cNvSpPr/>
            <p:nvPr/>
          </p:nvSpPr>
          <p:spPr>
            <a:xfrm>
              <a:off x="5182681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g1406635099a_3_1326"/>
            <p:cNvSpPr/>
            <p:nvPr/>
          </p:nvSpPr>
          <p:spPr>
            <a:xfrm>
              <a:off x="5631192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g1406635099a_3_1326"/>
            <p:cNvSpPr/>
            <p:nvPr/>
          </p:nvSpPr>
          <p:spPr>
            <a:xfrm>
              <a:off x="6079703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g1406635099a_3_1326"/>
            <p:cNvSpPr/>
            <p:nvPr/>
          </p:nvSpPr>
          <p:spPr>
            <a:xfrm>
              <a:off x="6528215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g1406635099a_3_1326"/>
            <p:cNvSpPr/>
            <p:nvPr/>
          </p:nvSpPr>
          <p:spPr>
            <a:xfrm>
              <a:off x="6976726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g1406635099a_3_1326"/>
            <p:cNvSpPr/>
            <p:nvPr/>
          </p:nvSpPr>
          <p:spPr>
            <a:xfrm>
              <a:off x="7425229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g1406635099a_3_1326"/>
            <p:cNvSpPr/>
            <p:nvPr/>
          </p:nvSpPr>
          <p:spPr>
            <a:xfrm>
              <a:off x="7873740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g1406635099a_3_1326"/>
            <p:cNvSpPr/>
            <p:nvPr/>
          </p:nvSpPr>
          <p:spPr>
            <a:xfrm>
              <a:off x="8322251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g1406635099a_3_1326"/>
            <p:cNvSpPr/>
            <p:nvPr/>
          </p:nvSpPr>
          <p:spPr>
            <a:xfrm>
              <a:off x="8770763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g1406635099a_3_1326"/>
            <p:cNvSpPr/>
            <p:nvPr/>
          </p:nvSpPr>
          <p:spPr>
            <a:xfrm>
              <a:off x="3388636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g1406635099a_3_1326"/>
            <p:cNvSpPr/>
            <p:nvPr/>
          </p:nvSpPr>
          <p:spPr>
            <a:xfrm>
              <a:off x="3837147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g1406635099a_3_1326"/>
            <p:cNvSpPr/>
            <p:nvPr/>
          </p:nvSpPr>
          <p:spPr>
            <a:xfrm>
              <a:off x="4285658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g1406635099a_3_1326"/>
            <p:cNvSpPr/>
            <p:nvPr/>
          </p:nvSpPr>
          <p:spPr>
            <a:xfrm>
              <a:off x="4734169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g1406635099a_3_1326"/>
            <p:cNvSpPr/>
            <p:nvPr/>
          </p:nvSpPr>
          <p:spPr>
            <a:xfrm>
              <a:off x="5182681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g1406635099a_3_1326"/>
            <p:cNvSpPr/>
            <p:nvPr/>
          </p:nvSpPr>
          <p:spPr>
            <a:xfrm>
              <a:off x="5631192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g1406635099a_3_1326"/>
            <p:cNvSpPr/>
            <p:nvPr/>
          </p:nvSpPr>
          <p:spPr>
            <a:xfrm>
              <a:off x="6079703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g1406635099a_3_1326"/>
            <p:cNvSpPr/>
            <p:nvPr/>
          </p:nvSpPr>
          <p:spPr>
            <a:xfrm>
              <a:off x="6528215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g1406635099a_3_1326"/>
            <p:cNvSpPr/>
            <p:nvPr/>
          </p:nvSpPr>
          <p:spPr>
            <a:xfrm>
              <a:off x="6976726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g1406635099a_3_1326"/>
            <p:cNvSpPr/>
            <p:nvPr/>
          </p:nvSpPr>
          <p:spPr>
            <a:xfrm>
              <a:off x="7425229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g1406635099a_3_1326"/>
            <p:cNvSpPr/>
            <p:nvPr/>
          </p:nvSpPr>
          <p:spPr>
            <a:xfrm>
              <a:off x="7873740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g1406635099a_3_1326"/>
            <p:cNvSpPr/>
            <p:nvPr/>
          </p:nvSpPr>
          <p:spPr>
            <a:xfrm>
              <a:off x="8322251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g1406635099a_3_1326"/>
            <p:cNvSpPr/>
            <p:nvPr/>
          </p:nvSpPr>
          <p:spPr>
            <a:xfrm>
              <a:off x="8770763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g1406635099a_3_1326"/>
            <p:cNvSpPr/>
            <p:nvPr/>
          </p:nvSpPr>
          <p:spPr>
            <a:xfrm>
              <a:off x="3388636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g1406635099a_3_1326"/>
            <p:cNvSpPr/>
            <p:nvPr/>
          </p:nvSpPr>
          <p:spPr>
            <a:xfrm>
              <a:off x="3837147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g1406635099a_3_1326"/>
            <p:cNvSpPr/>
            <p:nvPr/>
          </p:nvSpPr>
          <p:spPr>
            <a:xfrm>
              <a:off x="4285658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g1406635099a_3_1326"/>
            <p:cNvSpPr/>
            <p:nvPr/>
          </p:nvSpPr>
          <p:spPr>
            <a:xfrm>
              <a:off x="4734169" y="4336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g1406635099a_3_1326"/>
            <p:cNvSpPr/>
            <p:nvPr/>
          </p:nvSpPr>
          <p:spPr>
            <a:xfrm>
              <a:off x="5182681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g1406635099a_3_1326"/>
            <p:cNvSpPr/>
            <p:nvPr/>
          </p:nvSpPr>
          <p:spPr>
            <a:xfrm>
              <a:off x="5631192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g1406635099a_3_1326"/>
            <p:cNvSpPr/>
            <p:nvPr/>
          </p:nvSpPr>
          <p:spPr>
            <a:xfrm>
              <a:off x="6079703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g1406635099a_3_1326"/>
            <p:cNvSpPr/>
            <p:nvPr/>
          </p:nvSpPr>
          <p:spPr>
            <a:xfrm>
              <a:off x="6528215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g1406635099a_3_1326"/>
            <p:cNvSpPr/>
            <p:nvPr/>
          </p:nvSpPr>
          <p:spPr>
            <a:xfrm>
              <a:off x="6976726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g1406635099a_3_1326"/>
            <p:cNvSpPr/>
            <p:nvPr/>
          </p:nvSpPr>
          <p:spPr>
            <a:xfrm>
              <a:off x="7425229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g1406635099a_3_1326"/>
            <p:cNvSpPr/>
            <p:nvPr/>
          </p:nvSpPr>
          <p:spPr>
            <a:xfrm>
              <a:off x="7873740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g1406635099a_3_1326"/>
            <p:cNvSpPr/>
            <p:nvPr/>
          </p:nvSpPr>
          <p:spPr>
            <a:xfrm>
              <a:off x="8322251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g1406635099a_3_1326"/>
            <p:cNvSpPr/>
            <p:nvPr/>
          </p:nvSpPr>
          <p:spPr>
            <a:xfrm>
              <a:off x="8770763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g1406635099a_3_1326"/>
            <p:cNvSpPr/>
            <p:nvPr/>
          </p:nvSpPr>
          <p:spPr>
            <a:xfrm>
              <a:off x="3837147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g1406635099a_3_1326"/>
            <p:cNvSpPr/>
            <p:nvPr/>
          </p:nvSpPr>
          <p:spPr>
            <a:xfrm>
              <a:off x="4285658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g1406635099a_3_1326"/>
            <p:cNvSpPr/>
            <p:nvPr/>
          </p:nvSpPr>
          <p:spPr>
            <a:xfrm>
              <a:off x="4734169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g1406635099a_3_1326"/>
            <p:cNvSpPr/>
            <p:nvPr/>
          </p:nvSpPr>
          <p:spPr>
            <a:xfrm>
              <a:off x="5182681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g1406635099a_3_1326"/>
            <p:cNvSpPr/>
            <p:nvPr/>
          </p:nvSpPr>
          <p:spPr>
            <a:xfrm>
              <a:off x="5631192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g1406635099a_3_1326"/>
            <p:cNvSpPr/>
            <p:nvPr/>
          </p:nvSpPr>
          <p:spPr>
            <a:xfrm>
              <a:off x="6079703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g1406635099a_3_1326"/>
            <p:cNvSpPr/>
            <p:nvPr/>
          </p:nvSpPr>
          <p:spPr>
            <a:xfrm>
              <a:off x="6528215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g1406635099a_3_1326"/>
            <p:cNvSpPr/>
            <p:nvPr/>
          </p:nvSpPr>
          <p:spPr>
            <a:xfrm>
              <a:off x="6976726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g1406635099a_3_1326"/>
            <p:cNvSpPr/>
            <p:nvPr/>
          </p:nvSpPr>
          <p:spPr>
            <a:xfrm>
              <a:off x="7425229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g1406635099a_3_1326"/>
            <p:cNvSpPr/>
            <p:nvPr/>
          </p:nvSpPr>
          <p:spPr>
            <a:xfrm>
              <a:off x="7873740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g1406635099a_3_1326"/>
            <p:cNvSpPr/>
            <p:nvPr/>
          </p:nvSpPr>
          <p:spPr>
            <a:xfrm>
              <a:off x="8322251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g1406635099a_3_1326"/>
            <p:cNvSpPr/>
            <p:nvPr/>
          </p:nvSpPr>
          <p:spPr>
            <a:xfrm>
              <a:off x="8770763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g1406635099a_3_1326"/>
            <p:cNvSpPr/>
            <p:nvPr/>
          </p:nvSpPr>
          <p:spPr>
            <a:xfrm>
              <a:off x="3837147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g1406635099a_3_1326"/>
            <p:cNvSpPr/>
            <p:nvPr/>
          </p:nvSpPr>
          <p:spPr>
            <a:xfrm>
              <a:off x="4285658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g1406635099a_3_1326"/>
            <p:cNvSpPr/>
            <p:nvPr/>
          </p:nvSpPr>
          <p:spPr>
            <a:xfrm>
              <a:off x="4734169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g1406635099a_3_1326"/>
            <p:cNvSpPr/>
            <p:nvPr/>
          </p:nvSpPr>
          <p:spPr>
            <a:xfrm>
              <a:off x="5182681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g1406635099a_3_1326"/>
            <p:cNvSpPr/>
            <p:nvPr/>
          </p:nvSpPr>
          <p:spPr>
            <a:xfrm>
              <a:off x="5631192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g1406635099a_3_1326"/>
            <p:cNvSpPr/>
            <p:nvPr/>
          </p:nvSpPr>
          <p:spPr>
            <a:xfrm>
              <a:off x="6079703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g1406635099a_3_1326"/>
            <p:cNvSpPr/>
            <p:nvPr/>
          </p:nvSpPr>
          <p:spPr>
            <a:xfrm>
              <a:off x="6528215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g1406635099a_3_1326"/>
            <p:cNvSpPr/>
            <p:nvPr/>
          </p:nvSpPr>
          <p:spPr>
            <a:xfrm>
              <a:off x="6976726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g1406635099a_3_1326"/>
            <p:cNvSpPr/>
            <p:nvPr/>
          </p:nvSpPr>
          <p:spPr>
            <a:xfrm>
              <a:off x="7425229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g1406635099a_3_1326"/>
            <p:cNvSpPr/>
            <p:nvPr/>
          </p:nvSpPr>
          <p:spPr>
            <a:xfrm>
              <a:off x="7873740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g1406635099a_3_1326"/>
            <p:cNvSpPr/>
            <p:nvPr/>
          </p:nvSpPr>
          <p:spPr>
            <a:xfrm>
              <a:off x="8322251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g1406635099a_3_1326"/>
            <p:cNvSpPr/>
            <p:nvPr/>
          </p:nvSpPr>
          <p:spPr>
            <a:xfrm>
              <a:off x="8770763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g1406635099a_3_1326"/>
            <p:cNvSpPr/>
            <p:nvPr/>
          </p:nvSpPr>
          <p:spPr>
            <a:xfrm>
              <a:off x="3837147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g1406635099a_3_1326"/>
            <p:cNvSpPr/>
            <p:nvPr/>
          </p:nvSpPr>
          <p:spPr>
            <a:xfrm>
              <a:off x="4285658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g1406635099a_3_1326"/>
            <p:cNvSpPr/>
            <p:nvPr/>
          </p:nvSpPr>
          <p:spPr>
            <a:xfrm>
              <a:off x="4734169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g1406635099a_3_1326"/>
            <p:cNvSpPr/>
            <p:nvPr/>
          </p:nvSpPr>
          <p:spPr>
            <a:xfrm>
              <a:off x="5182681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g1406635099a_3_1326"/>
            <p:cNvSpPr/>
            <p:nvPr/>
          </p:nvSpPr>
          <p:spPr>
            <a:xfrm>
              <a:off x="5631192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g1406635099a_3_1326"/>
            <p:cNvSpPr/>
            <p:nvPr/>
          </p:nvSpPr>
          <p:spPr>
            <a:xfrm>
              <a:off x="6079703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g1406635099a_3_1326"/>
            <p:cNvSpPr/>
            <p:nvPr/>
          </p:nvSpPr>
          <p:spPr>
            <a:xfrm>
              <a:off x="6528215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g1406635099a_3_1326"/>
            <p:cNvSpPr/>
            <p:nvPr/>
          </p:nvSpPr>
          <p:spPr>
            <a:xfrm>
              <a:off x="6976726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g1406635099a_3_1326"/>
            <p:cNvSpPr/>
            <p:nvPr/>
          </p:nvSpPr>
          <p:spPr>
            <a:xfrm>
              <a:off x="7425229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g1406635099a_3_1326"/>
            <p:cNvSpPr/>
            <p:nvPr/>
          </p:nvSpPr>
          <p:spPr>
            <a:xfrm>
              <a:off x="7873740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g1406635099a_3_1326"/>
            <p:cNvSpPr/>
            <p:nvPr/>
          </p:nvSpPr>
          <p:spPr>
            <a:xfrm>
              <a:off x="8322251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g1406635099a_3_1326"/>
            <p:cNvSpPr/>
            <p:nvPr/>
          </p:nvSpPr>
          <p:spPr>
            <a:xfrm>
              <a:off x="8770763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g1406635099a_3_1326"/>
            <p:cNvSpPr/>
            <p:nvPr/>
          </p:nvSpPr>
          <p:spPr>
            <a:xfrm>
              <a:off x="3837147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g1406635099a_3_1326"/>
            <p:cNvSpPr/>
            <p:nvPr/>
          </p:nvSpPr>
          <p:spPr>
            <a:xfrm>
              <a:off x="4285658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g1406635099a_3_1326"/>
            <p:cNvSpPr/>
            <p:nvPr/>
          </p:nvSpPr>
          <p:spPr>
            <a:xfrm>
              <a:off x="4734169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g1406635099a_3_1326"/>
            <p:cNvSpPr/>
            <p:nvPr/>
          </p:nvSpPr>
          <p:spPr>
            <a:xfrm>
              <a:off x="5182681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g1406635099a_3_1326"/>
            <p:cNvSpPr/>
            <p:nvPr/>
          </p:nvSpPr>
          <p:spPr>
            <a:xfrm>
              <a:off x="5631192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g1406635099a_3_1326"/>
            <p:cNvSpPr/>
            <p:nvPr/>
          </p:nvSpPr>
          <p:spPr>
            <a:xfrm>
              <a:off x="6079703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g1406635099a_3_1326"/>
            <p:cNvSpPr/>
            <p:nvPr/>
          </p:nvSpPr>
          <p:spPr>
            <a:xfrm>
              <a:off x="6528215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g1406635099a_3_1326"/>
            <p:cNvSpPr/>
            <p:nvPr/>
          </p:nvSpPr>
          <p:spPr>
            <a:xfrm>
              <a:off x="6976726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g1406635099a_3_1326"/>
            <p:cNvSpPr/>
            <p:nvPr/>
          </p:nvSpPr>
          <p:spPr>
            <a:xfrm>
              <a:off x="7425229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g1406635099a_3_1326"/>
            <p:cNvSpPr/>
            <p:nvPr/>
          </p:nvSpPr>
          <p:spPr>
            <a:xfrm>
              <a:off x="7873740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g1406635099a_3_1326"/>
            <p:cNvSpPr/>
            <p:nvPr/>
          </p:nvSpPr>
          <p:spPr>
            <a:xfrm>
              <a:off x="8322251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g1406635099a_3_1326"/>
            <p:cNvSpPr/>
            <p:nvPr/>
          </p:nvSpPr>
          <p:spPr>
            <a:xfrm>
              <a:off x="8770763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g1406635099a_3_1326"/>
            <p:cNvSpPr/>
            <p:nvPr/>
          </p:nvSpPr>
          <p:spPr>
            <a:xfrm>
              <a:off x="3837147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g1406635099a_3_1326"/>
            <p:cNvSpPr/>
            <p:nvPr/>
          </p:nvSpPr>
          <p:spPr>
            <a:xfrm>
              <a:off x="4285658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g1406635099a_3_1326"/>
            <p:cNvSpPr/>
            <p:nvPr/>
          </p:nvSpPr>
          <p:spPr>
            <a:xfrm>
              <a:off x="4734169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g1406635099a_3_1326"/>
            <p:cNvSpPr/>
            <p:nvPr/>
          </p:nvSpPr>
          <p:spPr>
            <a:xfrm>
              <a:off x="5182681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g1406635099a_3_1326"/>
            <p:cNvSpPr/>
            <p:nvPr/>
          </p:nvSpPr>
          <p:spPr>
            <a:xfrm>
              <a:off x="5631192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g1406635099a_3_1326"/>
            <p:cNvSpPr/>
            <p:nvPr/>
          </p:nvSpPr>
          <p:spPr>
            <a:xfrm>
              <a:off x="6079703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g1406635099a_3_1326"/>
            <p:cNvSpPr/>
            <p:nvPr/>
          </p:nvSpPr>
          <p:spPr>
            <a:xfrm>
              <a:off x="6528215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g1406635099a_3_1326"/>
            <p:cNvSpPr/>
            <p:nvPr/>
          </p:nvSpPr>
          <p:spPr>
            <a:xfrm>
              <a:off x="6976726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g1406635099a_3_1326"/>
            <p:cNvSpPr/>
            <p:nvPr/>
          </p:nvSpPr>
          <p:spPr>
            <a:xfrm>
              <a:off x="7425229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g1406635099a_3_1326"/>
            <p:cNvSpPr/>
            <p:nvPr/>
          </p:nvSpPr>
          <p:spPr>
            <a:xfrm>
              <a:off x="7873740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g1406635099a_3_1326"/>
            <p:cNvSpPr/>
            <p:nvPr/>
          </p:nvSpPr>
          <p:spPr>
            <a:xfrm>
              <a:off x="8322251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g1406635099a_3_1326"/>
            <p:cNvSpPr/>
            <p:nvPr/>
          </p:nvSpPr>
          <p:spPr>
            <a:xfrm>
              <a:off x="8770763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" name="Google Shape;211;g1406635099a_3_1326"/>
          <p:cNvSpPr/>
          <p:nvPr/>
        </p:nvSpPr>
        <p:spPr>
          <a:xfrm>
            <a:off x="4528787" y="0"/>
            <a:ext cx="4334400" cy="68580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1406635099a_3_1326"/>
          <p:cNvSpPr/>
          <p:nvPr/>
        </p:nvSpPr>
        <p:spPr>
          <a:xfrm>
            <a:off x="0" y="0"/>
            <a:ext cx="45543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1406635099a_3_1326"/>
          <p:cNvSpPr/>
          <p:nvPr/>
        </p:nvSpPr>
        <p:spPr>
          <a:xfrm>
            <a:off x="913567" y="3642300"/>
            <a:ext cx="81600" cy="19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1406635099a_3_1326"/>
          <p:cNvSpPr txBox="1"/>
          <p:nvPr>
            <p:ph type="ctrTitle"/>
          </p:nvPr>
        </p:nvSpPr>
        <p:spPr>
          <a:xfrm>
            <a:off x="1323233" y="3381867"/>
            <a:ext cx="4182300" cy="25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5" name="Google Shape;215;g1406635099a_3_1326"/>
          <p:cNvSpPr txBox="1"/>
          <p:nvPr>
            <p:ph idx="12" type="sldNum"/>
          </p:nvPr>
        </p:nvSpPr>
        <p:spPr>
          <a:xfrm>
            <a:off x="11296610" y="6275406"/>
            <a:ext cx="731700" cy="524700"/>
          </a:xfrm>
          <a:prstGeom prst="rect">
            <a:avLst/>
          </a:prstGeom>
          <a:noFill/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jpg"/><Relationship Id="rId4" Type="http://schemas.openxmlformats.org/officeDocument/2006/relationships/hyperlink" Target="http://drive.google.com/file/d/1y3FyWlK9FXWmmNRceV5oomp5GLv8Vv16/view" TargetMode="External"/><Relationship Id="rId5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drive.google.com/file/d/1KzwhlfK1F87aRt_l1Sac_v4iYwUoEe01/view" TargetMode="External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drive.google.com/file/d/1nMy0NfcxPPrBCBB5H8TyRW5SvCTV4iA6/view" TargetMode="External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jp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datasets/drgilermo/nba-players-stats" TargetMode="External"/><Relationship Id="rId4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Relationship Id="rId4" Type="http://schemas.openxmlformats.org/officeDocument/2006/relationships/hyperlink" Target="https://www.kaggle.com/datasets/drgilermo/nba-players-stats" TargetMode="External"/><Relationship Id="rId5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p1"/>
          <p:cNvPicPr preferRelativeResize="0"/>
          <p:nvPr/>
        </p:nvPicPr>
        <p:blipFill rotWithShape="1">
          <a:blip r:embed="rId3">
            <a:alphaModFix/>
          </a:blip>
          <a:srcRect b="285" l="0" r="1" t="0"/>
          <a:stretch/>
        </p:blipFill>
        <p:spPr>
          <a:xfrm>
            <a:off x="764988" y="2484168"/>
            <a:ext cx="3368969" cy="1889663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"/>
          <p:cNvSpPr/>
          <p:nvPr/>
        </p:nvSpPr>
        <p:spPr>
          <a:xfrm>
            <a:off x="4588430" y="97975"/>
            <a:ext cx="7567261" cy="6858000"/>
          </a:xfrm>
          <a:custGeom>
            <a:rect b="b" l="l" r="r" t="t"/>
            <a:pathLst>
              <a:path extrusionOk="0" h="6858000" w="7529613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"/>
          <p:cNvSpPr txBox="1"/>
          <p:nvPr>
            <p:ph type="ctrTitle"/>
          </p:nvPr>
        </p:nvSpPr>
        <p:spPr>
          <a:xfrm>
            <a:off x="4833257" y="717955"/>
            <a:ext cx="7358743" cy="24677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Times New Roman"/>
              <a:buNone/>
            </a:pPr>
            <a:r>
              <a:rPr b="1" lang="en-US" sz="5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NBA Fantasy Player Search</a:t>
            </a:r>
            <a:endParaRPr b="1" sz="5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1"/>
          <p:cNvSpPr txBox="1"/>
          <p:nvPr>
            <p:ph idx="1" type="subTitle"/>
          </p:nvPr>
        </p:nvSpPr>
        <p:spPr>
          <a:xfrm>
            <a:off x="5622061" y="4312561"/>
            <a:ext cx="5649349" cy="1687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Gahan Sudhir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Yoo Jin Oh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Shruthi Prabahara Sundar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23)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1"/>
          <p:cNvSpPr/>
          <p:nvPr/>
        </p:nvSpPr>
        <p:spPr>
          <a:xfrm>
            <a:off x="5717682" y="4043302"/>
            <a:ext cx="5303520" cy="18288"/>
          </a:xfrm>
          <a:custGeom>
            <a:rect b="b" l="l" r="r" t="t"/>
            <a:pathLst>
              <a:path extrusionOk="0" fill="none" h="18288" w="530352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4050" y="6954"/>
                  <a:pt x="5304254" y="12839"/>
                  <a:pt x="5303520" y="18288"/>
                </a:cubicBezTo>
                <a:cubicBezTo>
                  <a:pt x="5132450" y="501"/>
                  <a:pt x="4953391" y="18714"/>
                  <a:pt x="4746650" y="18288"/>
                </a:cubicBezTo>
                <a:cubicBezTo>
                  <a:pt x="4539909" y="17863"/>
                  <a:pt x="4361261" y="7168"/>
                  <a:pt x="4242816" y="18288"/>
                </a:cubicBezTo>
                <a:cubicBezTo>
                  <a:pt x="4124371" y="29408"/>
                  <a:pt x="3754907" y="21026"/>
                  <a:pt x="3526841" y="18288"/>
                </a:cubicBezTo>
                <a:cubicBezTo>
                  <a:pt x="3298775" y="15550"/>
                  <a:pt x="3164473" y="3913"/>
                  <a:pt x="2969971" y="18288"/>
                </a:cubicBezTo>
                <a:cubicBezTo>
                  <a:pt x="2775469" y="32664"/>
                  <a:pt x="2608536" y="2050"/>
                  <a:pt x="2253996" y="18288"/>
                </a:cubicBezTo>
                <a:cubicBezTo>
                  <a:pt x="1899456" y="34526"/>
                  <a:pt x="1752044" y="28789"/>
                  <a:pt x="1484986" y="18288"/>
                </a:cubicBezTo>
                <a:cubicBezTo>
                  <a:pt x="1217928" y="7788"/>
                  <a:pt x="1060609" y="-4784"/>
                  <a:pt x="875081" y="18288"/>
                </a:cubicBezTo>
                <a:cubicBezTo>
                  <a:pt x="689553" y="41360"/>
                  <a:pt x="188846" y="2522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extrusionOk="0" h="18288" w="530352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2837" y="5414"/>
                  <a:pt x="5302800" y="12510"/>
                  <a:pt x="5303520" y="18288"/>
                </a:cubicBezTo>
                <a:cubicBezTo>
                  <a:pt x="5082751" y="18456"/>
                  <a:pt x="4993374" y="24100"/>
                  <a:pt x="4746650" y="18288"/>
                </a:cubicBezTo>
                <a:cubicBezTo>
                  <a:pt x="4499926" y="12477"/>
                  <a:pt x="4368648" y="-7187"/>
                  <a:pt x="4083710" y="18288"/>
                </a:cubicBezTo>
                <a:cubicBezTo>
                  <a:pt x="3798772" y="43763"/>
                  <a:pt x="3729434" y="5501"/>
                  <a:pt x="3473806" y="18288"/>
                </a:cubicBezTo>
                <a:cubicBezTo>
                  <a:pt x="3218178" y="31075"/>
                  <a:pt x="3056855" y="30003"/>
                  <a:pt x="2704795" y="18288"/>
                </a:cubicBezTo>
                <a:cubicBezTo>
                  <a:pt x="2352735" y="6573"/>
                  <a:pt x="2319447" y="29257"/>
                  <a:pt x="1935785" y="18288"/>
                </a:cubicBezTo>
                <a:cubicBezTo>
                  <a:pt x="1552123" y="7320"/>
                  <a:pt x="1532619" y="-467"/>
                  <a:pt x="1378915" y="18288"/>
                </a:cubicBezTo>
                <a:cubicBezTo>
                  <a:pt x="1225211" y="37043"/>
                  <a:pt x="1038692" y="34308"/>
                  <a:pt x="715975" y="18288"/>
                </a:cubicBezTo>
                <a:cubicBezTo>
                  <a:pt x="393258" y="2268"/>
                  <a:pt x="303768" y="26944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cap="rnd" cmpd="sng" w="412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4200cabc60_0_43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Player Search </a:t>
            </a:r>
            <a:r>
              <a:rPr lang="en-US"/>
              <a:t>Query Example</a:t>
            </a:r>
            <a:endParaRPr/>
          </a:p>
        </p:txBody>
      </p:sp>
      <p:sp>
        <p:nvSpPr>
          <p:cNvPr id="296" name="Google Shape;296;g14200cabc60_0_43"/>
          <p:cNvSpPr txBox="1"/>
          <p:nvPr>
            <p:ph idx="1" type="body"/>
          </p:nvPr>
        </p:nvSpPr>
        <p:spPr>
          <a:xfrm>
            <a:off x="0" y="3510900"/>
            <a:ext cx="10515600" cy="334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Query sent to mysql (Lvl 2):</a:t>
            </a:r>
            <a:endParaRPr sz="4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select distinct o.player, o.team, t.conf</a:t>
            </a:r>
            <a:endParaRPr sz="4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from offstats o, defstats d, players p, team t</a:t>
            </a:r>
            <a:endParaRPr sz="4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where o.player like "Michael%" and o.team = "CHI" and o.year &gt; "1985" and o.year &lt; "2010" and o.ind = d.ind and o.player = p.name and o.team = t.name</a:t>
            </a:r>
            <a:endParaRPr sz="4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order by o.pts/o.games desc;</a:t>
            </a:r>
            <a:endParaRPr sz="4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4 Different Query possibilities</a:t>
            </a:r>
            <a:endParaRPr sz="4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7" name="Google Shape;297;g14200cabc60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25708"/>
            <a:ext cx="12192001" cy="1798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4200cabc60_0_12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Season Query Example</a:t>
            </a:r>
            <a:endParaRPr/>
          </a:p>
        </p:txBody>
      </p:sp>
      <p:sp>
        <p:nvSpPr>
          <p:cNvPr id="303" name="Google Shape;303;g14200cabc60_0_12"/>
          <p:cNvSpPr txBox="1"/>
          <p:nvPr>
            <p:ph idx="1" type="body"/>
          </p:nvPr>
        </p:nvSpPr>
        <p:spPr>
          <a:xfrm>
            <a:off x="0" y="3510900"/>
            <a:ext cx="10515600" cy="334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Query sent to mysql (Lvl 2):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select o.player, o.year, o.pts/o.games as ppg, o.ast/o.games as apg, o.orb/o.games as orpg, o.fgp, o.ftt as ftp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from offstats o, defstats d, players p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where o.pts/o.games &gt; 30.0 and o.ast/o.games &gt; 5.0 and o.orb/o.games &gt; 1.0 and o.fgp &gt; 0.5 and o.ftt &gt; 0.8 and o.ind = d.ind and o.player = p.name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order by o.pts/o.games desc;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Many query possibilities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4" name="Google Shape;304;g14200cabc60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1209"/>
            <a:ext cx="12191999" cy="2297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433727130e_4_21"/>
          <p:cNvSpPr txBox="1"/>
          <p:nvPr>
            <p:ph type="title"/>
          </p:nvPr>
        </p:nvSpPr>
        <p:spPr>
          <a:xfrm>
            <a:off x="838200" y="-18370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Best Shooters</a:t>
            </a:r>
            <a:r>
              <a:rPr lang="en-US"/>
              <a:t> (Stored Procedure):</a:t>
            </a:r>
            <a:endParaRPr/>
          </a:p>
        </p:txBody>
      </p:sp>
      <p:sp>
        <p:nvSpPr>
          <p:cNvPr id="310" name="Google Shape;310;g1433727130e_4_21"/>
          <p:cNvSpPr txBox="1"/>
          <p:nvPr>
            <p:ph idx="1" type="body"/>
          </p:nvPr>
        </p:nvSpPr>
        <p:spPr>
          <a:xfrm>
            <a:off x="899425" y="2890150"/>
            <a:ext cx="10098000" cy="396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delimiter $$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drop procedure if exists getShooters;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create procedure getShooters()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begin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  select player, year, pts/games as ppg, fgp, tpp, ftt as ftp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  from offstats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  where fgp &gt; 0.5 and tpp &gt; 0.4 and ftt &gt; 0.9 and pts/games &gt; 10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  order by pts/games desc;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end $$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delimiter ; </a:t>
            </a:r>
            <a:endParaRPr/>
          </a:p>
        </p:txBody>
      </p:sp>
      <p:pic>
        <p:nvPicPr>
          <p:cNvPr id="311" name="Google Shape;311;g1433727130e_4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66680"/>
            <a:ext cx="12191998" cy="2067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4200cabc60_0_51"/>
          <p:cNvSpPr txBox="1"/>
          <p:nvPr>
            <p:ph type="title"/>
          </p:nvPr>
        </p:nvSpPr>
        <p:spPr>
          <a:xfrm>
            <a:off x="838200" y="-18370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Best Defenders (Stored Procedure):</a:t>
            </a:r>
            <a:endParaRPr/>
          </a:p>
        </p:txBody>
      </p:sp>
      <p:sp>
        <p:nvSpPr>
          <p:cNvPr id="317" name="Google Shape;317;g14200cabc60_0_51"/>
          <p:cNvSpPr txBox="1"/>
          <p:nvPr>
            <p:ph idx="1" type="body"/>
          </p:nvPr>
        </p:nvSpPr>
        <p:spPr>
          <a:xfrm>
            <a:off x="899425" y="2890150"/>
            <a:ext cx="10098000" cy="396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delimiter $$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drop procedure if exists getDefenders;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create procedure getDefenders()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begin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  select o.player, o.year, o.pts/o.games as ppg, d.stl/d.games as stlpg, d.blk/d.games as blkpg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  from defstats d, offstats o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  where d.ind = o.ind and d.stl/d.games &gt; 2 and d.blk/d.games &gt; 2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  order by o.pts/o.games desc;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end $$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delimiter ;</a:t>
            </a:r>
            <a:endParaRPr/>
          </a:p>
        </p:txBody>
      </p:sp>
      <p:pic>
        <p:nvPicPr>
          <p:cNvPr id="318" name="Google Shape;318;g14200cabc60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01554"/>
            <a:ext cx="12191998" cy="2088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433727130e_4_27"/>
          <p:cNvSpPr txBox="1"/>
          <p:nvPr>
            <p:ph type="title"/>
          </p:nvPr>
        </p:nvSpPr>
        <p:spPr>
          <a:xfrm>
            <a:off x="838200" y="-18370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Best Playmakers</a:t>
            </a:r>
            <a:r>
              <a:rPr lang="en-US"/>
              <a:t> (Stored Procedure):</a:t>
            </a:r>
            <a:endParaRPr/>
          </a:p>
        </p:txBody>
      </p:sp>
      <p:sp>
        <p:nvSpPr>
          <p:cNvPr id="324" name="Google Shape;324;g1433727130e_4_27"/>
          <p:cNvSpPr txBox="1"/>
          <p:nvPr>
            <p:ph idx="1" type="body"/>
          </p:nvPr>
        </p:nvSpPr>
        <p:spPr>
          <a:xfrm>
            <a:off x="899425" y="2890150"/>
            <a:ext cx="10098000" cy="396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delimiter $$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drop procedure if exists modernizeNames;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create procedure modernizeNames()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begin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	update team set name = OKC where name = SEA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	update team set name = WAS where name = WSB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	update team set name = SAC where name = KCK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									…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end$$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delimiter;</a:t>
            </a:r>
            <a:endParaRPr/>
          </a:p>
        </p:txBody>
      </p:sp>
      <p:pic>
        <p:nvPicPr>
          <p:cNvPr id="325" name="Google Shape;325;g1433727130e_4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98255"/>
            <a:ext cx="12192001" cy="2091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7"/>
          <p:cNvSpPr txBox="1"/>
          <p:nvPr>
            <p:ph type="title"/>
          </p:nvPr>
        </p:nvSpPr>
        <p:spPr>
          <a:xfrm>
            <a:off x="4965430" y="629268"/>
            <a:ext cx="6586491" cy="128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Times New Roman"/>
              <a:buNone/>
            </a:pPr>
            <a:r>
              <a:rPr b="1" lang="en-US" sz="5000">
                <a:latin typeface="Times New Roman"/>
                <a:ea typeface="Times New Roman"/>
                <a:cs typeface="Times New Roman"/>
                <a:sym typeface="Times New Roman"/>
              </a:rPr>
              <a:t>Demonstration</a:t>
            </a:r>
            <a:endParaRPr/>
          </a:p>
        </p:txBody>
      </p:sp>
      <p:sp>
        <p:nvSpPr>
          <p:cNvPr id="331" name="Google Shape;331;p7"/>
          <p:cNvSpPr txBox="1"/>
          <p:nvPr>
            <p:ph idx="1" type="body"/>
          </p:nvPr>
        </p:nvSpPr>
        <p:spPr>
          <a:xfrm>
            <a:off x="4965431" y="2438400"/>
            <a:ext cx="6586489" cy="3785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descr="Top view of cubes connected with black lines" id="332" name="Google Shape;332;p7"/>
          <p:cNvPicPr preferRelativeResize="0"/>
          <p:nvPr/>
        </p:nvPicPr>
        <p:blipFill rotWithShape="1">
          <a:blip r:embed="rId3">
            <a:alphaModFix/>
          </a:blip>
          <a:srcRect b="0" l="29613" r="19691" t="0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3" name="Google Shape;333;p7"/>
          <p:cNvCxnSpPr/>
          <p:nvPr/>
        </p:nvCxnSpPr>
        <p:spPr>
          <a:xfrm>
            <a:off x="5080934" y="2115117"/>
            <a:ext cx="630936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34" name="Google Shape;334;p7" title="2022-08-03 15-42-44.mk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" y="0"/>
            <a:ext cx="1213075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g1433727130e_1_0" title="2022-08-03 15-52-58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92275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g14200cabc60_0_17"/>
          <p:cNvPicPr preferRelativeResize="0"/>
          <p:nvPr/>
        </p:nvPicPr>
        <p:blipFill rotWithShape="1">
          <a:blip r:embed="rId3">
            <a:alphaModFix amt="60000"/>
          </a:blip>
          <a:srcRect b="0" l="15850" r="15857" t="0"/>
          <a:stretch/>
        </p:blipFill>
        <p:spPr>
          <a:xfrm>
            <a:off x="0" y="0"/>
            <a:ext cx="4683465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g14200cabc60_0_17"/>
          <p:cNvSpPr txBox="1"/>
          <p:nvPr>
            <p:ph type="title"/>
          </p:nvPr>
        </p:nvSpPr>
        <p:spPr>
          <a:xfrm>
            <a:off x="4683475" y="964100"/>
            <a:ext cx="7508400" cy="114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Challenges of Implementation</a:t>
            </a:r>
            <a:endParaRPr b="1"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6" name="Google Shape;346;g14200cabc60_0_17"/>
          <p:cNvSpPr txBox="1"/>
          <p:nvPr>
            <p:ph idx="1" type="body"/>
          </p:nvPr>
        </p:nvSpPr>
        <p:spPr>
          <a:xfrm>
            <a:off x="5130650" y="2106800"/>
            <a:ext cx="6467100" cy="475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000"/>
              <a:buFont typeface="Times New Roman"/>
              <a:buChar char="•"/>
            </a:pPr>
            <a:r>
              <a:rPr lang="en-US" sz="3000">
                <a:solidFill>
                  <a:schemeClr val="dk1"/>
                </a:solidFill>
                <a:highlight>
                  <a:srgbClr val="FDFDFD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Difficulty in establishing relationships between </a:t>
            </a:r>
            <a:r>
              <a:rPr lang="en-US" sz="3000">
                <a:solidFill>
                  <a:schemeClr val="dk1"/>
                </a:solidFill>
                <a:highlight>
                  <a:srgbClr val="FDFDFD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entity</a:t>
            </a:r>
            <a:r>
              <a:rPr lang="en-US" sz="3000">
                <a:solidFill>
                  <a:schemeClr val="dk1"/>
                </a:solidFill>
                <a:highlight>
                  <a:srgbClr val="FDFDFD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set. </a:t>
            </a:r>
            <a:endParaRPr sz="3000">
              <a:solidFill>
                <a:schemeClr val="dk1"/>
              </a:solidFill>
              <a:highlight>
                <a:srgbClr val="FDFDFD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•"/>
            </a:pPr>
            <a:r>
              <a:rPr lang="en-US" sz="3000">
                <a:solidFill>
                  <a:schemeClr val="dk1"/>
                </a:solidFill>
                <a:highlight>
                  <a:srgbClr val="FDFDFD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Trouble adding on to queries with further user input</a:t>
            </a:r>
            <a:endParaRPr sz="3000">
              <a:solidFill>
                <a:schemeClr val="dk1"/>
              </a:solidFill>
              <a:highlight>
                <a:srgbClr val="FDFDFD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•"/>
            </a:pPr>
            <a:r>
              <a:rPr lang="en-US" sz="3000">
                <a:solidFill>
                  <a:schemeClr val="dk1"/>
                </a:solidFill>
                <a:highlight>
                  <a:srgbClr val="FDFDFD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GUI challenges </a:t>
            </a:r>
            <a:endParaRPr sz="3000">
              <a:solidFill>
                <a:schemeClr val="dk1"/>
              </a:solidFill>
              <a:highlight>
                <a:srgbClr val="FDFDFD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47" name="Google Shape;347;g14200cabc60_0_17"/>
          <p:cNvCxnSpPr/>
          <p:nvPr/>
        </p:nvCxnSpPr>
        <p:spPr>
          <a:xfrm>
            <a:off x="5012884" y="1747717"/>
            <a:ext cx="6309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8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8"/>
          <p:cNvSpPr/>
          <p:nvPr/>
        </p:nvSpPr>
        <p:spPr>
          <a:xfrm>
            <a:off x="4142164" y="900814"/>
            <a:ext cx="759618" cy="5710965"/>
          </a:xfrm>
          <a:custGeom>
            <a:rect b="b" l="l" r="r" t="t"/>
            <a:pathLst>
              <a:path extrusionOk="0" h="2447" w="414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rgbClr val="2E75B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8"/>
          <p:cNvSpPr/>
          <p:nvPr/>
        </p:nvSpPr>
        <p:spPr>
          <a:xfrm>
            <a:off x="4144437" y="633165"/>
            <a:ext cx="482654" cy="5521414"/>
          </a:xfrm>
          <a:custGeom>
            <a:rect b="b" l="l" r="r" t="t"/>
            <a:pathLst>
              <a:path extrusionOk="0" h="2358" w="209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8"/>
          <p:cNvSpPr/>
          <p:nvPr/>
        </p:nvSpPr>
        <p:spPr>
          <a:xfrm>
            <a:off x="634621" y="636723"/>
            <a:ext cx="4000062" cy="5257799"/>
          </a:xfrm>
          <a:custGeom>
            <a:rect b="b" l="l" r="r" t="t"/>
            <a:pathLst>
              <a:path extrusionOk="0" h="5257799" w="4634682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8"/>
          <p:cNvSpPr txBox="1"/>
          <p:nvPr>
            <p:ph type="title"/>
          </p:nvPr>
        </p:nvSpPr>
        <p:spPr>
          <a:xfrm>
            <a:off x="934872" y="982272"/>
            <a:ext cx="3388419" cy="45609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Evaluation</a:t>
            </a:r>
            <a:endParaRPr/>
          </a:p>
        </p:txBody>
      </p:sp>
      <p:sp>
        <p:nvSpPr>
          <p:cNvPr id="357" name="Google Shape;357;p8"/>
          <p:cNvSpPr/>
          <p:nvPr/>
        </p:nvSpPr>
        <p:spPr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8"/>
          <p:cNvSpPr txBox="1"/>
          <p:nvPr>
            <p:ph idx="1" type="body"/>
          </p:nvPr>
        </p:nvSpPr>
        <p:spPr>
          <a:xfrm>
            <a:off x="5221862" y="1719618"/>
            <a:ext cx="5948831" cy="4334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359" name="Google Shape;359;p8" title="TestAccuracy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1850" y="1714500"/>
            <a:ext cx="5920100" cy="444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5" name="Google Shape;365;p9"/>
          <p:cNvGrpSpPr/>
          <p:nvPr/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366" name="Google Shape;366;p9"/>
            <p:cNvSpPr/>
            <p:nvPr/>
          </p:nvSpPr>
          <p:spPr>
            <a:xfrm>
              <a:off x="10989586" y="1070835"/>
              <a:ext cx="687754" cy="5710965"/>
            </a:xfrm>
            <a:custGeom>
              <a:rect b="b" l="l" r="r" t="t"/>
              <a:pathLst>
                <a:path extrusionOk="0" h="2447" w="414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rgbClr val="2E75B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10988949" y="803186"/>
              <a:ext cx="409371" cy="5521414"/>
            </a:xfrm>
            <a:custGeom>
              <a:rect b="b" l="l" r="r" t="t"/>
              <a:pathLst>
                <a:path extrusionOk="0" h="2358" w="209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rgbClr val="1E4E7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9" name="Google Shape;369;p9"/>
          <p:cNvSpPr txBox="1"/>
          <p:nvPr>
            <p:ph type="title"/>
          </p:nvPr>
        </p:nvSpPr>
        <p:spPr>
          <a:xfrm>
            <a:off x="1098468" y="885651"/>
            <a:ext cx="3229803" cy="4624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Conclusion</a:t>
            </a:r>
            <a:endParaRPr/>
          </a:p>
        </p:txBody>
      </p:sp>
      <p:sp>
        <p:nvSpPr>
          <p:cNvPr id="370" name="Google Shape;370;p9"/>
          <p:cNvSpPr txBox="1"/>
          <p:nvPr>
            <p:ph idx="1" type="body"/>
          </p:nvPr>
        </p:nvSpPr>
        <p:spPr>
          <a:xfrm>
            <a:off x="4978708" y="885651"/>
            <a:ext cx="6525220" cy="46168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This project showed to us how very specific, useful information can be obtained from massive datasets by taking the time to intelligently design a relational schema, </a:t>
            </a: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prefilter and normalize our data, and understand sql query structure to create increasingly more complex queries.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"/>
          <p:cNvSpPr txBox="1"/>
          <p:nvPr>
            <p:ph type="title"/>
          </p:nvPr>
        </p:nvSpPr>
        <p:spPr>
          <a:xfrm>
            <a:off x="4965430" y="629268"/>
            <a:ext cx="6586491" cy="128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Times New Roman"/>
              <a:buNone/>
            </a:pPr>
            <a:r>
              <a:rPr b="1" lang="en-US" sz="5000">
                <a:latin typeface="Times New Roman"/>
                <a:ea typeface="Times New Roman"/>
                <a:cs typeface="Times New Roman"/>
                <a:sym typeface="Times New Roman"/>
              </a:rPr>
              <a:t>Table of Contents</a:t>
            </a:r>
            <a:endParaRPr/>
          </a:p>
        </p:txBody>
      </p:sp>
      <p:sp>
        <p:nvSpPr>
          <p:cNvPr id="231" name="Google Shape;231;p2"/>
          <p:cNvSpPr txBox="1"/>
          <p:nvPr>
            <p:ph idx="1" type="body"/>
          </p:nvPr>
        </p:nvSpPr>
        <p:spPr>
          <a:xfrm>
            <a:off x="4965431" y="2438400"/>
            <a:ext cx="6586489" cy="3785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177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Application Description</a:t>
            </a:r>
            <a:endParaRPr/>
          </a:p>
          <a:p>
            <a:pPr indent="-1778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Implementation </a:t>
            </a:r>
            <a:endParaRPr/>
          </a:p>
          <a:p>
            <a:pPr indent="-1778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Demonstration</a:t>
            </a:r>
            <a:endParaRPr/>
          </a:p>
          <a:p>
            <a:pPr indent="-1778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Evaluation</a:t>
            </a:r>
            <a:endParaRPr/>
          </a:p>
          <a:p>
            <a:pPr indent="-1778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</p:txBody>
      </p:sp>
      <p:pic>
        <p:nvPicPr>
          <p:cNvPr descr="Person writing on a notepad" id="232" name="Google Shape;232;p2"/>
          <p:cNvPicPr preferRelativeResize="0"/>
          <p:nvPr/>
        </p:nvPicPr>
        <p:blipFill rotWithShape="1">
          <a:blip r:embed="rId3">
            <a:alphaModFix/>
          </a:blip>
          <a:srcRect b="0" l="26908" r="19524" t="0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3" name="Google Shape;233;p2"/>
          <p:cNvCxnSpPr/>
          <p:nvPr/>
        </p:nvCxnSpPr>
        <p:spPr>
          <a:xfrm>
            <a:off x="5080934" y="2115117"/>
            <a:ext cx="6309360" cy="0"/>
          </a:xfrm>
          <a:prstGeom prst="straightConnector1">
            <a:avLst/>
          </a:prstGeom>
          <a:noFill/>
          <a:ln cap="flat" cmpd="sng" w="19050">
            <a:solidFill>
              <a:srgbClr val="37BAC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406635099a_3_715"/>
          <p:cNvSpPr txBox="1"/>
          <p:nvPr>
            <p:ph type="ctrTitle"/>
          </p:nvPr>
        </p:nvSpPr>
        <p:spPr>
          <a:xfrm>
            <a:off x="1323233" y="3381867"/>
            <a:ext cx="4182300" cy="2513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Thank you!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"/>
          <p:cNvSpPr txBox="1"/>
          <p:nvPr>
            <p:ph type="title"/>
          </p:nvPr>
        </p:nvSpPr>
        <p:spPr>
          <a:xfrm>
            <a:off x="5016280" y="200643"/>
            <a:ext cx="6586500" cy="12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Times New Roman"/>
              <a:buNone/>
            </a:pPr>
            <a:r>
              <a:rPr b="1" lang="en-US" sz="4900">
                <a:latin typeface="Times New Roman"/>
                <a:ea typeface="Times New Roman"/>
                <a:cs typeface="Times New Roman"/>
                <a:sym typeface="Times New Roman"/>
              </a:rPr>
              <a:t>Application Description</a:t>
            </a:r>
            <a:endParaRPr/>
          </a:p>
        </p:txBody>
      </p:sp>
      <p:cxnSp>
        <p:nvCxnSpPr>
          <p:cNvPr id="239" name="Google Shape;239;p3"/>
          <p:cNvCxnSpPr/>
          <p:nvPr/>
        </p:nvCxnSpPr>
        <p:spPr>
          <a:xfrm>
            <a:off x="5080934" y="2115117"/>
            <a:ext cx="6309360" cy="0"/>
          </a:xfrm>
          <a:prstGeom prst="straightConnector1">
            <a:avLst/>
          </a:prstGeom>
          <a:noFill/>
          <a:ln cap="flat" cmpd="sng" w="19050">
            <a:solidFill>
              <a:srgbClr val="04D3EE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0" name="Google Shape;240;p3"/>
          <p:cNvSpPr txBox="1"/>
          <p:nvPr/>
        </p:nvSpPr>
        <p:spPr>
          <a:xfrm>
            <a:off x="5080925" y="3931100"/>
            <a:ext cx="6799500" cy="29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Users of this application can search for NBA players who played for a specific team during the modern era (1980s and on). Additionally, they can enter desired statistics and receive a list of player seasons that met or exceeded the criterion input by the user.</a:t>
            </a:r>
            <a:endParaRPr sz="2400"/>
          </a:p>
        </p:txBody>
      </p:sp>
      <p:pic>
        <p:nvPicPr>
          <p:cNvPr descr="Computer script on a screen" id="241" name="Google Shape;241;p3"/>
          <p:cNvPicPr preferRelativeResize="0"/>
          <p:nvPr/>
        </p:nvPicPr>
        <p:blipFill rotWithShape="1">
          <a:blip r:embed="rId3">
            <a:alphaModFix/>
          </a:blip>
          <a:srcRect b="0" l="7553" r="47326" t="0"/>
          <a:stretch/>
        </p:blipFill>
        <p:spPr>
          <a:xfrm>
            <a:off x="20" y="10"/>
            <a:ext cx="4635571" cy="6857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8000" y="1486750"/>
            <a:ext cx="7251599" cy="244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"/>
          <p:cNvSpPr txBox="1"/>
          <p:nvPr>
            <p:ph idx="1" type="body"/>
          </p:nvPr>
        </p:nvSpPr>
        <p:spPr>
          <a:xfrm>
            <a:off x="5080775" y="734775"/>
            <a:ext cx="7111200" cy="61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10000"/>
          </a:bodyPr>
          <a:lstStyle/>
          <a:p>
            <a:pPr indent="-23114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Importance of the dataset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This massive dataset contains the raw data of all players per season. This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allowed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us to work with seasonal and career statistics of the players. In turn, this allowed us more flexibility when implementing our application features.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114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Functionality of application: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NBA fantasy players want to select players who played for certain teams, played during a certain era, scored a certain number of points, shot a certain percentage, etc. This application allows users to specify constraints they want in their players and returns to them a list of players or player seasons that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supersede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or match their inputs. In turn, fantasy players will be better educated on which players to choose.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omputer script on a screen" id="248" name="Google Shape;248;p4"/>
          <p:cNvPicPr preferRelativeResize="0"/>
          <p:nvPr/>
        </p:nvPicPr>
        <p:blipFill rotWithShape="1">
          <a:blip r:embed="rId4">
            <a:alphaModFix/>
          </a:blip>
          <a:srcRect b="-1" l="7553" r="47326" t="0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g14200cabc60_0_23"/>
          <p:cNvPicPr preferRelativeResize="0"/>
          <p:nvPr/>
        </p:nvPicPr>
        <p:blipFill rotWithShape="1">
          <a:blip r:embed="rId3">
            <a:alphaModFix/>
          </a:blip>
          <a:srcRect b="0" l="21364" r="33515" t="0"/>
          <a:stretch/>
        </p:blipFill>
        <p:spPr>
          <a:xfrm>
            <a:off x="20" y="10"/>
            <a:ext cx="4635571" cy="68579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4" name="Google Shape;254;g14200cabc60_0_23"/>
          <p:cNvCxnSpPr/>
          <p:nvPr/>
        </p:nvCxnSpPr>
        <p:spPr>
          <a:xfrm flipH="1" rot="10800000">
            <a:off x="4898575" y="2109025"/>
            <a:ext cx="6994200" cy="27300"/>
          </a:xfrm>
          <a:prstGeom prst="straightConnector1">
            <a:avLst/>
          </a:prstGeom>
          <a:noFill/>
          <a:ln cap="flat" cmpd="sng" w="19050">
            <a:solidFill>
              <a:srgbClr val="1DFF5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5" name="Google Shape;255;g14200cabc60_0_23"/>
          <p:cNvSpPr txBox="1"/>
          <p:nvPr/>
        </p:nvSpPr>
        <p:spPr>
          <a:xfrm>
            <a:off x="4898575" y="1068175"/>
            <a:ext cx="6994200" cy="10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sz="5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14200cabc60_0_23"/>
          <p:cNvSpPr txBox="1"/>
          <p:nvPr>
            <p:ph idx="1" type="body"/>
          </p:nvPr>
        </p:nvSpPr>
        <p:spPr>
          <a:xfrm>
            <a:off x="4898575" y="2136325"/>
            <a:ext cx="7293300" cy="395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○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NBA Players stats since 1950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https://www.kaggle.com/datasets/drgilermo/nba-players-stats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Java frontend and backend connected to Mysql using JDBC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7" name="Google Shape;257;g14200cabc60_0_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5599" y="5178786"/>
            <a:ext cx="7556400" cy="1679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6"/>
          <p:cNvPicPr preferRelativeResize="0"/>
          <p:nvPr/>
        </p:nvPicPr>
        <p:blipFill rotWithShape="1">
          <a:blip r:embed="rId3">
            <a:alphaModFix/>
          </a:blip>
          <a:srcRect b="-1" l="21365" r="33514" t="0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35591" y="1040363"/>
            <a:ext cx="7567538" cy="4777273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6"/>
          <p:cNvSpPr/>
          <p:nvPr/>
        </p:nvSpPr>
        <p:spPr>
          <a:xfrm>
            <a:off x="6041550" y="966100"/>
            <a:ext cx="857400" cy="4764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6"/>
          <p:cNvSpPr/>
          <p:nvPr/>
        </p:nvSpPr>
        <p:spPr>
          <a:xfrm>
            <a:off x="10703400" y="966100"/>
            <a:ext cx="857400" cy="4764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6" name="Google Shape;266;p6"/>
          <p:cNvCxnSpPr>
            <a:stCxn id="264" idx="0"/>
            <a:endCxn id="267" idx="0"/>
          </p:cNvCxnSpPr>
          <p:nvPr/>
        </p:nvCxnSpPr>
        <p:spPr>
          <a:xfrm flipH="1" rot="10800000">
            <a:off x="6470250" y="489700"/>
            <a:ext cx="2331000" cy="476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6"/>
          <p:cNvCxnSpPr>
            <a:stCxn id="265" idx="0"/>
            <a:endCxn id="267" idx="0"/>
          </p:cNvCxnSpPr>
          <p:nvPr/>
        </p:nvCxnSpPr>
        <p:spPr>
          <a:xfrm rot="10800000">
            <a:off x="8801100" y="489700"/>
            <a:ext cx="2331000" cy="476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" name="Google Shape;269;p6"/>
          <p:cNvSpPr txBox="1"/>
          <p:nvPr/>
        </p:nvSpPr>
        <p:spPr>
          <a:xfrm>
            <a:off x="4789725" y="0"/>
            <a:ext cx="74133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        Use only the necessary parts, not everything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g1406635099a_3_0"/>
          <p:cNvPicPr preferRelativeResize="0"/>
          <p:nvPr/>
        </p:nvPicPr>
        <p:blipFill rotWithShape="1">
          <a:blip r:embed="rId3">
            <a:alphaModFix/>
          </a:blip>
          <a:srcRect b="0" l="21364" r="33515" t="0"/>
          <a:stretch/>
        </p:blipFill>
        <p:spPr>
          <a:xfrm>
            <a:off x="20" y="10"/>
            <a:ext cx="4635571" cy="6857989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g1406635099a_3_0"/>
          <p:cNvSpPr txBox="1"/>
          <p:nvPr>
            <p:ph type="title"/>
          </p:nvPr>
        </p:nvSpPr>
        <p:spPr>
          <a:xfrm>
            <a:off x="4635600" y="789425"/>
            <a:ext cx="75564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Times New Roman"/>
                <a:ea typeface="Times New Roman"/>
                <a:cs typeface="Times New Roman"/>
                <a:sym typeface="Times New Roman"/>
              </a:rPr>
              <a:t>Table Size and Information</a:t>
            </a:r>
            <a:endParaRPr sz="5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" name="Google Shape;276;g1406635099a_3_0"/>
          <p:cNvSpPr txBox="1"/>
          <p:nvPr>
            <p:ph idx="1" type="body"/>
          </p:nvPr>
        </p:nvSpPr>
        <p:spPr>
          <a:xfrm>
            <a:off x="4898575" y="2136325"/>
            <a:ext cx="7293300" cy="4538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Team (40 records) in BCNF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Player (2835 records) in BCNF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Offensive Stats (24690 records) in 3NF (functional dependency exists to prime attribute ‘year’)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Defensive Stats (23980 records) in BCNF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77" name="Google Shape;277;g1406635099a_3_0"/>
          <p:cNvCxnSpPr/>
          <p:nvPr/>
        </p:nvCxnSpPr>
        <p:spPr>
          <a:xfrm flipH="1" rot="10800000">
            <a:off x="4898575" y="2109025"/>
            <a:ext cx="6994200" cy="27300"/>
          </a:xfrm>
          <a:prstGeom prst="straightConnector1">
            <a:avLst/>
          </a:prstGeom>
          <a:noFill/>
          <a:ln cap="flat" cmpd="sng" w="19050">
            <a:solidFill>
              <a:srgbClr val="1DFF58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g1406635099a_3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199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g1406635099a_3_12"/>
          <p:cNvPicPr preferRelativeResize="0"/>
          <p:nvPr/>
        </p:nvPicPr>
        <p:blipFill rotWithShape="1">
          <a:blip r:embed="rId3">
            <a:alphaModFix/>
          </a:blip>
          <a:srcRect b="0" l="21364" r="33515" t="0"/>
          <a:stretch/>
        </p:blipFill>
        <p:spPr>
          <a:xfrm>
            <a:off x="20" y="10"/>
            <a:ext cx="4635571" cy="68579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8" name="Google Shape;288;g1406635099a_3_12"/>
          <p:cNvCxnSpPr/>
          <p:nvPr/>
        </p:nvCxnSpPr>
        <p:spPr>
          <a:xfrm flipH="1" rot="10800000">
            <a:off x="4898575" y="2109025"/>
            <a:ext cx="6994200" cy="27300"/>
          </a:xfrm>
          <a:prstGeom prst="straightConnector1">
            <a:avLst/>
          </a:prstGeom>
          <a:noFill/>
          <a:ln cap="flat" cmpd="sng" w="19050">
            <a:solidFill>
              <a:srgbClr val="1DFF5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9" name="Google Shape;289;g1406635099a_3_12"/>
          <p:cNvSpPr txBox="1"/>
          <p:nvPr>
            <p:ph type="title"/>
          </p:nvPr>
        </p:nvSpPr>
        <p:spPr>
          <a:xfrm>
            <a:off x="4617475" y="810625"/>
            <a:ext cx="75564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Times New Roman"/>
                <a:ea typeface="Times New Roman"/>
                <a:cs typeface="Times New Roman"/>
                <a:sym typeface="Times New Roman"/>
              </a:rPr>
              <a:t>Database Technical Content</a:t>
            </a:r>
            <a:endParaRPr sz="5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g1406635099a_3_12"/>
          <p:cNvSpPr txBox="1"/>
          <p:nvPr/>
        </p:nvSpPr>
        <p:spPr>
          <a:xfrm>
            <a:off x="4898575" y="2109025"/>
            <a:ext cx="6994200" cy="47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Team(</a:t>
            </a:r>
            <a:r>
              <a:rPr lang="en-US" sz="3000" u="sng">
                <a:latin typeface="Times New Roman"/>
                <a:ea typeface="Times New Roman"/>
                <a:cs typeface="Times New Roman"/>
                <a:sym typeface="Times New Roman"/>
              </a:rPr>
              <a:t>teamName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, conference)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Player(</a:t>
            </a:r>
            <a:r>
              <a:rPr lang="en-US" sz="3000" u="sng">
                <a:latin typeface="Times New Roman"/>
                <a:ea typeface="Times New Roman"/>
                <a:cs typeface="Times New Roman"/>
                <a:sym typeface="Times New Roman"/>
              </a:rPr>
              <a:t>playerInd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, name, position, university)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Offense(</a:t>
            </a:r>
            <a:r>
              <a:rPr lang="en-US" sz="3000" u="sng">
                <a:latin typeface="Times New Roman"/>
                <a:ea typeface="Times New Roman"/>
                <a:cs typeface="Times New Roman"/>
                <a:sym typeface="Times New Roman"/>
              </a:rPr>
              <a:t>OSInd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, year, pts, ast, offReb, fgp, tpp, ftp)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Defense(</a:t>
            </a:r>
            <a:r>
              <a:rPr lang="en-US" sz="3000" u="sng">
                <a:latin typeface="Times New Roman"/>
                <a:ea typeface="Times New Roman"/>
                <a:cs typeface="Times New Roman"/>
                <a:sym typeface="Times New Roman"/>
              </a:rPr>
              <a:t>DSInd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, stl, blk, defRev, tov)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2014-12-02T12:30:03Z</dcterms:created>
  <dc:creator>Hien Nguyen</dc:creator>
</cp:coreProperties>
</file>