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1" r:id="rId4"/>
    <p:sldId id="261" r:id="rId5"/>
    <p:sldId id="268" r:id="rId6"/>
    <p:sldId id="262" r:id="rId7"/>
    <p:sldId id="260" r:id="rId8"/>
    <p:sldId id="263" r:id="rId9"/>
    <p:sldId id="265" r:id="rId10"/>
    <p:sldId id="266" r:id="rId11"/>
    <p:sldId id="269" r:id="rId12"/>
    <p:sldId id="270" r:id="rId13"/>
    <p:sldId id="271" r:id="rId14"/>
    <p:sldId id="272" r:id="rId15"/>
    <p:sldId id="274" r:id="rId16"/>
    <p:sldId id="273" r:id="rId17"/>
    <p:sldId id="277" r:id="rId18"/>
    <p:sldId id="275" r:id="rId19"/>
    <p:sldId id="282" r:id="rId20"/>
    <p:sldId id="276" r:id="rId21"/>
    <p:sldId id="279" r:id="rId22"/>
    <p:sldId id="280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/>
    <p:restoredTop sz="86401"/>
  </p:normalViewPr>
  <p:slideViewPr>
    <p:cSldViewPr snapToGrid="0" snapToObjects="1">
      <p:cViewPr varScale="1">
        <p:scale>
          <a:sx n="109" d="100"/>
          <a:sy n="109" d="100"/>
        </p:scale>
        <p:origin x="616" y="176"/>
      </p:cViewPr>
      <p:guideLst/>
    </p:cSldViewPr>
  </p:slideViewPr>
  <p:outlineViewPr>
    <p:cViewPr>
      <p:scale>
        <a:sx n="33" d="100"/>
        <a:sy n="33" d="100"/>
      </p:scale>
      <p:origin x="0" y="-110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803CF-AFA4-CE43-BFE6-A07B4D6A0D28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CC376-F99C-C04D-993D-D6004880EC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94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CC376-F99C-C04D-993D-D6004880EC0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775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CC376-F99C-C04D-993D-D6004880EC0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05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CC376-F99C-C04D-993D-D6004880EC0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461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CC376-F99C-C04D-993D-D6004880EC0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09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CC376-F99C-C04D-993D-D6004880EC0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46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CC376-F99C-C04D-993D-D6004880EC0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64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A41AD-C996-5340-8DC7-C960C0DE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6B1C25-9BBB-E54D-BACF-EE105B98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9B3B-C241-1C42-84CA-1FF3846A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11E26-BBC8-034F-BAF7-D4A68628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7AADE-CD4E-724D-B77E-E1165ECB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3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B792B-5525-4848-B9A6-439BF21D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D0DE7-7402-6349-B934-DD9ED1243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C12D4-320F-B947-8F24-8931E0F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4919D-4B9B-BE4B-9CE6-4212F96B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A082C-F6C2-6046-8AC6-0179BADE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5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E08D8F-281A-7D42-86E8-2B24B380A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395AA-1E0F-7244-99F1-C43E865F6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3306D-66F2-874E-961E-8290F453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620F9-EF85-8E45-B033-FB2E9D21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066DD-0C22-C34B-9AF2-C44E6F6D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DBCBA-1DF1-4643-8EE2-6251AB81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55E61-D6AF-7049-906A-0DA5EB13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57190-E2AA-C544-9D41-306A9E1B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0F322-42E4-E246-A353-715CD101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E8A68-906D-9342-BEF1-B95FC53D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3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59C46-AC55-8C49-BEF6-A1555BBE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490FD-AAB8-514D-A7E4-478FB17F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B0D9E-5E00-3540-A131-70118130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E6EB3-07FE-8A45-AFE0-A85D7AAC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3A891-D954-214A-BAD5-5435FB4B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65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DB9F8-D2D4-7B47-AFD5-0FCDF5F3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B4D5-403F-884B-9F1B-A6FA8C309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C7F9D-5A2E-CE4B-92A2-3A26FDC8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F6406-9EE6-7F46-AF3F-5E9DACF8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13699-9F8E-9843-9BC4-014AC281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5FC7F-5883-F641-BA6F-A81D387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766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277B-3137-AA42-BB31-4C82EB73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FD4B5-F713-8845-8329-5CA040947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61787-ED4C-5443-B5FD-2D7A5C17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8A8373-8659-6646-ABBE-2FF17EC6D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EBE674-BB0A-6246-84A0-7273FB687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DDE305-50CC-234B-94CF-A1F5FAB8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2617A8-0108-EF4C-8300-69D383F0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66A49-91DD-8444-B3F1-2A9D989B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00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1F27E-0340-8A44-A802-E042997D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AA1BE8-3AA3-264C-A7AE-D019BB23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CB409-A7A9-FB42-9A03-A1A7FCDB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52DF3-5B7E-0340-A90B-4C5C2BB6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017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3FC6E4-F64B-F449-B42E-F2B2A663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4562A0-9A8D-D84F-A1CC-7D983AF4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940BD-C0A3-FF4F-80D5-92E9F93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19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CC5C2-25B7-F94F-9007-3C782815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C0D65-C052-3E46-9FE4-152A67F3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DD0A8-F5B4-EE46-83E6-2810932AA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FC36B-6140-6F4A-A68B-BFBB0A89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D219B-62B7-F04D-8512-1D7DC61A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FA08D-DC79-5840-9295-09F105F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84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6055-4083-9243-90DC-E329B355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D2E6FC-D4DF-6546-A169-1DD195F6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B6D8F8-ECAC-744B-94D7-77D4E1236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A1945-885F-6049-88FB-3B3DC2EA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9B4D9-12AA-854E-B27F-DEE0913A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344AF-8AC0-BE46-9701-9BD90D3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575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B21CC-47AE-3245-B813-52CBFC0A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53DED-5B0D-094B-A5A7-F30314CF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E711F-65C6-0345-A0FA-938B6E123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2C73-7C15-594C-AD10-AEDC6866C69D}" type="datetimeFigureOut">
              <a:rPr kumimoji="1" lang="ko-KR" altLang="en-US" smtClean="0"/>
              <a:t>2018. 4. 11.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EFFC7-2687-ED41-88E5-E490C33C2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E6D14-18BA-9649-95EC-E8872650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53C8-0FBF-E14B-9F7E-63DA1A97AF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37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BFF4-F836-9B45-8603-274194A11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1640" y="797718"/>
            <a:ext cx="4638040" cy="87344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Trip Type Classification</a:t>
            </a:r>
            <a:endParaRPr kumimoji="1" lang="ko-KR" altLang="en-US" sz="2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49DD32-F52E-EB49-BBF1-7365C1F2C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693" y="45164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Team </a:t>
            </a:r>
            <a:r>
              <a:rPr kumimoji="1" lang="en-US" altLang="ko-KR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Murphy</a:t>
            </a:r>
          </a:p>
          <a:p>
            <a:pPr algn="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김도영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정영민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왕보연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A780D-5A67-D845-82C7-0BC92B5D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28600"/>
            <a:ext cx="4515104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8F3CFB-A216-1E4F-A091-79F6F78F16CF}"/>
              </a:ext>
            </a:extLst>
          </p:cNvPr>
          <p:cNvGrpSpPr/>
          <p:nvPr/>
        </p:nvGrpSpPr>
        <p:grpSpPr>
          <a:xfrm>
            <a:off x="227089" y="0"/>
            <a:ext cx="11938152" cy="6682764"/>
            <a:chOff x="227089" y="0"/>
            <a:chExt cx="11938152" cy="66827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9EFE628-D794-2844-A6BC-D5005193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0903" y="0"/>
              <a:ext cx="10464338" cy="379476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1D97612-9FC4-3443-80C1-AAE371FE5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2705" y="3535680"/>
              <a:ext cx="10447296" cy="3147084"/>
            </a:xfrm>
            <a:prstGeom prst="rect">
              <a:avLst/>
            </a:prstGeom>
          </p:spPr>
        </p:pic>
        <p:sp>
          <p:nvSpPr>
            <p:cNvPr id="16" name="Shape 109">
              <a:extLst>
                <a:ext uri="{FF2B5EF4-FFF2-40B4-BE49-F238E27FC236}">
                  <a16:creationId xmlns:a16="http://schemas.microsoft.com/office/drawing/2014/main" id="{13FC601E-AC76-A34D-BF16-4174E9FCE2E0}"/>
                </a:ext>
              </a:extLst>
            </p:cNvPr>
            <p:cNvSpPr txBox="1"/>
            <p:nvPr/>
          </p:nvSpPr>
          <p:spPr>
            <a:xfrm>
              <a:off x="227089" y="619559"/>
              <a:ext cx="1474715" cy="9391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R="0" lvl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cs typeface="Arial"/>
                  <a:sym typeface="Arial"/>
                </a:rPr>
                <a:t>Thursday</a:t>
              </a:r>
            </a:p>
            <a:p>
              <a:pPr marR="0" lvl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cs typeface="Arial"/>
                  <a:sym typeface="Arial"/>
                </a:rPr>
                <a:t>Max 14000</a:t>
              </a:r>
            </a:p>
          </p:txBody>
        </p:sp>
        <p:sp>
          <p:nvSpPr>
            <p:cNvPr id="17" name="Shape 109">
              <a:extLst>
                <a:ext uri="{FF2B5EF4-FFF2-40B4-BE49-F238E27FC236}">
                  <a16:creationId xmlns:a16="http://schemas.microsoft.com/office/drawing/2014/main" id="{F9996D60-8077-8C4D-8B11-23E069DA6E04}"/>
                </a:ext>
              </a:extLst>
            </p:cNvPr>
            <p:cNvSpPr txBox="1"/>
            <p:nvPr/>
          </p:nvSpPr>
          <p:spPr>
            <a:xfrm>
              <a:off x="227089" y="3944767"/>
              <a:ext cx="1474715" cy="9391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R="0" lvl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cs typeface="Arial"/>
                  <a:sym typeface="Arial"/>
                </a:rPr>
                <a:t>Sunday</a:t>
              </a:r>
            </a:p>
            <a:p>
              <a:pPr marR="0" lvl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1" i="0" u="none" strike="noStrike" cap="none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  <a:cs typeface="Arial"/>
                  <a:sym typeface="Arial"/>
                </a:rPr>
                <a:t>Max 40000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B103386A-7F6A-EB40-8FC0-BBEFFB68630A}"/>
                </a:ext>
              </a:extLst>
            </p:cNvPr>
            <p:cNvCxnSpPr/>
            <p:nvPr/>
          </p:nvCxnSpPr>
          <p:spPr>
            <a:xfrm flipH="1">
              <a:off x="2133600" y="3870960"/>
              <a:ext cx="8153400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22E3EED7-002D-C247-B7DE-64C07CAE4D19}"/>
                </a:ext>
              </a:extLst>
            </p:cNvPr>
            <p:cNvCxnSpPr/>
            <p:nvPr/>
          </p:nvCxnSpPr>
          <p:spPr>
            <a:xfrm flipH="1">
              <a:off x="2133600" y="472440"/>
              <a:ext cx="8153400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내용 개체 틀 4">
            <a:extLst>
              <a:ext uri="{FF2B5EF4-FFF2-40B4-BE49-F238E27FC236}">
                <a16:creationId xmlns:a16="http://schemas.microsoft.com/office/drawing/2014/main" id="{910F4B25-F685-FB47-979C-CB7A99B52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89" y="1089110"/>
            <a:ext cx="11869361" cy="44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A9E6-8D1D-B64E-BFFD-4C64FF2D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 Selection	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30C66-F8B4-034D-B144-A3EFC3E9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Initial Selection</a:t>
            </a:r>
          </a:p>
          <a:p>
            <a:pPr marL="0" indent="0">
              <a:buNone/>
            </a:pP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Total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ScanCount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Total Return</a:t>
            </a:r>
          </a:p>
          <a:p>
            <a:pPr lvl="1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Department Description</a:t>
            </a:r>
          </a:p>
          <a:p>
            <a:pPr lvl="1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Weekday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941C1-890C-4249-B5D1-8691028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939" y="1942306"/>
            <a:ext cx="2691263" cy="32088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E85A4F4D-EA70-B245-A744-62A93E31D5A3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8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3D18-1A77-3648-AAF5-4E98556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A3C7C-805A-D445-8FCB-054D2CFA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924"/>
            <a:ext cx="10515600" cy="1071997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ExtraTreeClassifier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Parameters: (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n_estimators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100,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random_state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0)</a:t>
            </a: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80EBAA-E456-6A4B-BE23-4979426AE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31105"/>
              </p:ext>
            </p:extLst>
          </p:nvPr>
        </p:nvGraphicFramePr>
        <p:xfrm>
          <a:off x="343823" y="2798846"/>
          <a:ext cx="11504353" cy="356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90">
                  <a:extLst>
                    <a:ext uri="{9D8B030D-6E8A-4147-A177-3AD203B41FA5}">
                      <a16:colId xmlns:a16="http://schemas.microsoft.com/office/drawing/2014/main" val="3567380844"/>
                    </a:ext>
                  </a:extLst>
                </a:gridCol>
                <a:gridCol w="4630190">
                  <a:extLst>
                    <a:ext uri="{9D8B030D-6E8A-4147-A177-3AD203B41FA5}">
                      <a16:colId xmlns:a16="http://schemas.microsoft.com/office/drawing/2014/main" val="159829938"/>
                    </a:ext>
                  </a:extLst>
                </a:gridCol>
                <a:gridCol w="4161911">
                  <a:extLst>
                    <a:ext uri="{9D8B030D-6E8A-4147-A177-3AD203B41FA5}">
                      <a16:colId xmlns:a16="http://schemas.microsoft.com/office/drawing/2014/main" val="3478861089"/>
                    </a:ext>
                  </a:extLst>
                </a:gridCol>
                <a:gridCol w="1765062">
                  <a:extLst>
                    <a:ext uri="{9D8B030D-6E8A-4147-A177-3AD203B41FA5}">
                      <a16:colId xmlns:a16="http://schemas.microsoft.com/office/drawing/2014/main" val="3054823883"/>
                    </a:ext>
                  </a:extLst>
                </a:gridCol>
              </a:tblGrid>
              <a:tr h="7150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Confusion Matrix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Classification Report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err="1"/>
                        <a:t>Kaggle</a:t>
                      </a:r>
                      <a:r>
                        <a:rPr kumimoji="1" lang="en-US" altLang="ko-KR" dirty="0"/>
                        <a:t> Score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68431"/>
                  </a:ext>
                </a:extLst>
              </a:tr>
              <a:tr h="1424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</a:p>
                    <a:p>
                      <a:pPr latinLnBrk="1"/>
                      <a:r>
                        <a:rPr lang="en-US" altLang="ko-KR" dirty="0"/>
                        <a:t>(70%)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Precision </a:t>
                      </a:r>
                      <a:r>
                        <a:rPr lang="en-US" altLang="ko-KR" sz="2000" b="0" dirty="0" err="1"/>
                        <a:t>avg</a:t>
                      </a:r>
                      <a:r>
                        <a:rPr lang="en-US" altLang="ko-KR" sz="2000" b="0" dirty="0"/>
                        <a:t>: 0.94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Recall </a:t>
                      </a:r>
                      <a:r>
                        <a:rPr lang="en-US" altLang="ko-KR" sz="2000" b="0" dirty="0" err="1"/>
                        <a:t>avg</a:t>
                      </a:r>
                      <a:r>
                        <a:rPr lang="en-US" altLang="ko-KR" sz="2000" b="0" dirty="0"/>
                        <a:t>: 0.94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F1-score: 0.94</a:t>
                      </a:r>
                      <a:endParaRPr lang="ko-KR" altLang="en-US" sz="2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(train 100%)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   </a:t>
                      </a:r>
                      <a:r>
                        <a:rPr lang="en-US" altLang="ko-KR" sz="2000" b="1" dirty="0"/>
                        <a:t>2.3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552231"/>
                  </a:ext>
                </a:extLst>
              </a:tr>
              <a:tr h="1424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</a:p>
                    <a:p>
                      <a:pPr latinLnBrk="1"/>
                      <a:r>
                        <a:rPr lang="en-US" altLang="ko-KR" dirty="0"/>
                        <a:t>(30%)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Precision </a:t>
                      </a:r>
                      <a:r>
                        <a:rPr lang="en-US" altLang="ko-KR" sz="1800" b="0" dirty="0" err="1"/>
                        <a:t>avg</a:t>
                      </a:r>
                      <a:r>
                        <a:rPr lang="en-US" altLang="ko-KR" sz="1800" b="0" dirty="0"/>
                        <a:t>: 0.64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Recall </a:t>
                      </a:r>
                      <a:r>
                        <a:rPr lang="en-US" altLang="ko-KR" sz="1800" b="0" dirty="0" err="1"/>
                        <a:t>avg</a:t>
                      </a:r>
                      <a:r>
                        <a:rPr lang="en-US" altLang="ko-KR" sz="1800" b="0" dirty="0"/>
                        <a:t>: 0.66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F1-score: 0.64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868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217CB02-76D3-A242-BEA4-29C081D6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5" y="3574742"/>
            <a:ext cx="4521315" cy="1331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2C5B6B-C756-1A45-984B-E31A69A2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6" y="4978541"/>
            <a:ext cx="4521315" cy="1291838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4FA0B61-7A51-174E-BEFB-ED7C9D9D8CBB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6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A9E6-8D1D-B64E-BFFD-4C64FF2D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 Selection	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30C66-F8B4-034D-B144-A3EFC3E9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Second Feature Selection</a:t>
            </a:r>
          </a:p>
          <a:p>
            <a:pPr marL="0" indent="0">
              <a:buNone/>
            </a:pP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Total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ScanCount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Total Return</a:t>
            </a:r>
          </a:p>
          <a:p>
            <a:pPr lvl="1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Department Description</a:t>
            </a:r>
          </a:p>
          <a:p>
            <a:pPr lvl="1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Weekday</a:t>
            </a:r>
          </a:p>
          <a:p>
            <a:pPr lvl="1"/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FinelineNumber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941C1-890C-4249-B5D1-86910289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488" y="1690687"/>
            <a:ext cx="2217912" cy="40493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십자형[C] 3">
            <a:extLst>
              <a:ext uri="{FF2B5EF4-FFF2-40B4-BE49-F238E27FC236}">
                <a16:creationId xmlns:a16="http://schemas.microsoft.com/office/drawing/2014/main" id="{E30E16F9-34F8-B94A-ACDF-D7DA63EA1A75}"/>
              </a:ext>
            </a:extLst>
          </p:cNvPr>
          <p:cNvSpPr/>
          <p:nvPr/>
        </p:nvSpPr>
        <p:spPr>
          <a:xfrm>
            <a:off x="3047667" y="4404397"/>
            <a:ext cx="576882" cy="641328"/>
          </a:xfrm>
          <a:prstGeom prst="pl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3960D5CA-27A7-504E-A979-C45BA795D620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75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3D18-1A77-3648-AAF5-4E98556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A3C7C-805A-D445-8FCB-054D2CFA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ExtraTreeClassifier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Parameters: (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n_estimators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100,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random_state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0)</a:t>
            </a:r>
          </a:p>
          <a:p>
            <a:pPr marL="457200" lvl="1" indent="0">
              <a:buNone/>
            </a:pP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3BB32B-D6B5-604F-AC62-5C99B8B1C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85598"/>
              </p:ext>
            </p:extLst>
          </p:nvPr>
        </p:nvGraphicFramePr>
        <p:xfrm>
          <a:off x="343823" y="2798846"/>
          <a:ext cx="11504353" cy="346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90">
                  <a:extLst>
                    <a:ext uri="{9D8B030D-6E8A-4147-A177-3AD203B41FA5}">
                      <a16:colId xmlns:a16="http://schemas.microsoft.com/office/drawing/2014/main" val="3567380844"/>
                    </a:ext>
                  </a:extLst>
                </a:gridCol>
                <a:gridCol w="4630190">
                  <a:extLst>
                    <a:ext uri="{9D8B030D-6E8A-4147-A177-3AD203B41FA5}">
                      <a16:colId xmlns:a16="http://schemas.microsoft.com/office/drawing/2014/main" val="159829938"/>
                    </a:ext>
                  </a:extLst>
                </a:gridCol>
                <a:gridCol w="4334905">
                  <a:extLst>
                    <a:ext uri="{9D8B030D-6E8A-4147-A177-3AD203B41FA5}">
                      <a16:colId xmlns:a16="http://schemas.microsoft.com/office/drawing/2014/main" val="3478861089"/>
                    </a:ext>
                  </a:extLst>
                </a:gridCol>
                <a:gridCol w="1592068">
                  <a:extLst>
                    <a:ext uri="{9D8B030D-6E8A-4147-A177-3AD203B41FA5}">
                      <a16:colId xmlns:a16="http://schemas.microsoft.com/office/drawing/2014/main" val="3054823883"/>
                    </a:ext>
                  </a:extLst>
                </a:gridCol>
              </a:tblGrid>
              <a:tr h="3705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Confusion Matrix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Classification Report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err="1"/>
                        <a:t>Kaggle</a:t>
                      </a:r>
                      <a:r>
                        <a:rPr kumimoji="1" lang="en-US" altLang="ko-KR" dirty="0"/>
                        <a:t> Score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68431"/>
                  </a:ext>
                </a:extLst>
              </a:tr>
              <a:tr h="1275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</a:p>
                    <a:p>
                      <a:pPr latinLnBrk="1"/>
                      <a:r>
                        <a:rPr lang="en-US" altLang="ko-KR" dirty="0"/>
                        <a:t>(70%)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Precision </a:t>
                      </a:r>
                      <a:r>
                        <a:rPr lang="en-US" altLang="ko-KR" sz="2000" b="0" dirty="0" err="1"/>
                        <a:t>avg</a:t>
                      </a:r>
                      <a:r>
                        <a:rPr lang="en-US" altLang="ko-KR" sz="2000" b="0" dirty="0"/>
                        <a:t>: 1.00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Recall </a:t>
                      </a:r>
                      <a:r>
                        <a:rPr lang="en-US" altLang="ko-KR" sz="2000" b="0" dirty="0" err="1"/>
                        <a:t>avg</a:t>
                      </a:r>
                      <a:r>
                        <a:rPr lang="en-US" altLang="ko-KR" sz="2000" b="0" dirty="0"/>
                        <a:t>: 1.00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F1-score: 1.00</a:t>
                      </a:r>
                      <a:endParaRPr lang="ko-KR" altLang="en-US" sz="2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(train 100%)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en-US" altLang="ko-KR" b="1" dirty="0"/>
                        <a:t>1.6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552231"/>
                  </a:ext>
                </a:extLst>
              </a:tr>
              <a:tr h="1275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</a:p>
                    <a:p>
                      <a:pPr latinLnBrk="1"/>
                      <a:r>
                        <a:rPr lang="en-US" altLang="ko-KR" dirty="0"/>
                        <a:t>(30%)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Precision </a:t>
                      </a:r>
                      <a:r>
                        <a:rPr lang="en-US" altLang="ko-KR" sz="1800" b="0" dirty="0" err="1"/>
                        <a:t>avg</a:t>
                      </a:r>
                      <a:r>
                        <a:rPr lang="en-US" altLang="ko-KR" sz="1800" b="0" dirty="0"/>
                        <a:t>: 0.62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Recall </a:t>
                      </a:r>
                      <a:r>
                        <a:rPr lang="en-US" altLang="ko-KR" sz="1800" b="0" dirty="0" err="1"/>
                        <a:t>avg</a:t>
                      </a:r>
                      <a:r>
                        <a:rPr lang="en-US" altLang="ko-KR" sz="1800" b="0" dirty="0"/>
                        <a:t>: 0.64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F1-score: 0.61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86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3C89FEA-8EC0-2148-97BF-97CF23B0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36" y="4990452"/>
            <a:ext cx="4630613" cy="1273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66274A-4A5D-444B-B91C-02BB5555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36" y="3747759"/>
            <a:ext cx="4630613" cy="1242693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0AD1351-291B-AA45-890C-6179932FC5D5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DFAD9FA3-A887-514E-994A-3AB0E931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0" y="1326861"/>
            <a:ext cx="10637540" cy="51333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2B178B-3930-6B47-996B-21DED6AC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 Importance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2ABFF5B-18E0-8C45-94A8-37DFB0A4A6BD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869E1F-B0BB-9B4B-B2B5-219B4BD50918}"/>
              </a:ext>
            </a:extLst>
          </p:cNvPr>
          <p:cNvSpPr txBox="1">
            <a:spLocks/>
          </p:cNvSpPr>
          <p:nvPr/>
        </p:nvSpPr>
        <p:spPr>
          <a:xfrm>
            <a:off x="4008779" y="1974191"/>
            <a:ext cx="7163313" cy="383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Scancount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Return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Department Description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Visit number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Fineline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# 5501(produce), 135(impulse merchandise), 808(impulse merchandise), etc...</a:t>
            </a: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62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A9E6-8D1D-B64E-BFFD-4C64FF2D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 Engineering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30C66-F8B4-034D-B144-A3EFC3E9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25625"/>
            <a:ext cx="10903226" cy="4351338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11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가지의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820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새로운 열 추가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상위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50%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최빈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방문 코너의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two-way interactions</a:t>
            </a:r>
          </a:p>
          <a:p>
            <a:pPr>
              <a:buFontTx/>
              <a:buChar char="-"/>
            </a:pP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코너당 할당된 </a:t>
            </a: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fineline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#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비율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   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코너당 할당된 </a:t>
            </a: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Upc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 비율  </a:t>
            </a:r>
            <a:endParaRPr kumimoji="1" lang="en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buFontTx/>
              <a:buChar char="-"/>
            </a:pP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Upc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Fineline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방문 코너 수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>
              <a:buNone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Etc.</a:t>
            </a:r>
          </a:p>
          <a:p>
            <a:pPr>
              <a:buFontTx/>
              <a:buChar char="-"/>
            </a:pP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buFontTx/>
              <a:buChar char="-"/>
            </a:pP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buFontTx/>
              <a:buChar char="-"/>
            </a:pPr>
            <a:endParaRPr kumimoji="1" lang="en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941C1-890C-4249-B5D1-86910289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349" y="1286299"/>
            <a:ext cx="3101832" cy="43962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52F9C2F9-D612-D645-A92C-D2B70579D1CB}"/>
              </a:ext>
            </a:extLst>
          </p:cNvPr>
          <p:cNvSpPr/>
          <p:nvPr/>
        </p:nvSpPr>
        <p:spPr>
          <a:xfrm>
            <a:off x="2763239" y="1970195"/>
            <a:ext cx="641268" cy="20188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6DDD2FF-FD84-0A48-8A81-87B2999BF42C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7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3D18-1A77-3648-AAF5-4E98556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A3C7C-805A-D445-8FCB-054D2CFA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ExtraTreeClassifier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Parameters: (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n_estimators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100,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random_state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0)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617983-4C7D-9146-A364-C9F97C8FF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15756"/>
              </p:ext>
            </p:extLst>
          </p:nvPr>
        </p:nvGraphicFramePr>
        <p:xfrm>
          <a:off x="343823" y="2798845"/>
          <a:ext cx="11504353" cy="361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90">
                  <a:extLst>
                    <a:ext uri="{9D8B030D-6E8A-4147-A177-3AD203B41FA5}">
                      <a16:colId xmlns:a16="http://schemas.microsoft.com/office/drawing/2014/main" val="3567380844"/>
                    </a:ext>
                  </a:extLst>
                </a:gridCol>
                <a:gridCol w="4630190">
                  <a:extLst>
                    <a:ext uri="{9D8B030D-6E8A-4147-A177-3AD203B41FA5}">
                      <a16:colId xmlns:a16="http://schemas.microsoft.com/office/drawing/2014/main" val="159829938"/>
                    </a:ext>
                  </a:extLst>
                </a:gridCol>
                <a:gridCol w="4186624">
                  <a:extLst>
                    <a:ext uri="{9D8B030D-6E8A-4147-A177-3AD203B41FA5}">
                      <a16:colId xmlns:a16="http://schemas.microsoft.com/office/drawing/2014/main" val="3478861089"/>
                    </a:ext>
                  </a:extLst>
                </a:gridCol>
                <a:gridCol w="1740349">
                  <a:extLst>
                    <a:ext uri="{9D8B030D-6E8A-4147-A177-3AD203B41FA5}">
                      <a16:colId xmlns:a16="http://schemas.microsoft.com/office/drawing/2014/main" val="3054823883"/>
                    </a:ext>
                  </a:extLst>
                </a:gridCol>
              </a:tblGrid>
              <a:tr h="7249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Confusion Matrix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Classification Report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err="1"/>
                        <a:t>Kaggle</a:t>
                      </a:r>
                      <a:r>
                        <a:rPr kumimoji="1" lang="en-US" altLang="ko-KR" dirty="0"/>
                        <a:t> Score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68431"/>
                  </a:ext>
                </a:extLst>
              </a:tr>
              <a:tr h="1444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</a:p>
                    <a:p>
                      <a:pPr latinLnBrk="1"/>
                      <a:r>
                        <a:rPr lang="en-US" altLang="ko-KR" dirty="0"/>
                        <a:t>(70%)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Precision </a:t>
                      </a:r>
                      <a:r>
                        <a:rPr lang="en-US" altLang="ko-KR" sz="2000" b="0" dirty="0" err="1"/>
                        <a:t>avg</a:t>
                      </a:r>
                      <a:r>
                        <a:rPr lang="en-US" altLang="ko-KR" sz="2000" b="0" dirty="0"/>
                        <a:t>: 1.00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Recall </a:t>
                      </a:r>
                      <a:r>
                        <a:rPr lang="en-US" altLang="ko-KR" sz="2000" b="0" dirty="0" err="1"/>
                        <a:t>avg</a:t>
                      </a:r>
                      <a:r>
                        <a:rPr lang="en-US" altLang="ko-KR" sz="2000" b="0" dirty="0"/>
                        <a:t>: 1.00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F1-score: 1.00</a:t>
                      </a:r>
                      <a:endParaRPr lang="ko-KR" altLang="en-US" sz="2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(train 100%)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b="1" dirty="0"/>
                        <a:t>1.4</a:t>
                      </a:r>
                      <a:r>
                        <a:rPr lang="en-US" altLang="ko-KR" dirty="0"/>
                        <a:t>   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552231"/>
                  </a:ext>
                </a:extLst>
              </a:tr>
              <a:tr h="1444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</a:p>
                    <a:p>
                      <a:pPr latinLnBrk="1"/>
                      <a:r>
                        <a:rPr lang="en-US" altLang="ko-KR" dirty="0"/>
                        <a:t>(30%)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Precision </a:t>
                      </a:r>
                      <a:r>
                        <a:rPr lang="en-US" altLang="ko-KR" sz="1800" b="0" dirty="0" err="1"/>
                        <a:t>avg</a:t>
                      </a:r>
                      <a:r>
                        <a:rPr lang="en-US" altLang="ko-KR" sz="1800" b="0" dirty="0"/>
                        <a:t>: 0.63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Recall </a:t>
                      </a:r>
                      <a:r>
                        <a:rPr lang="en-US" altLang="ko-KR" sz="1800" b="0" dirty="0" err="1"/>
                        <a:t>avg</a:t>
                      </a:r>
                      <a:r>
                        <a:rPr lang="en-US" altLang="ko-KR" sz="1800" b="0" dirty="0"/>
                        <a:t>: 0.64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F1-score: 0.61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86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39BC07-5846-FE48-BD76-9DCC8E8F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84" y="4984838"/>
            <a:ext cx="4604328" cy="1279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00E3EC-BE54-B646-A040-1888B0D73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584" y="3724778"/>
            <a:ext cx="4604328" cy="1236312"/>
          </a:xfrm>
          <a:prstGeom prst="rect">
            <a:avLst/>
          </a:prstGeom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29898568-B0A2-5D4E-AF44-00554AB2CB46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4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B178B-3930-6B47-996B-21DED6AC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 Importance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54AAC85-B4A6-0D45-B99E-CCAAFB77C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270" y="1389413"/>
            <a:ext cx="10617530" cy="5070764"/>
          </a:xfr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1F2FF4B-C5DA-BE4E-9F72-50A3779896AB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65C72F0-6C00-7148-9C02-A2422984ECAD}"/>
              </a:ext>
            </a:extLst>
          </p:cNvPr>
          <p:cNvSpPr txBox="1">
            <a:spLocks/>
          </p:cNvSpPr>
          <p:nvPr/>
        </p:nvSpPr>
        <p:spPr>
          <a:xfrm>
            <a:off x="2648265" y="1879331"/>
            <a:ext cx="8705535" cy="3838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Scancount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Visit Number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Department Description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fineline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upc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DD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구매개수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Return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코너당 할당된 </a:t>
            </a:r>
            <a:r>
              <a:rPr kumimoji="1" lang="en-US" altLang="ko-KR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upc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 비율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produce, grocery &amp; personal care, impulse merchandise, bread, pharmacy, paper goods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Personal care &amp; beauty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Pharmacy OTC &amp; impulse merchandise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Etc.</a:t>
            </a:r>
          </a:p>
          <a:p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28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DD49DC-AC6B-4F4F-8857-2C55EB84D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45696"/>
            <a:ext cx="84963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EA6D246-D43B-EC45-947D-3F35BEA5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contents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C12D1652-7B3F-A14F-9246-A3ACE482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RESULT</a:t>
            </a:r>
          </a:p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EDA</a:t>
            </a:r>
          </a:p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 SELECTION</a:t>
            </a:r>
          </a:p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MODELING</a:t>
            </a:r>
          </a:p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CONCLUSION</a:t>
            </a:r>
          </a:p>
          <a:p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C9DF6191-6036-2547-B89E-DF33C1E3B261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5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3D18-1A77-3648-AAF5-4E98556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A3C7C-805A-D445-8FCB-054D2CFA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LightGBM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- Parameter Tuning</a:t>
            </a:r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D26C0A7E-60BB-EB4B-A699-E335FF14576E}"/>
              </a:ext>
            </a:extLst>
          </p:cNvPr>
          <p:cNvSpPr txBox="1"/>
          <p:nvPr/>
        </p:nvSpPr>
        <p:spPr>
          <a:xfrm>
            <a:off x="5362303" y="1802022"/>
            <a:ext cx="5741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Evaluation Criteria = </a:t>
            </a:r>
            <a:r>
              <a:rPr kumimoji="1" lang="en-US" altLang="ko-KR" sz="3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log_loss</a:t>
            </a:r>
            <a:r>
              <a:rPr kumimoji="1" lang="en-US" altLang="ko-KR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F055A308-EF5B-FF48-B03E-2E7DF151B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578272"/>
              </p:ext>
            </p:extLst>
          </p:nvPr>
        </p:nvGraphicFramePr>
        <p:xfrm>
          <a:off x="-6037263" y="-719138"/>
          <a:ext cx="11747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워크시트" r:id="rId3" imgW="4508500" imgH="208064100" progId="Excel.Sheet.12">
                  <p:embed/>
                </p:oleObj>
              </mc:Choice>
              <mc:Fallback>
                <p:oleObj name="워크시트" r:id="rId3" imgW="4508500" imgH="208064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037263" y="-719138"/>
                        <a:ext cx="117475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5ADAF5-B1CD-D940-B4BE-09CFD768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00450"/>
              </p:ext>
            </p:extLst>
          </p:nvPr>
        </p:nvGraphicFramePr>
        <p:xfrm>
          <a:off x="594911" y="2787267"/>
          <a:ext cx="10835088" cy="3422426"/>
        </p:xfrm>
        <a:graphic>
          <a:graphicData uri="http://schemas.openxmlformats.org/drawingml/2006/table">
            <a:tbl>
              <a:tblPr/>
              <a:tblGrid>
                <a:gridCol w="1354386">
                  <a:extLst>
                    <a:ext uri="{9D8B030D-6E8A-4147-A177-3AD203B41FA5}">
                      <a16:colId xmlns:a16="http://schemas.microsoft.com/office/drawing/2014/main" val="1186101765"/>
                    </a:ext>
                  </a:extLst>
                </a:gridCol>
                <a:gridCol w="1354386">
                  <a:extLst>
                    <a:ext uri="{9D8B030D-6E8A-4147-A177-3AD203B41FA5}">
                      <a16:colId xmlns:a16="http://schemas.microsoft.com/office/drawing/2014/main" val="3466473626"/>
                    </a:ext>
                  </a:extLst>
                </a:gridCol>
                <a:gridCol w="1354386">
                  <a:extLst>
                    <a:ext uri="{9D8B030D-6E8A-4147-A177-3AD203B41FA5}">
                      <a16:colId xmlns:a16="http://schemas.microsoft.com/office/drawing/2014/main" val="2181701817"/>
                    </a:ext>
                  </a:extLst>
                </a:gridCol>
                <a:gridCol w="1354386">
                  <a:extLst>
                    <a:ext uri="{9D8B030D-6E8A-4147-A177-3AD203B41FA5}">
                      <a16:colId xmlns:a16="http://schemas.microsoft.com/office/drawing/2014/main" val="4024173171"/>
                    </a:ext>
                  </a:extLst>
                </a:gridCol>
                <a:gridCol w="1354386">
                  <a:extLst>
                    <a:ext uri="{9D8B030D-6E8A-4147-A177-3AD203B41FA5}">
                      <a16:colId xmlns:a16="http://schemas.microsoft.com/office/drawing/2014/main" val="3965451811"/>
                    </a:ext>
                  </a:extLst>
                </a:gridCol>
                <a:gridCol w="1354386">
                  <a:extLst>
                    <a:ext uri="{9D8B030D-6E8A-4147-A177-3AD203B41FA5}">
                      <a16:colId xmlns:a16="http://schemas.microsoft.com/office/drawing/2014/main" val="3846688994"/>
                    </a:ext>
                  </a:extLst>
                </a:gridCol>
                <a:gridCol w="1354386">
                  <a:extLst>
                    <a:ext uri="{9D8B030D-6E8A-4147-A177-3AD203B41FA5}">
                      <a16:colId xmlns:a16="http://schemas.microsoft.com/office/drawing/2014/main" val="1371713153"/>
                    </a:ext>
                  </a:extLst>
                </a:gridCol>
                <a:gridCol w="1354386">
                  <a:extLst>
                    <a:ext uri="{9D8B030D-6E8A-4147-A177-3AD203B41FA5}">
                      <a16:colId xmlns:a16="http://schemas.microsoft.com/office/drawing/2014/main" val="3524513832"/>
                    </a:ext>
                  </a:extLst>
                </a:gridCol>
              </a:tblGrid>
              <a:tr h="471823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</a:t>
                      </a:r>
                      <a:r>
                        <a:rPr lang="en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Params</a:t>
                      </a:r>
                      <a:endParaRPr lang="en" sz="13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958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200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170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140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100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80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60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40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678996"/>
                  </a:ext>
                </a:extLst>
              </a:tr>
              <a:tr h="374680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reduced 1000</a:t>
                      </a:r>
                    </a:p>
                  </a:txBody>
                  <a:tcPr marL="6958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1.05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1.04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1.02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1.016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1.014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14878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reduced 900</a:t>
                      </a:r>
                    </a:p>
                  </a:txBody>
                  <a:tcPr marL="6958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3.7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2.2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1.04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7269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reduced 800</a:t>
                      </a:r>
                    </a:p>
                  </a:txBody>
                  <a:tcPr marL="6958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3.47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1.1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1.015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7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60092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reduced 700</a:t>
                      </a:r>
                    </a:p>
                  </a:txBody>
                  <a:tcPr marL="6958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3.06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1.44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1.016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1.014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1.014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93279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reduced 600</a:t>
                      </a:r>
                    </a:p>
                  </a:txBody>
                  <a:tcPr marL="6958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2.73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1.82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1.07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1.015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7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1.012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92099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reduced 500</a:t>
                      </a:r>
                    </a:p>
                  </a:txBody>
                  <a:tcPr marL="6958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2.4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1.075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1.017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1.021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299950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reduced 400</a:t>
                      </a:r>
                    </a:p>
                  </a:txBody>
                  <a:tcPr marL="6958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1.41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1.27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1.23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1.09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1.03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1.021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1.001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87212"/>
                  </a:ext>
                </a:extLst>
              </a:tr>
              <a:tr h="367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reduced 300</a:t>
                      </a:r>
                    </a:p>
                  </a:txBody>
                  <a:tcPr marL="6958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7.42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4.9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3.9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1.8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1.022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1.021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1.012</a:t>
                      </a:r>
                    </a:p>
                  </a:txBody>
                  <a:tcPr marL="250503" marR="6958" marT="69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5246"/>
                  </a:ext>
                </a:extLst>
              </a:tr>
            </a:tbl>
          </a:graphicData>
        </a:graphic>
      </p:graphicFrame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2FA728A-BF31-8349-B0BA-CB88616A7BA6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액자 3">
            <a:extLst>
              <a:ext uri="{FF2B5EF4-FFF2-40B4-BE49-F238E27FC236}">
                <a16:creationId xmlns:a16="http://schemas.microsoft.com/office/drawing/2014/main" id="{EBAF4D87-6240-FB43-8CF4-3DFF1B3FF575}"/>
              </a:ext>
            </a:extLst>
          </p:cNvPr>
          <p:cNvSpPr/>
          <p:nvPr/>
        </p:nvSpPr>
        <p:spPr>
          <a:xfrm>
            <a:off x="390919" y="3994210"/>
            <a:ext cx="11243072" cy="374587"/>
          </a:xfrm>
          <a:prstGeom prst="frame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6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3D18-1A77-3648-AAF5-4E985567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A3C7C-805A-D445-8FCB-054D2CFA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LightGBM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- Parameters: (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n_estimators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= 100,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reg_alpha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=1.5)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617983-4C7D-9146-A364-C9F97C8FF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33497"/>
              </p:ext>
            </p:extLst>
          </p:nvPr>
        </p:nvGraphicFramePr>
        <p:xfrm>
          <a:off x="343823" y="2798846"/>
          <a:ext cx="11504353" cy="346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90">
                  <a:extLst>
                    <a:ext uri="{9D8B030D-6E8A-4147-A177-3AD203B41FA5}">
                      <a16:colId xmlns:a16="http://schemas.microsoft.com/office/drawing/2014/main" val="3567380844"/>
                    </a:ext>
                  </a:extLst>
                </a:gridCol>
                <a:gridCol w="4630190">
                  <a:extLst>
                    <a:ext uri="{9D8B030D-6E8A-4147-A177-3AD203B41FA5}">
                      <a16:colId xmlns:a16="http://schemas.microsoft.com/office/drawing/2014/main" val="159829938"/>
                    </a:ext>
                  </a:extLst>
                </a:gridCol>
                <a:gridCol w="4630190">
                  <a:extLst>
                    <a:ext uri="{9D8B030D-6E8A-4147-A177-3AD203B41FA5}">
                      <a16:colId xmlns:a16="http://schemas.microsoft.com/office/drawing/2014/main" val="3478861089"/>
                    </a:ext>
                  </a:extLst>
                </a:gridCol>
                <a:gridCol w="1296783">
                  <a:extLst>
                    <a:ext uri="{9D8B030D-6E8A-4147-A177-3AD203B41FA5}">
                      <a16:colId xmlns:a16="http://schemas.microsoft.com/office/drawing/2014/main" val="3054823883"/>
                    </a:ext>
                  </a:extLst>
                </a:gridCol>
              </a:tblGrid>
              <a:tr h="3705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Confusion Matrix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Classification Report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 err="1"/>
                        <a:t>Kaggle</a:t>
                      </a:r>
                      <a:r>
                        <a:rPr kumimoji="1" lang="en-US" altLang="ko-KR" dirty="0"/>
                        <a:t> Score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68431"/>
                  </a:ext>
                </a:extLst>
              </a:tr>
              <a:tr h="1275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</a:t>
                      </a:r>
                    </a:p>
                    <a:p>
                      <a:pPr latinLnBrk="1"/>
                      <a:r>
                        <a:rPr lang="en-US" altLang="ko-KR" dirty="0"/>
                        <a:t>(70%)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Precision </a:t>
                      </a:r>
                      <a:r>
                        <a:rPr lang="en-US" altLang="ko-KR" sz="2000" b="0" dirty="0" err="1"/>
                        <a:t>avg</a:t>
                      </a:r>
                      <a:r>
                        <a:rPr lang="en-US" altLang="ko-KR" sz="2000" b="0" dirty="0"/>
                        <a:t>: 0.80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Recall </a:t>
                      </a:r>
                      <a:r>
                        <a:rPr lang="en-US" altLang="ko-KR" sz="2000" b="0" dirty="0" err="1"/>
                        <a:t>avg</a:t>
                      </a:r>
                      <a:r>
                        <a:rPr lang="en-US" altLang="ko-KR" sz="2000" b="0" dirty="0"/>
                        <a:t>: 0.79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/>
                        <a:t>F1-score: 0.79</a:t>
                      </a:r>
                      <a:endParaRPr lang="ko-KR" altLang="en-US" sz="20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(100%)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b="1" dirty="0"/>
                        <a:t>0.89</a:t>
                      </a:r>
                      <a:r>
                        <a:rPr lang="en-US" altLang="ko-KR" dirty="0"/>
                        <a:t>  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552231"/>
                  </a:ext>
                </a:extLst>
              </a:tr>
              <a:tr h="1275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</a:p>
                    <a:p>
                      <a:pPr latinLnBrk="1"/>
                      <a:r>
                        <a:rPr lang="en-US" altLang="ko-KR" dirty="0"/>
                        <a:t>(30%)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Precision </a:t>
                      </a:r>
                      <a:r>
                        <a:rPr lang="en-US" altLang="ko-KR" sz="1800" b="0" dirty="0" err="1"/>
                        <a:t>avg</a:t>
                      </a:r>
                      <a:r>
                        <a:rPr lang="en-US" altLang="ko-KR" sz="1800" b="0" dirty="0"/>
                        <a:t>: 0.69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Recall </a:t>
                      </a:r>
                      <a:r>
                        <a:rPr lang="en-US" altLang="ko-KR" sz="1800" b="0" dirty="0" err="1"/>
                        <a:t>avg</a:t>
                      </a:r>
                      <a:r>
                        <a:rPr lang="en-US" altLang="ko-KR" sz="1800" b="0" dirty="0"/>
                        <a:t>: 0.70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/>
                        <a:t>F1-score: 0.68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868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DE232ED-BA6B-C042-869F-BC0EF5D0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77" y="5000910"/>
            <a:ext cx="4590884" cy="12633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2111D2-6B58-194F-B8C4-CBB77128D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77" y="3744156"/>
            <a:ext cx="4590884" cy="1256754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7AC45FBA-4381-924F-9440-FE15817F4C4F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53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99D75-2F34-704C-BB81-8F26AA70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176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THANK YOU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67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8688B-B9C4-8D4E-AE1B-631EA51C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57" y="89217"/>
            <a:ext cx="10515600" cy="1325563"/>
          </a:xfrm>
        </p:spPr>
        <p:txBody>
          <a:bodyPr/>
          <a:lstStyle/>
          <a:p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Reg_alpha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param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optimization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AB352B-54D8-5C48-91D1-1210A2B6A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013" y="1613570"/>
            <a:ext cx="4934967" cy="47263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2E4AE9-5CFF-BE47-A2FD-0D05C638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9" y="1690688"/>
            <a:ext cx="5984298" cy="4670142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C9D76C7-1446-174F-B094-88B4742FF8BE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59DD4-CFF5-1A43-9B04-B3DEFDFB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Introduction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40E44-5C36-D64B-87AF-4C49532F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Objective</a:t>
            </a:r>
          </a:p>
          <a:p>
            <a:pPr marL="0" indent="0">
              <a:buNone/>
            </a:pP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buNone/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고객의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Trip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Type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분류하기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457200" lvl="1" indent="0">
              <a:buNone/>
            </a:pP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1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Examples of trip type</a:t>
            </a:r>
          </a:p>
          <a:p>
            <a:pPr lvl="2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Daily Dinner Trip</a:t>
            </a:r>
          </a:p>
          <a:p>
            <a:pPr lvl="2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Weekly grocery shopping</a:t>
            </a:r>
          </a:p>
          <a:p>
            <a:pPr lvl="2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Small trip for gifts or holidays</a:t>
            </a:r>
          </a:p>
          <a:p>
            <a:pPr lvl="2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Seasonal wardrobe shopping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2"/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Others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59EF96A-12C1-3A4F-ACFF-F44DE20CE35C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A46B53D4-527A-CC42-A354-8D3FF4A2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566" y="4496451"/>
            <a:ext cx="4519807" cy="12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B4B4-AD6D-9441-8239-C3EEE328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Data Description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18B905-EED1-4846-8F04-454AE328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33126"/>
              </p:ext>
            </p:extLst>
          </p:nvPr>
        </p:nvGraphicFramePr>
        <p:xfrm>
          <a:off x="838200" y="1690688"/>
          <a:ext cx="10515600" cy="420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256457698"/>
                    </a:ext>
                  </a:extLst>
                </a:gridCol>
                <a:gridCol w="7132320">
                  <a:extLst>
                    <a:ext uri="{9D8B030D-6E8A-4147-A177-3AD203B41FA5}">
                      <a16:colId xmlns:a16="http://schemas.microsoft.com/office/drawing/2014/main" val="2724186100"/>
                    </a:ext>
                  </a:extLst>
                </a:gridCol>
              </a:tblGrid>
              <a:tr h="48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Fields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344487"/>
                  </a:ext>
                </a:extLst>
              </a:tr>
              <a:tr h="48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Trip Type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38</a:t>
                      </a:r>
                      <a:r>
                        <a:rPr lang="ko-KR" altLang="en-US" b="0" dirty="0"/>
                        <a:t> 가지의 </a:t>
                      </a:r>
                      <a:r>
                        <a:rPr lang="en-US" altLang="ko-KR" b="0" dirty="0"/>
                        <a:t>Trip Type 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960902"/>
                  </a:ext>
                </a:extLst>
              </a:tr>
              <a:tr h="48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Visit Number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고객의 </a:t>
                      </a:r>
                      <a:r>
                        <a:rPr lang="en-US" altLang="ko-KR" b="0" dirty="0"/>
                        <a:t>Walmart </a:t>
                      </a:r>
                      <a:r>
                        <a:rPr lang="ko-KR" altLang="en-US" b="0" dirty="0"/>
                        <a:t>방문 </a:t>
                      </a:r>
                      <a:r>
                        <a:rPr lang="en-US" altLang="ko-KR" b="0" dirty="0"/>
                        <a:t>id </a:t>
                      </a:r>
                      <a:r>
                        <a:rPr lang="ko-KR" altLang="en-US" b="0" dirty="0"/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02862"/>
                  </a:ext>
                </a:extLst>
              </a:tr>
              <a:tr h="48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Weekday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구매 요일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04407"/>
                  </a:ext>
                </a:extLst>
              </a:tr>
              <a:tr h="8313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Scan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Count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물품 </a:t>
                      </a:r>
                      <a:r>
                        <a:rPr lang="ko-KR" altLang="en-US" b="0" dirty="0" err="1"/>
                        <a:t>구매수</a:t>
                      </a:r>
                      <a:endParaRPr lang="en-US" altLang="ko-KR" b="0" dirty="0"/>
                    </a:p>
                    <a:p>
                      <a:pPr latinLnBrk="1"/>
                      <a:r>
                        <a:rPr lang="ko-KR" altLang="en-US" b="0" dirty="0"/>
                        <a:t>반품 개수 </a:t>
                      </a:r>
                      <a:r>
                        <a:rPr lang="en-US" altLang="ko-KR" b="0" dirty="0"/>
                        <a:t>(negative value)</a:t>
                      </a:r>
                      <a:r>
                        <a:rPr lang="ko-KR" altLang="en-US" b="0" dirty="0"/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72149"/>
                  </a:ext>
                </a:extLst>
              </a:tr>
              <a:tr h="48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Department Description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Walmart </a:t>
                      </a:r>
                      <a:r>
                        <a:rPr lang="ko-KR" altLang="en-US" b="0" dirty="0"/>
                        <a:t>의 </a:t>
                      </a:r>
                      <a:r>
                        <a:rPr lang="en-US" altLang="ko-KR" b="0" dirty="0"/>
                        <a:t>69</a:t>
                      </a:r>
                      <a:r>
                        <a:rPr lang="ko-KR" altLang="en-US" b="0" dirty="0"/>
                        <a:t>개의 코너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70615"/>
                  </a:ext>
                </a:extLst>
              </a:tr>
              <a:tr h="48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Fineline</a:t>
                      </a:r>
                      <a:r>
                        <a:rPr lang="en-US" altLang="ko-KR" b="1" dirty="0"/>
                        <a:t> Number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Walmart </a:t>
                      </a:r>
                      <a:r>
                        <a:rPr lang="ko-KR" altLang="en-US" b="0" dirty="0"/>
                        <a:t>정의 상품 코드 </a:t>
                      </a:r>
                      <a:r>
                        <a:rPr lang="en-US" altLang="ko-KR" b="0" dirty="0"/>
                        <a:t> 5196</a:t>
                      </a:r>
                      <a:r>
                        <a:rPr lang="ko-KR" altLang="en-US" b="0" dirty="0"/>
                        <a:t> 가지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386221"/>
                  </a:ext>
                </a:extLst>
              </a:tr>
              <a:tr h="48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Upc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상품 바코드</a:t>
                      </a:r>
                      <a:r>
                        <a:rPr lang="en-US" altLang="ko-KR" b="0" dirty="0"/>
                        <a:t> 97715</a:t>
                      </a:r>
                      <a:r>
                        <a:rPr lang="ko-KR" altLang="en-US" b="0" dirty="0"/>
                        <a:t> 가지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2053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38EA8A3-E060-B243-9D7C-93AAE2ADA398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DE3CA-3CBA-3E41-B7E0-38365BE9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Result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E34E5-5AD5-5946-ABF8-2F0ADD20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상위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35%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(375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등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/1047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등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00B26-07A6-AF49-9B26-9EA64639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2680774"/>
            <a:ext cx="12026900" cy="1981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038D5F-8DAF-6248-8DEB-C059C9A2464D}"/>
              </a:ext>
            </a:extLst>
          </p:cNvPr>
          <p:cNvSpPr/>
          <p:nvPr/>
        </p:nvSpPr>
        <p:spPr>
          <a:xfrm>
            <a:off x="10814723" y="2913463"/>
            <a:ext cx="1092530" cy="653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12D98F7-FADD-694A-B4F0-0AD53F0AB1DD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430A10-2B50-4858-A091-61B5A93E4FBA}"/>
              </a:ext>
            </a:extLst>
          </p:cNvPr>
          <p:cNvSpPr/>
          <p:nvPr/>
        </p:nvSpPr>
        <p:spPr>
          <a:xfrm>
            <a:off x="342073" y="2422134"/>
            <a:ext cx="1425614" cy="296353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3B6DA3-A108-4B93-A888-919C27F0A358}"/>
              </a:ext>
            </a:extLst>
          </p:cNvPr>
          <p:cNvSpPr/>
          <p:nvPr/>
        </p:nvSpPr>
        <p:spPr>
          <a:xfrm>
            <a:off x="343510" y="1651730"/>
            <a:ext cx="1425614" cy="5277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Import</a:t>
            </a:r>
            <a:endParaRPr lang="en-US" sz="1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FB9B13-A4FB-4CEF-AEFD-7BA76B9C0482}"/>
              </a:ext>
            </a:extLst>
          </p:cNvPr>
          <p:cNvSpPr/>
          <p:nvPr/>
        </p:nvSpPr>
        <p:spPr>
          <a:xfrm>
            <a:off x="2195653" y="773952"/>
            <a:ext cx="1554391" cy="584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Feature</a:t>
            </a:r>
          </a:p>
          <a:p>
            <a:pPr algn="ctr"/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C78C04-D10F-4FD0-BEBD-C66A268C54E7}"/>
              </a:ext>
            </a:extLst>
          </p:cNvPr>
          <p:cNvSpPr/>
          <p:nvPr/>
        </p:nvSpPr>
        <p:spPr>
          <a:xfrm>
            <a:off x="4159929" y="1532884"/>
            <a:ext cx="3605686" cy="186530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2C439F-1A86-4DDD-A760-4C105AEA25C2}"/>
              </a:ext>
            </a:extLst>
          </p:cNvPr>
          <p:cNvSpPr/>
          <p:nvPr/>
        </p:nvSpPr>
        <p:spPr>
          <a:xfrm>
            <a:off x="7973930" y="1532884"/>
            <a:ext cx="1530640" cy="47854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A3E4E3-6E11-4468-8443-1196ED3CD48D}"/>
              </a:ext>
            </a:extLst>
          </p:cNvPr>
          <p:cNvSpPr/>
          <p:nvPr/>
        </p:nvSpPr>
        <p:spPr>
          <a:xfrm>
            <a:off x="452345" y="2832314"/>
            <a:ext cx="1223058" cy="157029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29CE5E-80F7-492D-A1D6-2C287FEF3FE1}"/>
              </a:ext>
            </a:extLst>
          </p:cNvPr>
          <p:cNvSpPr/>
          <p:nvPr/>
        </p:nvSpPr>
        <p:spPr>
          <a:xfrm>
            <a:off x="2195654" y="1651730"/>
            <a:ext cx="1554391" cy="136688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Department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Description&amp; </a:t>
            </a:r>
            <a:r>
              <a:rPr lang="en-US" altLang="ko-KR" sz="1400" b="1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Weeknum</a:t>
            </a:r>
            <a:endParaRPr lang="en-US" altLang="ko-KR" sz="14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/>
            </a:endParaRP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Scancount</a:t>
            </a:r>
            <a:endParaRPr lang="en-US" altLang="ko-KR" sz="14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Return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(78)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1316B6-0DDD-4840-BF1A-97EA5920AE3C}"/>
              </a:ext>
            </a:extLst>
          </p:cNvPr>
          <p:cNvSpPr/>
          <p:nvPr/>
        </p:nvSpPr>
        <p:spPr>
          <a:xfrm>
            <a:off x="2195651" y="3560771"/>
            <a:ext cx="1541880" cy="89913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 Fineline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(5354)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1C69FE-A780-4FFC-AA6B-C57C8B628682}"/>
              </a:ext>
            </a:extLst>
          </p:cNvPr>
          <p:cNvSpPr/>
          <p:nvPr/>
        </p:nvSpPr>
        <p:spPr>
          <a:xfrm>
            <a:off x="2205296" y="4644112"/>
            <a:ext cx="1532235" cy="100708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+ 800 feat.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(2120)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E537406-4D8F-4E1E-B7A5-C723AF6618BC}"/>
              </a:ext>
            </a:extLst>
          </p:cNvPr>
          <p:cNvCxnSpPr/>
          <p:nvPr/>
        </p:nvCxnSpPr>
        <p:spPr>
          <a:xfrm flipV="1">
            <a:off x="1505591" y="2409635"/>
            <a:ext cx="701495" cy="1239473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0AF33-3203-47F7-B3C0-1E66DF70AC78}"/>
              </a:ext>
            </a:extLst>
          </p:cNvPr>
          <p:cNvCxnSpPr>
            <a:cxnSpLocks/>
          </p:cNvCxnSpPr>
          <p:nvPr/>
        </p:nvCxnSpPr>
        <p:spPr>
          <a:xfrm flipV="1">
            <a:off x="3750044" y="2053981"/>
            <a:ext cx="602531" cy="792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B874D-B345-4618-A050-0D15A3E2B5AD}"/>
              </a:ext>
            </a:extLst>
          </p:cNvPr>
          <p:cNvCxnSpPr>
            <a:cxnSpLocks/>
          </p:cNvCxnSpPr>
          <p:nvPr/>
        </p:nvCxnSpPr>
        <p:spPr>
          <a:xfrm>
            <a:off x="2607063" y="3039347"/>
            <a:ext cx="0" cy="538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6A9360-B09A-4237-A8E9-F93C950A8B72}"/>
              </a:ext>
            </a:extLst>
          </p:cNvPr>
          <p:cNvCxnSpPr>
            <a:cxnSpLocks/>
          </p:cNvCxnSpPr>
          <p:nvPr/>
        </p:nvCxnSpPr>
        <p:spPr>
          <a:xfrm flipV="1">
            <a:off x="3713492" y="2215691"/>
            <a:ext cx="646793" cy="1490046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9">
            <a:extLst>
              <a:ext uri="{FF2B5EF4-FFF2-40B4-BE49-F238E27FC236}">
                <a16:creationId xmlns:a16="http://schemas.microsoft.com/office/drawing/2014/main" id="{00C5F0A3-2C2B-0C4E-BA65-2AB3E3D496FF}"/>
              </a:ext>
            </a:extLst>
          </p:cNvPr>
          <p:cNvSpPr/>
          <p:nvPr/>
        </p:nvSpPr>
        <p:spPr>
          <a:xfrm>
            <a:off x="2064403" y="1519528"/>
            <a:ext cx="1771573" cy="469318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" name="Rectangle: Rounded Corners 6">
            <a:extLst>
              <a:ext uri="{FF2B5EF4-FFF2-40B4-BE49-F238E27FC236}">
                <a16:creationId xmlns:a16="http://schemas.microsoft.com/office/drawing/2014/main" id="{80073E3C-4357-104B-9D40-08A25056FA29}"/>
              </a:ext>
            </a:extLst>
          </p:cNvPr>
          <p:cNvSpPr/>
          <p:nvPr/>
        </p:nvSpPr>
        <p:spPr>
          <a:xfrm>
            <a:off x="4276010" y="783654"/>
            <a:ext cx="1554391" cy="5835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Model</a:t>
            </a:r>
          </a:p>
        </p:txBody>
      </p:sp>
      <p:sp>
        <p:nvSpPr>
          <p:cNvPr id="32" name="Rectangle: Rounded Corners 16">
            <a:extLst>
              <a:ext uri="{FF2B5EF4-FFF2-40B4-BE49-F238E27FC236}">
                <a16:creationId xmlns:a16="http://schemas.microsoft.com/office/drawing/2014/main" id="{D7D7B90F-A551-0842-9D49-35D13F2C0B0B}"/>
              </a:ext>
            </a:extLst>
          </p:cNvPr>
          <p:cNvSpPr/>
          <p:nvPr/>
        </p:nvSpPr>
        <p:spPr>
          <a:xfrm>
            <a:off x="4352214" y="1691396"/>
            <a:ext cx="1554391" cy="11589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ExtraTree</a:t>
            </a:r>
            <a:endParaRPr lang="en-US" altLang="ko-KR" sz="14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/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Classifier</a:t>
            </a:r>
          </a:p>
        </p:txBody>
      </p:sp>
      <p:sp>
        <p:nvSpPr>
          <p:cNvPr id="33" name="Rectangle: Rounded Corners 16">
            <a:extLst>
              <a:ext uri="{FF2B5EF4-FFF2-40B4-BE49-F238E27FC236}">
                <a16:creationId xmlns:a16="http://schemas.microsoft.com/office/drawing/2014/main" id="{FF305B53-1955-094F-B459-B295A1404A83}"/>
              </a:ext>
            </a:extLst>
          </p:cNvPr>
          <p:cNvSpPr/>
          <p:nvPr/>
        </p:nvSpPr>
        <p:spPr>
          <a:xfrm>
            <a:off x="6044286" y="1706351"/>
            <a:ext cx="1554391" cy="11589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LightGBM</a:t>
            </a:r>
            <a:endParaRPr lang="en-US" altLang="ko-KR" sz="14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/>
            </a:endParaRPr>
          </a:p>
        </p:txBody>
      </p:sp>
      <p:sp>
        <p:nvSpPr>
          <p:cNvPr id="37" name="Rectangle: Rounded Corners 9">
            <a:extLst>
              <a:ext uri="{FF2B5EF4-FFF2-40B4-BE49-F238E27FC236}">
                <a16:creationId xmlns:a16="http://schemas.microsoft.com/office/drawing/2014/main" id="{54554C4B-A581-4A4B-814C-71715D336D95}"/>
              </a:ext>
            </a:extLst>
          </p:cNvPr>
          <p:cNvSpPr/>
          <p:nvPr/>
        </p:nvSpPr>
        <p:spPr>
          <a:xfrm>
            <a:off x="4143900" y="4453018"/>
            <a:ext cx="3605686" cy="186530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8" name="Rectangle: Rounded Corners 18">
            <a:extLst>
              <a:ext uri="{FF2B5EF4-FFF2-40B4-BE49-F238E27FC236}">
                <a16:creationId xmlns:a16="http://schemas.microsoft.com/office/drawing/2014/main" id="{2609A8D6-F4C9-2745-97E5-0356946C06DD}"/>
              </a:ext>
            </a:extLst>
          </p:cNvPr>
          <p:cNvSpPr/>
          <p:nvPr/>
        </p:nvSpPr>
        <p:spPr>
          <a:xfrm>
            <a:off x="4352214" y="4976986"/>
            <a:ext cx="1532235" cy="65397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Top 1300</a:t>
            </a:r>
          </a:p>
        </p:txBody>
      </p:sp>
      <p:sp>
        <p:nvSpPr>
          <p:cNvPr id="39" name="Rectangle: Rounded Corners 18">
            <a:extLst>
              <a:ext uri="{FF2B5EF4-FFF2-40B4-BE49-F238E27FC236}">
                <a16:creationId xmlns:a16="http://schemas.microsoft.com/office/drawing/2014/main" id="{43B29A4E-3550-994F-B20B-A15BAB755D2D}"/>
              </a:ext>
            </a:extLst>
          </p:cNvPr>
          <p:cNvSpPr/>
          <p:nvPr/>
        </p:nvSpPr>
        <p:spPr>
          <a:xfrm>
            <a:off x="6092763" y="4969313"/>
            <a:ext cx="1532235" cy="65397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Top 1000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F61128-2BB8-1E4E-86BF-4A160A66B3D6}"/>
              </a:ext>
            </a:extLst>
          </p:cNvPr>
          <p:cNvSpPr/>
          <p:nvPr/>
        </p:nvSpPr>
        <p:spPr>
          <a:xfrm>
            <a:off x="2635080" y="3018611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+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41" name="Straight Arrow Connector 27">
            <a:extLst>
              <a:ext uri="{FF2B5EF4-FFF2-40B4-BE49-F238E27FC236}">
                <a16:creationId xmlns:a16="http://schemas.microsoft.com/office/drawing/2014/main" id="{F7231F35-0D4A-494F-B6D2-89EE930CF971}"/>
              </a:ext>
            </a:extLst>
          </p:cNvPr>
          <p:cNvCxnSpPr>
            <a:cxnSpLocks/>
          </p:cNvCxnSpPr>
          <p:nvPr/>
        </p:nvCxnSpPr>
        <p:spPr>
          <a:xfrm>
            <a:off x="4720310" y="2873011"/>
            <a:ext cx="0" cy="21039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6">
            <a:extLst>
              <a:ext uri="{FF2B5EF4-FFF2-40B4-BE49-F238E27FC236}">
                <a16:creationId xmlns:a16="http://schemas.microsoft.com/office/drawing/2014/main" id="{FCE7FC08-BA68-A344-83EA-EE0D8490B9F3}"/>
              </a:ext>
            </a:extLst>
          </p:cNvPr>
          <p:cNvSpPr/>
          <p:nvPr/>
        </p:nvSpPr>
        <p:spPr>
          <a:xfrm>
            <a:off x="4292102" y="3747108"/>
            <a:ext cx="1554391" cy="5843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Feature</a:t>
            </a:r>
          </a:p>
          <a:p>
            <a:pPr algn="ctr"/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 Importance</a:t>
            </a:r>
          </a:p>
        </p:txBody>
      </p:sp>
      <p:cxnSp>
        <p:nvCxnSpPr>
          <p:cNvPr id="43" name="Straight Arrow Connector 14">
            <a:extLst>
              <a:ext uri="{FF2B5EF4-FFF2-40B4-BE49-F238E27FC236}">
                <a16:creationId xmlns:a16="http://schemas.microsoft.com/office/drawing/2014/main" id="{A50C76EF-DA0C-664E-B87F-E6625CCE20FB}"/>
              </a:ext>
            </a:extLst>
          </p:cNvPr>
          <p:cNvCxnSpPr>
            <a:cxnSpLocks/>
          </p:cNvCxnSpPr>
          <p:nvPr/>
        </p:nvCxnSpPr>
        <p:spPr>
          <a:xfrm flipH="1">
            <a:off x="3706919" y="5277750"/>
            <a:ext cx="61304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28">
            <a:extLst>
              <a:ext uri="{FF2B5EF4-FFF2-40B4-BE49-F238E27FC236}">
                <a16:creationId xmlns:a16="http://schemas.microsoft.com/office/drawing/2014/main" id="{D5A59F75-F466-D741-9897-CEE3A9904C7E}"/>
              </a:ext>
            </a:extLst>
          </p:cNvPr>
          <p:cNvCxnSpPr>
            <a:cxnSpLocks/>
          </p:cNvCxnSpPr>
          <p:nvPr/>
        </p:nvCxnSpPr>
        <p:spPr>
          <a:xfrm flipV="1">
            <a:off x="3721722" y="2135753"/>
            <a:ext cx="646793" cy="2903680"/>
          </a:xfrm>
          <a:prstGeom prst="bentConnector3">
            <a:avLst>
              <a:gd name="adj1" fmla="val 4832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28">
            <a:extLst>
              <a:ext uri="{FF2B5EF4-FFF2-40B4-BE49-F238E27FC236}">
                <a16:creationId xmlns:a16="http://schemas.microsoft.com/office/drawing/2014/main" id="{864C88D8-E53E-3140-839F-F432062969F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4758337" y="3221456"/>
            <a:ext cx="2126605" cy="1384458"/>
          </a:xfrm>
          <a:prstGeom prst="bentConnector3">
            <a:avLst>
              <a:gd name="adj1" fmla="val 1124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27">
            <a:extLst>
              <a:ext uri="{FF2B5EF4-FFF2-40B4-BE49-F238E27FC236}">
                <a16:creationId xmlns:a16="http://schemas.microsoft.com/office/drawing/2014/main" id="{17F7541F-A8F5-5943-9507-8F946BD4F243}"/>
              </a:ext>
            </a:extLst>
          </p:cNvPr>
          <p:cNvCxnSpPr>
            <a:cxnSpLocks/>
          </p:cNvCxnSpPr>
          <p:nvPr/>
        </p:nvCxnSpPr>
        <p:spPr>
          <a:xfrm flipH="1" flipV="1">
            <a:off x="7085925" y="2886609"/>
            <a:ext cx="13405" cy="20827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11">
            <a:extLst>
              <a:ext uri="{FF2B5EF4-FFF2-40B4-BE49-F238E27FC236}">
                <a16:creationId xmlns:a16="http://schemas.microsoft.com/office/drawing/2014/main" id="{7D6B28F9-E31D-9140-A6BC-D3A77C00D66D}"/>
              </a:ext>
            </a:extLst>
          </p:cNvPr>
          <p:cNvSpPr/>
          <p:nvPr/>
        </p:nvSpPr>
        <p:spPr>
          <a:xfrm>
            <a:off x="9708885" y="1532884"/>
            <a:ext cx="1554391" cy="47854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0" name="위로 굽은 화살표[B] 79">
            <a:extLst>
              <a:ext uri="{FF2B5EF4-FFF2-40B4-BE49-F238E27FC236}">
                <a16:creationId xmlns:a16="http://schemas.microsoft.com/office/drawing/2014/main" id="{6AB8CC54-4903-7F4E-A22A-5417CE4FA7A8}"/>
              </a:ext>
            </a:extLst>
          </p:cNvPr>
          <p:cNvSpPr/>
          <p:nvPr/>
        </p:nvSpPr>
        <p:spPr>
          <a:xfrm flipH="1">
            <a:off x="7875032" y="5902689"/>
            <a:ext cx="558988" cy="415636"/>
          </a:xfrm>
          <a:prstGeom prst="bent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1" name="위로 굽은 화살표[B] 80">
            <a:extLst>
              <a:ext uri="{FF2B5EF4-FFF2-40B4-BE49-F238E27FC236}">
                <a16:creationId xmlns:a16="http://schemas.microsoft.com/office/drawing/2014/main" id="{DDA8B7CA-C6E1-3744-9559-28FC98D5BEA3}"/>
              </a:ext>
            </a:extLst>
          </p:cNvPr>
          <p:cNvSpPr/>
          <p:nvPr/>
        </p:nvSpPr>
        <p:spPr>
          <a:xfrm rot="10800000" flipH="1">
            <a:off x="9047740" y="1532884"/>
            <a:ext cx="558988" cy="415636"/>
          </a:xfrm>
          <a:prstGeom prst="bent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2" name="텍스트상자 81">
            <a:extLst>
              <a:ext uri="{FF2B5EF4-FFF2-40B4-BE49-F238E27FC236}">
                <a16:creationId xmlns:a16="http://schemas.microsoft.com/office/drawing/2014/main" id="{A2A17C00-4302-2B4A-9280-5964A1DA2DC7}"/>
              </a:ext>
            </a:extLst>
          </p:cNvPr>
          <p:cNvSpPr txBox="1"/>
          <p:nvPr/>
        </p:nvSpPr>
        <p:spPr>
          <a:xfrm>
            <a:off x="7276399" y="3914424"/>
            <a:ext cx="300114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Features = Features -100Feat.</a:t>
            </a:r>
            <a:endParaRPr kumimoji="1"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3" name="텍스트상자 82">
            <a:extLst>
              <a:ext uri="{FF2B5EF4-FFF2-40B4-BE49-F238E27FC236}">
                <a16:creationId xmlns:a16="http://schemas.microsoft.com/office/drawing/2014/main" id="{A9863F30-8401-2A4D-A423-2CB16F5DCD17}"/>
              </a:ext>
            </a:extLst>
          </p:cNvPr>
          <p:cNvSpPr txBox="1"/>
          <p:nvPr/>
        </p:nvSpPr>
        <p:spPr>
          <a:xfrm>
            <a:off x="8115846" y="1651730"/>
            <a:ext cx="2407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4" name="텍스트상자 83">
            <a:extLst>
              <a:ext uri="{FF2B5EF4-FFF2-40B4-BE49-F238E27FC236}">
                <a16:creationId xmlns:a16="http://schemas.microsoft.com/office/drawing/2014/main" id="{D56BAA5B-9A73-E14C-A75D-1B768B38DA1E}"/>
              </a:ext>
            </a:extLst>
          </p:cNvPr>
          <p:cNvSpPr txBox="1"/>
          <p:nvPr/>
        </p:nvSpPr>
        <p:spPr>
          <a:xfrm>
            <a:off x="8461949" y="5843382"/>
            <a:ext cx="7713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N = 7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5" name="Rectangle: Rounded Corners 22">
            <a:extLst>
              <a:ext uri="{FF2B5EF4-FFF2-40B4-BE49-F238E27FC236}">
                <a16:creationId xmlns:a16="http://schemas.microsoft.com/office/drawing/2014/main" id="{04B686E5-2F61-D749-8732-1BB9C59F0BF1}"/>
              </a:ext>
            </a:extLst>
          </p:cNvPr>
          <p:cNvSpPr/>
          <p:nvPr/>
        </p:nvSpPr>
        <p:spPr>
          <a:xfrm>
            <a:off x="9929186" y="2179485"/>
            <a:ext cx="1223058" cy="1056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0.8994 </a:t>
            </a:r>
            <a:endParaRPr lang="en-US" sz="14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/>
            </a:endParaRPr>
          </a:p>
        </p:txBody>
      </p:sp>
      <p:sp>
        <p:nvSpPr>
          <p:cNvPr id="40" name="Rectangle: Rounded Corners 6">
            <a:extLst>
              <a:ext uri="{FF2B5EF4-FFF2-40B4-BE49-F238E27FC236}">
                <a16:creationId xmlns:a16="http://schemas.microsoft.com/office/drawing/2014/main" id="{D90D9919-2408-E845-98EB-004C921ACB7F}"/>
              </a:ext>
            </a:extLst>
          </p:cNvPr>
          <p:cNvSpPr/>
          <p:nvPr/>
        </p:nvSpPr>
        <p:spPr>
          <a:xfrm>
            <a:off x="7950179" y="777246"/>
            <a:ext cx="1554391" cy="5835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Parameter</a:t>
            </a:r>
          </a:p>
          <a:p>
            <a:pPr algn="ctr"/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Tuning</a:t>
            </a: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BC7923C0-68D5-D143-804C-83F9E73BF25E}"/>
              </a:ext>
            </a:extLst>
          </p:cNvPr>
          <p:cNvSpPr/>
          <p:nvPr/>
        </p:nvSpPr>
        <p:spPr>
          <a:xfrm>
            <a:off x="9708885" y="794956"/>
            <a:ext cx="1554391" cy="5835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Result</a:t>
            </a:r>
          </a:p>
        </p:txBody>
      </p:sp>
      <p:sp>
        <p:nvSpPr>
          <p:cNvPr id="44" name="Rectangle: Rounded Corners 16">
            <a:extLst>
              <a:ext uri="{FF2B5EF4-FFF2-40B4-BE49-F238E27FC236}">
                <a16:creationId xmlns:a16="http://schemas.microsoft.com/office/drawing/2014/main" id="{FAAFC160-BFC9-2C40-A2FB-4EB89735D1E8}"/>
              </a:ext>
            </a:extLst>
          </p:cNvPr>
          <p:cNvSpPr/>
          <p:nvPr/>
        </p:nvSpPr>
        <p:spPr>
          <a:xfrm>
            <a:off x="8114283" y="2174536"/>
            <a:ext cx="1249336" cy="10536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Calibri"/>
              </a:rPr>
              <a:t>GridSearch</a:t>
            </a:r>
            <a:endParaRPr lang="en-US" altLang="ko-KR" sz="1400" b="1" dirty="0">
              <a:solidFill>
                <a:schemeClr val="tx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Calibri"/>
            </a:endParaRPr>
          </a:p>
        </p:txBody>
      </p:sp>
      <p:cxnSp>
        <p:nvCxnSpPr>
          <p:cNvPr id="45" name="Straight Arrow Connector 14">
            <a:extLst>
              <a:ext uri="{FF2B5EF4-FFF2-40B4-BE49-F238E27FC236}">
                <a16:creationId xmlns:a16="http://schemas.microsoft.com/office/drawing/2014/main" id="{BE289CEB-E0AD-9A41-8E72-271F9FF72926}"/>
              </a:ext>
            </a:extLst>
          </p:cNvPr>
          <p:cNvCxnSpPr>
            <a:cxnSpLocks/>
          </p:cNvCxnSpPr>
          <p:nvPr/>
        </p:nvCxnSpPr>
        <p:spPr>
          <a:xfrm>
            <a:off x="7622638" y="2517633"/>
            <a:ext cx="46693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4">
            <a:extLst>
              <a:ext uri="{FF2B5EF4-FFF2-40B4-BE49-F238E27FC236}">
                <a16:creationId xmlns:a16="http://schemas.microsoft.com/office/drawing/2014/main" id="{A8F2DC88-6C64-E147-89DE-AD8385B75E7C}"/>
              </a:ext>
            </a:extLst>
          </p:cNvPr>
          <p:cNvCxnSpPr>
            <a:cxnSpLocks/>
          </p:cNvCxnSpPr>
          <p:nvPr/>
        </p:nvCxnSpPr>
        <p:spPr>
          <a:xfrm>
            <a:off x="9363619" y="2517633"/>
            <a:ext cx="569607" cy="9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4C35-6E02-0A42-8BA5-18B67546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EDA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5D9C74-EA11-B145-9181-80480EA2D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822"/>
            <a:ext cx="10515600" cy="3714699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485DEB0-8F94-E545-9FFD-FBBED658251B}"/>
              </a:ext>
            </a:extLst>
          </p:cNvPr>
          <p:cNvSpPr txBox="1">
            <a:spLocks/>
          </p:cNvSpPr>
          <p:nvPr/>
        </p:nvSpPr>
        <p:spPr>
          <a:xfrm>
            <a:off x="838200" y="1650826"/>
            <a:ext cx="10515600" cy="476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Trip Type Count Plot</a:t>
            </a:r>
            <a:endParaRPr kumimoji="1" lang="ko-KR" altLang="en-US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17035D-EB23-504A-80DB-7210EF78A7D3}"/>
              </a:ext>
            </a:extLst>
          </p:cNvPr>
          <p:cNvCxnSpPr>
            <a:cxnSpLocks/>
          </p:cNvCxnSpPr>
          <p:nvPr/>
        </p:nvCxnSpPr>
        <p:spPr>
          <a:xfrm flipV="1">
            <a:off x="3701667" y="5750806"/>
            <a:ext cx="0" cy="36355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A4E7AC-1E92-A844-B0AE-88FED4F570D3}"/>
              </a:ext>
            </a:extLst>
          </p:cNvPr>
          <p:cNvCxnSpPr>
            <a:cxnSpLocks/>
          </p:cNvCxnSpPr>
          <p:nvPr/>
        </p:nvCxnSpPr>
        <p:spPr>
          <a:xfrm flipV="1">
            <a:off x="9670973" y="5750806"/>
            <a:ext cx="0" cy="36355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B3058DF8-CDC7-4541-B9BF-9AF022BEE81A}"/>
              </a:ext>
            </a:extLst>
          </p:cNvPr>
          <p:cNvSpPr txBox="1"/>
          <p:nvPr/>
        </p:nvSpPr>
        <p:spPr>
          <a:xfrm>
            <a:off x="3430599" y="611436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회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44FFF681-475D-4948-AF45-37C70B1F451D}"/>
              </a:ext>
            </a:extLst>
          </p:cNvPr>
          <p:cNvSpPr txBox="1"/>
          <p:nvPr/>
        </p:nvSpPr>
        <p:spPr>
          <a:xfrm>
            <a:off x="9168550" y="611436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174164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회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79C8F24F-1BDB-5144-B649-D6A1BC3E9510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7BD61-A6CB-8D41-A75E-460EBB12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EDA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82C00F-E513-8943-9359-8478D29DC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399" y="2127822"/>
            <a:ext cx="9289201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8EC85A0-268F-6047-AD5C-0DF09CD2D877}"/>
              </a:ext>
            </a:extLst>
          </p:cNvPr>
          <p:cNvSpPr txBox="1">
            <a:spLocks/>
          </p:cNvSpPr>
          <p:nvPr/>
        </p:nvSpPr>
        <p:spPr>
          <a:xfrm>
            <a:off x="838200" y="1650826"/>
            <a:ext cx="10515600" cy="476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Department Description Count Plot</a:t>
            </a:r>
            <a:endParaRPr kumimoji="1" lang="ko-KR" altLang="en-US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007A67-BB70-EB4D-B07A-30A8B6591CDB}"/>
              </a:ext>
            </a:extLst>
          </p:cNvPr>
          <p:cNvCxnSpPr>
            <a:cxnSpLocks/>
          </p:cNvCxnSpPr>
          <p:nvPr/>
        </p:nvCxnSpPr>
        <p:spPr>
          <a:xfrm>
            <a:off x="0" y="1395046"/>
            <a:ext cx="6809014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5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D13D2886-9926-A64B-BE80-93169596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433" y="203217"/>
            <a:ext cx="8571812" cy="3489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6DFAD8-E8F9-7D4D-8480-139F3DD2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34" y="3692227"/>
            <a:ext cx="8571812" cy="3083145"/>
          </a:xfrm>
          <a:prstGeom prst="rect">
            <a:avLst/>
          </a:prstGeom>
        </p:spPr>
      </p:pic>
      <p:sp>
        <p:nvSpPr>
          <p:cNvPr id="7" name="Shape 109">
            <a:extLst>
              <a:ext uri="{FF2B5EF4-FFF2-40B4-BE49-F238E27FC236}">
                <a16:creationId xmlns:a16="http://schemas.microsoft.com/office/drawing/2014/main" id="{2674F994-3733-2448-BEB8-FC37BD885E5B}"/>
              </a:ext>
            </a:extLst>
          </p:cNvPr>
          <p:cNvSpPr txBox="1"/>
          <p:nvPr/>
        </p:nvSpPr>
        <p:spPr>
          <a:xfrm>
            <a:off x="384565" y="440547"/>
            <a:ext cx="2559308" cy="13354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/>
                <a:sym typeface="Arial"/>
              </a:rPr>
              <a:t>Triptype</a:t>
            </a:r>
            <a:r>
              <a:rPr lang="en-US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/>
                <a:sym typeface="Arial"/>
              </a:rPr>
              <a:t> 40</a:t>
            </a:r>
          </a:p>
          <a:p>
            <a: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cap="none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/>
                <a:sym typeface="Arial"/>
              </a:rPr>
              <a:t>(most frequen</a:t>
            </a:r>
            <a:r>
              <a:rPr lang="en-US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/>
                <a:sym typeface="Arial"/>
              </a:rPr>
              <a:t>t)</a:t>
            </a:r>
            <a:r>
              <a:rPr lang="en-US" b="1" i="0" u="none" strike="noStrike" cap="none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/>
                <a:sym typeface="Arial"/>
              </a:rPr>
              <a:t> </a:t>
            </a:r>
          </a:p>
        </p:txBody>
      </p:sp>
      <p:sp>
        <p:nvSpPr>
          <p:cNvPr id="8" name="Shape 109">
            <a:extLst>
              <a:ext uri="{FF2B5EF4-FFF2-40B4-BE49-F238E27FC236}">
                <a16:creationId xmlns:a16="http://schemas.microsoft.com/office/drawing/2014/main" id="{EE1DD85A-0B17-E04D-9481-616A3E114A4E}"/>
              </a:ext>
            </a:extLst>
          </p:cNvPr>
          <p:cNvSpPr txBox="1"/>
          <p:nvPr/>
        </p:nvSpPr>
        <p:spPr>
          <a:xfrm>
            <a:off x="384565" y="3612338"/>
            <a:ext cx="2559308" cy="14690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/>
                <a:sym typeface="Arial"/>
              </a:rPr>
              <a:t>Triptype</a:t>
            </a:r>
            <a:r>
              <a:rPr lang="en-US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/>
                <a:sym typeface="Arial"/>
              </a:rPr>
              <a:t> 14</a:t>
            </a:r>
          </a:p>
          <a:p>
            <a: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cap="none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/>
                <a:sym typeface="Arial"/>
              </a:rPr>
              <a:t>(least frequent) </a:t>
            </a:r>
          </a:p>
        </p:txBody>
      </p:sp>
    </p:spTree>
    <p:extLst>
      <p:ext uri="{BB962C8B-B14F-4D97-AF65-F5344CB8AC3E}">
        <p14:creationId xmlns:p14="http://schemas.microsoft.com/office/powerpoint/2010/main" val="365330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687</Words>
  <Application>Microsoft Macintosh PowerPoint</Application>
  <PresentationFormat>와이드스크린</PresentationFormat>
  <Paragraphs>295</Paragraphs>
  <Slides>23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Nanum Gothic</vt:lpstr>
      <vt:lpstr>Arial</vt:lpstr>
      <vt:lpstr>Calibri</vt:lpstr>
      <vt:lpstr>Wingdings</vt:lpstr>
      <vt:lpstr>Office 테마</vt:lpstr>
      <vt:lpstr>워크시트</vt:lpstr>
      <vt:lpstr>Trip Type Classification</vt:lpstr>
      <vt:lpstr>contents</vt:lpstr>
      <vt:lpstr>Introduction</vt:lpstr>
      <vt:lpstr>Data Description</vt:lpstr>
      <vt:lpstr>Result</vt:lpstr>
      <vt:lpstr>PowerPoint 프레젠테이션</vt:lpstr>
      <vt:lpstr>EDA</vt:lpstr>
      <vt:lpstr>EDA</vt:lpstr>
      <vt:lpstr>PowerPoint 프레젠테이션</vt:lpstr>
      <vt:lpstr>PowerPoint 프레젠테이션</vt:lpstr>
      <vt:lpstr>Feature Selection </vt:lpstr>
      <vt:lpstr>Model </vt:lpstr>
      <vt:lpstr>Feature Selection </vt:lpstr>
      <vt:lpstr>Model </vt:lpstr>
      <vt:lpstr>Feature Importance</vt:lpstr>
      <vt:lpstr>Feature Engineering</vt:lpstr>
      <vt:lpstr>Model </vt:lpstr>
      <vt:lpstr>Feature Importance</vt:lpstr>
      <vt:lpstr>PowerPoint 프레젠테이션</vt:lpstr>
      <vt:lpstr>Model </vt:lpstr>
      <vt:lpstr>Model </vt:lpstr>
      <vt:lpstr>THANK YOU</vt:lpstr>
      <vt:lpstr>Reg_alpha param optimization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Type Classification</dc:title>
  <dc:creator>Microsoft Office 사용자</dc:creator>
  <cp:lastModifiedBy>Microsoft Office 사용자</cp:lastModifiedBy>
  <cp:revision>64</cp:revision>
  <dcterms:created xsi:type="dcterms:W3CDTF">2018-04-09T10:07:19Z</dcterms:created>
  <dcterms:modified xsi:type="dcterms:W3CDTF">2018-04-11T02:45:34Z</dcterms:modified>
</cp:coreProperties>
</file>