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71" r:id="rId5"/>
    <p:sldId id="262" r:id="rId6"/>
    <p:sldId id="263" r:id="rId7"/>
    <p:sldId id="272" r:id="rId8"/>
    <p:sldId id="273" r:id="rId9"/>
    <p:sldId id="265" r:id="rId10"/>
    <p:sldId id="269" r:id="rId11"/>
    <p:sldId id="264" r:id="rId12"/>
    <p:sldId id="270" r:id="rId13"/>
    <p:sldId id="266" r:id="rId14"/>
    <p:sldId id="267" r:id="rId15"/>
    <p:sldId id="268" r:id="rId16"/>
    <p:sldId id="261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000000"/>
    <a:srgbClr val="FFC000"/>
    <a:srgbClr val="EE234B"/>
    <a:srgbClr val="F70920"/>
    <a:srgbClr val="E8E8E8"/>
    <a:srgbClr val="F7F7F7"/>
    <a:srgbClr val="414141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FC6CA-180E-461E-90E9-4D4203531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E3E630-A77D-4036-8C21-483BDD551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4AF6E-42FD-4D9B-AD4C-44FC0928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B1CE-F687-4174-BA98-7D14E1E127F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A9150-E567-43AF-BE23-D1B676DD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EE411-D978-4BB6-9B87-6571C8D5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FF9C-2C14-4756-B3F3-C4E33C472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8C416-EA58-480C-95F7-E6E9C0C7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7F0A9-42FA-4DC9-A8BD-6766B125C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29782-8C23-4BBE-8A9E-DDF12306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B1CE-F687-4174-BA98-7D14E1E127F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71117-4CA2-485C-A0DE-6CA16CE4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1754E-B5F8-40E0-936B-1E413122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FF9C-2C14-4756-B3F3-C4E33C472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5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1D4A08-DC56-4E41-B843-C9BE7A76C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9D5AF9-CD02-41CF-8EB0-A4CE8776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F3226-263F-4BF1-B973-C943ECF5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B1CE-F687-4174-BA98-7D14E1E127F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AEF06-9356-4A7B-ACE1-B6424B57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17D3B-32C8-4D8E-9C59-AF6D622A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FF9C-2C14-4756-B3F3-C4E33C472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9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6020-2630-4893-8190-2947DF11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FE4E5-84F0-4D5E-AC32-A03E3AE13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7A2F8-F6AA-472C-B043-28F7AE2D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B1CE-F687-4174-BA98-7D14E1E127F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C0CC7-0CE1-423B-B2C7-870F67C6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BD233-4974-4F1D-BCCC-57405575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FF9C-2C14-4756-B3F3-C4E33C472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6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54CA-F318-4273-8593-E107E6E9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F2A13-591D-4CDE-9964-840C363F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5039D-3D25-4002-8BF0-3D81BBC9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B1CE-F687-4174-BA98-7D14E1E127F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7E797-C02D-4C0D-AC1A-1018248D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22E46-E505-4F03-A62D-0C92C8AE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FF9C-2C14-4756-B3F3-C4E33C472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1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EAC7F-AFE9-4584-97E6-0F4FC6F9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10987-02DF-437B-AFFB-313F35633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4FF37-3918-4D8A-A209-4C94D9D43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6B37A-648A-4EE8-9683-6D5FD2AC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B1CE-F687-4174-BA98-7D14E1E127F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DEEF6-1F02-4065-841C-8BD3D4FE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2F202-43F9-4EDA-B699-16B2AC97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FF9C-2C14-4756-B3F3-C4E33C472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45206-3425-4E31-825D-9B6F34EA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AF8DF-D7C3-40A9-A055-DDECC544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7DDBC-8B1E-4083-8470-EED86278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11198-B3FE-4D35-B0D9-656C133B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28B9AD-C7D8-4814-952C-1E72F9CC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6494A-A983-44BF-8DB4-BFB15E0A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B1CE-F687-4174-BA98-7D14E1E127F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B583D1-A6FD-4703-9DD1-5EAB3391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ECE502-7C6D-4A68-9DD1-A4A7E9DB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FF9C-2C14-4756-B3F3-C4E33C472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645B0-2D62-4177-A735-E0D2E7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EE8F06-4838-447A-8AD9-82B4E037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B1CE-F687-4174-BA98-7D14E1E127F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9A3D7-FB29-4A95-97D3-2E0A3CCF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6BFB2E-D472-4B27-89E5-6E220C0C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FF9C-2C14-4756-B3F3-C4E33C472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3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4E868-A72D-4619-A5D5-584DD1A2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B1CE-F687-4174-BA98-7D14E1E127F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97A5C-9AEE-45A3-BDF7-B2FE1954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D69BAF-19FC-48C4-995D-0BDE82B9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FF9C-2C14-4756-B3F3-C4E33C472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8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F1C8C-796B-4A2D-BC7E-7CEFDB22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47BC2-7CEF-4169-9129-B5BD00EC3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F1D8EF-8B1F-4EF5-9E5B-56F5092C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D00EE4-D9C3-49C6-A952-94711778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B1CE-F687-4174-BA98-7D14E1E127F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85C63-D9F2-4125-8859-8AA4D4CB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7431C-5308-475F-9E67-88A6C998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FF9C-2C14-4756-B3F3-C4E33C472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3CA72-A369-4C27-9216-A1444600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07B8F9-5D97-4AB8-A5FB-FCC6122B2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546FD6-A414-4D8E-A48A-E2BF20EA4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A77DB-C6A7-41EE-BE97-844A1D39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B1CE-F687-4174-BA98-7D14E1E127F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3AB710-68FC-4766-A1AC-C298923F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5B885-F662-4877-96BB-5AE0FB82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AFF9C-2C14-4756-B3F3-C4E33C472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75B11-D753-4CE7-9877-34B95EB4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365A6-5850-48C1-9D1E-2C5269B57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BB78B-5F68-41B2-8DDE-43BB47A4E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B1CE-F687-4174-BA98-7D14E1E127F0}" type="datetimeFigureOut">
              <a:rPr lang="ko-KR" altLang="en-US" smtClean="0"/>
              <a:t>2018-03-15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C4624-F0CD-4D6B-B17F-C5A335E81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F9CBA-304C-4870-B6CD-4055225D8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AFF9C-2C14-4756-B3F3-C4E33C472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1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109">
            <a:extLst>
              <a:ext uri="{FF2B5EF4-FFF2-40B4-BE49-F238E27FC236}">
                <a16:creationId xmlns:a16="http://schemas.microsoft.com/office/drawing/2014/main" id="{EF558688-AA87-47F6-B1F5-3492CBE8515B}"/>
              </a:ext>
            </a:extLst>
          </p:cNvPr>
          <p:cNvSpPr txBox="1"/>
          <p:nvPr/>
        </p:nvSpPr>
        <p:spPr>
          <a:xfrm>
            <a:off x="6111526" y="2108278"/>
            <a:ext cx="496569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2018 </a:t>
            </a:r>
            <a:r>
              <a:rPr lang="en-US" sz="1500" b="1" dirty="0">
                <a:solidFill>
                  <a:srgbClr val="EE234B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PROJECT(1)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REGRESSION ANALYSIS</a:t>
            </a:r>
            <a:endParaRPr lang="en-US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2997C4-B99B-4889-B9F0-636BB8C0A654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26" name="Shape 109">
              <a:extLst>
                <a:ext uri="{FF2B5EF4-FFF2-40B4-BE49-F238E27FC236}">
                  <a16:creationId xmlns:a16="http://schemas.microsoft.com/office/drawing/2014/main" id="{27DFD75A-421E-42ED-B194-416BA3A93296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C418FB2-A21E-491A-80B3-2C638E8E894B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25" name="Shape 109">
                <a:extLst>
                  <a:ext uri="{FF2B5EF4-FFF2-40B4-BE49-F238E27FC236}">
                    <a16:creationId xmlns:a16="http://schemas.microsoft.com/office/drawing/2014/main" id="{2CBAB68B-18E4-4829-ACEE-E1E8B3569227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DBA7156-A2A0-4415-935F-593C274B325C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EE99BD7C-DD57-47FA-95B7-8F735DCF39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20DDC766-63B2-4426-8B88-37DD63535908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097C0A41-E9C6-40EC-B4EB-70755947E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Shape 109">
                <a:extLst>
                  <a:ext uri="{FF2B5EF4-FFF2-40B4-BE49-F238E27FC236}">
                    <a16:creationId xmlns:a16="http://schemas.microsoft.com/office/drawing/2014/main" id="{6FED0638-1708-4678-A49A-6EDC0D4F7168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1E70E0F-13F4-41B6-952B-94AB63065F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07"/>
          <a:stretch/>
        </p:blipFill>
        <p:spPr>
          <a:xfrm>
            <a:off x="235225" y="2108278"/>
            <a:ext cx="1948417" cy="305798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5426877-E409-4DF6-A3A1-B80C9B8BAD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07"/>
          <a:stretch/>
        </p:blipFill>
        <p:spPr>
          <a:xfrm>
            <a:off x="2183642" y="2108278"/>
            <a:ext cx="1948417" cy="305798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6B4F30B-A72B-4124-8961-47993AFE28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07"/>
          <a:stretch/>
        </p:blipFill>
        <p:spPr>
          <a:xfrm>
            <a:off x="4132059" y="2108278"/>
            <a:ext cx="1948417" cy="30579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175E74-9E20-44D7-8F28-EF74A77DA8D6}"/>
              </a:ext>
            </a:extLst>
          </p:cNvPr>
          <p:cNvSpPr/>
          <p:nvPr/>
        </p:nvSpPr>
        <p:spPr>
          <a:xfrm>
            <a:off x="313048" y="2108278"/>
            <a:ext cx="5767428" cy="3057988"/>
          </a:xfrm>
          <a:prstGeom prst="rect">
            <a:avLst/>
          </a:prstGeom>
          <a:solidFill>
            <a:srgbClr val="000000">
              <a:alpha val="6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0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393EE6-0024-46DE-9EC9-6E8DC4D7C5BB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12" name="Shape 109">
              <a:extLst>
                <a:ext uri="{FF2B5EF4-FFF2-40B4-BE49-F238E27FC236}">
                  <a16:creationId xmlns:a16="http://schemas.microsoft.com/office/drawing/2014/main" id="{A347AB66-DD94-46D0-9F7A-255D25AF02D3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1A0AD6A-99ED-46FE-A464-0903A7BA0433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56327BBE-C290-4740-B814-0713A4F887CB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EB7AA21-4D1B-45A0-AE0E-829B18802CA4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85A22BCF-BEC4-4466-B6AD-0570C2037E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1D9588CD-56AA-4A89-850D-F70F604B1D1D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AD5DCF8-7C70-4B66-9581-DB6235B75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545E7D2E-FD1F-4891-AEFE-28843D96DFD8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sp>
        <p:nvSpPr>
          <p:cNvPr id="20" name="Shape 109">
            <a:extLst>
              <a:ext uri="{FF2B5EF4-FFF2-40B4-BE49-F238E27FC236}">
                <a16:creationId xmlns:a16="http://schemas.microsoft.com/office/drawing/2014/main" id="{CB4AB27E-E555-43FD-B050-062B354D3C4A}"/>
              </a:ext>
            </a:extLst>
          </p:cNvPr>
          <p:cNvSpPr txBox="1"/>
          <p:nvPr/>
        </p:nvSpPr>
        <p:spPr>
          <a:xfrm>
            <a:off x="313048" y="1143427"/>
            <a:ext cx="3521973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04. FEATURE SELECTION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393A9F-01D1-49B9-9E12-23008D9A0CBC}"/>
              </a:ext>
            </a:extLst>
          </p:cNvPr>
          <p:cNvSpPr/>
          <p:nvPr/>
        </p:nvSpPr>
        <p:spPr>
          <a:xfrm>
            <a:off x="632345" y="1842154"/>
            <a:ext cx="84713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selection</a:t>
            </a:r>
            <a:endParaRPr lang="ko-KR" altLang="en-US" dirty="0"/>
          </a:p>
          <a:p>
            <a:r>
              <a:rPr lang="ko-KR" altLang="en-US" dirty="0"/>
              <a:t> - 각 </a:t>
            </a:r>
            <a:r>
              <a:rPr lang="ko-KR" altLang="en-US" dirty="0" err="1"/>
              <a:t>store_nbr</a:t>
            </a:r>
            <a:r>
              <a:rPr lang="ko-KR" altLang="en-US" dirty="0"/>
              <a:t>, </a:t>
            </a:r>
            <a:r>
              <a:rPr lang="ko-KR" altLang="en-US" dirty="0" err="1"/>
              <a:t>item_nbr별로</a:t>
            </a:r>
            <a:r>
              <a:rPr lang="ko-KR" altLang="en-US" dirty="0"/>
              <a:t> 나누어 </a:t>
            </a:r>
            <a:r>
              <a:rPr lang="ko-KR" altLang="en-US" dirty="0" err="1"/>
              <a:t>modeling</a:t>
            </a:r>
            <a:r>
              <a:rPr lang="ko-KR" altLang="en-US" dirty="0"/>
              <a:t> </a:t>
            </a:r>
            <a:r>
              <a:rPr lang="ko-KR" altLang="en-US" dirty="0" err="1"/>
              <a:t>해야한다</a:t>
            </a:r>
            <a:endParaRPr lang="ko-KR" altLang="en-US" dirty="0"/>
          </a:p>
          <a:p>
            <a:r>
              <a:rPr lang="ko-KR" altLang="en-US" dirty="0"/>
              <a:t> - </a:t>
            </a:r>
            <a:r>
              <a:rPr lang="ko-KR" altLang="en-US" dirty="0" err="1"/>
              <a:t>weather와</a:t>
            </a:r>
            <a:r>
              <a:rPr lang="ko-KR" altLang="en-US" dirty="0"/>
              <a:t> </a:t>
            </a:r>
            <a:r>
              <a:rPr lang="ko-KR" altLang="en-US" dirty="0" err="1"/>
              <a:t>log_units</a:t>
            </a:r>
            <a:r>
              <a:rPr lang="ko-KR" altLang="en-US" dirty="0"/>
              <a:t>(또는 </a:t>
            </a:r>
            <a:r>
              <a:rPr lang="ko-KR" altLang="en-US" dirty="0" err="1"/>
              <a:t>units</a:t>
            </a:r>
            <a:r>
              <a:rPr lang="ko-KR" altLang="en-US" dirty="0"/>
              <a:t>)는 큰 상관관계가 없어 보인다</a:t>
            </a:r>
          </a:p>
          <a:p>
            <a:r>
              <a:rPr lang="ko-KR" altLang="en-US" dirty="0"/>
              <a:t> - </a:t>
            </a:r>
            <a:r>
              <a:rPr lang="ko-KR" altLang="en-US" dirty="0" err="1"/>
              <a:t>weekday와</a:t>
            </a:r>
            <a:r>
              <a:rPr lang="ko-KR" altLang="en-US" dirty="0"/>
              <a:t> </a:t>
            </a:r>
            <a:r>
              <a:rPr lang="ko-KR" altLang="en-US" dirty="0" err="1"/>
              <a:t>holiday가</a:t>
            </a:r>
            <a:r>
              <a:rPr lang="ko-KR" altLang="en-US" dirty="0"/>
              <a:t> </a:t>
            </a:r>
            <a:r>
              <a:rPr lang="ko-KR" altLang="en-US" dirty="0" err="1"/>
              <a:t>log_units</a:t>
            </a:r>
            <a:r>
              <a:rPr lang="ko-KR" altLang="en-US" dirty="0"/>
              <a:t>(또는 </a:t>
            </a:r>
            <a:r>
              <a:rPr lang="ko-KR" altLang="en-US" dirty="0" err="1"/>
              <a:t>units</a:t>
            </a:r>
            <a:r>
              <a:rPr lang="ko-KR" altLang="en-US" dirty="0"/>
              <a:t>)와 약간의 상관관계가 있어 보인다(</a:t>
            </a:r>
            <a:r>
              <a:rPr lang="ko-KR" altLang="en-US" dirty="0" err="1"/>
              <a:t>item_nbr에</a:t>
            </a:r>
            <a:r>
              <a:rPr lang="ko-KR" altLang="en-US" dirty="0"/>
              <a:t> 따라 다름)</a:t>
            </a:r>
          </a:p>
        </p:txBody>
      </p:sp>
    </p:spTree>
    <p:extLst>
      <p:ext uri="{BB962C8B-B14F-4D97-AF65-F5344CB8AC3E}">
        <p14:creationId xmlns:p14="http://schemas.microsoft.com/office/powerpoint/2010/main" val="246143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393EE6-0024-46DE-9EC9-6E8DC4D7C5BB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12" name="Shape 109">
              <a:extLst>
                <a:ext uri="{FF2B5EF4-FFF2-40B4-BE49-F238E27FC236}">
                  <a16:creationId xmlns:a16="http://schemas.microsoft.com/office/drawing/2014/main" id="{A347AB66-DD94-46D0-9F7A-255D25AF02D3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1A0AD6A-99ED-46FE-A464-0903A7BA0433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56327BBE-C290-4740-B814-0713A4F887CB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EB7AA21-4D1B-45A0-AE0E-829B18802CA4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85A22BCF-BEC4-4466-B6AD-0570C2037E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1D9588CD-56AA-4A89-850D-F70F604B1D1D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AD5DCF8-7C70-4B66-9581-DB6235B75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545E7D2E-FD1F-4891-AEFE-28843D96DFD8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51B3E3-795A-43E1-AB40-4C0FB29F4476}"/>
              </a:ext>
            </a:extLst>
          </p:cNvPr>
          <p:cNvGrpSpPr/>
          <p:nvPr/>
        </p:nvGrpSpPr>
        <p:grpSpPr>
          <a:xfrm>
            <a:off x="496503" y="2007702"/>
            <a:ext cx="5847426" cy="4036825"/>
            <a:chOff x="582354" y="1823576"/>
            <a:chExt cx="5400000" cy="37279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B2F061D-CE89-41DF-A465-F566885AF9A2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3" t="7307" r="2107" b="7561"/>
            <a:stretch/>
          </p:blipFill>
          <p:spPr>
            <a:xfrm>
              <a:off x="582354" y="1823576"/>
              <a:ext cx="5400000" cy="1080000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33E88F0-9522-4353-8990-A8CE1E981A35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" t="1469" r="2232" b="7953"/>
            <a:stretch/>
          </p:blipFill>
          <p:spPr>
            <a:xfrm>
              <a:off x="582354" y="3147546"/>
              <a:ext cx="5400000" cy="1080000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94919E3-41C0-450A-95E0-62937B7CEEA0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6" t="3175" r="1912" b="4896"/>
            <a:stretch/>
          </p:blipFill>
          <p:spPr>
            <a:xfrm>
              <a:off x="582354" y="4471516"/>
              <a:ext cx="5400000" cy="1080000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AACC49F-0637-4D63-AC4E-1C6B1C5CAE1D}"/>
              </a:ext>
            </a:extLst>
          </p:cNvPr>
          <p:cNvGrpSpPr/>
          <p:nvPr/>
        </p:nvGrpSpPr>
        <p:grpSpPr>
          <a:xfrm>
            <a:off x="6534766" y="2162144"/>
            <a:ext cx="4749786" cy="3687664"/>
            <a:chOff x="6308508" y="2162144"/>
            <a:chExt cx="4342918" cy="368766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5BC862-5EE2-4EB8-8023-AD6714055AE3}"/>
                </a:ext>
              </a:extLst>
            </p:cNvPr>
            <p:cNvSpPr/>
            <p:nvPr/>
          </p:nvSpPr>
          <p:spPr>
            <a:xfrm>
              <a:off x="6308508" y="4787220"/>
              <a:ext cx="4342918" cy="1062588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0E191E2-1481-432A-9E33-0A495BEBA1D6}"/>
                </a:ext>
              </a:extLst>
            </p:cNvPr>
            <p:cNvSpPr/>
            <p:nvPr/>
          </p:nvSpPr>
          <p:spPr>
            <a:xfrm>
              <a:off x="6308508" y="3475975"/>
              <a:ext cx="4342918" cy="1062588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2F390A0-50F1-4D7F-83D3-F134D8AA6629}"/>
                </a:ext>
              </a:extLst>
            </p:cNvPr>
            <p:cNvSpPr/>
            <p:nvPr/>
          </p:nvSpPr>
          <p:spPr>
            <a:xfrm>
              <a:off x="6308508" y="2162144"/>
              <a:ext cx="4342918" cy="1062588"/>
            </a:xfrm>
            <a:prstGeom prst="rect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Shape 109">
              <a:extLst>
                <a:ext uri="{FF2B5EF4-FFF2-40B4-BE49-F238E27FC236}">
                  <a16:creationId xmlns:a16="http://schemas.microsoft.com/office/drawing/2014/main" id="{98A7094F-7089-4428-9EF4-2FD89233FC11}"/>
                </a:ext>
              </a:extLst>
            </p:cNvPr>
            <p:cNvSpPr txBox="1"/>
            <p:nvPr/>
          </p:nvSpPr>
          <p:spPr>
            <a:xfrm>
              <a:off x="6308509" y="2314810"/>
              <a:ext cx="4331932" cy="7746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1’</a:t>
              </a: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OLS</a:t>
              </a:r>
              <a:r>
                <a:rPr lang="en-US" sz="1500" b="1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등</a:t>
              </a:r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뒤에서</a:t>
              </a:r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</a:p>
            <a:p>
              <a:pPr marL="0" marR="0" lvl="0" indent="0" algn="just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log_units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~ C(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store_nbr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) + C(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item_nbr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) + C(weekday) + C(holiday) + C(event) + 0</a:t>
              </a:r>
              <a:endParaRPr lang="en-US" sz="15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109">
              <a:extLst>
                <a:ext uri="{FF2B5EF4-FFF2-40B4-BE49-F238E27FC236}">
                  <a16:creationId xmlns:a16="http://schemas.microsoft.com/office/drawing/2014/main" id="{B1D4F571-725F-4F63-BFE8-78FC4C7841B8}"/>
                </a:ext>
              </a:extLst>
            </p:cNvPr>
            <p:cNvSpPr txBox="1"/>
            <p:nvPr/>
          </p:nvSpPr>
          <p:spPr>
            <a:xfrm>
              <a:off x="6308509" y="3619935"/>
              <a:ext cx="4331932" cy="7746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500" b="1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2’OLS</a:t>
              </a:r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lang="ko-KR" alt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ko-KR" sz="1500" b="1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485</a:t>
              </a:r>
              <a:r>
                <a:rPr lang="ko-KR" altLang="en-US" sz="1500" b="1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명중 </a:t>
              </a:r>
              <a:r>
                <a:rPr lang="en-US" altLang="ko-KR" sz="1500" b="1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350</a:t>
              </a:r>
              <a:r>
                <a:rPr lang="ko-KR" altLang="en-US" sz="1500" b="1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등</a:t>
              </a:r>
              <a:endParaRPr lang="en-US" altLang="ko-KR" sz="15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just">
                <a:lnSpc>
                  <a:spcPct val="110000"/>
                </a:lnSpc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C(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store_nbr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):C(</a:t>
              </a: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item_nbr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) + C(weekday) + C(holiday) + C(event) + 0</a:t>
              </a:r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5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5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109">
              <a:extLst>
                <a:ext uri="{FF2B5EF4-FFF2-40B4-BE49-F238E27FC236}">
                  <a16:creationId xmlns:a16="http://schemas.microsoft.com/office/drawing/2014/main" id="{32F3B278-211A-436E-BA77-5AE2B88ED408}"/>
                </a:ext>
              </a:extLst>
            </p:cNvPr>
            <p:cNvSpPr txBox="1"/>
            <p:nvPr/>
          </p:nvSpPr>
          <p:spPr>
            <a:xfrm>
              <a:off x="6308508" y="4943169"/>
              <a:ext cx="4331933" cy="7746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2-1’OLS.</a:t>
              </a:r>
            </a:p>
            <a:p>
              <a:pPr lvl="0">
                <a:lnSpc>
                  <a:spcPct val="110000"/>
                </a:lnSpc>
              </a:pP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C(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store_nbr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):C(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item_nbr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) + C(weekday) + C(holiday) + snowfall + 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preciptotal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+ 0</a:t>
              </a:r>
              <a:endParaRPr lang="en-US" sz="15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Shape 109">
            <a:extLst>
              <a:ext uri="{FF2B5EF4-FFF2-40B4-BE49-F238E27FC236}">
                <a16:creationId xmlns:a16="http://schemas.microsoft.com/office/drawing/2014/main" id="{3A5D120D-1068-443F-905A-887BCCA95C70}"/>
              </a:ext>
            </a:extLst>
          </p:cNvPr>
          <p:cNvSpPr txBox="1"/>
          <p:nvPr/>
        </p:nvSpPr>
        <p:spPr>
          <a:xfrm>
            <a:off x="313048" y="1143427"/>
            <a:ext cx="4388261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04. OLS</a:t>
            </a:r>
            <a:r>
              <a:rPr lang="ko-KR" alt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MODELING (</a:t>
            </a:r>
            <a:r>
              <a:rPr lang="en-US" altLang="ko-KR" sz="2000" b="1" dirty="0">
                <a:latin typeface="Arial"/>
                <a:ea typeface="Arial"/>
                <a:cs typeface="Arial"/>
                <a:sym typeface="Arial"/>
              </a:rPr>
              <a:t>Trial</a:t>
            </a:r>
            <a:r>
              <a:rPr lang="ko-KR" alt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b="1" dirty="0">
                <a:latin typeface="Arial"/>
                <a:ea typeface="Arial"/>
                <a:cs typeface="Arial"/>
                <a:sym typeface="Arial"/>
              </a:rPr>
              <a:t>&amp; Error)</a:t>
            </a:r>
            <a:endParaRPr lang="en-US"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BDC97-E37E-4B29-BAC3-014F717EF423}"/>
              </a:ext>
            </a:extLst>
          </p:cNvPr>
          <p:cNvSpPr/>
          <p:nvPr/>
        </p:nvSpPr>
        <p:spPr>
          <a:xfrm>
            <a:off x="5709811" y="2272644"/>
            <a:ext cx="700828" cy="57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0D992D-6F08-488C-AF5E-3096C6D805DA}"/>
              </a:ext>
            </a:extLst>
          </p:cNvPr>
          <p:cNvSpPr/>
          <p:nvPr/>
        </p:nvSpPr>
        <p:spPr>
          <a:xfrm>
            <a:off x="5750130" y="3697629"/>
            <a:ext cx="700828" cy="57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4C350A-3520-4423-A891-4C153E92D591}"/>
              </a:ext>
            </a:extLst>
          </p:cNvPr>
          <p:cNvSpPr/>
          <p:nvPr/>
        </p:nvSpPr>
        <p:spPr>
          <a:xfrm>
            <a:off x="5739970" y="5102143"/>
            <a:ext cx="700828" cy="57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393EE6-0024-46DE-9EC9-6E8DC4D7C5BB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12" name="Shape 109">
              <a:extLst>
                <a:ext uri="{FF2B5EF4-FFF2-40B4-BE49-F238E27FC236}">
                  <a16:creationId xmlns:a16="http://schemas.microsoft.com/office/drawing/2014/main" id="{A347AB66-DD94-46D0-9F7A-255D25AF02D3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1A0AD6A-99ED-46FE-A464-0903A7BA0433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56327BBE-C290-4740-B814-0713A4F887CB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EB7AA21-4D1B-45A0-AE0E-829B18802CA4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85A22BCF-BEC4-4466-B6AD-0570C2037E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1D9588CD-56AA-4A89-850D-F70F604B1D1D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AD5DCF8-7C70-4B66-9581-DB6235B75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545E7D2E-FD1F-4891-AEFE-28843D96DFD8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sp>
        <p:nvSpPr>
          <p:cNvPr id="42" name="Shape 109">
            <a:extLst>
              <a:ext uri="{FF2B5EF4-FFF2-40B4-BE49-F238E27FC236}">
                <a16:creationId xmlns:a16="http://schemas.microsoft.com/office/drawing/2014/main" id="{32F3B278-211A-436E-BA77-5AE2B88ED408}"/>
              </a:ext>
            </a:extLst>
          </p:cNvPr>
          <p:cNvSpPr txBox="1"/>
          <p:nvPr/>
        </p:nvSpPr>
        <p:spPr>
          <a:xfrm>
            <a:off x="7861283" y="1677720"/>
            <a:ext cx="4204361" cy="77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15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번</a:t>
            </a:r>
            <a:endParaRPr lang="en-US" altLang="ko-KR" sz="15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0000"/>
              </a:lnSpc>
            </a:pP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log_units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~ C(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station_nbr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):C(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store_nbr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):C(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item_nbr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 + C(weekday) + C(holiday) + C(event) + 0</a:t>
            </a:r>
          </a:p>
          <a:p>
            <a:pPr lvl="0">
              <a:lnSpc>
                <a:spcPct val="110000"/>
              </a:lnSpc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memory error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</a:p>
          <a:p>
            <a:pPr lvl="0">
              <a:lnSpc>
                <a:spcPct val="110000"/>
              </a:lnSpc>
            </a:pP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station_nbr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별로 나눠서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ols</a:t>
            </a:r>
            <a:endParaRPr lang="en-US" altLang="ko-KR" sz="15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0000"/>
              </a:lnSpc>
            </a:pPr>
            <a:r>
              <a:rPr lang="en-US" sz="15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altLang="en-US" sz="15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번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log_units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~ C(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store_nbr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):C(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item_nbr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 + C(weekday) + C(holiday) + C(event) + 0</a:t>
            </a:r>
            <a:endParaRPr lang="en-US" altLang="ko-KR" sz="15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0000"/>
              </a:lnSpc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번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log_units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~ C(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store_nbr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):C(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item_nbr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 + C(weekday) + C(holiday) + snowfall +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preciptotal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+ 0</a:t>
            </a:r>
          </a:p>
          <a:p>
            <a:pPr lvl="0">
              <a:lnSpc>
                <a:spcPct val="110000"/>
              </a:lnSpc>
            </a:pP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store_nbr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별로 나눠서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ols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0000"/>
              </a:lnSpc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event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제외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0000"/>
              </a:lnSpc>
            </a:pP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결과안좋음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A9FE8B5-F6AA-49DF-BD2E-A616F427E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2" y="1999304"/>
            <a:ext cx="6837229" cy="16646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3320BE-D361-4745-AAB4-4A2877B5E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1" y="3904984"/>
            <a:ext cx="6837229" cy="1577477"/>
          </a:xfrm>
          <a:prstGeom prst="rect">
            <a:avLst/>
          </a:prstGeom>
        </p:spPr>
      </p:pic>
      <p:sp>
        <p:nvSpPr>
          <p:cNvPr id="21" name="Shape 109">
            <a:extLst>
              <a:ext uri="{FF2B5EF4-FFF2-40B4-BE49-F238E27FC236}">
                <a16:creationId xmlns:a16="http://schemas.microsoft.com/office/drawing/2014/main" id="{67F5DABC-27C4-400F-B966-09B633BCC72E}"/>
              </a:ext>
            </a:extLst>
          </p:cNvPr>
          <p:cNvSpPr txBox="1"/>
          <p:nvPr/>
        </p:nvSpPr>
        <p:spPr>
          <a:xfrm>
            <a:off x="313048" y="1143427"/>
            <a:ext cx="4388261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04. OLS</a:t>
            </a:r>
            <a:r>
              <a:rPr lang="ko-KR" alt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MODELING (</a:t>
            </a:r>
            <a:r>
              <a:rPr lang="en-US" altLang="ko-KR" sz="2000" b="1" dirty="0">
                <a:latin typeface="Arial"/>
                <a:ea typeface="Arial"/>
                <a:cs typeface="Arial"/>
                <a:sym typeface="Arial"/>
              </a:rPr>
              <a:t>Trial</a:t>
            </a:r>
            <a:r>
              <a:rPr lang="ko-KR" altLang="en-US" sz="20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b="1" dirty="0">
                <a:latin typeface="Arial"/>
                <a:ea typeface="Arial"/>
                <a:cs typeface="Arial"/>
                <a:sym typeface="Arial"/>
              </a:rPr>
              <a:t>&amp; Error)</a:t>
            </a:r>
            <a:endParaRPr lang="en-US"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BB2ACB-D53D-413F-9F33-FB5684D8999A}"/>
              </a:ext>
            </a:extLst>
          </p:cNvPr>
          <p:cNvSpPr/>
          <p:nvPr/>
        </p:nvSpPr>
        <p:spPr>
          <a:xfrm>
            <a:off x="6660552" y="2449931"/>
            <a:ext cx="700828" cy="57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393EE6-0024-46DE-9EC9-6E8DC4D7C5BB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12" name="Shape 109">
              <a:extLst>
                <a:ext uri="{FF2B5EF4-FFF2-40B4-BE49-F238E27FC236}">
                  <a16:creationId xmlns:a16="http://schemas.microsoft.com/office/drawing/2014/main" id="{A347AB66-DD94-46D0-9F7A-255D25AF02D3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1A0AD6A-99ED-46FE-A464-0903A7BA0433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56327BBE-C290-4740-B814-0713A4F887CB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EB7AA21-4D1B-45A0-AE0E-829B18802CA4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85A22BCF-BEC4-4466-B6AD-0570C2037E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1D9588CD-56AA-4A89-850D-F70F604B1D1D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AD5DCF8-7C70-4B66-9581-DB6235B75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545E7D2E-FD1F-4891-AEFE-28843D96DFD8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sp>
        <p:nvSpPr>
          <p:cNvPr id="31" name="Shape 109">
            <a:extLst>
              <a:ext uri="{FF2B5EF4-FFF2-40B4-BE49-F238E27FC236}">
                <a16:creationId xmlns:a16="http://schemas.microsoft.com/office/drawing/2014/main" id="{27425EF5-9714-4211-A062-D99EEB817EE5}"/>
              </a:ext>
            </a:extLst>
          </p:cNvPr>
          <p:cNvSpPr txBox="1"/>
          <p:nvPr/>
        </p:nvSpPr>
        <p:spPr>
          <a:xfrm>
            <a:off x="7902888" y="2196809"/>
            <a:ext cx="4204361" cy="77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번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0000"/>
              </a:lnSpc>
            </a:pP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log_units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~ C(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item_nbr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):C(weekday) + C(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item_nbr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):C(holiday) + 0</a:t>
            </a:r>
          </a:p>
          <a:p>
            <a:pPr lvl="0">
              <a:lnSpc>
                <a:spcPct val="110000"/>
              </a:lnSpc>
            </a:pP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0000"/>
              </a:lnSpc>
            </a:pP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0000"/>
              </a:lnSpc>
            </a:pP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0000"/>
              </a:lnSpc>
            </a:pP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0000"/>
              </a:lnSpc>
            </a:pP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최종</a:t>
            </a: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0000"/>
              </a:lnSpc>
            </a:pP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log_units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~ C(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item_nbr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):C(weekday)+ 0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2713E14-9B02-4814-BA65-7CB0C55984AE}"/>
              </a:ext>
            </a:extLst>
          </p:cNvPr>
          <p:cNvGrpSpPr/>
          <p:nvPr/>
        </p:nvGrpSpPr>
        <p:grpSpPr>
          <a:xfrm>
            <a:off x="594997" y="4179781"/>
            <a:ext cx="7241315" cy="1781779"/>
            <a:chOff x="921009" y="2025664"/>
            <a:chExt cx="7098633" cy="189139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E44EBA5-A4AD-49B5-9560-C056FF98811E}"/>
                </a:ext>
              </a:extLst>
            </p:cNvPr>
            <p:cNvGrpSpPr/>
            <p:nvPr/>
          </p:nvGrpSpPr>
          <p:grpSpPr>
            <a:xfrm>
              <a:off x="921009" y="2025664"/>
              <a:ext cx="7098633" cy="1891395"/>
              <a:chOff x="1303146" y="2113221"/>
              <a:chExt cx="7098633" cy="189139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F099843-8C61-4FCA-8740-49D7897934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0" t="2018" r="1990" b="3904"/>
              <a:stretch/>
            </p:blipFill>
            <p:spPr>
              <a:xfrm>
                <a:off x="1303146" y="2113221"/>
                <a:ext cx="3524977" cy="1891395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A6C4F0B-3544-445D-9B99-9FE61E43C1AB}"/>
                  </a:ext>
                </a:extLst>
              </p:cNvPr>
              <p:cNvGrpSpPr/>
              <p:nvPr/>
            </p:nvGrpSpPr>
            <p:grpSpPr>
              <a:xfrm>
                <a:off x="4876802" y="2113221"/>
                <a:ext cx="3524977" cy="1891395"/>
                <a:chOff x="4884491" y="626924"/>
                <a:chExt cx="4170972" cy="1920087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AACEA2F5-A838-4563-AEE9-56AB2BF777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119" t="2961" r="1019" b="2961"/>
                <a:stretch/>
              </p:blipFill>
              <p:spPr>
                <a:xfrm>
                  <a:off x="6854755" y="626924"/>
                  <a:ext cx="2200708" cy="1920087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</p:pic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94B66094-CAEF-47AB-ACA7-067476F667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5" t="5922" r="71470" b="5922"/>
                <a:stretch/>
              </p:blipFill>
              <p:spPr>
                <a:xfrm>
                  <a:off x="4884491" y="626925"/>
                  <a:ext cx="2200708" cy="1920086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</p:pic>
          </p:grp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B83654-09A2-4C23-8D0E-847D98A7A318}"/>
                </a:ext>
              </a:extLst>
            </p:cNvPr>
            <p:cNvSpPr/>
            <p:nvPr/>
          </p:nvSpPr>
          <p:spPr>
            <a:xfrm>
              <a:off x="4491551" y="2025664"/>
              <a:ext cx="599064" cy="1891392"/>
            </a:xfrm>
            <a:prstGeom prst="rect">
              <a:avLst/>
            </a:prstGeom>
            <a:solidFill>
              <a:srgbClr val="FFC000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Shape 109">
            <a:extLst>
              <a:ext uri="{FF2B5EF4-FFF2-40B4-BE49-F238E27FC236}">
                <a16:creationId xmlns:a16="http://schemas.microsoft.com/office/drawing/2014/main" id="{9C80E766-7750-47F1-9A90-7A870AB89546}"/>
              </a:ext>
            </a:extLst>
          </p:cNvPr>
          <p:cNvSpPr txBox="1"/>
          <p:nvPr/>
        </p:nvSpPr>
        <p:spPr>
          <a:xfrm>
            <a:off x="313048" y="1143427"/>
            <a:ext cx="4388261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04. OLS</a:t>
            </a:r>
            <a:r>
              <a:rPr lang="ko-KR" alt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MODELING (Fi</a:t>
            </a:r>
            <a:r>
              <a:rPr lang="en-US" altLang="ko-KR" sz="2000" b="1" dirty="0">
                <a:latin typeface="Arial"/>
                <a:ea typeface="Arial"/>
                <a:cs typeface="Arial"/>
                <a:sym typeface="Arial"/>
              </a:rPr>
              <a:t>nal)</a:t>
            </a:r>
            <a:endParaRPr lang="en-US"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804044-E543-4A70-9C07-12084ED74A51}"/>
              </a:ext>
            </a:extLst>
          </p:cNvPr>
          <p:cNvGrpSpPr/>
          <p:nvPr/>
        </p:nvGrpSpPr>
        <p:grpSpPr>
          <a:xfrm>
            <a:off x="570469" y="1441307"/>
            <a:ext cx="7241315" cy="2615876"/>
            <a:chOff x="581814" y="3635231"/>
            <a:chExt cx="7241315" cy="2615876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431586A-5633-481E-9DCD-2CEFCE54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14" y="3635231"/>
              <a:ext cx="7241315" cy="261587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0EA850-F540-4924-BB8B-B736AF0E1E96}"/>
                </a:ext>
              </a:extLst>
            </p:cNvPr>
            <p:cNvSpPr/>
            <p:nvPr/>
          </p:nvSpPr>
          <p:spPr>
            <a:xfrm>
              <a:off x="7122301" y="5247426"/>
              <a:ext cx="700828" cy="5786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41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4C2F906-338E-4F65-89EE-A009B22C8A68}"/>
              </a:ext>
            </a:extLst>
          </p:cNvPr>
          <p:cNvGrpSpPr/>
          <p:nvPr/>
        </p:nvGrpSpPr>
        <p:grpSpPr>
          <a:xfrm>
            <a:off x="6160655" y="0"/>
            <a:ext cx="6031345" cy="6858000"/>
            <a:chOff x="669440" y="1754615"/>
            <a:chExt cx="11157892" cy="408395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35E69A3-93D1-4D92-AD8B-9C8362957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9440" y="1754615"/>
              <a:ext cx="11157892" cy="4074207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5FD4783-B509-436E-A951-9904BCEDAAE3}"/>
                </a:ext>
              </a:extLst>
            </p:cNvPr>
            <p:cNvSpPr/>
            <p:nvPr/>
          </p:nvSpPr>
          <p:spPr>
            <a:xfrm>
              <a:off x="669440" y="1764358"/>
              <a:ext cx="11156664" cy="4074207"/>
            </a:xfrm>
            <a:prstGeom prst="rect">
              <a:avLst/>
            </a:prstGeom>
            <a:solidFill>
              <a:srgbClr val="203864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Shape 109">
            <a:extLst>
              <a:ext uri="{FF2B5EF4-FFF2-40B4-BE49-F238E27FC236}">
                <a16:creationId xmlns:a16="http://schemas.microsoft.com/office/drawing/2014/main" id="{176FBA28-B0B1-4028-8CC3-0B09566F9423}"/>
              </a:ext>
            </a:extLst>
          </p:cNvPr>
          <p:cNvSpPr txBox="1"/>
          <p:nvPr/>
        </p:nvSpPr>
        <p:spPr>
          <a:xfrm>
            <a:off x="313048" y="1143427"/>
            <a:ext cx="3521973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05. CONCLUSION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4DF777-FD74-488A-A815-64DA97B64E3B}"/>
              </a:ext>
            </a:extLst>
          </p:cNvPr>
          <p:cNvSpPr/>
          <p:nvPr/>
        </p:nvSpPr>
        <p:spPr>
          <a:xfrm>
            <a:off x="313047" y="1614040"/>
            <a:ext cx="58469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결론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각 </a:t>
            </a:r>
            <a:r>
              <a:rPr lang="ko-KR" altLang="en-US" dirty="0" err="1">
                <a:solidFill>
                  <a:schemeClr val="bg1"/>
                </a:solidFill>
              </a:rPr>
              <a:t>요일별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item_nbr별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units의</a:t>
            </a:r>
            <a:r>
              <a:rPr lang="ko-KR" altLang="en-US" dirty="0">
                <a:solidFill>
                  <a:schemeClr val="bg1"/>
                </a:solidFill>
              </a:rPr>
              <a:t> 평균치를 구하는 모델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잔차가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Non-normal</a:t>
            </a:r>
            <a:r>
              <a:rPr lang="ko-KR" altLang="en-US" dirty="0">
                <a:solidFill>
                  <a:schemeClr val="bg1"/>
                </a:solidFill>
              </a:rPr>
              <a:t> 함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units에</a:t>
            </a:r>
            <a:r>
              <a:rPr lang="ko-KR" altLang="en-US" dirty="0">
                <a:solidFill>
                  <a:schemeClr val="bg1"/>
                </a:solidFill>
              </a:rPr>
              <a:t> 영향을 주는 알 수 없는 </a:t>
            </a:r>
            <a:r>
              <a:rPr lang="ko-KR" altLang="en-US" dirty="0" err="1">
                <a:solidFill>
                  <a:schemeClr val="bg1"/>
                </a:solidFill>
              </a:rPr>
              <a:t>feature들이</a:t>
            </a:r>
            <a:r>
              <a:rPr lang="ko-KR" altLang="en-US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disturbance</a:t>
            </a:r>
            <a:r>
              <a:rPr lang="ko-KR" altLang="en-US" dirty="0">
                <a:solidFill>
                  <a:schemeClr val="bg1"/>
                </a:solidFill>
              </a:rPr>
              <a:t>) 충분히 많지 않아 정규분포로 수렴하지 못함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잔차끼리 독립이 아니다 -&gt; 선형 회귀 모형이 아닌 시계열 모형을 사용해야함</a:t>
            </a:r>
          </a:p>
        </p:txBody>
      </p:sp>
    </p:spTree>
    <p:extLst>
      <p:ext uri="{BB962C8B-B14F-4D97-AF65-F5344CB8AC3E}">
        <p14:creationId xmlns:p14="http://schemas.microsoft.com/office/powerpoint/2010/main" val="216870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393EE6-0024-46DE-9EC9-6E8DC4D7C5BB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12" name="Shape 109">
              <a:extLst>
                <a:ext uri="{FF2B5EF4-FFF2-40B4-BE49-F238E27FC236}">
                  <a16:creationId xmlns:a16="http://schemas.microsoft.com/office/drawing/2014/main" id="{A347AB66-DD94-46D0-9F7A-255D25AF02D3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1A0AD6A-99ED-46FE-A464-0903A7BA0433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56327BBE-C290-4740-B814-0713A4F887CB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EB7AA21-4D1B-45A0-AE0E-829B18802CA4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85A22BCF-BEC4-4466-B6AD-0570C2037E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1D9588CD-56AA-4A89-850D-F70F604B1D1D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AD5DCF8-7C70-4B66-9581-DB6235B75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545E7D2E-FD1F-4891-AEFE-28843D96DFD8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45FBBE-F490-426D-951E-A4C3837584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" t="5253" r="1604" b="3753"/>
          <a:stretch/>
        </p:blipFill>
        <p:spPr>
          <a:xfrm>
            <a:off x="474148" y="1573517"/>
            <a:ext cx="6054328" cy="3664440"/>
          </a:xfrm>
          <a:prstGeom prst="rect">
            <a:avLst/>
          </a:prstGeom>
        </p:spPr>
      </p:pic>
      <p:sp>
        <p:nvSpPr>
          <p:cNvPr id="20" name="Shape 109">
            <a:extLst>
              <a:ext uri="{FF2B5EF4-FFF2-40B4-BE49-F238E27FC236}">
                <a16:creationId xmlns:a16="http://schemas.microsoft.com/office/drawing/2014/main" id="{542B4DEC-B912-4F7D-9AE5-80654AEF5B52}"/>
              </a:ext>
            </a:extLst>
          </p:cNvPr>
          <p:cNvSpPr txBox="1"/>
          <p:nvPr/>
        </p:nvSpPr>
        <p:spPr>
          <a:xfrm>
            <a:off x="313048" y="1143427"/>
            <a:ext cx="3521973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06. MOVING AVERAGE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8176CF-A005-45AE-98B3-0CC733926602}"/>
              </a:ext>
            </a:extLst>
          </p:cNvPr>
          <p:cNvSpPr/>
          <p:nvPr/>
        </p:nvSpPr>
        <p:spPr>
          <a:xfrm>
            <a:off x="5958268" y="3994404"/>
            <a:ext cx="700828" cy="57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C675D-33B4-4F96-A83E-56744A8A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312" y="4606499"/>
            <a:ext cx="7377959" cy="16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95B203-7C01-4796-9E36-0D9259108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59" y="1900006"/>
            <a:ext cx="5616158" cy="30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3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9">
            <a:extLst>
              <a:ext uri="{FF2B5EF4-FFF2-40B4-BE49-F238E27FC236}">
                <a16:creationId xmlns:a16="http://schemas.microsoft.com/office/drawing/2014/main" id="{7301C86A-33D7-4E85-9976-A101FC1A7A92}"/>
              </a:ext>
            </a:extLst>
          </p:cNvPr>
          <p:cNvSpPr txBox="1"/>
          <p:nvPr/>
        </p:nvSpPr>
        <p:spPr>
          <a:xfrm>
            <a:off x="860119" y="901865"/>
            <a:ext cx="9678572" cy="41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종속변수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units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는 독립변수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store_nbr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item_nbr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 weekday, holiday, event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의 선형조합으로 결정되는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기댓값과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고정된 분산을 가지는 정규분포를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따른다라고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가정하였다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각 스토어의 아이템별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units vs.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플롯을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그렸을때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판매량이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함을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알수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있었다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그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함이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weekday, holiday, event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에 영향을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받은것인지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알아보기위해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다수의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OLS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를 시행 하였다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holiday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의 영향력은 없다고 판단하고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item_nbr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weekday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의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interaction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을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모수로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사용하는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OLS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를 최종 모델로 채택하였다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최종 모델에서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잔차의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분포가 정규분포를 따르지 않음을 확인하였다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각 스토어의 아이템별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잔차가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정규분포를 따르지 않음을 확인하였고 그 이유는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잔차간의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독립이 성립되지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않기때문이라고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생각한다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잔차간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독립이 성립하지 않음은 종속변수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간의 관계가 있음을 나타내고 따라서 시계열 모형 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이동평균선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을 이용하여 </a:t>
            </a:r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y_hat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값을 재 추정해 보았다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회귀모형보다 좋은  결과값을 확인하였다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91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4B1AEF82-3BEC-4A92-9765-CDB169EC9461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35" name="Shape 109">
              <a:extLst>
                <a:ext uri="{FF2B5EF4-FFF2-40B4-BE49-F238E27FC236}">
                  <a16:creationId xmlns:a16="http://schemas.microsoft.com/office/drawing/2014/main" id="{51866A0F-6407-46DF-8703-23EDBC31C02E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57760C3-0E99-44A4-B19D-5EC8CB72C65C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37" name="Shape 109">
                <a:extLst>
                  <a:ext uri="{FF2B5EF4-FFF2-40B4-BE49-F238E27FC236}">
                    <a16:creationId xmlns:a16="http://schemas.microsoft.com/office/drawing/2014/main" id="{776E91C2-DB7C-4DD2-82A5-951823F28022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3CB0CC6-B15E-4848-905D-88F7546D2B7A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0EFE1E75-407E-4E26-86B6-862C733298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B33637D-B045-4169-B887-FB7547F7DF0C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7631AC06-D58B-420F-8BF4-59BE19F27C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Shape 109">
                <a:extLst>
                  <a:ext uri="{FF2B5EF4-FFF2-40B4-BE49-F238E27FC236}">
                    <a16:creationId xmlns:a16="http://schemas.microsoft.com/office/drawing/2014/main" id="{2E275D32-07C3-4D2B-8C02-E0A1A5D360FE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13629F-7055-4825-989E-D0BA9C572D0F}"/>
              </a:ext>
            </a:extLst>
          </p:cNvPr>
          <p:cNvGrpSpPr/>
          <p:nvPr/>
        </p:nvGrpSpPr>
        <p:grpSpPr>
          <a:xfrm>
            <a:off x="1861322" y="2033760"/>
            <a:ext cx="8592863" cy="1473715"/>
            <a:chOff x="2939499" y="2224830"/>
            <a:chExt cx="8592863" cy="1473715"/>
          </a:xfrm>
        </p:grpSpPr>
        <p:sp>
          <p:nvSpPr>
            <p:cNvPr id="43" name="Shape 109">
              <a:extLst>
                <a:ext uri="{FF2B5EF4-FFF2-40B4-BE49-F238E27FC236}">
                  <a16:creationId xmlns:a16="http://schemas.microsoft.com/office/drawing/2014/main" id="{E9E1CB7A-D1EB-41F4-8B5C-7D9875AB5526}"/>
                </a:ext>
              </a:extLst>
            </p:cNvPr>
            <p:cNvSpPr txBox="1"/>
            <p:nvPr/>
          </p:nvSpPr>
          <p:spPr>
            <a:xfrm>
              <a:off x="2939499" y="2913143"/>
              <a:ext cx="127032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500" b="1" dirty="0">
                  <a:solidFill>
                    <a:srgbClr val="EE234B"/>
                  </a:solidFill>
                  <a:latin typeface="Arial"/>
                  <a:ea typeface="Arial"/>
                  <a:cs typeface="Arial"/>
                  <a:sym typeface="Arial"/>
                </a:rPr>
                <a:t>목차</a:t>
              </a:r>
              <a:endParaRPr lang="en-US" sz="3500" b="1" i="0" u="none" strike="noStrike" cap="none" dirty="0">
                <a:solidFill>
                  <a:srgbClr val="EE234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109">
              <a:extLst>
                <a:ext uri="{FF2B5EF4-FFF2-40B4-BE49-F238E27FC236}">
                  <a16:creationId xmlns:a16="http://schemas.microsoft.com/office/drawing/2014/main" id="{179FE509-269D-416D-AC98-9A6F3EE0B399}"/>
                </a:ext>
              </a:extLst>
            </p:cNvPr>
            <p:cNvSpPr txBox="1"/>
            <p:nvPr/>
          </p:nvSpPr>
          <p:spPr>
            <a:xfrm>
              <a:off x="5867747" y="2224830"/>
              <a:ext cx="5664615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01. </a:t>
              </a:r>
              <a:r>
                <a:rPr lang="ko-KR" altLang="en-US" sz="2000" b="1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주제설명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R="0" lvl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02. EDA</a:t>
              </a:r>
            </a:p>
            <a:p>
              <a:pPr marR="0" lvl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03. FEATURE SELECTION</a:t>
              </a:r>
            </a:p>
            <a:p>
              <a:pPr marR="0" lvl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04. OLS MODELING</a:t>
              </a:r>
            </a:p>
            <a:p>
              <a:pPr marR="0" lvl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05. CONCLUSION</a:t>
              </a:r>
            </a:p>
            <a:p>
              <a:pPr marR="0" lvl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06. MOVING AVERAGE</a:t>
              </a:r>
            </a:p>
            <a:p>
              <a:pPr marR="0" lvl="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07. SUMMARY</a:t>
              </a:r>
            </a:p>
            <a:p>
              <a:pPr marL="514350" marR="0" lvl="0" indent="-51435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14350" marR="0" lvl="0" indent="-514350" algn="l" rtl="0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endParaRPr lang="en-US" sz="2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0E325531-8F8F-4416-BF34-C9CB5A581E96}"/>
                </a:ext>
              </a:extLst>
            </p:cNvPr>
            <p:cNvCxnSpPr>
              <a:cxnSpLocks/>
            </p:cNvCxnSpPr>
            <p:nvPr/>
          </p:nvCxnSpPr>
          <p:spPr>
            <a:xfrm>
              <a:off x="5063323" y="3014604"/>
              <a:ext cx="0" cy="683941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18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47D8D7-D084-4294-943F-C94C10B88D3B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21" name="Shape 109">
              <a:extLst>
                <a:ext uri="{FF2B5EF4-FFF2-40B4-BE49-F238E27FC236}">
                  <a16:creationId xmlns:a16="http://schemas.microsoft.com/office/drawing/2014/main" id="{80735B45-E306-4085-9D68-5154AE685ECA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36906EF-8A11-4DAA-B55D-74884D2D5BAF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23" name="Shape 109">
                <a:extLst>
                  <a:ext uri="{FF2B5EF4-FFF2-40B4-BE49-F238E27FC236}">
                    <a16:creationId xmlns:a16="http://schemas.microsoft.com/office/drawing/2014/main" id="{78389622-6710-431C-9617-0F7E8558ED5A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D02A216E-06E2-4778-90C5-CCFF20507FAA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A719511B-37C0-4246-8465-2A7892A6BB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7D73FB12-3402-4C58-82D1-90386F6C2C47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9A9DF6EB-1CA9-456E-8819-6B4D1E8DA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Shape 109">
                <a:extLst>
                  <a:ext uri="{FF2B5EF4-FFF2-40B4-BE49-F238E27FC236}">
                    <a16:creationId xmlns:a16="http://schemas.microsoft.com/office/drawing/2014/main" id="{10ED7690-D328-4A33-8080-3398CB16EECB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sp>
        <p:nvSpPr>
          <p:cNvPr id="38" name="Shape 109">
            <a:extLst>
              <a:ext uri="{FF2B5EF4-FFF2-40B4-BE49-F238E27FC236}">
                <a16:creationId xmlns:a16="http://schemas.microsoft.com/office/drawing/2014/main" id="{1E94A106-C325-4BB3-BBE2-5B64A86A015C}"/>
              </a:ext>
            </a:extLst>
          </p:cNvPr>
          <p:cNvSpPr txBox="1"/>
          <p:nvPr/>
        </p:nvSpPr>
        <p:spPr>
          <a:xfrm>
            <a:off x="864358" y="3727389"/>
            <a:ext cx="3129447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9C0937E-C406-4FA2-A7D9-9823052967ED}"/>
              </a:ext>
            </a:extLst>
          </p:cNvPr>
          <p:cNvGrpSpPr/>
          <p:nvPr/>
        </p:nvGrpSpPr>
        <p:grpSpPr>
          <a:xfrm>
            <a:off x="313048" y="1143427"/>
            <a:ext cx="10834199" cy="4055224"/>
            <a:chOff x="313048" y="1143427"/>
            <a:chExt cx="10834199" cy="405522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904169E-B057-48BE-BCEC-CE69C45CE5CC}"/>
                </a:ext>
              </a:extLst>
            </p:cNvPr>
            <p:cNvGrpSpPr/>
            <p:nvPr/>
          </p:nvGrpSpPr>
          <p:grpSpPr>
            <a:xfrm>
              <a:off x="313048" y="1143427"/>
              <a:ext cx="10834199" cy="2656106"/>
              <a:chOff x="387307" y="1301074"/>
              <a:chExt cx="10834199" cy="2656106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A257CAB-24E1-48DA-9367-A82B2BCEDA6C}"/>
                  </a:ext>
                </a:extLst>
              </p:cNvPr>
              <p:cNvGrpSpPr/>
              <p:nvPr/>
            </p:nvGrpSpPr>
            <p:grpSpPr>
              <a:xfrm>
                <a:off x="928451" y="2656573"/>
                <a:ext cx="10293054" cy="1300607"/>
                <a:chOff x="-352779" y="2216439"/>
                <a:chExt cx="11190542" cy="1569908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3ED27C86-C17C-4C97-B29A-A57A06FF12A6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352779" y="2482724"/>
                  <a:ext cx="5479457" cy="1303623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9A4D91A0-208F-4F0E-B072-694A3ABFF29A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24451" y="2216439"/>
                  <a:ext cx="5813312" cy="1482822"/>
                </a:xfrm>
                <a:prstGeom prst="rect">
                  <a:avLst/>
                </a:prstGeom>
              </p:spPr>
            </p:pic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32A6D58A-3A85-4045-8D62-F0200080A6EE}"/>
                  </a:ext>
                </a:extLst>
              </p:cNvPr>
              <p:cNvGrpSpPr/>
              <p:nvPr/>
            </p:nvGrpSpPr>
            <p:grpSpPr>
              <a:xfrm>
                <a:off x="387307" y="1301074"/>
                <a:ext cx="10834199" cy="2583923"/>
                <a:chOff x="387307" y="1464849"/>
                <a:chExt cx="10834199" cy="2583923"/>
              </a:xfrm>
            </p:grpSpPr>
            <p:sp>
              <p:nvSpPr>
                <p:cNvPr id="41" name="Shape 109">
                  <a:extLst>
                    <a:ext uri="{FF2B5EF4-FFF2-40B4-BE49-F238E27FC236}">
                      <a16:creationId xmlns:a16="http://schemas.microsoft.com/office/drawing/2014/main" id="{38DE2683-60F0-4E37-B6C1-EEECBF5100EB}"/>
                    </a:ext>
                  </a:extLst>
                </p:cNvPr>
                <p:cNvSpPr txBox="1"/>
                <p:nvPr/>
              </p:nvSpPr>
              <p:spPr>
                <a:xfrm>
                  <a:off x="387307" y="1464849"/>
                  <a:ext cx="3129447" cy="4300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b="1" i="0" u="none" strike="noStrike" cap="none" dirty="0">
                      <a:latin typeface="Arial"/>
                      <a:ea typeface="Arial"/>
                      <a:cs typeface="Arial"/>
                      <a:sym typeface="Arial"/>
                    </a:rPr>
                    <a:t>01. </a:t>
                  </a:r>
                  <a:r>
                    <a:rPr lang="ko-KR" altLang="en-US" sz="2000" b="1" i="0" u="none" strike="noStrike" cap="none" dirty="0">
                      <a:latin typeface="Arial"/>
                      <a:ea typeface="Arial"/>
                      <a:cs typeface="Arial"/>
                      <a:sym typeface="Arial"/>
                    </a:rPr>
                    <a:t>주제설명</a:t>
                  </a:r>
                  <a:r>
                    <a:rPr lang="en-US" sz="2000" b="1" i="0" u="none" strike="noStrike" cap="none" dirty="0"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</a:p>
              </p:txBody>
            </p:sp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E4B34A62-4B4E-42A9-A851-4E456B2C630F}"/>
                    </a:ext>
                  </a:extLst>
                </p:cNvPr>
                <p:cNvGrpSpPr/>
                <p:nvPr/>
              </p:nvGrpSpPr>
              <p:grpSpPr>
                <a:xfrm>
                  <a:off x="751027" y="1980771"/>
                  <a:ext cx="10470479" cy="2068001"/>
                  <a:chOff x="751027" y="1980771"/>
                  <a:chExt cx="10470479" cy="2068001"/>
                </a:xfrm>
              </p:grpSpPr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EC8FFE5A-34C5-427F-BBDF-CA9904922329}"/>
                      </a:ext>
                    </a:extLst>
                  </p:cNvPr>
                  <p:cNvSpPr/>
                  <p:nvPr/>
                </p:nvSpPr>
                <p:spPr>
                  <a:xfrm>
                    <a:off x="757553" y="1980771"/>
                    <a:ext cx="10463953" cy="206800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34902"/>
                    </a:schemeClr>
                  </a:solidFill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2" name="Shape 109">
                    <a:extLst>
                      <a:ext uri="{FF2B5EF4-FFF2-40B4-BE49-F238E27FC236}">
                        <a16:creationId xmlns:a16="http://schemas.microsoft.com/office/drawing/2014/main" id="{6095BFA0-B1B1-4C7B-8BF5-A3F32DEBCA32}"/>
                      </a:ext>
                    </a:extLst>
                  </p:cNvPr>
                  <p:cNvSpPr txBox="1"/>
                  <p:nvPr/>
                </p:nvSpPr>
                <p:spPr>
                  <a:xfrm>
                    <a:off x="751027" y="2041306"/>
                    <a:ext cx="9852614" cy="4300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Walmart Recruiting </a:t>
                    </a:r>
                    <a:r>
                      <a:rPr lang="en-US" sz="2000" b="1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ll</a:t>
                    </a:r>
                    <a:r>
                      <a: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: Sales in Stormy Weather </a:t>
                    </a:r>
                  </a:p>
                  <a:p>
                    <a:pPr marL="0" marR="0" lvl="0" indent="0" algn="l" rtl="0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Predict how sales of weather – sensitive products are affected by snow and rain </a:t>
                    </a:r>
                    <a:endParaRPr lang="en-US" sz="1500" i="0" u="none" strike="noStrike" cap="none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B425B8F-0725-46F4-AE59-6B9CC2F84DF5}"/>
                </a:ext>
              </a:extLst>
            </p:cNvPr>
            <p:cNvGrpSpPr/>
            <p:nvPr/>
          </p:nvGrpSpPr>
          <p:grpSpPr>
            <a:xfrm>
              <a:off x="663120" y="3906938"/>
              <a:ext cx="9872281" cy="1291713"/>
              <a:chOff x="676768" y="3756811"/>
              <a:chExt cx="9872281" cy="1291713"/>
            </a:xfrm>
          </p:grpSpPr>
          <p:sp>
            <p:nvSpPr>
              <p:cNvPr id="51" name="Shape 109">
                <a:extLst>
                  <a:ext uri="{FF2B5EF4-FFF2-40B4-BE49-F238E27FC236}">
                    <a16:creationId xmlns:a16="http://schemas.microsoft.com/office/drawing/2014/main" id="{90656D52-2F54-4FF5-A775-9F6BFB25BBBA}"/>
                  </a:ext>
                </a:extLst>
              </p:cNvPr>
              <p:cNvSpPr txBox="1"/>
              <p:nvPr/>
            </p:nvSpPr>
            <p:spPr>
              <a:xfrm>
                <a:off x="676768" y="3756811"/>
                <a:ext cx="9852614" cy="430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Objective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 45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개의 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store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에서 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weather-sensitive products are affected by snow and rain</a:t>
                </a:r>
                <a:endPara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109">
                <a:extLst>
                  <a:ext uri="{FF2B5EF4-FFF2-40B4-BE49-F238E27FC236}">
                    <a16:creationId xmlns:a16="http://schemas.microsoft.com/office/drawing/2014/main" id="{37BE4910-04C7-4F93-90F6-312E6CE5A289}"/>
                  </a:ext>
                </a:extLst>
              </p:cNvPr>
              <p:cNvSpPr txBox="1"/>
              <p:nvPr/>
            </p:nvSpPr>
            <p:spPr>
              <a:xfrm>
                <a:off x="696435" y="4618434"/>
                <a:ext cx="9852614" cy="430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Data Set</a:t>
                </a:r>
              </a:p>
              <a:p>
                <a:pPr marL="285750" marR="0" lvl="0" indent="-28575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Weather: 2012.01.01 – 2014.10.31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의 각 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station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날씨</a:t>
                </a:r>
                <a:endPara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lvl="0" indent="-28575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Key: Store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와 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Weather Station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간의 관계 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Mapping</a:t>
                </a:r>
              </a:p>
              <a:p>
                <a:pPr marL="285750" marR="0" lvl="0" indent="-28575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Train: 2012.01.01 – 2014.10.31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의 각 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Store, Item 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별 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Units Data( test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날씨 제외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</a:p>
              <a:p>
                <a:pPr marL="285750" marR="0" lvl="0" indent="-28575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Test: 2013.04.01 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이후 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Weather Event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가 발생한 전후 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일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88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C47D8D7-D084-4294-943F-C94C10B88D3B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21" name="Shape 109">
              <a:extLst>
                <a:ext uri="{FF2B5EF4-FFF2-40B4-BE49-F238E27FC236}">
                  <a16:creationId xmlns:a16="http://schemas.microsoft.com/office/drawing/2014/main" id="{80735B45-E306-4085-9D68-5154AE685ECA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36906EF-8A11-4DAA-B55D-74884D2D5BAF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23" name="Shape 109">
                <a:extLst>
                  <a:ext uri="{FF2B5EF4-FFF2-40B4-BE49-F238E27FC236}">
                    <a16:creationId xmlns:a16="http://schemas.microsoft.com/office/drawing/2014/main" id="{78389622-6710-431C-9617-0F7E8558ED5A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D02A216E-06E2-4778-90C5-CCFF20507FAA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A719511B-37C0-4246-8465-2A7892A6BB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7D73FB12-3402-4C58-82D1-90386F6C2C47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9A9DF6EB-1CA9-456E-8819-6B4D1E8DA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Shape 109">
                <a:extLst>
                  <a:ext uri="{FF2B5EF4-FFF2-40B4-BE49-F238E27FC236}">
                    <a16:creationId xmlns:a16="http://schemas.microsoft.com/office/drawing/2014/main" id="{10ED7690-D328-4A33-8080-3398CB16EECB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sp>
        <p:nvSpPr>
          <p:cNvPr id="38" name="Shape 109">
            <a:extLst>
              <a:ext uri="{FF2B5EF4-FFF2-40B4-BE49-F238E27FC236}">
                <a16:creationId xmlns:a16="http://schemas.microsoft.com/office/drawing/2014/main" id="{1E94A106-C325-4BB3-BBE2-5B64A86A015C}"/>
              </a:ext>
            </a:extLst>
          </p:cNvPr>
          <p:cNvSpPr txBox="1"/>
          <p:nvPr/>
        </p:nvSpPr>
        <p:spPr>
          <a:xfrm>
            <a:off x="864358" y="3727389"/>
            <a:ext cx="3129447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9C0937E-C406-4FA2-A7D9-9823052967ED}"/>
              </a:ext>
            </a:extLst>
          </p:cNvPr>
          <p:cNvGrpSpPr/>
          <p:nvPr/>
        </p:nvGrpSpPr>
        <p:grpSpPr>
          <a:xfrm>
            <a:off x="313048" y="1143427"/>
            <a:ext cx="10834198" cy="4207624"/>
            <a:chOff x="313048" y="1143427"/>
            <a:chExt cx="10834198" cy="420762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904169E-B057-48BE-BCEC-CE69C45CE5CC}"/>
                </a:ext>
              </a:extLst>
            </p:cNvPr>
            <p:cNvGrpSpPr/>
            <p:nvPr/>
          </p:nvGrpSpPr>
          <p:grpSpPr>
            <a:xfrm>
              <a:off x="313048" y="1143427"/>
              <a:ext cx="10834198" cy="1586439"/>
              <a:chOff x="387307" y="1301074"/>
              <a:chExt cx="10834198" cy="158643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A257CAB-24E1-48DA-9367-A82B2BCEDA6C}"/>
                  </a:ext>
                </a:extLst>
              </p:cNvPr>
              <p:cNvGrpSpPr/>
              <p:nvPr/>
            </p:nvGrpSpPr>
            <p:grpSpPr>
              <a:xfrm>
                <a:off x="928451" y="1659054"/>
                <a:ext cx="10293054" cy="1228459"/>
                <a:chOff x="-352779" y="1012373"/>
                <a:chExt cx="11190542" cy="1482823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3ED27C86-C17C-4C97-B29A-A57A06FF12A6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352779" y="1066825"/>
                  <a:ext cx="5479457" cy="1303625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9A4D91A0-208F-4F0E-B072-694A3ABFF29A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24451" y="1012373"/>
                  <a:ext cx="5813312" cy="1482823"/>
                </a:xfrm>
                <a:prstGeom prst="rect">
                  <a:avLst/>
                </a:prstGeom>
              </p:spPr>
            </p:pic>
          </p:grpSp>
          <p:sp>
            <p:nvSpPr>
              <p:cNvPr id="41" name="Shape 109">
                <a:extLst>
                  <a:ext uri="{FF2B5EF4-FFF2-40B4-BE49-F238E27FC236}">
                    <a16:creationId xmlns:a16="http://schemas.microsoft.com/office/drawing/2014/main" id="{38DE2683-60F0-4E37-B6C1-EEECBF5100EB}"/>
                  </a:ext>
                </a:extLst>
              </p:cNvPr>
              <p:cNvSpPr txBox="1"/>
              <p:nvPr/>
            </p:nvSpPr>
            <p:spPr>
              <a:xfrm>
                <a:off x="387307" y="1301074"/>
                <a:ext cx="3129447" cy="430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01. </a:t>
                </a:r>
                <a:r>
                  <a:rPr lang="ko-KR" altLang="en-US" sz="2000" b="1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주제설명 </a:t>
                </a:r>
                <a:r>
                  <a:rPr lang="en-US" altLang="ko-KR" sz="2000" b="1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(Continued)</a:t>
                </a:r>
                <a:r>
                  <a:rPr lang="en-US" sz="2000" b="1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B425B8F-0725-46F4-AE59-6B9CC2F84DF5}"/>
                </a:ext>
              </a:extLst>
            </p:cNvPr>
            <p:cNvGrpSpPr/>
            <p:nvPr/>
          </p:nvGrpSpPr>
          <p:grpSpPr>
            <a:xfrm>
              <a:off x="663120" y="3906938"/>
              <a:ext cx="9872281" cy="1444113"/>
              <a:chOff x="676768" y="3756811"/>
              <a:chExt cx="9872281" cy="1444113"/>
            </a:xfrm>
          </p:grpSpPr>
          <p:sp>
            <p:nvSpPr>
              <p:cNvPr id="51" name="Shape 109">
                <a:extLst>
                  <a:ext uri="{FF2B5EF4-FFF2-40B4-BE49-F238E27FC236}">
                    <a16:creationId xmlns:a16="http://schemas.microsoft.com/office/drawing/2014/main" id="{90656D52-2F54-4FF5-A775-9F6BFB25BBBA}"/>
                  </a:ext>
                </a:extLst>
              </p:cNvPr>
              <p:cNvSpPr txBox="1"/>
              <p:nvPr/>
            </p:nvSpPr>
            <p:spPr>
              <a:xfrm>
                <a:off x="676768" y="3756811"/>
                <a:ext cx="9852614" cy="430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Rules</a:t>
                </a:r>
              </a:p>
              <a:p>
                <a:pPr marL="285750" marR="0" lvl="0" indent="-28575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외부데이터 사용 금지</a:t>
                </a:r>
                <a:endPara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lvl="0" indent="-28575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Train data set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에서 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2013-04-01 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이전 데이터를 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Training data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로 정의한다</a:t>
                </a:r>
                <a:endPara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R="0" lvl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lvl="0" indent="-28575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109">
                <a:extLst>
                  <a:ext uri="{FF2B5EF4-FFF2-40B4-BE49-F238E27FC236}">
                    <a16:creationId xmlns:a16="http://schemas.microsoft.com/office/drawing/2014/main" id="{37BE4910-04C7-4F93-90F6-312E6CE5A289}"/>
                  </a:ext>
                </a:extLst>
              </p:cNvPr>
              <p:cNvSpPr txBox="1"/>
              <p:nvPr/>
            </p:nvSpPr>
            <p:spPr>
              <a:xfrm>
                <a:off x="696435" y="4770834"/>
                <a:ext cx="9852614" cy="430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Initial</a:t>
                </a:r>
                <a:r>
                  <a:rPr lang="ko-KR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Assumptions</a:t>
                </a:r>
              </a:p>
              <a:p>
                <a:pPr marL="285750" marR="0" lvl="0" indent="-28575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Weather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event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는 문제에서 정의한 </a:t>
                </a:r>
                <a:r>
                  <a:rPr lang="en-US" altLang="ko-KR" sz="15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Preciptotal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 &gt; 1 in, Snowfall &gt; 2in 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를 따른다 </a:t>
                </a:r>
                <a:endPara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lvl="0" indent="-28575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Target value “units”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는 독립변수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들</a:t>
                </a:r>
                <a:r>
                  <a:rPr lang="en-US" altLang="ko-KR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r>
                  <a:rPr lang="ko-KR" alt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의 선형조합이다</a:t>
                </a:r>
                <a:endPara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lvl="0" indent="-28575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lvl="0" indent="-28575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095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30276-3083-4B54-BF9A-E18D0BF32A78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12" name="Shape 109">
              <a:extLst>
                <a:ext uri="{FF2B5EF4-FFF2-40B4-BE49-F238E27FC236}">
                  <a16:creationId xmlns:a16="http://schemas.microsoft.com/office/drawing/2014/main" id="{A4C46411-5826-4EF4-97FE-789CB62021AB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D716452-62DB-44E1-96BC-D116487A5ED1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E2B945FD-EA31-4B70-8BD7-427A7F73C147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45C27F7-66BB-4A2D-AA96-75F12E88FDDF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23C15D2B-4A1C-42DA-AC67-76CA80304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1564AEB1-43A4-4D13-BBAF-3F03A77C0E25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9748CBD-CC76-40D9-972D-07C4406BF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9182091F-8BA5-412B-A595-BFDE38A3B37F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AF9F5EF-CF35-44BB-A4F4-3DE4493A9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3" y="1829505"/>
            <a:ext cx="10534642" cy="2231652"/>
          </a:xfrm>
          <a:prstGeom prst="rect">
            <a:avLst/>
          </a:prstGeom>
        </p:spPr>
      </p:pic>
      <p:sp>
        <p:nvSpPr>
          <p:cNvPr id="34" name="Shape 109">
            <a:extLst>
              <a:ext uri="{FF2B5EF4-FFF2-40B4-BE49-F238E27FC236}">
                <a16:creationId xmlns:a16="http://schemas.microsoft.com/office/drawing/2014/main" id="{A70E53E0-CE3A-463D-AAE8-468532A61E70}"/>
              </a:ext>
            </a:extLst>
          </p:cNvPr>
          <p:cNvSpPr txBox="1"/>
          <p:nvPr/>
        </p:nvSpPr>
        <p:spPr>
          <a:xfrm>
            <a:off x="313048" y="1143427"/>
            <a:ext cx="3129447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02. EDA</a:t>
            </a:r>
          </a:p>
        </p:txBody>
      </p:sp>
      <p:sp>
        <p:nvSpPr>
          <p:cNvPr id="35" name="Shape 109">
            <a:extLst>
              <a:ext uri="{FF2B5EF4-FFF2-40B4-BE49-F238E27FC236}">
                <a16:creationId xmlns:a16="http://schemas.microsoft.com/office/drawing/2014/main" id="{16F978D6-FCBE-47E3-B3DD-B4716F7FDF5F}"/>
              </a:ext>
            </a:extLst>
          </p:cNvPr>
          <p:cNvSpPr txBox="1"/>
          <p:nvPr/>
        </p:nvSpPr>
        <p:spPr>
          <a:xfrm>
            <a:off x="385930" y="1610520"/>
            <a:ext cx="4647886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Unit vs .Date (Mean + 2 * Sigma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ighlighted)</a:t>
            </a:r>
          </a:p>
        </p:txBody>
      </p:sp>
      <p:sp>
        <p:nvSpPr>
          <p:cNvPr id="36" name="Shape 109">
            <a:extLst>
              <a:ext uri="{FF2B5EF4-FFF2-40B4-BE49-F238E27FC236}">
                <a16:creationId xmlns:a16="http://schemas.microsoft.com/office/drawing/2014/main" id="{D25E9CCD-69FA-48F1-B195-C886EA889C18}"/>
              </a:ext>
            </a:extLst>
          </p:cNvPr>
          <p:cNvSpPr txBox="1"/>
          <p:nvPr/>
        </p:nvSpPr>
        <p:spPr>
          <a:xfrm>
            <a:off x="385929" y="4086532"/>
            <a:ext cx="3945925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Unit vs. Date (Weekday Highlighted)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50EFF9-427C-4630-848D-DD7EB7C23DAB}"/>
              </a:ext>
            </a:extLst>
          </p:cNvPr>
          <p:cNvCxnSpPr>
            <a:cxnSpLocks/>
          </p:cNvCxnSpPr>
          <p:nvPr/>
        </p:nvCxnSpPr>
        <p:spPr>
          <a:xfrm>
            <a:off x="2483892" y="3419034"/>
            <a:ext cx="0" cy="68394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C89FEF6-B14B-42CF-8847-5EAF33445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2752" y="4538390"/>
            <a:ext cx="1095375" cy="1438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918BF9-FF0D-4CCE-B733-092ACBF53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13" y="4358963"/>
            <a:ext cx="10534623" cy="21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6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0DFDEA-AA80-4243-99CE-7F575CA59544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13" name="Shape 109">
              <a:extLst>
                <a:ext uri="{FF2B5EF4-FFF2-40B4-BE49-F238E27FC236}">
                  <a16:creationId xmlns:a16="http://schemas.microsoft.com/office/drawing/2014/main" id="{E0622EEE-70D2-4B3D-B4AF-1EFE261BF3C2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5968BA6-2C63-4722-B9A4-11BCCB069C4D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15" name="Shape 109">
                <a:extLst>
                  <a:ext uri="{FF2B5EF4-FFF2-40B4-BE49-F238E27FC236}">
                    <a16:creationId xmlns:a16="http://schemas.microsoft.com/office/drawing/2014/main" id="{5497C907-AFE4-4EEE-8D20-A5C06C2DDFE3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977C16B-9418-45ED-B402-A38989B076FA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B75F2CE7-52CF-4A62-92F2-3AF7302EC3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C11E5259-BC0A-442A-B499-19AD4BB5D915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C80120CF-225E-423D-A6BE-D6FA12790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Shape 109">
                <a:extLst>
                  <a:ext uri="{FF2B5EF4-FFF2-40B4-BE49-F238E27FC236}">
                    <a16:creationId xmlns:a16="http://schemas.microsoft.com/office/drawing/2014/main" id="{95BD5C7B-3E50-4CFD-9D7A-A2BB8D525306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sp>
        <p:nvSpPr>
          <p:cNvPr id="35" name="Shape 109">
            <a:extLst>
              <a:ext uri="{FF2B5EF4-FFF2-40B4-BE49-F238E27FC236}">
                <a16:creationId xmlns:a16="http://schemas.microsoft.com/office/drawing/2014/main" id="{DE96A18F-040C-4E29-B579-45FBEFD94C92}"/>
              </a:ext>
            </a:extLst>
          </p:cNvPr>
          <p:cNvSpPr txBox="1"/>
          <p:nvPr/>
        </p:nvSpPr>
        <p:spPr>
          <a:xfrm>
            <a:off x="313048" y="1143427"/>
            <a:ext cx="3129447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02. EDA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7FC2473-1942-46A1-8B5F-19ACD0832EE1}"/>
              </a:ext>
            </a:extLst>
          </p:cNvPr>
          <p:cNvGrpSpPr/>
          <p:nvPr/>
        </p:nvGrpSpPr>
        <p:grpSpPr>
          <a:xfrm>
            <a:off x="859810" y="1828799"/>
            <a:ext cx="9730854" cy="3885769"/>
            <a:chOff x="641445" y="1672459"/>
            <a:chExt cx="10532357" cy="375480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25A899D-68F5-4F95-97E2-9E9E8A2F3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445" y="1719102"/>
              <a:ext cx="4062960" cy="3562579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FE82B99-5E0A-4A77-AB07-96BBF5277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4405" y="1672459"/>
              <a:ext cx="6469397" cy="3568738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36" name="Shape 109">
              <a:extLst>
                <a:ext uri="{FF2B5EF4-FFF2-40B4-BE49-F238E27FC236}">
                  <a16:creationId xmlns:a16="http://schemas.microsoft.com/office/drawing/2014/main" id="{BE43EC94-48B6-428C-8B19-45235512477B}"/>
                </a:ext>
              </a:extLst>
            </p:cNvPr>
            <p:cNvSpPr txBox="1"/>
            <p:nvPr/>
          </p:nvSpPr>
          <p:spPr>
            <a:xfrm>
              <a:off x="1160060" y="5254385"/>
              <a:ext cx="3098042" cy="1728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400" i="0" u="none" strike="noStrike" cap="none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요일별</a:t>
              </a:r>
              <a:r>
                <a:rPr lang="ko-KR" altLang="en-US" sz="140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유닛 총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판매</a:t>
              </a:r>
              <a:r>
                <a:rPr lang="ko-KR" altLang="en-US" sz="140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량</a:t>
              </a:r>
              <a:endParaRPr lang="en-US" sz="14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109">
              <a:extLst>
                <a:ext uri="{FF2B5EF4-FFF2-40B4-BE49-F238E27FC236}">
                  <a16:creationId xmlns:a16="http://schemas.microsoft.com/office/drawing/2014/main" id="{5A495FCD-6677-4FD4-AA38-10EEFFDF91A5}"/>
                </a:ext>
              </a:extLst>
            </p:cNvPr>
            <p:cNvSpPr txBox="1"/>
            <p:nvPr/>
          </p:nvSpPr>
          <p:spPr>
            <a:xfrm>
              <a:off x="4567931" y="5254386"/>
              <a:ext cx="6605871" cy="172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Store </a:t>
              </a:r>
              <a:r>
                <a:rPr lang="en-US" sz="1400" i="0" u="none" strike="noStrike" cap="none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nbr</a:t>
              </a:r>
              <a:r>
                <a:rPr lang="en-US" sz="140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1</a:t>
              </a:r>
              <a:r>
                <a:rPr lang="ko-KR" altLang="en-US" sz="140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의 아이템별 공휴일</a:t>
              </a:r>
              <a:r>
                <a:rPr lang="en-US" altLang="ko-KR" sz="140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/</a:t>
              </a:r>
              <a:r>
                <a:rPr lang="ko-KR" altLang="en-US" sz="140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비공휴일 판매량</a:t>
              </a:r>
              <a:endParaRPr lang="en-US" sz="14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5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B30276-3083-4B54-BF9A-E18D0BF32A78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12" name="Shape 109">
              <a:extLst>
                <a:ext uri="{FF2B5EF4-FFF2-40B4-BE49-F238E27FC236}">
                  <a16:creationId xmlns:a16="http://schemas.microsoft.com/office/drawing/2014/main" id="{A4C46411-5826-4EF4-97FE-789CB62021AB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D716452-62DB-44E1-96BC-D116487A5ED1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E2B945FD-EA31-4B70-8BD7-427A7F73C147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45C27F7-66BB-4A2D-AA96-75F12E88FDDF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23C15D2B-4A1C-42DA-AC67-76CA80304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1564AEB1-43A4-4D13-BBAF-3F03A77C0E25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19748CBD-CC76-40D9-972D-07C4406BF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9182091F-8BA5-412B-A595-BFDE38A3B37F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sp>
        <p:nvSpPr>
          <p:cNvPr id="34" name="Shape 109">
            <a:extLst>
              <a:ext uri="{FF2B5EF4-FFF2-40B4-BE49-F238E27FC236}">
                <a16:creationId xmlns:a16="http://schemas.microsoft.com/office/drawing/2014/main" id="{A70E53E0-CE3A-463D-AAE8-468532A61E70}"/>
              </a:ext>
            </a:extLst>
          </p:cNvPr>
          <p:cNvSpPr txBox="1"/>
          <p:nvPr/>
        </p:nvSpPr>
        <p:spPr>
          <a:xfrm>
            <a:off x="313048" y="1143427"/>
            <a:ext cx="3129447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02. EDA</a:t>
            </a:r>
          </a:p>
        </p:txBody>
      </p:sp>
      <p:sp>
        <p:nvSpPr>
          <p:cNvPr id="35" name="Shape 109">
            <a:extLst>
              <a:ext uri="{FF2B5EF4-FFF2-40B4-BE49-F238E27FC236}">
                <a16:creationId xmlns:a16="http://schemas.microsoft.com/office/drawing/2014/main" id="{16F978D6-FCBE-47E3-B3DD-B4716F7FDF5F}"/>
              </a:ext>
            </a:extLst>
          </p:cNvPr>
          <p:cNvSpPr txBox="1"/>
          <p:nvPr/>
        </p:nvSpPr>
        <p:spPr>
          <a:xfrm>
            <a:off x="385930" y="1610520"/>
            <a:ext cx="4647886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Unit vs .Date (Weather Event Highlighted)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4DF72FF-D76D-42D9-A065-688CDF2E5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8" y="2186195"/>
            <a:ext cx="10714096" cy="366964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062171-2D8C-4061-8E75-523A60B7993E}"/>
              </a:ext>
            </a:extLst>
          </p:cNvPr>
          <p:cNvCxnSpPr>
            <a:cxnSpLocks/>
          </p:cNvCxnSpPr>
          <p:nvPr/>
        </p:nvCxnSpPr>
        <p:spPr>
          <a:xfrm flipV="1">
            <a:off x="2672080" y="2932716"/>
            <a:ext cx="284480" cy="282599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6063FC-CC36-4E19-AD49-EE92EB30A4F1}"/>
              </a:ext>
            </a:extLst>
          </p:cNvPr>
          <p:cNvCxnSpPr>
            <a:cxnSpLocks/>
          </p:cNvCxnSpPr>
          <p:nvPr/>
        </p:nvCxnSpPr>
        <p:spPr>
          <a:xfrm flipV="1">
            <a:off x="7244080" y="3342640"/>
            <a:ext cx="233680" cy="368961"/>
          </a:xfrm>
          <a:prstGeom prst="straightConnector1">
            <a:avLst/>
          </a:pr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6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218AEB-AB41-49C9-9613-B858B3253BE6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12" name="Shape 109">
              <a:extLst>
                <a:ext uri="{FF2B5EF4-FFF2-40B4-BE49-F238E27FC236}">
                  <a16:creationId xmlns:a16="http://schemas.microsoft.com/office/drawing/2014/main" id="{85587508-A16E-43F5-AFF2-1CB7EBEED5E8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3F3BED9-1A1C-4074-8342-C29FB62BAFB1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BFAAD73C-3DA4-4EEB-8FC9-BBD8B85FEA78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5BDC733-8691-4E7B-8B31-9C164DBEBD70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01BAC350-A60F-4950-B2DF-1AFEF70A5E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DCA03F9C-458F-4AE2-AD6E-8A310478B973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556836A3-9A7C-4030-B1D7-DE655DA42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A8F3774E-EC84-4CEC-A279-A8B87CE72B27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EF6CB4D-5653-4A27-B967-52B242E373F2}"/>
              </a:ext>
            </a:extLst>
          </p:cNvPr>
          <p:cNvSpPr txBox="1"/>
          <p:nvPr/>
        </p:nvSpPr>
        <p:spPr>
          <a:xfrm>
            <a:off x="3098042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5" name="Shape 109">
            <a:extLst>
              <a:ext uri="{FF2B5EF4-FFF2-40B4-BE49-F238E27FC236}">
                <a16:creationId xmlns:a16="http://schemas.microsoft.com/office/drawing/2014/main" id="{EA224314-9C46-4668-9D2D-F3CE99518A7F}"/>
              </a:ext>
            </a:extLst>
          </p:cNvPr>
          <p:cNvSpPr txBox="1"/>
          <p:nvPr/>
        </p:nvSpPr>
        <p:spPr>
          <a:xfrm>
            <a:off x="313048" y="1143427"/>
            <a:ext cx="3521973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EDA</a:t>
            </a:r>
            <a:endParaRPr lang="en-US" sz="2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109">
            <a:extLst>
              <a:ext uri="{FF2B5EF4-FFF2-40B4-BE49-F238E27FC236}">
                <a16:creationId xmlns:a16="http://schemas.microsoft.com/office/drawing/2014/main" id="{54FFBD2E-A722-478B-9C18-3E9288C0FC0D}"/>
              </a:ext>
            </a:extLst>
          </p:cNvPr>
          <p:cNvSpPr txBox="1"/>
          <p:nvPr/>
        </p:nvSpPr>
        <p:spPr>
          <a:xfrm>
            <a:off x="707560" y="1515889"/>
            <a:ext cx="4965693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번 스토어 </a:t>
            </a:r>
            <a:r>
              <a:rPr lang="en-US" altLang="ko-KR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-KR" altLang="en-US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번 아이템 </a:t>
            </a:r>
            <a:r>
              <a:rPr lang="en-US" altLang="ko-KR" sz="1500" b="1" dirty="0">
                <a:latin typeface="Arial"/>
                <a:ea typeface="Arial"/>
                <a:cs typeface="Arial"/>
                <a:sym typeface="Arial"/>
              </a:rPr>
              <a:t>Pair Plot</a:t>
            </a:r>
            <a:endParaRPr lang="en-US" sz="15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3DC872-BF0C-4FFA-877D-6643DC19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21" y="1945979"/>
            <a:ext cx="10525125" cy="4133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7FF57B-49E6-4B1D-B78E-E5839FFAA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60" y="1924973"/>
            <a:ext cx="10477500" cy="415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F50051-CD2D-45D5-989D-6F458319E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45" y="1911325"/>
            <a:ext cx="11725275" cy="416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218AEB-AB41-49C9-9613-B858B3253BE6}"/>
              </a:ext>
            </a:extLst>
          </p:cNvPr>
          <p:cNvGrpSpPr/>
          <p:nvPr/>
        </p:nvGrpSpPr>
        <p:grpSpPr>
          <a:xfrm>
            <a:off x="238285" y="289956"/>
            <a:ext cx="11808402" cy="6387550"/>
            <a:chOff x="238285" y="289956"/>
            <a:chExt cx="11808402" cy="6387550"/>
          </a:xfrm>
        </p:grpSpPr>
        <p:sp>
          <p:nvSpPr>
            <p:cNvPr id="12" name="Shape 109">
              <a:extLst>
                <a:ext uri="{FF2B5EF4-FFF2-40B4-BE49-F238E27FC236}">
                  <a16:creationId xmlns:a16="http://schemas.microsoft.com/office/drawing/2014/main" id="{85587508-A16E-43F5-AFF2-1CB7EBEED5E8}"/>
                </a:ext>
              </a:extLst>
            </p:cNvPr>
            <p:cNvSpPr txBox="1"/>
            <p:nvPr/>
          </p:nvSpPr>
          <p:spPr>
            <a:xfrm rot="5400000">
              <a:off x="10787986" y="3903823"/>
              <a:ext cx="2010453" cy="68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DATA SCIENCE SCHOOL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3F3BED9-1A1C-4074-8342-C29FB62BAFB1}"/>
                </a:ext>
              </a:extLst>
            </p:cNvPr>
            <p:cNvGrpSpPr/>
            <p:nvPr/>
          </p:nvGrpSpPr>
          <p:grpSpPr>
            <a:xfrm>
              <a:off x="238285" y="289956"/>
              <a:ext cx="11808402" cy="6387550"/>
              <a:chOff x="238285" y="289956"/>
              <a:chExt cx="11808402" cy="6387550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BFAAD73C-3DA4-4EEB-8FC9-BBD8B85FEA78}"/>
                  </a:ext>
                </a:extLst>
              </p:cNvPr>
              <p:cNvSpPr txBox="1"/>
              <p:nvPr/>
            </p:nvSpPr>
            <p:spPr>
              <a:xfrm>
                <a:off x="238285" y="289956"/>
                <a:ext cx="49656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2018 FAST CAMPUS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SCHOOL PRESENTATION</a:t>
                </a:r>
              </a:p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50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5BDC733-8691-4E7B-8B31-9C164DBEBD70}"/>
                  </a:ext>
                </a:extLst>
              </p:cNvPr>
              <p:cNvGrpSpPr/>
              <p:nvPr/>
            </p:nvGrpSpPr>
            <p:grpSpPr>
              <a:xfrm>
                <a:off x="313048" y="351923"/>
                <a:ext cx="11615079" cy="6045906"/>
                <a:chOff x="313048" y="351923"/>
                <a:chExt cx="11615079" cy="6045906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01BAC350-A60F-4950-B2DF-1AFEF70A5E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2705" b="24016"/>
                <a:stretch/>
              </p:blipFill>
              <p:spPr>
                <a:xfrm>
                  <a:off x="10009387" y="351923"/>
                  <a:ext cx="1918740" cy="659567"/>
                </a:xfrm>
                <a:prstGeom prst="rect">
                  <a:avLst/>
                </a:prstGeom>
              </p:spPr>
            </p:pic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DCA03F9C-458F-4AE2-AD6E-8A310478B973}"/>
                    </a:ext>
                  </a:extLst>
                </p:cNvPr>
                <p:cNvCxnSpPr/>
                <p:nvPr/>
              </p:nvCxnSpPr>
              <p:spPr>
                <a:xfrm flipH="1">
                  <a:off x="10463134" y="6397829"/>
                  <a:ext cx="1295959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556836A3-9A7C-4030-B1D7-DE655DA42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048" y="865631"/>
                  <a:ext cx="2282484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A8F3774E-EC84-4CEC-A279-A8B87CE72B27}"/>
                  </a:ext>
                </a:extLst>
              </p:cNvPr>
              <p:cNvSpPr txBox="1"/>
              <p:nvPr/>
            </p:nvSpPr>
            <p:spPr>
              <a:xfrm>
                <a:off x="9963464" y="6431285"/>
                <a:ext cx="2083223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 CAMPUS SCHOOL 2018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EF6CB4D-5653-4A27-B967-52B242E373F2}"/>
              </a:ext>
            </a:extLst>
          </p:cNvPr>
          <p:cNvSpPr txBox="1"/>
          <p:nvPr/>
        </p:nvSpPr>
        <p:spPr>
          <a:xfrm>
            <a:off x="3098042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5" name="Shape 109">
            <a:extLst>
              <a:ext uri="{FF2B5EF4-FFF2-40B4-BE49-F238E27FC236}">
                <a16:creationId xmlns:a16="http://schemas.microsoft.com/office/drawing/2014/main" id="{EA224314-9C46-4668-9D2D-F3CE99518A7F}"/>
              </a:ext>
            </a:extLst>
          </p:cNvPr>
          <p:cNvSpPr txBox="1"/>
          <p:nvPr/>
        </p:nvSpPr>
        <p:spPr>
          <a:xfrm>
            <a:off x="313048" y="1143427"/>
            <a:ext cx="3521973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latin typeface="Arial"/>
                <a:ea typeface="Arial"/>
                <a:cs typeface="Arial"/>
                <a:sym typeface="Arial"/>
              </a:rPr>
              <a:t>02. EDA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2B86596-4BB1-44A8-B137-1149ECE570DB}"/>
              </a:ext>
            </a:extLst>
          </p:cNvPr>
          <p:cNvGrpSpPr/>
          <p:nvPr/>
        </p:nvGrpSpPr>
        <p:grpSpPr>
          <a:xfrm>
            <a:off x="461414" y="2356030"/>
            <a:ext cx="10388556" cy="3636339"/>
            <a:chOff x="529656" y="2356030"/>
            <a:chExt cx="9984165" cy="36363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ADB223E-7A00-4A45-8005-5044111E5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0"/>
            <a:stretch/>
          </p:blipFill>
          <p:spPr>
            <a:xfrm>
              <a:off x="529656" y="2384895"/>
              <a:ext cx="9479731" cy="3607474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47A6913-438C-4990-A6EB-288CC5F57F85}"/>
                </a:ext>
              </a:extLst>
            </p:cNvPr>
            <p:cNvGrpSpPr/>
            <p:nvPr/>
          </p:nvGrpSpPr>
          <p:grpSpPr>
            <a:xfrm>
              <a:off x="10014398" y="2357600"/>
              <a:ext cx="499423" cy="2760310"/>
              <a:chOff x="10137230" y="2328820"/>
              <a:chExt cx="499423" cy="292911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C3CBFE7-FB1E-4CAA-8138-A594DFDBE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0878" y="2328820"/>
                <a:ext cx="485775" cy="1218746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0019670-10A0-4842-8571-3A8B48E679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14947" t="44432" r="10865" b="-5302"/>
              <a:stretch/>
            </p:blipFill>
            <p:spPr>
              <a:xfrm>
                <a:off x="10137230" y="3512781"/>
                <a:ext cx="485775" cy="1745149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C727611-09C9-4436-8223-3EC1F7905F79}"/>
                </a:ext>
              </a:extLst>
            </p:cNvPr>
            <p:cNvSpPr/>
            <p:nvPr/>
          </p:nvSpPr>
          <p:spPr>
            <a:xfrm>
              <a:off x="2429301" y="2357600"/>
              <a:ext cx="341195" cy="2585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9D509B2-5E89-48F8-A95C-0C422C98C0A3}"/>
                </a:ext>
              </a:extLst>
            </p:cNvPr>
            <p:cNvSpPr/>
            <p:nvPr/>
          </p:nvSpPr>
          <p:spPr>
            <a:xfrm>
              <a:off x="4143330" y="2356030"/>
              <a:ext cx="341195" cy="2585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13350D-5CDB-42E1-9DA3-1A6A378575B4}"/>
                </a:ext>
              </a:extLst>
            </p:cNvPr>
            <p:cNvSpPr/>
            <p:nvPr/>
          </p:nvSpPr>
          <p:spPr>
            <a:xfrm>
              <a:off x="6892970" y="2384895"/>
              <a:ext cx="648000" cy="2585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Shape 109">
            <a:extLst>
              <a:ext uri="{FF2B5EF4-FFF2-40B4-BE49-F238E27FC236}">
                <a16:creationId xmlns:a16="http://schemas.microsoft.com/office/drawing/2014/main" id="{54FFBD2E-A722-478B-9C18-3E9288C0FC0D}"/>
              </a:ext>
            </a:extLst>
          </p:cNvPr>
          <p:cNvSpPr txBox="1"/>
          <p:nvPr/>
        </p:nvSpPr>
        <p:spPr>
          <a:xfrm>
            <a:off x="707560" y="1515889"/>
            <a:ext cx="4965693" cy="4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번 스토어 </a:t>
            </a:r>
            <a:r>
              <a:rPr lang="en-US" altLang="ko-KR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-KR" altLang="en-US" sz="1500" b="1" i="0" u="none" strike="noStrike" cap="none" dirty="0">
                <a:latin typeface="Arial"/>
                <a:ea typeface="Arial"/>
                <a:cs typeface="Arial"/>
                <a:sym typeface="Arial"/>
              </a:rPr>
              <a:t>번 아이템 </a:t>
            </a:r>
            <a:r>
              <a:rPr lang="en-US" altLang="ko-KR" sz="1500" b="1" dirty="0">
                <a:latin typeface="Arial"/>
                <a:ea typeface="Arial"/>
                <a:cs typeface="Arial"/>
                <a:sym typeface="Arial"/>
              </a:rPr>
              <a:t>Correlation plot</a:t>
            </a:r>
            <a:endParaRPr lang="en-US" sz="15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522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985</Words>
  <Application>Microsoft Office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YoungMin Joung</cp:lastModifiedBy>
  <cp:revision>69</cp:revision>
  <dcterms:created xsi:type="dcterms:W3CDTF">2018-03-12T09:22:37Z</dcterms:created>
  <dcterms:modified xsi:type="dcterms:W3CDTF">2018-03-15T06:51:54Z</dcterms:modified>
</cp:coreProperties>
</file>