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17" r:id="rId3"/>
    <p:sldId id="366" r:id="rId4"/>
    <p:sldId id="355" r:id="rId5"/>
    <p:sldId id="318" r:id="rId6"/>
    <p:sldId id="382" r:id="rId7"/>
    <p:sldId id="342" r:id="rId8"/>
    <p:sldId id="325" r:id="rId9"/>
    <p:sldId id="367" r:id="rId10"/>
    <p:sldId id="358" r:id="rId11"/>
    <p:sldId id="343" r:id="rId12"/>
    <p:sldId id="328" r:id="rId13"/>
    <p:sldId id="334" r:id="rId14"/>
    <p:sldId id="335" r:id="rId15"/>
    <p:sldId id="344" r:id="rId16"/>
    <p:sldId id="385" r:id="rId17"/>
    <p:sldId id="336" r:id="rId18"/>
    <p:sldId id="34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6106" autoAdjust="0"/>
    <p:restoredTop sz="94660"/>
  </p:normalViewPr>
  <p:slideViewPr>
    <p:cSldViewPr snapToGrid="0">
      <p:cViewPr>
        <p:scale>
          <a:sx n="66" d="100"/>
          <a:sy n="66" d="100"/>
        </p:scale>
        <p:origin x="165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1228724"/>
            <a:ext cx="7772400" cy="1838325"/>
          </a:xfrm>
        </p:spPr>
        <p:txBody>
          <a:bodyPr anchor="b"/>
          <a:lstStyle>
            <a:lvl1pPr algn="ctr">
              <a:defRPr sz="4400">
                <a:latin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CSci 4061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408237"/>
          </a:xfrm>
        </p:spPr>
        <p:txBody>
          <a:bodyPr/>
          <a:lstStyle>
            <a:lvl1pPr marL="0" indent="0" algn="ctr">
              <a:buNone/>
              <a:defRPr sz="3600"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" y="98426"/>
            <a:ext cx="8867775" cy="1325563"/>
          </a:xfrm>
        </p:spPr>
        <p:txBody>
          <a:bodyPr/>
          <a:lstStyle>
            <a:lvl1pPr>
              <a:defRPr baseline="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511299"/>
            <a:ext cx="8943976" cy="5165725"/>
          </a:xfrm>
        </p:spPr>
        <p:txBody>
          <a:bodyPr/>
          <a:lstStyle>
            <a:lvl1pPr>
              <a:defRPr sz="3200" baseline="0">
                <a:latin typeface="Trebuchet MS" panose="020B0603020202020204" pitchFamily="34" charset="0"/>
              </a:defRPr>
            </a:lvl1pPr>
            <a:lvl2pPr>
              <a:defRPr sz="3000" baseline="0">
                <a:solidFill>
                  <a:schemeClr val="accent2"/>
                </a:solidFill>
                <a:latin typeface="Trebuchet MS" panose="020B0603020202020204" pitchFamily="34" charset="0"/>
              </a:defRPr>
            </a:lvl2pPr>
            <a:lvl3pPr>
              <a:defRPr sz="2800" baseline="0">
                <a:solidFill>
                  <a:schemeClr val="accent5"/>
                </a:solidFill>
                <a:latin typeface="Trebuchet MS" panose="020B0603020202020204" pitchFamily="34" charset="0"/>
              </a:defRPr>
            </a:lvl3pPr>
            <a:lvl4pPr>
              <a:defRPr sz="2000" baseline="0">
                <a:latin typeface="Trebuchet MS" panose="020B0603020202020204" pitchFamily="34" charset="0"/>
              </a:defRPr>
            </a:lvl4pPr>
            <a:lvl5pPr>
              <a:defRPr baseline="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01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1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3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2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1612-3FA6-4EA7-8950-3BFDCDE45499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2A3D-711E-43CD-BE68-2CAB4639E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61" y="501930"/>
            <a:ext cx="8515350" cy="18383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CSci 4061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Introduction to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7" y="2763837"/>
            <a:ext cx="6858000" cy="2408237"/>
          </a:xfrm>
        </p:spPr>
        <p:txBody>
          <a:bodyPr/>
          <a:lstStyle/>
          <a:p>
            <a:r>
              <a:rPr lang="en-US" dirty="0">
                <a:solidFill>
                  <a:srgbClr val="9E0000"/>
                </a:solidFill>
              </a:rPr>
              <a:t>(Advanced Control—Signals)</a:t>
            </a:r>
          </a:p>
          <a:p>
            <a:r>
              <a:rPr lang="en-US" dirty="0">
                <a:solidFill>
                  <a:srgbClr val="9E0000"/>
                </a:solidFill>
              </a:rPr>
              <a:t>Part I</a:t>
            </a:r>
          </a:p>
          <a:p>
            <a:r>
              <a:rPr lang="en-US" dirty="0">
                <a:solidFill>
                  <a:srgbClr val="9E0000"/>
                </a:solidFill>
              </a:rPr>
              <a:t>Chap 8.1-8.7 R&amp;R</a:t>
            </a:r>
            <a:br>
              <a:rPr lang="en-US" dirty="0">
                <a:solidFill>
                  <a:srgbClr val="9E0000"/>
                </a:solidFill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0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kill (7421,SIGSTOP);</a:t>
            </a:r>
          </a:p>
          <a:p>
            <a:r>
              <a:rPr lang="en-US" dirty="0">
                <a:cs typeface="Courier New" panose="02070309020205020404" pitchFamily="49" charset="0"/>
              </a:rPr>
              <a:t>Limitations?</a:t>
            </a:r>
          </a:p>
          <a:p>
            <a:r>
              <a:rPr lang="en-US" dirty="0">
                <a:cs typeface="Courier New" panose="02070309020205020404" pitchFamily="49" charset="0"/>
              </a:rPr>
              <a:t>user must own the process (i.e. be the effective </a:t>
            </a:r>
            <a:r>
              <a:rPr lang="en-US" dirty="0" err="1">
                <a:cs typeface="Courier New" panose="02070309020205020404" pitchFamily="49" charset="0"/>
              </a:rPr>
              <a:t>user_id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deal with signal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process gets a signal: 4 choices</a:t>
            </a:r>
          </a:p>
          <a:p>
            <a:endParaRPr lang="en-US" dirty="0"/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Default action (most cases will cause termination)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Ignore (protect against ^C)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Block signals : queued in OS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Take specific action/handle</a:t>
            </a:r>
          </a:p>
          <a:p>
            <a:pPr lvl="1"/>
            <a:endParaRPr lang="en-US" dirty="0"/>
          </a:p>
          <a:p>
            <a:r>
              <a:rPr lang="en-US" dirty="0" smtClean="0"/>
              <a:t>How does a process do any of this?</a:t>
            </a:r>
          </a:p>
        </p:txBody>
      </p:sp>
    </p:spTree>
    <p:extLst>
      <p:ext uri="{BB962C8B-B14F-4D97-AF65-F5344CB8AC3E}">
        <p14:creationId xmlns:p14="http://schemas.microsoft.com/office/powerpoint/2010/main" val="28003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3989"/>
            <a:ext cx="9335365" cy="516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dirty="0"/>
              <a:t>Steps to dealing with signals</a:t>
            </a:r>
          </a:p>
          <a:p>
            <a:r>
              <a:rPr lang="en-US" dirty="0"/>
              <a:t>1. Identify signal(s) of interest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Signals you wish to deal with (i.e. don’t want default) 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In some cases, you may want to treat signals as a set</a:t>
            </a:r>
          </a:p>
          <a:p>
            <a:pPr lvl="1"/>
            <a:endParaRPr lang="en-US" dirty="0"/>
          </a:p>
          <a:p>
            <a:r>
              <a:rPr lang="en-US" dirty="0"/>
              <a:t>2. Decide how to deal with them</a:t>
            </a:r>
          </a:p>
          <a:p>
            <a:pPr marL="0" indent="0">
              <a:buNone/>
            </a:pPr>
            <a:r>
              <a:rPr lang="en-US" dirty="0"/>
              <a:t>	a) {Un}Block signals</a:t>
            </a:r>
          </a:p>
          <a:p>
            <a:pPr marL="0" indent="0">
              <a:buNone/>
            </a:pPr>
            <a:r>
              <a:rPr lang="en-US" dirty="0"/>
              <a:t>	b) Handle/Ignore signals</a:t>
            </a:r>
          </a:p>
        </p:txBody>
      </p:sp>
    </p:spTree>
    <p:extLst>
      <p:ext uri="{BB962C8B-B14F-4D97-AF65-F5344CB8AC3E}">
        <p14:creationId xmlns:p14="http://schemas.microsoft.com/office/powerpoint/2010/main" val="6258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00" y="1511299"/>
            <a:ext cx="8943976" cy="5165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sigemptyset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sig(add/del)set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sigemptyset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(&amp;set);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sigaddset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(&amp;set, SIGINT);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(&amp;set);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sigdelset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(&amp;set, SIGCHLD);</a:t>
            </a:r>
          </a:p>
        </p:txBody>
      </p:sp>
    </p:spTree>
    <p:extLst>
      <p:ext uri="{BB962C8B-B14F-4D97-AF65-F5344CB8AC3E}">
        <p14:creationId xmlns:p14="http://schemas.microsoft.com/office/powerpoint/2010/main" val="18345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Blocking Sets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02" y="1423989"/>
            <a:ext cx="9154086" cy="516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2a)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how,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 *set,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sigset_t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set;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(&amp;set);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(SIG_SETMASK, &amp;set, NULL); </a:t>
            </a:r>
            <a:r>
              <a:rPr lang="en-US" sz="2200" dirty="0">
                <a:cs typeface="Courier New" panose="02070309020205020404" pitchFamily="49" charset="0"/>
              </a:rPr>
              <a:t>//blk signals in set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sigprocmask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(SIG_UNBLOCK,  &amp;set, NULL); </a:t>
            </a:r>
            <a:r>
              <a:rPr lang="en-US" sz="2200" dirty="0">
                <a:cs typeface="Courier New" panose="02070309020205020404" pitchFamily="49" charset="0"/>
              </a:rPr>
              <a:t>//unblock set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b="1" dirty="0">
                <a:cs typeface="Courier New" panose="02070309020205020404" pitchFamily="49" charset="0"/>
              </a:rPr>
              <a:t>Cannot block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SIGKILL, SIGCONT, SIGSTOP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702935" y="2923042"/>
            <a:ext cx="93519" cy="3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42178" y="3320968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old set</a:t>
            </a:r>
          </a:p>
        </p:txBody>
      </p:sp>
    </p:spTree>
    <p:extLst>
      <p:ext uri="{BB962C8B-B14F-4D97-AF65-F5344CB8AC3E}">
        <p14:creationId xmlns:p14="http://schemas.microsoft.com/office/powerpoint/2010/main" val="143222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 Action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2b)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*act, …*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act </a:t>
            </a:r>
            <a:r>
              <a:rPr lang="en-US" sz="2200" dirty="0">
                <a:cs typeface="Courier New" panose="02070309020205020404" pitchFamily="49" charset="0"/>
              </a:rPr>
              <a:t>contains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action </a:t>
            </a:r>
            <a:r>
              <a:rPr lang="en-US" sz="2200" i="1" dirty="0">
                <a:cs typeface="Courier New" panose="02070309020205020404" pitchFamily="49" charset="0"/>
              </a:rPr>
              <a:t>signal handler </a:t>
            </a:r>
            <a:r>
              <a:rPr lang="en-US" sz="2200" dirty="0">
                <a:cs typeface="Courier New" panose="02070309020205020404" pitchFamily="49" charset="0"/>
              </a:rPr>
              <a:t>(function to call):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sa_handler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Signals to </a:t>
            </a:r>
            <a:r>
              <a:rPr lang="en-US" sz="2200" i="1" dirty="0">
                <a:cs typeface="Courier New" panose="02070309020205020404" pitchFamily="49" charset="0"/>
              </a:rPr>
              <a:t>mask/block</a:t>
            </a:r>
            <a:r>
              <a:rPr lang="en-US" sz="2200" dirty="0">
                <a:cs typeface="Courier New" panose="02070309020205020404" pitchFamily="49" charset="0"/>
              </a:rPr>
              <a:t> while handler is executing (signal set):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sa_mask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Some flags to control behavior</a:t>
            </a:r>
          </a:p>
          <a:p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// The handler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 // no other info!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“catching signal = %d/n”,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 marL="0" indent="0" algn="ctr">
              <a:buNone/>
            </a:pPr>
            <a:r>
              <a:rPr lang="en-US" sz="2200" dirty="0">
                <a:cs typeface="Courier New" panose="02070309020205020404" pitchFamily="49" charset="0"/>
              </a:rPr>
              <a:t>Sort of like an OS callback!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 flipH="1">
            <a:off x="7860323" y="1831661"/>
            <a:ext cx="181159" cy="46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94885" y="146232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old one</a:t>
            </a:r>
          </a:p>
        </p:txBody>
      </p:sp>
    </p:spTree>
    <p:extLst>
      <p:ext uri="{BB962C8B-B14F-4D97-AF65-F5344CB8AC3E}">
        <p14:creationId xmlns:p14="http://schemas.microsoft.com/office/powerpoint/2010/main" val="69042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 Action Handling:  Simpler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2b)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void (*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sighandler_t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// handle blocking other signals yourself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sighandler_t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sighandler_t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handler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// The handler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{ // no other info!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“catching signal = %d/n”,  				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5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Action Handling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8" y="1511299"/>
            <a:ext cx="9010651" cy="5165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 ( 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act;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act.sa_handler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sigfillset</a:t>
            </a:r>
            <a:r>
              <a:rPr 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(&amp;</a:t>
            </a:r>
            <a:r>
              <a:rPr lang="en-US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act.sa_mask</a:t>
            </a:r>
            <a:r>
              <a:rPr 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(SIGINT, &amp;act, NULL);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dirty="0">
                <a:latin typeface="+mn-lt"/>
                <a:cs typeface="Courier New" panose="02070309020205020404" pitchFamily="49" charset="0"/>
              </a:rPr>
              <a:t>// OR …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signal (SIGINT,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>
                <a:latin typeface="+mn-lt"/>
                <a:cs typeface="Courier New" panose="02070309020205020404" pitchFamily="49" charset="0"/>
              </a:rPr>
              <a:t>//SIGINT will not term. process</a:t>
            </a:r>
          </a:p>
          <a:p>
            <a:pPr marL="0" indent="0">
              <a:buNone/>
            </a:pPr>
            <a:r>
              <a:rPr lang="en-US" sz="2600" dirty="0">
                <a:latin typeface="+mn-lt"/>
                <a:cs typeface="Courier New" panose="02070309020205020404" pitchFamily="49" charset="0"/>
              </a:rPr>
              <a:t>	// ^c will be caught (after handler setup)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…}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cs typeface="Courier New" panose="02070309020205020404" pitchFamily="49" charset="0"/>
              </a:rPr>
              <a:t>&lt;flow of control diagram&gt;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7638" y="1468344"/>
            <a:ext cx="3906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// The handler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Remember: Cannot catch all signals…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0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Action Handling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8" y="1511299"/>
            <a:ext cx="9010651" cy="5165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Blocking queues the signals for later delivery</a:t>
            </a:r>
          </a:p>
          <a:p>
            <a:pPr marL="0" indent="0">
              <a:buNone/>
            </a:pPr>
            <a:r>
              <a:rPr lang="en-US" dirty="0"/>
              <a:t>May want to ignore the signal all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 ( 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act;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act.sa_handler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SIG_IGN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sigaction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(SIGINT, &amp;act, NULL);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//SIGINT will not term. Process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	// ^c will be ignored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Signal?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Signals are a form of </a:t>
            </a:r>
            <a:r>
              <a:rPr lang="en-US" sz="3600" i="1" dirty="0"/>
              <a:t>asynchronous</a:t>
            </a:r>
            <a:r>
              <a:rPr lang="en-US" sz="3600" dirty="0"/>
              <a:t> IPC</a:t>
            </a:r>
          </a:p>
          <a:p>
            <a:pPr lvl="1"/>
            <a:r>
              <a:rPr lang="en-US" dirty="0"/>
              <a:t>Earlier: Non-blocking I/O and </a:t>
            </a:r>
            <a:r>
              <a:rPr lang="en-US" dirty="0">
                <a:solidFill>
                  <a:schemeClr val="accent2"/>
                </a:solidFill>
              </a:rPr>
              <a:t>check if it has happened =&gt; polling</a:t>
            </a:r>
          </a:p>
          <a:p>
            <a:pPr lvl="1"/>
            <a:r>
              <a:rPr lang="en-US" dirty="0"/>
              <a:t>Problem with polling?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3400" dirty="0"/>
              <a:t>Signals are used by the kernel to deal with severe errors</a:t>
            </a:r>
          </a:p>
          <a:p>
            <a:pPr lvl="1"/>
            <a:r>
              <a:rPr lang="en-US" sz="2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badprog.c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=&gt;char *c; c=0x10; *c= ‘a’)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Memory-error, core dumped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SIGSEGV</a:t>
            </a:r>
            <a:r>
              <a:rPr lang="en-US" dirty="0">
                <a:solidFill>
                  <a:srgbClr val="C00000"/>
                </a:solidFill>
              </a:rPr>
              <a:t> sent to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badprog</a:t>
            </a:r>
            <a:r>
              <a:rPr lang="en-US" dirty="0">
                <a:solidFill>
                  <a:srgbClr val="C00000"/>
                </a:solidFill>
              </a:rPr>
              <a:t>; immediate “tap” on the shoulder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8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signal?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as a software interrupt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Unusual conditions</a:t>
            </a:r>
            <a:r>
              <a:rPr lang="en-US" dirty="0"/>
              <a:t>, rather than “normal IPC”</a:t>
            </a:r>
          </a:p>
          <a:p>
            <a:pPr marL="0" indent="0">
              <a:buNone/>
            </a:pPr>
            <a:r>
              <a:rPr lang="en-US" dirty="0"/>
              <a:t>Often it is the OS communicating to the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0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511299"/>
            <a:ext cx="9364612" cy="516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Signals can also be sent from process to process</a:t>
            </a:r>
          </a:p>
          <a:p>
            <a:pPr lvl="1"/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3400" dirty="0"/>
              <a:t> (to get a list of </a:t>
            </a:r>
            <a:r>
              <a:rPr lang="en-US" sz="3400" dirty="0" err="1"/>
              <a:t>pids</a:t>
            </a:r>
            <a:r>
              <a:rPr lang="en-US" sz="3400" dirty="0"/>
              <a:t>)</a:t>
            </a:r>
          </a:p>
          <a:p>
            <a:pPr lvl="1"/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kill -9 1235</a:t>
            </a:r>
            <a:r>
              <a:rPr lang="en-US" sz="3400" dirty="0"/>
              <a:t> (sends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SIGKILL [-9]</a:t>
            </a:r>
            <a:r>
              <a:rPr lang="en-US" sz="3400" dirty="0"/>
              <a:t> to the process)</a:t>
            </a:r>
          </a:p>
          <a:p>
            <a:pPr lvl="1"/>
            <a:r>
              <a:rPr lang="en-US" sz="3400" dirty="0"/>
              <a:t>General form:</a:t>
            </a:r>
          </a:p>
          <a:p>
            <a:pPr lvl="2"/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-s &lt;signal name&gt; &lt;</a:t>
            </a:r>
            <a:r>
              <a:rPr lang="en-US" sz="3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–s SIGINT </a:t>
            </a:r>
            <a:r>
              <a:rPr lang="en-US" sz="3400" dirty="0">
                <a:solidFill>
                  <a:schemeClr val="tx1"/>
                </a:solidFill>
              </a:rPr>
              <a:t>3423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mybigprog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(hit ctrl-C, interrupt)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happens?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/>
              <a:t>CPU is running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mybigproc</a:t>
            </a:r>
            <a:r>
              <a:rPr lang="en-US" sz="2400" dirty="0"/>
              <a:t> and gets keyboard interrupt</a:t>
            </a:r>
          </a:p>
          <a:p>
            <a:r>
              <a:rPr lang="en-US" sz="2400" dirty="0"/>
              <a:t>OS receives interrupt (^C)</a:t>
            </a:r>
          </a:p>
          <a:p>
            <a:r>
              <a:rPr lang="en-US" sz="2400" dirty="0"/>
              <a:t>OS knows it occurred in the terminal running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mybigproc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OS sends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SIGINT </a:t>
            </a: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mybigproc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sz="2800" dirty="0"/>
              <a:t>Default action: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SIGINT</a:t>
            </a:r>
            <a:r>
              <a:rPr lang="en-US" sz="2800" dirty="0"/>
              <a:t> causes process to terminate</a:t>
            </a: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0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Signal Options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Nothing</a:t>
            </a: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Death </a:t>
            </a:r>
            <a:r>
              <a:rPr lang="en-US" dirty="0">
                <a:cs typeface="Courier New" panose="02070309020205020404" pitchFamily="49" charset="0"/>
              </a:rPr>
              <a:t>(w or w/o core image)</a:t>
            </a: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Stopped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blocked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-SIGSTOP)</a:t>
            </a:r>
          </a:p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Continued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unblocked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-SIGCONT)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is default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SIGCHLD?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cs typeface="Courier New" panose="02070309020205020404" pitchFamily="49" charset="0"/>
              </a:rPr>
              <a:t>signal sent from child to parent when it 	exits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5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8" y="1511299"/>
            <a:ext cx="9467851" cy="516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You can override the default action for </a:t>
            </a:r>
            <a:r>
              <a:rPr lang="en-US" sz="2600" i="1" dirty="0"/>
              <a:t>most</a:t>
            </a:r>
            <a:r>
              <a:rPr lang="en-US" sz="2600" dirty="0"/>
              <a:t> signals; for those:</a:t>
            </a:r>
          </a:p>
          <a:p>
            <a:r>
              <a:rPr lang="en-US" sz="2600" dirty="0">
                <a:solidFill>
                  <a:schemeClr val="accent2"/>
                </a:solidFill>
              </a:rPr>
              <a:t>If you ask to </a:t>
            </a:r>
            <a:r>
              <a:rPr lang="en-US" sz="2600" b="1" dirty="0">
                <a:solidFill>
                  <a:schemeClr val="accent2"/>
                </a:solidFill>
              </a:rPr>
              <a:t>ignore</a:t>
            </a:r>
            <a:r>
              <a:rPr lang="en-US" sz="2600" dirty="0">
                <a:solidFill>
                  <a:schemeClr val="accent2"/>
                </a:solidFill>
              </a:rPr>
              <a:t> a signal, it has no effect</a:t>
            </a:r>
          </a:p>
          <a:p>
            <a:r>
              <a:rPr lang="en-US" sz="2600" dirty="0">
                <a:solidFill>
                  <a:schemeClr val="accent2"/>
                </a:solidFill>
              </a:rPr>
              <a:t>If you </a:t>
            </a:r>
            <a:r>
              <a:rPr lang="en-US" sz="2600" b="1" dirty="0">
                <a:solidFill>
                  <a:schemeClr val="accent2"/>
                </a:solidFill>
              </a:rPr>
              <a:t>block</a:t>
            </a:r>
            <a:r>
              <a:rPr lang="en-US" sz="2600" dirty="0">
                <a:solidFill>
                  <a:schemeClr val="accent2"/>
                </a:solidFill>
              </a:rPr>
              <a:t> a signal, it remains pending until you unblock it </a:t>
            </a:r>
          </a:p>
          <a:p>
            <a:r>
              <a:rPr lang="en-US" sz="2600" dirty="0">
                <a:solidFill>
                  <a:schemeClr val="accent2"/>
                </a:solidFill>
              </a:rPr>
              <a:t>You can </a:t>
            </a:r>
            <a:r>
              <a:rPr lang="en-US" sz="2600" b="1" dirty="0">
                <a:solidFill>
                  <a:schemeClr val="accent2"/>
                </a:solidFill>
              </a:rPr>
              <a:t>catch/handle</a:t>
            </a:r>
            <a:r>
              <a:rPr lang="en-US" sz="2600" dirty="0">
                <a:solidFill>
                  <a:schemeClr val="accent2"/>
                </a:solidFill>
              </a:rPr>
              <a:t> a signal by specifying a handler ~ ignore except you do something specific ….</a:t>
            </a:r>
          </a:p>
          <a:p>
            <a:endParaRPr lang="en-US" sz="26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SIGKILL, </a:t>
            </a:r>
            <a:r>
              <a:rPr lang="en-US" sz="2400" dirty="0">
                <a:solidFill>
                  <a:srgbClr val="C00000"/>
                </a:solidFill>
              </a:rPr>
              <a:t>and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SIGSTOP </a:t>
            </a:r>
            <a:r>
              <a:rPr lang="en-US" sz="2400" dirty="0">
                <a:solidFill>
                  <a:srgbClr val="C00000"/>
                </a:solidFill>
              </a:rPr>
              <a:t>cannot be caught, blocked, 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or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</a:p>
          <a:p>
            <a:pPr marL="0" indent="0">
              <a:buNone/>
            </a:pPr>
            <a:endParaRPr lang="en-US" sz="3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9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Signals carry no other info besides their name, examples:</a:t>
            </a:r>
          </a:p>
          <a:p>
            <a:pPr marL="0" indent="0">
              <a:buNone/>
            </a:pPr>
            <a:r>
              <a:rPr lang="en-US" dirty="0"/>
              <a:t>SIGIO</a:t>
            </a:r>
          </a:p>
          <a:p>
            <a:pPr lvl="1"/>
            <a:r>
              <a:rPr lang="en-US" dirty="0"/>
              <a:t>I/O completion (non-blocking I/O)</a:t>
            </a:r>
          </a:p>
          <a:p>
            <a:pPr marL="0" indent="0">
              <a:buNone/>
            </a:pPr>
            <a:r>
              <a:rPr lang="en-US" dirty="0"/>
              <a:t>SIGCHLD</a:t>
            </a:r>
          </a:p>
          <a:p>
            <a:pPr lvl="1"/>
            <a:r>
              <a:rPr lang="en-US" dirty="0"/>
              <a:t>Child exit (use instead of wait ())</a:t>
            </a:r>
          </a:p>
          <a:p>
            <a:pPr marL="0" indent="0">
              <a:buNone/>
            </a:pPr>
            <a:r>
              <a:rPr lang="en-US" dirty="0"/>
              <a:t>SIGALRM</a:t>
            </a:r>
          </a:p>
          <a:p>
            <a:pPr lvl="1"/>
            <a:r>
              <a:rPr lang="en-US" dirty="0"/>
              <a:t>Timer expired</a:t>
            </a:r>
          </a:p>
          <a:p>
            <a:pPr marL="0" indent="0">
              <a:buNone/>
            </a:pPr>
            <a:r>
              <a:rPr lang="en-US" dirty="0"/>
              <a:t>SIGFPE, SIGPIPE</a:t>
            </a:r>
          </a:p>
          <a:p>
            <a:pPr marL="0" indent="0">
              <a:buNone/>
            </a:pPr>
            <a:r>
              <a:rPr lang="en-US" dirty="0"/>
              <a:t>SIGUSR1,SIGUSR2: not used by the kernel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2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9" y="98426"/>
            <a:ext cx="7088333" cy="1325563"/>
          </a:xfrm>
        </p:spPr>
        <p:txBody>
          <a:bodyPr/>
          <a:lstStyle/>
          <a:p>
            <a:pPr algn="ctr"/>
            <a:r>
              <a:rPr lang="en-US" dirty="0"/>
              <a:t>Sending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423989"/>
            <a:ext cx="9181732" cy="51657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code: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signal.h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kill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signal);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pid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&gt; 0  =&gt; process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pid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C00000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1  =&gt; every process except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pid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= 0  =&gt; process group,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getgrp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831773" y="1744906"/>
            <a:ext cx="3185680" cy="1347090"/>
            <a:chOff x="5831773" y="1744906"/>
            <a:chExt cx="3185680" cy="1347090"/>
          </a:xfrm>
        </p:grpSpPr>
        <p:sp>
          <p:nvSpPr>
            <p:cNvPr id="4" name="TextBox 3"/>
            <p:cNvSpPr txBox="1"/>
            <p:nvPr/>
          </p:nvSpPr>
          <p:spPr>
            <a:xfrm>
              <a:off x="5831773" y="1744906"/>
              <a:ext cx="3185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Process group= set of processes bound to same terminal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98473" y="2445665"/>
              <a:ext cx="2490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e.g. parent – children in the same process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38371</TotalTime>
  <Words>767</Words>
  <Application>Microsoft Office PowerPoint</Application>
  <PresentationFormat>On-screen Show (4:3)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Trebuchet MS</vt:lpstr>
      <vt:lpstr>Office Theme</vt:lpstr>
      <vt:lpstr>CSci 4061 Introduction to Operating Systems</vt:lpstr>
      <vt:lpstr>What is a Signal?</vt:lpstr>
      <vt:lpstr>What is a signal?</vt:lpstr>
      <vt:lpstr>Signal (cont’d)</vt:lpstr>
      <vt:lpstr>Another Example</vt:lpstr>
      <vt:lpstr>Default Signal Options </vt:lpstr>
      <vt:lpstr>Signal Options</vt:lpstr>
      <vt:lpstr>Some Signals</vt:lpstr>
      <vt:lpstr>Sending signals</vt:lpstr>
      <vt:lpstr>Sending Signals (cont’d)</vt:lpstr>
      <vt:lpstr>How to deal with signal options</vt:lpstr>
      <vt:lpstr>Signal Details</vt:lpstr>
      <vt:lpstr>Signal Sets</vt:lpstr>
      <vt:lpstr>Blocking Sets of Signals</vt:lpstr>
      <vt:lpstr>Signal Action Handling</vt:lpstr>
      <vt:lpstr>Signal Action Handling:  Simpler</vt:lpstr>
      <vt:lpstr>Signal Action Handling (cont’d)</vt:lpstr>
      <vt:lpstr>Signal Action Handling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weissman</cp:lastModifiedBy>
  <cp:revision>265</cp:revision>
  <cp:lastPrinted>2014-10-28T14:03:20Z</cp:lastPrinted>
  <dcterms:created xsi:type="dcterms:W3CDTF">2014-09-06T13:58:53Z</dcterms:created>
  <dcterms:modified xsi:type="dcterms:W3CDTF">2022-11-08T21:24:06Z</dcterms:modified>
</cp:coreProperties>
</file>