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7" r:id="rId2"/>
    <p:sldId id="389" r:id="rId3"/>
    <p:sldId id="359" r:id="rId4"/>
    <p:sldId id="365" r:id="rId5"/>
    <p:sldId id="360" r:id="rId6"/>
    <p:sldId id="347" r:id="rId7"/>
    <p:sldId id="346" r:id="rId8"/>
    <p:sldId id="372" r:id="rId9"/>
    <p:sldId id="390" r:id="rId10"/>
    <p:sldId id="373" r:id="rId11"/>
    <p:sldId id="391" r:id="rId12"/>
    <p:sldId id="337" r:id="rId13"/>
    <p:sldId id="312" r:id="rId14"/>
    <p:sldId id="348" r:id="rId15"/>
    <p:sldId id="381" r:id="rId16"/>
    <p:sldId id="350" r:id="rId17"/>
    <p:sldId id="351" r:id="rId18"/>
    <p:sldId id="480" r:id="rId19"/>
    <p:sldId id="353" r:id="rId20"/>
    <p:sldId id="352" r:id="rId21"/>
    <p:sldId id="395" r:id="rId22"/>
    <p:sldId id="34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6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25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228724"/>
            <a:ext cx="7772400" cy="1838325"/>
          </a:xfrm>
        </p:spPr>
        <p:txBody>
          <a:bodyPr anchor="b"/>
          <a:lstStyle>
            <a:lvl1pPr algn="ctr">
              <a:defRPr sz="4400">
                <a:latin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CSci 4061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408237"/>
          </a:xfrm>
        </p:spPr>
        <p:txBody>
          <a:bodyPr/>
          <a:lstStyle>
            <a:lvl1pPr marL="0" indent="0" algn="ctr">
              <a:buNone/>
              <a:defRPr sz="3600"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98426"/>
            <a:ext cx="8867775" cy="1325563"/>
          </a:xfrm>
        </p:spPr>
        <p:txBody>
          <a:bodyPr/>
          <a:lstStyle>
            <a:lvl1pPr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511299"/>
            <a:ext cx="8943976" cy="5165725"/>
          </a:xfrm>
        </p:spPr>
        <p:txBody>
          <a:bodyPr/>
          <a:lstStyle>
            <a:lvl1pPr>
              <a:defRPr sz="3200" baseline="0">
                <a:latin typeface="Trebuchet MS" panose="020B0603020202020204" pitchFamily="34" charset="0"/>
              </a:defRPr>
            </a:lvl1pPr>
            <a:lvl2pPr>
              <a:defRPr sz="3000" baseline="0">
                <a:solidFill>
                  <a:schemeClr val="accent2"/>
                </a:solidFill>
                <a:latin typeface="Trebuchet MS" panose="020B0603020202020204" pitchFamily="34" charset="0"/>
              </a:defRPr>
            </a:lvl2pPr>
            <a:lvl3pPr>
              <a:defRPr sz="2800" baseline="0">
                <a:solidFill>
                  <a:schemeClr val="accent5"/>
                </a:solidFill>
                <a:latin typeface="Trebuchet MS" panose="020B0603020202020204" pitchFamily="34" charset="0"/>
              </a:defRPr>
            </a:lvl3pPr>
            <a:lvl4pPr>
              <a:defRPr sz="2000" baseline="0">
                <a:latin typeface="Trebuchet MS" panose="020B0603020202020204" pitchFamily="34" charset="0"/>
              </a:defRPr>
            </a:lvl4pPr>
            <a:lvl5pPr>
              <a:defRPr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0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1612-3FA6-4EA7-8950-3BFDCDE4549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1" y="501930"/>
            <a:ext cx="8515350" cy="183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CSci 4061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7" y="2763837"/>
            <a:ext cx="6858000" cy="2408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E0000"/>
                </a:solidFill>
              </a:rPr>
              <a:t>(Advanced Control—Signals)</a:t>
            </a:r>
          </a:p>
          <a:p>
            <a:r>
              <a:rPr lang="en-US" dirty="0">
                <a:solidFill>
                  <a:srgbClr val="9E0000"/>
                </a:solidFill>
              </a:rPr>
              <a:t>Part II</a:t>
            </a:r>
          </a:p>
          <a:p>
            <a:br>
              <a:rPr lang="en-US" dirty="0">
                <a:solidFill>
                  <a:srgbClr val="9E0000"/>
                </a:solidFill>
              </a:rPr>
            </a:br>
            <a:r>
              <a:rPr lang="en-US" dirty="0">
                <a:solidFill>
                  <a:srgbClr val="9E0000"/>
                </a:solidFill>
              </a:rPr>
              <a:t>Chap 8.1-8.7 R&amp;R</a:t>
            </a:r>
            <a:br>
              <a:rPr lang="en-US" dirty="0">
                <a:solidFill>
                  <a:srgbClr val="9E0000"/>
                </a:solidFill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98427"/>
            <a:ext cx="8867775" cy="652688"/>
          </a:xfrm>
        </p:spPr>
        <p:txBody>
          <a:bodyPr>
            <a:noAutofit/>
          </a:bodyPr>
          <a:lstStyle/>
          <a:p>
            <a:r>
              <a:rPr lang="en-US" dirty="0"/>
              <a:t>Signals as application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638300"/>
            <a:ext cx="870585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Sending a signal to yourself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raise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sig);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4A63-0402-4A51-BC04-09FE2C05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76BE-6E7C-4C7A-815B-5AE5CA1B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prev_fact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sig)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 OVERFLOW.  Closest answer is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=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i-1,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prev_fact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exit(0);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 main 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long  fact;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("Factorial Computation:\n\n");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signal(SIGUSR1,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/* install SIGUSR1 handler      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prev_fact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prev_fact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fact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prev_fact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/* computing factorial          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(fact &lt; 0)            /* if the results wraps around  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raise(SIGUSR1);     /* we have overflow, print it   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3 == 0)     /* otherwise, print the value   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=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fact);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&lt;example: raise&gt;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3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399"/>
            <a:ext cx="9001124" cy="56168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Sending a signal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SIGALRM</a:t>
            </a:r>
            <a:r>
              <a:rPr lang="en-US" dirty="0"/>
              <a:t>) to yourself in the future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alarm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cs typeface="Courier New" panose="02070309020205020404" pitchFamily="49" charset="0"/>
              </a:rPr>
              <a:t>// does not block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//must define a handler for this to work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alarm_handler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(int sig){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(stderr, “IN ALARM HANDLER\n”);}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act;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act.sa_handler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alarm_handler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act.sa_mask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(SIGALRM, &amp;act, NULL);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 (60);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F690B-1585-4DF1-9A08-A3B332596066}"/>
              </a:ext>
            </a:extLst>
          </p:cNvPr>
          <p:cNvSpPr txBox="1"/>
          <p:nvPr/>
        </p:nvSpPr>
        <p:spPr>
          <a:xfrm>
            <a:off x="5793166" y="5049848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64852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Alarms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an alarm—</a:t>
            </a:r>
          </a:p>
          <a:p>
            <a:pPr marL="0" indent="0">
              <a:buNone/>
            </a:pPr>
            <a:r>
              <a:rPr lang="en-US" dirty="0"/>
              <a:t>   EVERY  k time units</a:t>
            </a:r>
          </a:p>
          <a:p>
            <a:pPr lvl="1"/>
            <a:r>
              <a:rPr lang="en-US" dirty="0"/>
              <a:t>Could keep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alarm (k)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&lt;run </a:t>
            </a:r>
            <a:r>
              <a:rPr lang="en-US" dirty="0" err="1">
                <a:solidFill>
                  <a:srgbClr val="C00000"/>
                </a:solidFill>
              </a:rPr>
              <a:t>alarm.c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lvl="1"/>
            <a:r>
              <a:rPr lang="en-US" dirty="0"/>
              <a:t>Expensive: lots of system calls and </a:t>
            </a:r>
          </a:p>
          <a:p>
            <a:pPr lvl="2"/>
            <a:r>
              <a:rPr lang="en-US" dirty="0"/>
              <a:t>won’t work if k&lt;&lt; </a:t>
            </a:r>
            <a:r>
              <a:rPr lang="en-US" dirty="0" err="1"/>
              <a:t>secs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we can set up a timer</a:t>
            </a:r>
          </a:p>
        </p:txBody>
      </p:sp>
    </p:spTree>
    <p:extLst>
      <p:ext uri="{BB962C8B-B14F-4D97-AF65-F5344CB8AC3E}">
        <p14:creationId xmlns:p14="http://schemas.microsoft.com/office/powerpoint/2010/main" val="42425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Alarms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itimerval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interval;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act.sa_handler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alarm_handler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(SIGALRM,  &amp;act, NULL);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interval.it_interval.tv_sec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>
                <a:cs typeface="Courier New" panose="02070309020205020404" pitchFamily="49" charset="0"/>
              </a:rPr>
              <a:t>// time to first </a:t>
            </a:r>
            <a:r>
              <a:rPr lang="en-US" sz="2000" dirty="0" err="1"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interval.it_interval.tv_usec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interval.it_value.tv_sec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  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// value to reload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interval.it_value.tv_usec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setitimer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(ITIMER_REAL, &amp;intervals, NULL);}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(1);}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//will send SIGALRMS every 100 </a:t>
            </a:r>
            <a:r>
              <a:rPr lang="en-US" sz="2000" dirty="0" err="1">
                <a:cs typeface="Courier New" panose="02070309020205020404" pitchFamily="49" charset="0"/>
              </a:rPr>
              <a:t>usec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0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timing dependent execution, multiple threads of control</a:t>
            </a:r>
          </a:p>
          <a:p>
            <a:pPr lvl="1"/>
            <a:endParaRPr lang="en-US" dirty="0"/>
          </a:p>
          <a:p>
            <a:r>
              <a:rPr lang="en-US" dirty="0"/>
              <a:t>Re-</a:t>
            </a:r>
            <a:r>
              <a:rPr lang="en-US" dirty="0" err="1"/>
              <a:t>entrancy</a:t>
            </a:r>
            <a:endParaRPr lang="en-US" dirty="0"/>
          </a:p>
          <a:p>
            <a:pPr lvl="1"/>
            <a:r>
              <a:rPr lang="en-US" dirty="0"/>
              <a:t>re-entering same function</a:t>
            </a:r>
          </a:p>
          <a:p>
            <a:pPr lvl="1"/>
            <a:endParaRPr lang="en-US" dirty="0"/>
          </a:p>
          <a:p>
            <a:r>
              <a:rPr lang="en-US" dirty="0"/>
              <a:t>Closely related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8" y="1304471"/>
            <a:ext cx="8943976" cy="5165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re-entrant function can be safely invoked again while a prior invocation is pending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f() {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g ();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Any other common examples?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1" y="2586605"/>
            <a:ext cx="2029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g() {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 ();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Re-entrant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516808"/>
            <a:ext cx="8943976" cy="5165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non-reentrant function */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(char *string){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char buffer [MAX_STRING_SIZE];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for (index = 0; string[index]; index++)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buffer [index] = </a:t>
            </a:r>
            <a:r>
              <a:rPr lang="en-US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(string[index]);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buffer;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non-reentrant?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F23A-17BC-4408-A8E1-F244C7BE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" y="130734"/>
            <a:ext cx="4471988" cy="516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handler (…)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(“hello”);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(…)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(“bye”);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0F609-967F-428A-95E7-C20353AC8C0E}"/>
              </a:ext>
            </a:extLst>
          </p:cNvPr>
          <p:cNvSpPr txBox="1"/>
          <p:nvPr/>
        </p:nvSpPr>
        <p:spPr>
          <a:xfrm>
            <a:off x="5277224" y="2283012"/>
            <a:ext cx="248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</a:t>
            </a:r>
            <a:r>
              <a:rPr lang="en-US" u="sng" dirty="0"/>
              <a:t>[0]  [1]  [2] [3] [4]</a:t>
            </a:r>
          </a:p>
          <a:p>
            <a:r>
              <a:rPr lang="en-US" dirty="0"/>
              <a:t>              B    Y</a:t>
            </a:r>
          </a:p>
          <a:p>
            <a:r>
              <a:rPr lang="en-US" dirty="0"/>
              <a:t>              </a:t>
            </a:r>
            <a:r>
              <a:rPr lang="en-US" strike="sngStrike" dirty="0"/>
              <a:t>B </a:t>
            </a:r>
            <a:r>
              <a:rPr lang="en-US" dirty="0"/>
              <a:t>  </a:t>
            </a:r>
            <a:r>
              <a:rPr lang="en-US" strike="sngStrike" dirty="0"/>
              <a:t> Y</a:t>
            </a:r>
          </a:p>
          <a:p>
            <a:r>
              <a:rPr lang="en-US" dirty="0"/>
              <a:t>              H    E    L      </a:t>
            </a:r>
            <a:r>
              <a:rPr lang="en-US" dirty="0" err="1"/>
              <a:t>L</a:t>
            </a:r>
            <a:r>
              <a:rPr lang="en-US" dirty="0"/>
              <a:t>    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42B5CE-A579-4A32-9D18-98945CED8A26}"/>
              </a:ext>
            </a:extLst>
          </p:cNvPr>
          <p:cNvCxnSpPr>
            <a:cxnSpLocks/>
          </p:cNvCxnSpPr>
          <p:nvPr/>
        </p:nvCxnSpPr>
        <p:spPr>
          <a:xfrm>
            <a:off x="7711591" y="2796988"/>
            <a:ext cx="52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67E601-FB1A-4F2C-8E31-53CCF0D796E2}"/>
              </a:ext>
            </a:extLst>
          </p:cNvPr>
          <p:cNvSpPr txBox="1"/>
          <p:nvPr/>
        </p:nvSpPr>
        <p:spPr>
          <a:xfrm>
            <a:off x="8234777" y="260036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5925-BCDB-45F4-8921-54930766CA16}"/>
              </a:ext>
            </a:extLst>
          </p:cNvPr>
          <p:cNvSpPr txBox="1"/>
          <p:nvPr/>
        </p:nvSpPr>
        <p:spPr>
          <a:xfrm>
            <a:off x="4873812" y="23627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(char *string){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char buffer [MAX_STRING_SIZE];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index;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(index = 0; string[index]; index++)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buffer [index] =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	  		   (string[index]);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buffer;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4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Re-entrant functions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 reentrant function (a better solution)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strtoupper_r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for(index 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 index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	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3516-D656-4336-B4E4-85C4883E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90DF-3CF2-4485-BC38-931DAD4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8" y="1511299"/>
            <a:ext cx="9116839" cy="5165725"/>
          </a:xfrm>
        </p:spPr>
        <p:txBody>
          <a:bodyPr/>
          <a:lstStyle/>
          <a:p>
            <a:r>
              <a:rPr lang="en-US" dirty="0"/>
              <a:t>Signals: 4 ways to deal with them?</a:t>
            </a:r>
          </a:p>
          <a:p>
            <a:pPr lvl="1"/>
            <a:r>
              <a:rPr lang="en-US" dirty="0"/>
              <a:t>default, block, ignore, handle</a:t>
            </a:r>
          </a:p>
          <a:p>
            <a:pPr lvl="1"/>
            <a:endParaRPr lang="en-US" dirty="0"/>
          </a:p>
          <a:p>
            <a:r>
              <a:rPr lang="en-US" dirty="0"/>
              <a:t>Handler introduces another “thread of control”</a:t>
            </a:r>
          </a:p>
        </p:txBody>
      </p:sp>
    </p:spTree>
    <p:extLst>
      <p:ext uri="{BB962C8B-B14F-4D97-AF65-F5344CB8AC3E}">
        <p14:creationId xmlns:p14="http://schemas.microsoft.com/office/powerpoint/2010/main" val="11497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eliminate non-reentrancy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not hold static data over successive calls</a:t>
            </a:r>
          </a:p>
          <a:p>
            <a:pPr marL="0" indent="0">
              <a:buNone/>
            </a:pPr>
            <a:r>
              <a:rPr lang="en-US" dirty="0"/>
              <a:t>Do not manipulate global variables</a:t>
            </a:r>
          </a:p>
          <a:p>
            <a:pPr marL="0" indent="0">
              <a:buNone/>
            </a:pPr>
            <a:r>
              <a:rPr lang="en-US" dirty="0"/>
              <a:t>Add synchronization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entrancy</a:t>
            </a:r>
            <a:r>
              <a:rPr lang="en-US" dirty="0"/>
              <a:t> and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8922" y="1423989"/>
            <a:ext cx="9222922" cy="5165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invoke system/library calls in a handler …</a:t>
            </a:r>
          </a:p>
          <a:p>
            <a:pPr lvl="1"/>
            <a:r>
              <a:rPr lang="en-US" dirty="0"/>
              <a:t>Not all system calls are re-entrant</a:t>
            </a:r>
          </a:p>
          <a:p>
            <a:pPr lvl="1"/>
            <a:r>
              <a:rPr lang="en-US" dirty="0"/>
              <a:t>Avoid calling these in signal handlers! </a:t>
            </a:r>
          </a:p>
          <a:p>
            <a:pPr lvl="1"/>
            <a:endParaRPr lang="en-US" dirty="0"/>
          </a:p>
          <a:p>
            <a:r>
              <a:rPr lang="en-US" dirty="0"/>
              <a:t>A function is </a:t>
            </a:r>
            <a:r>
              <a:rPr lang="en-US" i="1" dirty="0">
                <a:solidFill>
                  <a:srgbClr val="C00000"/>
                </a:solidFill>
              </a:rPr>
              <a:t>signal-safe/thread-safe</a:t>
            </a:r>
            <a:r>
              <a:rPr lang="en-US" dirty="0"/>
              <a:t>: if it can be called safely within a handler </a:t>
            </a:r>
          </a:p>
          <a:p>
            <a:pPr lvl="2"/>
            <a:r>
              <a:rPr lang="en-US" dirty="0"/>
              <a:t>Linux man pages will tell you lib/sys calls</a:t>
            </a:r>
          </a:p>
          <a:p>
            <a:pPr lvl="2"/>
            <a:r>
              <a:rPr lang="en-US" dirty="0"/>
              <a:t>=&gt; no races and reentrant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/>
              <a:t>Example: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handler (…)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lib_call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(…); </a:t>
            </a:r>
            <a:r>
              <a:rPr lang="en-US" sz="2600" dirty="0">
                <a:cs typeface="Courier New" panose="02070309020205020404" pitchFamily="49" charset="0"/>
              </a:rPr>
              <a:t>// is this ok?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5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Signal handlers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Keep ‘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short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Be aware of potential race conditions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Be aware of non-reentrancy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Culprits --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non-local state</a:t>
            </a:r>
            <a:r>
              <a:rPr lang="en-US" dirty="0"/>
              <a:t>: </a:t>
            </a:r>
            <a:r>
              <a:rPr lang="en-US" dirty="0" err="1"/>
              <a:t>globals</a:t>
            </a:r>
            <a:r>
              <a:rPr lang="en-US" dirty="0"/>
              <a:t>, statics, file </a:t>
            </a:r>
            <a:r>
              <a:rPr lang="en-US" dirty="0" err="1"/>
              <a:t>ptrs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want handler to run without interruption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 function that can </a:t>
            </a:r>
            <a:r>
              <a:rPr lang="en-US" i="1" dirty="0"/>
              <a:t>safely</a:t>
            </a:r>
            <a:r>
              <a:rPr lang="en-US" dirty="0"/>
              <a:t> be executed by multiple invocations is </a:t>
            </a:r>
            <a:r>
              <a:rPr lang="en-US" i="1" dirty="0"/>
              <a:t>re-entrant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6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outcome depends on timing of events</a:t>
            </a:r>
          </a:p>
          <a:p>
            <a:pPr lvl="1"/>
            <a:r>
              <a:rPr lang="en-US" dirty="0"/>
              <a:t>=&gt; some timings cause program to break</a:t>
            </a:r>
          </a:p>
        </p:txBody>
      </p:sp>
    </p:spTree>
    <p:extLst>
      <p:ext uri="{BB962C8B-B14F-4D97-AF65-F5344CB8AC3E}">
        <p14:creationId xmlns:p14="http://schemas.microsoft.com/office/powerpoint/2010/main" val="10722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in a hander?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Ideally: limited</a:t>
            </a:r>
          </a:p>
          <a:p>
            <a:r>
              <a:rPr lang="en-US" dirty="0"/>
              <a:t>Cleanup: remove memory, files, before shutting down</a:t>
            </a:r>
          </a:p>
          <a:p>
            <a:r>
              <a:rPr lang="en-US" dirty="0"/>
              <a:t>Can do some actually programming</a:t>
            </a:r>
          </a:p>
          <a:p>
            <a:pPr lvl="1"/>
            <a:r>
              <a:rPr lang="en-US" dirty="0"/>
              <a:t>If you change global variable values (CAREFUL)</a:t>
            </a:r>
          </a:p>
        </p:txBody>
      </p:sp>
    </p:spTree>
    <p:extLst>
      <p:ext uri="{BB962C8B-B14F-4D97-AF65-F5344CB8AC3E}">
        <p14:creationId xmlns:p14="http://schemas.microsoft.com/office/powerpoint/2010/main" val="382987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Signals can safely interrupt most system calls</a:t>
            </a:r>
          </a:p>
          <a:p>
            <a:endParaRPr lang="en-US" dirty="0"/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system calls return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EINTR</a:t>
            </a:r>
            <a:r>
              <a:rPr lang="en-US" sz="2400" dirty="0">
                <a:solidFill>
                  <a:schemeClr val="tx1"/>
                </a:solidFill>
              </a:rPr>
              <a:t> (error code)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Just re-run the call: some systems do this automatically (Linux) but not all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Slow blocking calls like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read, write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can be interrupted</a:t>
            </a:r>
          </a:p>
          <a:p>
            <a:pPr lvl="1"/>
            <a:endParaRPr 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read 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 &amp;&amp;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EINTR);</a:t>
            </a:r>
          </a:p>
          <a:p>
            <a:pPr marL="457200" lvl="1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I want my program to wait for certain signals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SIGIO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(I/O or network packets),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z="2800" dirty="0"/>
              <a:t>, etc.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SIGIO </a:t>
            </a:r>
            <a:r>
              <a:rPr lang="en-US" sz="2800" dirty="0"/>
              <a:t>has to be enabled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F_SETFL,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flags | O_NONBLOCK |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O_ASYNC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In handler for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SIGIO</a:t>
            </a:r>
            <a:r>
              <a:rPr lang="en-US" sz="2800" dirty="0"/>
              <a:t>, you can read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800" dirty="0"/>
              <a:t> and the data will be there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487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511299"/>
            <a:ext cx="8943976" cy="516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 want to block until the signals come (no polling or busy waiting)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cs typeface="Courier New" panose="02070309020205020404" pitchFamily="49" charset="0"/>
              </a:rPr>
              <a:t>// block until I receive any of these signals</a:t>
            </a:r>
          </a:p>
          <a:p>
            <a:pPr marL="0" lv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sigsuspend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*mask);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pause(); </a:t>
            </a:r>
            <a:r>
              <a:rPr lang="en-US" dirty="0">
                <a:cs typeface="Courier New" panose="02070309020205020404" pitchFamily="49" charset="0"/>
              </a:rPr>
              <a:t>// block until I receive any signal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//set up signal masks/handlers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F_SETFL, flags | O_NONBLOCK |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 (SIGIO,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585F-2724-4C21-B20E-EFF30D15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8D98-924A-48E2-9D9C-B60A29C3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buffer [100];</a:t>
            </a: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IO_ready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read (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buffer, SIZE);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cs typeface="Courier New" panose="02070309020205020404" pitchFamily="49" charset="0"/>
              </a:rPr>
              <a:t>//set up signal masks/handlers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800" dirty="0">
                <a:cs typeface="Courier New" panose="02070309020205020404" pitchFamily="49" charset="0"/>
              </a:rPr>
              <a:t> could be a pipe, standard input, network, …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F_SETFL, flags | O_NONBLOCK |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O_ASYNC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(SIGIO,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IO_ready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8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(…)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pause ();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cs typeface="Courier New" panose="02070309020205020404" pitchFamily="49" charset="0"/>
              </a:rPr>
              <a:t>// act on IO in buffer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01F4-26D2-414C-9AD3-1392A06262CC}"/>
              </a:ext>
            </a:extLst>
          </p:cNvPr>
          <p:cNvSpPr txBox="1"/>
          <p:nvPr/>
        </p:nvSpPr>
        <p:spPr>
          <a:xfrm>
            <a:off x="6701668" y="5073445"/>
            <a:ext cx="178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Another process:</a:t>
            </a:r>
          </a:p>
          <a:p>
            <a:r>
              <a:rPr lang="en-US" dirty="0">
                <a:solidFill>
                  <a:srgbClr val="C00000"/>
                </a:solidFill>
              </a:rPr>
              <a:t>writes into </a:t>
            </a:r>
            <a:r>
              <a:rPr lang="en-US" dirty="0" err="1">
                <a:solidFill>
                  <a:srgbClr val="C00000"/>
                </a:solidFill>
              </a:rPr>
              <a:t>fd</a:t>
            </a:r>
            <a:r>
              <a:rPr lang="en-US" dirty="0">
                <a:solidFill>
                  <a:srgbClr val="C0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990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45937</TotalTime>
  <Words>1372</Words>
  <Application>Microsoft Office PowerPoint</Application>
  <PresentationFormat>On-screen Show (4:3)</PresentationFormat>
  <Paragraphs>233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CSci 4061 Introduction to Operating Systems</vt:lpstr>
      <vt:lpstr>Signal Review</vt:lpstr>
      <vt:lpstr>Why Block Signals?</vt:lpstr>
      <vt:lpstr>Related: Race conditions</vt:lpstr>
      <vt:lpstr>What can I do in a hander?</vt:lpstr>
      <vt:lpstr>Interrupted System Calls</vt:lpstr>
      <vt:lpstr>Interrupt-driven Programs</vt:lpstr>
      <vt:lpstr>Interrupt-driven Programs</vt:lpstr>
      <vt:lpstr>Example</vt:lpstr>
      <vt:lpstr>Signals as application exceptions</vt:lpstr>
      <vt:lpstr>Example</vt:lpstr>
      <vt:lpstr>Alarms</vt:lpstr>
      <vt:lpstr>Alarms (cont’d)</vt:lpstr>
      <vt:lpstr>Alarms (cont’d)</vt:lpstr>
      <vt:lpstr>Signal Concerns</vt:lpstr>
      <vt:lpstr>Re-entrancy</vt:lpstr>
      <vt:lpstr>Re-entrant functions</vt:lpstr>
      <vt:lpstr>PowerPoint Presentation</vt:lpstr>
      <vt:lpstr>Re-entrant functions (cont’d)</vt:lpstr>
      <vt:lpstr>How to eliminate non-reentrancy</vt:lpstr>
      <vt:lpstr>Re-entrancy and signals</vt:lpstr>
      <vt:lpstr>Signal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 B Weissman</cp:lastModifiedBy>
  <cp:revision>276</cp:revision>
  <cp:lastPrinted>2014-10-28T14:03:20Z</cp:lastPrinted>
  <dcterms:created xsi:type="dcterms:W3CDTF">2014-09-06T13:58:53Z</dcterms:created>
  <dcterms:modified xsi:type="dcterms:W3CDTF">2022-11-09T14:19:32Z</dcterms:modified>
</cp:coreProperties>
</file>