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23254" y="10372823"/>
            <a:ext cx="2862580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927849" y="10372823"/>
            <a:ext cx="305434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317" y="832166"/>
            <a:ext cx="6424295" cy="56134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545"/>
              </a:spcBef>
            </a:pPr>
            <a:r>
              <a:rPr dirty="0" sz="1950" b="1">
                <a:latin typeface="Arial"/>
                <a:cs typeface="Arial"/>
              </a:rPr>
              <a:t>Final Project: Data Exploration for Airbnb Listings</a:t>
            </a:r>
            <a:r>
              <a:rPr dirty="0" sz="1950" spc="-100" b="1">
                <a:latin typeface="Arial"/>
                <a:cs typeface="Arial"/>
              </a:rPr>
              <a:t> </a:t>
            </a:r>
            <a:r>
              <a:rPr dirty="0" sz="1950" b="1">
                <a:latin typeface="Arial"/>
                <a:cs typeface="Arial"/>
              </a:rPr>
              <a:t>and  Neighborhood Similarities in</a:t>
            </a:r>
            <a:r>
              <a:rPr dirty="0" sz="1950" spc="-10" b="1">
                <a:latin typeface="Arial"/>
                <a:cs typeface="Arial"/>
              </a:rPr>
              <a:t> </a:t>
            </a:r>
            <a:r>
              <a:rPr dirty="0" sz="1950" b="1">
                <a:latin typeface="Arial"/>
                <a:cs typeface="Arial"/>
              </a:rPr>
              <a:t>NYC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888" y="1788184"/>
            <a:ext cx="6442075" cy="9525"/>
          </a:xfrm>
          <a:custGeom>
            <a:avLst/>
            <a:gdLst/>
            <a:ahLst/>
            <a:cxnLst/>
            <a:rect l="l" t="t" r="r" b="b"/>
            <a:pathLst>
              <a:path w="6442075" h="9525">
                <a:moveTo>
                  <a:pt x="6441893" y="9529"/>
                </a:moveTo>
                <a:lnTo>
                  <a:pt x="0" y="9529"/>
                </a:lnTo>
                <a:lnTo>
                  <a:pt x="0" y="0"/>
                </a:lnTo>
                <a:lnTo>
                  <a:pt x="6441893" y="0"/>
                </a:lnTo>
                <a:lnTo>
                  <a:pt x="6441893" y="952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6476" y="2431420"/>
            <a:ext cx="6556375" cy="1248410"/>
          </a:xfrm>
          <a:custGeom>
            <a:avLst/>
            <a:gdLst/>
            <a:ahLst/>
            <a:cxnLst/>
            <a:rect l="l" t="t" r="r" b="b"/>
            <a:pathLst>
              <a:path w="6556375" h="1248410">
                <a:moveTo>
                  <a:pt x="0" y="1234060"/>
                </a:moveTo>
                <a:lnTo>
                  <a:pt x="0" y="14294"/>
                </a:lnTo>
                <a:lnTo>
                  <a:pt x="0" y="12398"/>
                </a:lnTo>
                <a:lnTo>
                  <a:pt x="362" y="10575"/>
                </a:lnTo>
                <a:lnTo>
                  <a:pt x="1088" y="8823"/>
                </a:lnTo>
                <a:lnTo>
                  <a:pt x="1813" y="7072"/>
                </a:lnTo>
                <a:lnTo>
                  <a:pt x="2846" y="5526"/>
                </a:lnTo>
                <a:lnTo>
                  <a:pt x="4186" y="4186"/>
                </a:lnTo>
                <a:lnTo>
                  <a:pt x="5526" y="2846"/>
                </a:lnTo>
                <a:lnTo>
                  <a:pt x="7072" y="1813"/>
                </a:lnTo>
                <a:lnTo>
                  <a:pt x="8824" y="1087"/>
                </a:lnTo>
                <a:lnTo>
                  <a:pt x="10575" y="362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62"/>
                </a:lnTo>
                <a:lnTo>
                  <a:pt x="6547421" y="1087"/>
                </a:lnTo>
                <a:lnTo>
                  <a:pt x="6549172" y="1813"/>
                </a:lnTo>
                <a:lnTo>
                  <a:pt x="6550717" y="2846"/>
                </a:lnTo>
                <a:lnTo>
                  <a:pt x="6552058" y="4186"/>
                </a:lnTo>
                <a:lnTo>
                  <a:pt x="6553399" y="5526"/>
                </a:lnTo>
                <a:lnTo>
                  <a:pt x="6554432" y="7072"/>
                </a:lnTo>
                <a:lnTo>
                  <a:pt x="6555157" y="8823"/>
                </a:lnTo>
                <a:lnTo>
                  <a:pt x="6555882" y="10575"/>
                </a:lnTo>
                <a:lnTo>
                  <a:pt x="6556245" y="12398"/>
                </a:lnTo>
                <a:lnTo>
                  <a:pt x="6556246" y="14294"/>
                </a:lnTo>
                <a:lnTo>
                  <a:pt x="6556246" y="1234060"/>
                </a:lnTo>
                <a:lnTo>
                  <a:pt x="6556245" y="1235956"/>
                </a:lnTo>
                <a:lnTo>
                  <a:pt x="6555882" y="1237779"/>
                </a:lnTo>
                <a:lnTo>
                  <a:pt x="6555157" y="1239530"/>
                </a:lnTo>
                <a:lnTo>
                  <a:pt x="6554432" y="1241281"/>
                </a:lnTo>
                <a:lnTo>
                  <a:pt x="6547421" y="1247266"/>
                </a:lnTo>
                <a:lnTo>
                  <a:pt x="6545669" y="1247991"/>
                </a:lnTo>
                <a:lnTo>
                  <a:pt x="6543846" y="1248354"/>
                </a:lnTo>
                <a:lnTo>
                  <a:pt x="6541952" y="1248355"/>
                </a:lnTo>
                <a:lnTo>
                  <a:pt x="14294" y="1248355"/>
                </a:lnTo>
                <a:lnTo>
                  <a:pt x="12398" y="1248354"/>
                </a:lnTo>
                <a:lnTo>
                  <a:pt x="10575" y="1247991"/>
                </a:lnTo>
                <a:lnTo>
                  <a:pt x="8824" y="1247266"/>
                </a:lnTo>
                <a:lnTo>
                  <a:pt x="7072" y="1246541"/>
                </a:lnTo>
                <a:lnTo>
                  <a:pt x="1088" y="1239530"/>
                </a:lnTo>
                <a:lnTo>
                  <a:pt x="362" y="1237779"/>
                </a:lnTo>
                <a:lnTo>
                  <a:pt x="0" y="1235956"/>
                </a:lnTo>
                <a:lnTo>
                  <a:pt x="0" y="1234060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7440" y="2194779"/>
            <a:ext cx="6534784" cy="1434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[89]:</a:t>
            </a:r>
            <a:endParaRPr sz="1050">
              <a:latin typeface="NSimSun"/>
              <a:cs typeface="NSimSun"/>
            </a:endParaRPr>
          </a:p>
          <a:p>
            <a:pPr marL="46990" marR="5068570">
              <a:lnSpc>
                <a:spcPct val="106300"/>
              </a:lnSpc>
              <a:spcBef>
                <a:spcPts val="890"/>
              </a:spcBef>
            </a:pPr>
            <a:r>
              <a:rPr dirty="0" sz="1000" spc="135">
                <a:solidFill>
                  <a:srgbClr val="008000"/>
                </a:solidFill>
                <a:latin typeface="Arial"/>
                <a:cs typeface="Arial"/>
              </a:rPr>
              <a:t>import</a:t>
            </a:r>
            <a:r>
              <a:rPr dirty="0" sz="1000" spc="1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00FF"/>
                </a:solidFill>
                <a:latin typeface="Arial"/>
                <a:cs typeface="Arial"/>
              </a:rPr>
              <a:t>numpy</a:t>
            </a:r>
            <a:r>
              <a:rPr dirty="0" sz="1000" spc="-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70">
                <a:solidFill>
                  <a:srgbClr val="008000"/>
                </a:solidFill>
                <a:latin typeface="Arial"/>
                <a:cs typeface="Arial"/>
              </a:rPr>
              <a:t>as</a:t>
            </a:r>
            <a:r>
              <a:rPr dirty="0" sz="1000" spc="7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0000FF"/>
                </a:solidFill>
                <a:latin typeface="Arial"/>
                <a:cs typeface="Arial"/>
              </a:rPr>
              <a:t>np  </a:t>
            </a:r>
            <a:r>
              <a:rPr dirty="0" sz="1000" spc="135">
                <a:solidFill>
                  <a:srgbClr val="008000"/>
                </a:solidFill>
                <a:latin typeface="Arial"/>
                <a:cs typeface="Arial"/>
              </a:rPr>
              <a:t>import</a:t>
            </a:r>
            <a:r>
              <a:rPr dirty="0" sz="1000" spc="1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50">
                <a:solidFill>
                  <a:srgbClr val="0000FF"/>
                </a:solidFill>
                <a:latin typeface="Arial"/>
                <a:cs typeface="Arial"/>
              </a:rPr>
              <a:t>pandas</a:t>
            </a:r>
            <a:r>
              <a:rPr dirty="0" sz="1000" spc="5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70">
                <a:solidFill>
                  <a:srgbClr val="008000"/>
                </a:solidFill>
                <a:latin typeface="Arial"/>
                <a:cs typeface="Arial"/>
              </a:rPr>
              <a:t>as</a:t>
            </a:r>
            <a:r>
              <a:rPr dirty="0" sz="1000" spc="16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0000FF"/>
                </a:solidFill>
                <a:latin typeface="Arial"/>
                <a:cs typeface="Arial"/>
              </a:rPr>
              <a:t>pd</a:t>
            </a:r>
            <a:endParaRPr sz="1000">
              <a:latin typeface="Arial"/>
              <a:cs typeface="Arial"/>
            </a:endParaRPr>
          </a:p>
          <a:p>
            <a:pPr marL="46990" marR="4077335">
              <a:lnSpc>
                <a:spcPct val="106300"/>
              </a:lnSpc>
            </a:pPr>
            <a:r>
              <a:rPr dirty="0" sz="1000" spc="135">
                <a:solidFill>
                  <a:srgbClr val="008000"/>
                </a:solidFill>
                <a:latin typeface="Arial"/>
                <a:cs typeface="Arial"/>
              </a:rPr>
              <a:t>import</a:t>
            </a:r>
            <a:r>
              <a:rPr dirty="0" sz="1000" spc="1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170">
                <a:solidFill>
                  <a:srgbClr val="0000FF"/>
                </a:solidFill>
                <a:latin typeface="Arial"/>
                <a:cs typeface="Arial"/>
              </a:rPr>
              <a:t>matplotlib.pyplot</a:t>
            </a:r>
            <a:r>
              <a:rPr dirty="0" sz="1000" spc="17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70">
                <a:solidFill>
                  <a:srgbClr val="008000"/>
                </a:solidFill>
                <a:latin typeface="Arial"/>
                <a:cs typeface="Arial"/>
              </a:rPr>
              <a:t>as</a:t>
            </a:r>
            <a:r>
              <a:rPr dirty="0" sz="1000" spc="7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220">
                <a:solidFill>
                  <a:srgbClr val="0000FF"/>
                </a:solidFill>
                <a:latin typeface="Arial"/>
                <a:cs typeface="Arial"/>
              </a:rPr>
              <a:t>plt  </a:t>
            </a:r>
            <a:r>
              <a:rPr dirty="0" sz="1000" spc="135">
                <a:solidFill>
                  <a:srgbClr val="008000"/>
                </a:solidFill>
                <a:latin typeface="Arial"/>
                <a:cs typeface="Arial"/>
              </a:rPr>
              <a:t>import</a:t>
            </a:r>
            <a:r>
              <a:rPr dirty="0" sz="1000" spc="1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140">
                <a:solidFill>
                  <a:srgbClr val="0000FF"/>
                </a:solidFill>
                <a:latin typeface="Arial"/>
                <a:cs typeface="Arial"/>
              </a:rPr>
              <a:t>matplotlib.image</a:t>
            </a:r>
            <a:r>
              <a:rPr dirty="0" sz="1000" spc="14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70">
                <a:solidFill>
                  <a:srgbClr val="008000"/>
                </a:solidFill>
                <a:latin typeface="Arial"/>
                <a:cs typeface="Arial"/>
              </a:rPr>
              <a:t>as</a:t>
            </a:r>
            <a:r>
              <a:rPr dirty="0" sz="1000" spc="7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0000FF"/>
                </a:solidFill>
                <a:latin typeface="Arial"/>
                <a:cs typeface="Arial"/>
              </a:rPr>
              <a:t>mpimg  </a:t>
            </a:r>
            <a:r>
              <a:rPr dirty="0" sz="1000" spc="135">
                <a:solidFill>
                  <a:srgbClr val="008000"/>
                </a:solidFill>
                <a:latin typeface="Arial"/>
                <a:cs typeface="Arial"/>
              </a:rPr>
              <a:t>import</a:t>
            </a:r>
            <a:r>
              <a:rPr dirty="0" sz="1000" spc="1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80">
                <a:solidFill>
                  <a:srgbClr val="0000FF"/>
                </a:solidFill>
                <a:latin typeface="Arial"/>
                <a:cs typeface="Arial"/>
              </a:rPr>
              <a:t>seaborn</a:t>
            </a:r>
            <a:r>
              <a:rPr dirty="0" sz="1000" spc="8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70">
                <a:solidFill>
                  <a:srgbClr val="008000"/>
                </a:solidFill>
                <a:latin typeface="Arial"/>
                <a:cs typeface="Arial"/>
              </a:rPr>
              <a:t>as</a:t>
            </a:r>
            <a:r>
              <a:rPr dirty="0" sz="1000" spc="15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80">
                <a:solidFill>
                  <a:srgbClr val="0000FF"/>
                </a:solidFill>
                <a:latin typeface="Arial"/>
                <a:cs typeface="Arial"/>
              </a:rPr>
              <a:t>sns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</a:pPr>
            <a:r>
              <a:rPr dirty="0" sz="1050" spc="155">
                <a:solidFill>
                  <a:srgbClr val="666666"/>
                </a:solidFill>
                <a:latin typeface="NSimSun"/>
                <a:cs typeface="NSimSun"/>
              </a:rPr>
              <a:t>%</a:t>
            </a:r>
            <a:r>
              <a:rPr dirty="0" sz="1000" spc="155">
                <a:solidFill>
                  <a:srgbClr val="008000"/>
                </a:solidFill>
                <a:latin typeface="Arial"/>
                <a:cs typeface="Arial"/>
              </a:rPr>
              <a:t>matplotlib</a:t>
            </a:r>
            <a:r>
              <a:rPr dirty="0" sz="1000" spc="24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inline 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317" y="3948289"/>
            <a:ext cx="3507104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b="1">
                <a:latin typeface="Arial"/>
                <a:cs typeface="Arial"/>
              </a:rPr>
              <a:t>Part 1: Loading and Cleaning</a:t>
            </a:r>
            <a:r>
              <a:rPr dirty="0" sz="1650" spc="-100" b="1">
                <a:latin typeface="Arial"/>
                <a:cs typeface="Arial"/>
              </a:rPr>
              <a:t> </a:t>
            </a:r>
            <a:r>
              <a:rPr dirty="0" sz="1650" b="1">
                <a:latin typeface="Arial"/>
                <a:cs typeface="Arial"/>
              </a:rPr>
              <a:t>Data: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6476" y="4670836"/>
            <a:ext cx="6556375" cy="438784"/>
          </a:xfrm>
          <a:custGeom>
            <a:avLst/>
            <a:gdLst/>
            <a:ahLst/>
            <a:cxnLst/>
            <a:rect l="l" t="t" r="r" b="b"/>
            <a:pathLst>
              <a:path w="6556375" h="438785">
                <a:moveTo>
                  <a:pt x="0" y="424059"/>
                </a:moveTo>
                <a:lnTo>
                  <a:pt x="0" y="14294"/>
                </a:lnTo>
                <a:lnTo>
                  <a:pt x="0" y="12398"/>
                </a:lnTo>
                <a:lnTo>
                  <a:pt x="362" y="10574"/>
                </a:lnTo>
                <a:lnTo>
                  <a:pt x="1088" y="8823"/>
                </a:lnTo>
                <a:lnTo>
                  <a:pt x="1813" y="7072"/>
                </a:lnTo>
                <a:lnTo>
                  <a:pt x="2846" y="5526"/>
                </a:lnTo>
                <a:lnTo>
                  <a:pt x="4186" y="4186"/>
                </a:lnTo>
                <a:lnTo>
                  <a:pt x="5526" y="2845"/>
                </a:lnTo>
                <a:lnTo>
                  <a:pt x="7072" y="1812"/>
                </a:lnTo>
                <a:lnTo>
                  <a:pt x="8824" y="1087"/>
                </a:lnTo>
                <a:lnTo>
                  <a:pt x="10575" y="362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62"/>
                </a:lnTo>
                <a:lnTo>
                  <a:pt x="6547421" y="1087"/>
                </a:lnTo>
                <a:lnTo>
                  <a:pt x="6549172" y="1812"/>
                </a:lnTo>
                <a:lnTo>
                  <a:pt x="6550717" y="2845"/>
                </a:lnTo>
                <a:lnTo>
                  <a:pt x="6552058" y="4186"/>
                </a:lnTo>
                <a:lnTo>
                  <a:pt x="6553399" y="5526"/>
                </a:lnTo>
                <a:lnTo>
                  <a:pt x="6556246" y="14294"/>
                </a:lnTo>
                <a:lnTo>
                  <a:pt x="6556246" y="424059"/>
                </a:lnTo>
                <a:lnTo>
                  <a:pt x="6556245" y="425954"/>
                </a:lnTo>
                <a:lnTo>
                  <a:pt x="6555882" y="427777"/>
                </a:lnTo>
                <a:lnTo>
                  <a:pt x="6555157" y="429529"/>
                </a:lnTo>
                <a:lnTo>
                  <a:pt x="6554432" y="431280"/>
                </a:lnTo>
                <a:lnTo>
                  <a:pt x="6547421" y="437265"/>
                </a:lnTo>
                <a:lnTo>
                  <a:pt x="6545669" y="437990"/>
                </a:lnTo>
                <a:lnTo>
                  <a:pt x="6543846" y="438353"/>
                </a:lnTo>
                <a:lnTo>
                  <a:pt x="6541952" y="438353"/>
                </a:lnTo>
                <a:lnTo>
                  <a:pt x="14294" y="438353"/>
                </a:lnTo>
                <a:lnTo>
                  <a:pt x="12398" y="438353"/>
                </a:lnTo>
                <a:lnTo>
                  <a:pt x="10575" y="437990"/>
                </a:lnTo>
                <a:lnTo>
                  <a:pt x="8824" y="437265"/>
                </a:lnTo>
                <a:lnTo>
                  <a:pt x="7072" y="436539"/>
                </a:lnTo>
                <a:lnTo>
                  <a:pt x="1088" y="429529"/>
                </a:lnTo>
                <a:lnTo>
                  <a:pt x="362" y="427777"/>
                </a:lnTo>
                <a:lnTo>
                  <a:pt x="0" y="425954"/>
                </a:lnTo>
                <a:lnTo>
                  <a:pt x="0" y="424059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17440" y="4424665"/>
            <a:ext cx="6534784" cy="900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[261]: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</a:pPr>
            <a:endParaRPr sz="700">
              <a:latin typeface="NSimSun"/>
              <a:cs typeface="NSimSun"/>
            </a:endParaRPr>
          </a:p>
          <a:p>
            <a:pPr marL="46990" marR="2277110">
              <a:lnSpc>
                <a:spcPct val="101200"/>
              </a:lnSpc>
              <a:spcBef>
                <a:spcPts val="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10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pd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read_csv(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'C:/Users/jry5/OneDrive/Desktop/listings.csv'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  df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head()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</a:pPr>
            <a:r>
              <a:rPr dirty="0" sz="1050">
                <a:solidFill>
                  <a:srgbClr val="D84215"/>
                </a:solidFill>
                <a:latin typeface="NSimSun"/>
                <a:cs typeface="NSimSun"/>
              </a:rPr>
              <a:t>Out[261]: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6476" y="8854254"/>
            <a:ext cx="6556375" cy="276860"/>
          </a:xfrm>
          <a:custGeom>
            <a:avLst/>
            <a:gdLst/>
            <a:ahLst/>
            <a:cxnLst/>
            <a:rect l="l" t="t" r="r" b="b"/>
            <a:pathLst>
              <a:path w="6556375" h="276859">
                <a:moveTo>
                  <a:pt x="0" y="262059"/>
                </a:moveTo>
                <a:lnTo>
                  <a:pt x="0" y="14294"/>
                </a:lnTo>
                <a:lnTo>
                  <a:pt x="0" y="12398"/>
                </a:lnTo>
                <a:lnTo>
                  <a:pt x="362" y="10574"/>
                </a:lnTo>
                <a:lnTo>
                  <a:pt x="1088" y="8822"/>
                </a:lnTo>
                <a:lnTo>
                  <a:pt x="1813" y="7071"/>
                </a:lnTo>
                <a:lnTo>
                  <a:pt x="2846" y="5526"/>
                </a:lnTo>
                <a:lnTo>
                  <a:pt x="4186" y="4185"/>
                </a:lnTo>
                <a:lnTo>
                  <a:pt x="5526" y="2845"/>
                </a:lnTo>
                <a:lnTo>
                  <a:pt x="7072" y="1812"/>
                </a:lnTo>
                <a:lnTo>
                  <a:pt x="8824" y="1087"/>
                </a:lnTo>
                <a:lnTo>
                  <a:pt x="10575" y="362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62"/>
                </a:lnTo>
                <a:lnTo>
                  <a:pt x="6547421" y="1087"/>
                </a:lnTo>
                <a:lnTo>
                  <a:pt x="6549172" y="1812"/>
                </a:lnTo>
                <a:lnTo>
                  <a:pt x="6550717" y="2845"/>
                </a:lnTo>
                <a:lnTo>
                  <a:pt x="6552058" y="4185"/>
                </a:lnTo>
                <a:lnTo>
                  <a:pt x="6553399" y="5526"/>
                </a:lnTo>
                <a:lnTo>
                  <a:pt x="6556246" y="14294"/>
                </a:lnTo>
                <a:lnTo>
                  <a:pt x="6556246" y="262059"/>
                </a:lnTo>
                <a:lnTo>
                  <a:pt x="6556245" y="263954"/>
                </a:lnTo>
                <a:lnTo>
                  <a:pt x="6555882" y="265777"/>
                </a:lnTo>
                <a:lnTo>
                  <a:pt x="6555157" y="267528"/>
                </a:lnTo>
                <a:lnTo>
                  <a:pt x="6554432" y="269279"/>
                </a:lnTo>
                <a:lnTo>
                  <a:pt x="6547421" y="275263"/>
                </a:lnTo>
                <a:lnTo>
                  <a:pt x="6545669" y="275989"/>
                </a:lnTo>
                <a:lnTo>
                  <a:pt x="6543846" y="276352"/>
                </a:lnTo>
                <a:lnTo>
                  <a:pt x="6541952" y="276353"/>
                </a:lnTo>
                <a:lnTo>
                  <a:pt x="14294" y="276353"/>
                </a:lnTo>
                <a:lnTo>
                  <a:pt x="12398" y="276352"/>
                </a:lnTo>
                <a:lnTo>
                  <a:pt x="10575" y="275989"/>
                </a:lnTo>
                <a:lnTo>
                  <a:pt x="8824" y="275263"/>
                </a:lnTo>
                <a:lnTo>
                  <a:pt x="7072" y="274538"/>
                </a:lnTo>
                <a:lnTo>
                  <a:pt x="1088" y="267528"/>
                </a:lnTo>
                <a:lnTo>
                  <a:pt x="362" y="265777"/>
                </a:lnTo>
                <a:lnTo>
                  <a:pt x="0" y="263954"/>
                </a:lnTo>
                <a:lnTo>
                  <a:pt x="0" y="262059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17440" y="8617613"/>
            <a:ext cx="6534784" cy="158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[262]:</a:t>
            </a:r>
            <a:endParaRPr sz="1050">
              <a:latin typeface="NSimSun"/>
              <a:cs typeface="NSimSun"/>
            </a:endParaRPr>
          </a:p>
          <a:p>
            <a:pPr marL="37465" marR="5888355" indent="9525">
              <a:lnSpc>
                <a:spcPct val="172700"/>
              </a:lnSpc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shape  </a:t>
            </a:r>
            <a:r>
              <a:rPr dirty="0" sz="1050">
                <a:solidFill>
                  <a:srgbClr val="D84215"/>
                </a:solidFill>
                <a:latin typeface="NSimSun"/>
                <a:cs typeface="NSimSun"/>
              </a:rPr>
              <a:t>Out[262]: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latin typeface="NSimSun"/>
                <a:cs typeface="NSimSun"/>
              </a:rPr>
              <a:t>(49530,</a:t>
            </a:r>
            <a:r>
              <a:rPr dirty="0" sz="1050" spc="-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16)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</a:pPr>
            <a:endParaRPr sz="100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</a:pPr>
            <a:r>
              <a:rPr dirty="0" sz="1350" b="1">
                <a:latin typeface="Arial"/>
                <a:cs typeface="Arial"/>
              </a:rPr>
              <a:t>Finding number of null values for each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columns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11" y="8296783"/>
            <a:ext cx="5594350" cy="162560"/>
            <a:chOff x="501711" y="8296783"/>
            <a:chExt cx="5594350" cy="162560"/>
          </a:xfrm>
        </p:grpSpPr>
        <p:sp>
          <p:nvSpPr>
            <p:cNvPr id="14" name="object 14"/>
            <p:cNvSpPr/>
            <p:nvPr/>
          </p:nvSpPr>
          <p:spPr>
            <a:xfrm>
              <a:off x="501711" y="8296783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59" h="162559">
                  <a:moveTo>
                    <a:pt x="162000" y="162000"/>
                  </a:moveTo>
                  <a:lnTo>
                    <a:pt x="0" y="162000"/>
                  </a:lnTo>
                  <a:lnTo>
                    <a:pt x="0" y="0"/>
                  </a:lnTo>
                  <a:lnTo>
                    <a:pt x="162000" y="0"/>
                  </a:lnTo>
                  <a:lnTo>
                    <a:pt x="162000" y="1620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8888" y="8344430"/>
              <a:ext cx="38735" cy="67310"/>
            </a:xfrm>
            <a:custGeom>
              <a:avLst/>
              <a:gdLst/>
              <a:ahLst/>
              <a:cxnLst/>
              <a:rect l="l" t="t" r="r" b="b"/>
              <a:pathLst>
                <a:path w="38734" h="67309">
                  <a:moveTo>
                    <a:pt x="38117" y="66705"/>
                  </a:moveTo>
                  <a:lnTo>
                    <a:pt x="0" y="33352"/>
                  </a:lnTo>
                  <a:lnTo>
                    <a:pt x="38117" y="0"/>
                  </a:lnTo>
                  <a:lnTo>
                    <a:pt x="38117" y="66705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933485" y="8296783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60" h="162559">
                  <a:moveTo>
                    <a:pt x="162000" y="162000"/>
                  </a:moveTo>
                  <a:lnTo>
                    <a:pt x="0" y="162000"/>
                  </a:lnTo>
                  <a:lnTo>
                    <a:pt x="0" y="0"/>
                  </a:lnTo>
                  <a:lnTo>
                    <a:pt x="162000" y="0"/>
                  </a:lnTo>
                  <a:lnTo>
                    <a:pt x="162000" y="1620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000191" y="8344430"/>
              <a:ext cx="38735" cy="67310"/>
            </a:xfrm>
            <a:custGeom>
              <a:avLst/>
              <a:gdLst/>
              <a:ahLst/>
              <a:cxnLst/>
              <a:rect l="l" t="t" r="r" b="b"/>
              <a:pathLst>
                <a:path w="38735" h="67309">
                  <a:moveTo>
                    <a:pt x="0" y="66705"/>
                  </a:moveTo>
                  <a:lnTo>
                    <a:pt x="0" y="0"/>
                  </a:lnTo>
                  <a:lnTo>
                    <a:pt x="38117" y="33352"/>
                  </a:lnTo>
                  <a:lnTo>
                    <a:pt x="0" y="66705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63712" y="8296783"/>
              <a:ext cx="5269865" cy="162560"/>
            </a:xfrm>
            <a:custGeom>
              <a:avLst/>
              <a:gdLst/>
              <a:ahLst/>
              <a:cxnLst/>
              <a:rect l="l" t="t" r="r" b="b"/>
              <a:pathLst>
                <a:path w="5269865" h="162559">
                  <a:moveTo>
                    <a:pt x="5269773" y="162000"/>
                  </a:moveTo>
                  <a:lnTo>
                    <a:pt x="0" y="162000"/>
                  </a:lnTo>
                  <a:lnTo>
                    <a:pt x="0" y="0"/>
                  </a:lnTo>
                  <a:lnTo>
                    <a:pt x="5269773" y="0"/>
                  </a:lnTo>
                  <a:lnTo>
                    <a:pt x="5269773" y="1620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63712" y="8315842"/>
              <a:ext cx="2049145" cy="124460"/>
            </a:xfrm>
            <a:custGeom>
              <a:avLst/>
              <a:gdLst/>
              <a:ahLst/>
              <a:cxnLst/>
              <a:rect l="l" t="t" r="r" b="b"/>
              <a:pathLst>
                <a:path w="2049145" h="124459">
                  <a:moveTo>
                    <a:pt x="2048826" y="123882"/>
                  </a:moveTo>
                  <a:lnTo>
                    <a:pt x="0" y="123882"/>
                  </a:lnTo>
                  <a:lnTo>
                    <a:pt x="0" y="0"/>
                  </a:lnTo>
                  <a:lnTo>
                    <a:pt x="2048826" y="0"/>
                  </a:lnTo>
                  <a:lnTo>
                    <a:pt x="2048826" y="123882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/>
          <p:nvPr/>
        </p:nvSpPr>
        <p:spPr>
          <a:xfrm>
            <a:off x="558876" y="5800076"/>
            <a:ext cx="5537200" cy="10160"/>
          </a:xfrm>
          <a:custGeom>
            <a:avLst/>
            <a:gdLst/>
            <a:ahLst/>
            <a:cxnLst/>
            <a:rect l="l" t="t" r="r" b="b"/>
            <a:pathLst>
              <a:path w="5537200" h="10160">
                <a:moveTo>
                  <a:pt x="5536603" y="0"/>
                </a:moveTo>
                <a:lnTo>
                  <a:pt x="5536603" y="0"/>
                </a:lnTo>
                <a:lnTo>
                  <a:pt x="0" y="0"/>
                </a:lnTo>
                <a:lnTo>
                  <a:pt x="0" y="9537"/>
                </a:lnTo>
                <a:lnTo>
                  <a:pt x="5536603" y="9537"/>
                </a:lnTo>
                <a:lnTo>
                  <a:pt x="5536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36299" y="5587255"/>
            <a:ext cx="1276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id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62" name="object 6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63513" y="5587255"/>
            <a:ext cx="3244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name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79830" y="5587255"/>
            <a:ext cx="432434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host_id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73633" y="5587255"/>
            <a:ext cx="6292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host_name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95040" y="5587255"/>
            <a:ext cx="12515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neighbourhood_group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35562" y="5587255"/>
            <a:ext cx="8642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neighbourhood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67719" y="5587255"/>
            <a:ext cx="3689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latitud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2620" y="5911256"/>
            <a:ext cx="461009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0</a:t>
            </a:r>
            <a:r>
              <a:rPr dirty="0" sz="900" spc="80" b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2060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01395" y="5911256"/>
            <a:ext cx="6864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Modern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NYC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32003" y="5911256"/>
            <a:ext cx="2800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2259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72172" y="5911256"/>
            <a:ext cx="3308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Jenny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80563" y="5911256"/>
            <a:ext cx="5657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Manhattan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74245" y="5844550"/>
            <a:ext cx="625475" cy="296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065"/>
              </a:lnSpc>
              <a:spcBef>
                <a:spcPts val="100"/>
              </a:spcBef>
            </a:pPr>
            <a:r>
              <a:rPr dirty="0" sz="900" spc="-35">
                <a:latin typeface="Arial"/>
                <a:cs typeface="Arial"/>
              </a:rPr>
              <a:t>W</a:t>
            </a:r>
            <a:r>
              <a:rPr dirty="0" sz="900">
                <a:latin typeface="Arial"/>
                <a:cs typeface="Arial"/>
              </a:rPr>
              <a:t>ashington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65"/>
              </a:lnSpc>
            </a:pPr>
            <a:r>
              <a:rPr dirty="0" sz="900">
                <a:latin typeface="Arial"/>
                <a:cs typeface="Arial"/>
              </a:rPr>
              <a:t>Heights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97290" y="5911256"/>
            <a:ext cx="438784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40.8572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2620" y="6292433"/>
            <a:ext cx="461009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1</a:t>
            </a:r>
            <a:r>
              <a:rPr dirty="0" sz="900" spc="80" b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2595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31413" y="6225727"/>
            <a:ext cx="756920" cy="296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065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Skylit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Midtown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65"/>
              </a:lnSpc>
            </a:pPr>
            <a:r>
              <a:rPr dirty="0" sz="900">
                <a:latin typeface="Arial"/>
                <a:cs typeface="Arial"/>
              </a:rPr>
              <a:t>Castle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32003" y="6292433"/>
            <a:ext cx="2800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2845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70475" y="6292433"/>
            <a:ext cx="432434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Jennifer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80563" y="6292433"/>
            <a:ext cx="5657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Manhattan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48157" y="6292433"/>
            <a:ext cx="451484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Midtown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97290" y="6292433"/>
            <a:ext cx="438784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40.7536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02620" y="6807022"/>
            <a:ext cx="461009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2</a:t>
            </a:r>
            <a:r>
              <a:rPr dirty="0" sz="900" spc="80" b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3831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80639" y="6606904"/>
            <a:ext cx="807085" cy="5632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r" marL="12700" marR="5080" indent="3302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Whole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flr  w/private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bdrm,</a:t>
            </a:r>
            <a:endParaRPr sz="900">
              <a:latin typeface="Arial"/>
              <a:cs typeface="Arial"/>
            </a:endParaRPr>
          </a:p>
          <a:p>
            <a:pPr algn="r" marL="88900" marR="5080" indent="374650">
              <a:lnSpc>
                <a:spcPts val="1050"/>
              </a:lnSpc>
            </a:pPr>
            <a:r>
              <a:rPr dirty="0" sz="900">
                <a:latin typeface="Arial"/>
                <a:cs typeface="Arial"/>
              </a:rPr>
              <a:t>bath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&amp;  kitchen(pls</a:t>
            </a:r>
            <a:r>
              <a:rPr dirty="0" sz="900" spc="-90">
                <a:latin typeface="Arial"/>
                <a:cs typeface="Arial"/>
              </a:rPr>
              <a:t> </a:t>
            </a:r>
            <a:r>
              <a:rPr dirty="0" sz="900" spc="-15">
                <a:latin typeface="Arial"/>
                <a:cs typeface="Arial"/>
              </a:rPr>
              <a:t>r...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32003" y="6807022"/>
            <a:ext cx="107124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4869</a:t>
            </a:r>
            <a:r>
              <a:rPr dirty="0" sz="900" spc="1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LisaRoxanne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76007" y="6807022"/>
            <a:ext cx="470534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Brooklyn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27401" y="6807022"/>
            <a:ext cx="5721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Clinton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Hill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97290" y="6807022"/>
            <a:ext cx="438784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40.6851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02620" y="7455023"/>
            <a:ext cx="461009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3</a:t>
            </a:r>
            <a:r>
              <a:rPr dirty="0" sz="900" spc="80" b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5099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44070" y="7254905"/>
            <a:ext cx="744220" cy="5632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r" marL="12700" marR="5080" indent="381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Large</a:t>
            </a:r>
            <a:r>
              <a:rPr dirty="0" sz="900" spc="-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Cozy</a:t>
            </a:r>
            <a:r>
              <a:rPr dirty="0" sz="900" spc="-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  BR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Apartment  In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Midtown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19"/>
              </a:lnSpc>
            </a:pPr>
            <a:r>
              <a:rPr dirty="0" sz="900">
                <a:latin typeface="Arial"/>
                <a:cs typeface="Arial"/>
              </a:rPr>
              <a:t>East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232003" y="7455023"/>
            <a:ext cx="2800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7322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10438" y="7455023"/>
            <a:ext cx="2927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Chris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080563" y="7455023"/>
            <a:ext cx="5657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Manhattan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27550" y="7455023"/>
            <a:ext cx="5721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Murray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Hill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697290" y="7455023"/>
            <a:ext cx="438784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40.7476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02620" y="7969612"/>
            <a:ext cx="138557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4 </a:t>
            </a:r>
            <a:r>
              <a:rPr dirty="0" sz="900">
                <a:latin typeface="Arial"/>
                <a:cs typeface="Arial"/>
              </a:rPr>
              <a:t>5121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BlissArtsSpace!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232003" y="7969612"/>
            <a:ext cx="2800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7356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959516" y="7969612"/>
            <a:ext cx="3435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Garon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176007" y="7969612"/>
            <a:ext cx="470534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Brooklyn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008193" y="7902906"/>
            <a:ext cx="59118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270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Bedford-  Stuyvesant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697290" y="7969612"/>
            <a:ext cx="438784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40.6868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476" y="706597"/>
            <a:ext cx="6556375" cy="2868930"/>
          </a:xfrm>
          <a:custGeom>
            <a:avLst/>
            <a:gdLst/>
            <a:ahLst/>
            <a:cxnLst/>
            <a:rect l="l" t="t" r="r" b="b"/>
            <a:pathLst>
              <a:path w="6556375" h="2868929">
                <a:moveTo>
                  <a:pt x="0" y="2854063"/>
                </a:moveTo>
                <a:lnTo>
                  <a:pt x="0" y="14294"/>
                </a:lnTo>
                <a:lnTo>
                  <a:pt x="0" y="12395"/>
                </a:lnTo>
                <a:lnTo>
                  <a:pt x="362" y="10571"/>
                </a:lnTo>
                <a:lnTo>
                  <a:pt x="1088" y="8812"/>
                </a:lnTo>
                <a:lnTo>
                  <a:pt x="1813" y="7053"/>
                </a:lnTo>
                <a:lnTo>
                  <a:pt x="2846" y="5508"/>
                </a:lnTo>
                <a:lnTo>
                  <a:pt x="4186" y="4178"/>
                </a:lnTo>
                <a:lnTo>
                  <a:pt x="5526" y="2838"/>
                </a:lnTo>
                <a:lnTo>
                  <a:pt x="7072" y="1805"/>
                </a:lnTo>
                <a:lnTo>
                  <a:pt x="8824" y="1079"/>
                </a:lnTo>
                <a:lnTo>
                  <a:pt x="10575" y="363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63"/>
                </a:lnTo>
                <a:lnTo>
                  <a:pt x="6547421" y="1079"/>
                </a:lnTo>
                <a:lnTo>
                  <a:pt x="6549172" y="1805"/>
                </a:lnTo>
                <a:lnTo>
                  <a:pt x="6550717" y="2838"/>
                </a:lnTo>
                <a:lnTo>
                  <a:pt x="6552058" y="4178"/>
                </a:lnTo>
                <a:lnTo>
                  <a:pt x="6553399" y="5508"/>
                </a:lnTo>
                <a:lnTo>
                  <a:pt x="6554432" y="7053"/>
                </a:lnTo>
                <a:lnTo>
                  <a:pt x="6555157" y="8812"/>
                </a:lnTo>
                <a:lnTo>
                  <a:pt x="6555882" y="10571"/>
                </a:lnTo>
                <a:lnTo>
                  <a:pt x="6556245" y="12395"/>
                </a:lnTo>
                <a:lnTo>
                  <a:pt x="6556246" y="14294"/>
                </a:lnTo>
                <a:lnTo>
                  <a:pt x="6556246" y="2854063"/>
                </a:lnTo>
                <a:lnTo>
                  <a:pt x="6541952" y="2868357"/>
                </a:lnTo>
                <a:lnTo>
                  <a:pt x="14294" y="2868357"/>
                </a:lnTo>
                <a:lnTo>
                  <a:pt x="1088" y="2859525"/>
                </a:lnTo>
                <a:lnTo>
                  <a:pt x="362" y="2857776"/>
                </a:lnTo>
                <a:lnTo>
                  <a:pt x="0" y="2855952"/>
                </a:lnTo>
                <a:lnTo>
                  <a:pt x="0" y="2854063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476" y="3984720"/>
            <a:ext cx="6556375" cy="276860"/>
          </a:xfrm>
          <a:custGeom>
            <a:avLst/>
            <a:gdLst/>
            <a:ahLst/>
            <a:cxnLst/>
            <a:rect l="l" t="t" r="r" b="b"/>
            <a:pathLst>
              <a:path w="6556375" h="276860">
                <a:moveTo>
                  <a:pt x="0" y="262059"/>
                </a:moveTo>
                <a:lnTo>
                  <a:pt x="0" y="14294"/>
                </a:lnTo>
                <a:lnTo>
                  <a:pt x="0" y="12386"/>
                </a:lnTo>
                <a:lnTo>
                  <a:pt x="362" y="10562"/>
                </a:lnTo>
                <a:lnTo>
                  <a:pt x="1088" y="8812"/>
                </a:lnTo>
                <a:lnTo>
                  <a:pt x="1813" y="7063"/>
                </a:lnTo>
                <a:lnTo>
                  <a:pt x="2846" y="5518"/>
                </a:lnTo>
                <a:lnTo>
                  <a:pt x="4186" y="4188"/>
                </a:lnTo>
                <a:lnTo>
                  <a:pt x="5526" y="2838"/>
                </a:lnTo>
                <a:lnTo>
                  <a:pt x="7072" y="1805"/>
                </a:lnTo>
                <a:lnTo>
                  <a:pt x="8824" y="1079"/>
                </a:lnTo>
                <a:lnTo>
                  <a:pt x="10575" y="363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63"/>
                </a:lnTo>
                <a:lnTo>
                  <a:pt x="6547421" y="1079"/>
                </a:lnTo>
                <a:lnTo>
                  <a:pt x="6549172" y="1805"/>
                </a:lnTo>
                <a:lnTo>
                  <a:pt x="6550717" y="2838"/>
                </a:lnTo>
                <a:lnTo>
                  <a:pt x="6552058" y="4188"/>
                </a:lnTo>
                <a:lnTo>
                  <a:pt x="6553399" y="5518"/>
                </a:lnTo>
                <a:lnTo>
                  <a:pt x="6554432" y="7063"/>
                </a:lnTo>
                <a:lnTo>
                  <a:pt x="6555157" y="8812"/>
                </a:lnTo>
                <a:lnTo>
                  <a:pt x="6555882" y="10562"/>
                </a:lnTo>
                <a:lnTo>
                  <a:pt x="6556245" y="12386"/>
                </a:lnTo>
                <a:lnTo>
                  <a:pt x="6556246" y="14294"/>
                </a:lnTo>
                <a:lnTo>
                  <a:pt x="6556246" y="262059"/>
                </a:lnTo>
                <a:lnTo>
                  <a:pt x="6541952" y="276353"/>
                </a:lnTo>
                <a:lnTo>
                  <a:pt x="14294" y="276353"/>
                </a:lnTo>
                <a:lnTo>
                  <a:pt x="1088" y="267521"/>
                </a:lnTo>
                <a:lnTo>
                  <a:pt x="362" y="265771"/>
                </a:lnTo>
                <a:lnTo>
                  <a:pt x="0" y="263947"/>
                </a:lnTo>
                <a:lnTo>
                  <a:pt x="0" y="262059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17440" y="469954"/>
            <a:ext cx="6534784" cy="4006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[113]: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define the dataframe</a:t>
            </a:r>
            <a:r>
              <a:rPr dirty="0" sz="950" spc="40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columns</a:t>
            </a:r>
            <a:endParaRPr sz="950">
              <a:latin typeface="SimSun"/>
              <a:cs typeface="SimSun"/>
            </a:endParaRPr>
          </a:p>
          <a:p>
            <a:pPr marL="46990">
              <a:lnSpc>
                <a:spcPct val="100000"/>
              </a:lnSpc>
              <a:spcBef>
                <a:spcPts val="3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column_names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'Borough'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'Neighborhood'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'Latitude'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</a:t>
            </a:r>
            <a:r>
              <a:rPr dirty="0" sz="1050" spc="-1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'Longitude'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 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instantiate the</a:t>
            </a:r>
            <a:r>
              <a:rPr dirty="0" sz="950" spc="45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dataframe</a:t>
            </a:r>
            <a:endParaRPr sz="950">
              <a:latin typeface="SimSun"/>
              <a:cs typeface="SimSun"/>
            </a:endParaRPr>
          </a:p>
          <a:p>
            <a:pPr marL="46990">
              <a:lnSpc>
                <a:spcPct val="100000"/>
              </a:lnSpc>
              <a:spcBef>
                <a:spcPts val="3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neighborhoods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pd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DataFrame(columns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column_names)</a:t>
            </a:r>
            <a:endParaRPr sz="10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  <a:spcBef>
                <a:spcPts val="15"/>
              </a:spcBef>
            </a:pPr>
            <a:r>
              <a:rPr dirty="0" sz="1000" spc="210">
                <a:solidFill>
                  <a:srgbClr val="008000"/>
                </a:solidFill>
                <a:latin typeface="Arial"/>
                <a:cs typeface="Arial"/>
              </a:rPr>
              <a:t>for</a:t>
            </a:r>
            <a:r>
              <a:rPr dirty="0" sz="1000" spc="2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data </a:t>
            </a:r>
            <a:r>
              <a:rPr dirty="0" sz="1000" spc="210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dirty="0" sz="1000" spc="28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neighborhoods_data: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borough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neighborhood_name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1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data[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'properties'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'borough'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neighborhood_name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data[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'properties'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'name'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neighborhood_latlon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data[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'geometry'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'coordinates'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neighborhood_lat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10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neighborhood_latlon[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1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neighborhood_lon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10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neighborhood_latlon[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0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neighborhoods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neighborhoods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append({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'Borough'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:</a:t>
            </a:r>
            <a:r>
              <a:rPr dirty="0" sz="1050" spc="-1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borough,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                                 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'Neighborhood'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:</a:t>
            </a:r>
            <a:r>
              <a:rPr dirty="0" sz="1050" spc="-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neighborhood_name,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                                 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'Latitude'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:</a:t>
            </a:r>
            <a:r>
              <a:rPr dirty="0" sz="1050" spc="-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neighborhood_lat,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                                 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'Longitude'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: neighborhood_lon},</a:t>
            </a:r>
            <a:r>
              <a:rPr dirty="0" sz="1050" spc="-1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 spc="15">
                <a:solidFill>
                  <a:srgbClr val="333333"/>
                </a:solidFill>
                <a:latin typeface="NSimSun"/>
                <a:cs typeface="NSimSun"/>
              </a:rPr>
              <a:t>ignore_index</a:t>
            </a:r>
            <a:r>
              <a:rPr dirty="0" sz="1050" spc="15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00" spc="15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dirty="0" sz="1050" spc="15">
                <a:solidFill>
                  <a:srgbClr val="333333"/>
                </a:solidFill>
                <a:latin typeface="NSimSun"/>
                <a:cs typeface="NSimSun"/>
              </a:rPr>
              <a:t>)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[114]:</a:t>
            </a:r>
            <a:endParaRPr sz="1050">
              <a:latin typeface="NSimSun"/>
              <a:cs typeface="NSimSun"/>
            </a:endParaRPr>
          </a:p>
          <a:p>
            <a:pPr marL="37465" marR="5145405" indent="9525">
              <a:lnSpc>
                <a:spcPct val="172700"/>
              </a:lnSpc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neighborhoods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head()  </a:t>
            </a:r>
            <a:r>
              <a:rPr dirty="0" sz="1050">
                <a:solidFill>
                  <a:srgbClr val="D84215"/>
                </a:solidFill>
                <a:latin typeface="NSimSun"/>
                <a:cs typeface="NSimSun"/>
              </a:rPr>
              <a:t>Out[114]: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6476" y="7196137"/>
            <a:ext cx="6556375" cy="1248410"/>
          </a:xfrm>
          <a:custGeom>
            <a:avLst/>
            <a:gdLst/>
            <a:ahLst/>
            <a:cxnLst/>
            <a:rect l="l" t="t" r="r" b="b"/>
            <a:pathLst>
              <a:path w="6556375" h="1248409">
                <a:moveTo>
                  <a:pt x="0" y="1234060"/>
                </a:moveTo>
                <a:lnTo>
                  <a:pt x="0" y="14294"/>
                </a:lnTo>
                <a:lnTo>
                  <a:pt x="0" y="12386"/>
                </a:lnTo>
                <a:lnTo>
                  <a:pt x="362" y="10562"/>
                </a:lnTo>
                <a:lnTo>
                  <a:pt x="1088" y="8812"/>
                </a:lnTo>
                <a:lnTo>
                  <a:pt x="1813" y="7063"/>
                </a:lnTo>
                <a:lnTo>
                  <a:pt x="2846" y="5518"/>
                </a:lnTo>
                <a:lnTo>
                  <a:pt x="4186" y="4188"/>
                </a:lnTo>
                <a:lnTo>
                  <a:pt x="5526" y="2838"/>
                </a:lnTo>
                <a:lnTo>
                  <a:pt x="7072" y="1805"/>
                </a:lnTo>
                <a:lnTo>
                  <a:pt x="8824" y="1079"/>
                </a:lnTo>
                <a:lnTo>
                  <a:pt x="10575" y="363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63"/>
                </a:lnTo>
                <a:lnTo>
                  <a:pt x="6547421" y="1079"/>
                </a:lnTo>
                <a:lnTo>
                  <a:pt x="6549172" y="1805"/>
                </a:lnTo>
                <a:lnTo>
                  <a:pt x="6550717" y="2838"/>
                </a:lnTo>
                <a:lnTo>
                  <a:pt x="6552058" y="4188"/>
                </a:lnTo>
                <a:lnTo>
                  <a:pt x="6553399" y="5518"/>
                </a:lnTo>
                <a:lnTo>
                  <a:pt x="6554432" y="7063"/>
                </a:lnTo>
                <a:lnTo>
                  <a:pt x="6555157" y="8812"/>
                </a:lnTo>
                <a:lnTo>
                  <a:pt x="6555882" y="10562"/>
                </a:lnTo>
                <a:lnTo>
                  <a:pt x="6556245" y="12386"/>
                </a:lnTo>
                <a:lnTo>
                  <a:pt x="6556246" y="14294"/>
                </a:lnTo>
                <a:lnTo>
                  <a:pt x="6556246" y="1234060"/>
                </a:lnTo>
                <a:lnTo>
                  <a:pt x="6547421" y="1247265"/>
                </a:lnTo>
                <a:lnTo>
                  <a:pt x="6545669" y="1247991"/>
                </a:lnTo>
                <a:lnTo>
                  <a:pt x="6543846" y="1248355"/>
                </a:lnTo>
                <a:lnTo>
                  <a:pt x="6541952" y="1248355"/>
                </a:lnTo>
                <a:lnTo>
                  <a:pt x="14294" y="1248355"/>
                </a:lnTo>
                <a:lnTo>
                  <a:pt x="12398" y="1248355"/>
                </a:lnTo>
                <a:lnTo>
                  <a:pt x="10575" y="1247991"/>
                </a:lnTo>
                <a:lnTo>
                  <a:pt x="8824" y="1247265"/>
                </a:lnTo>
                <a:lnTo>
                  <a:pt x="7072" y="1246540"/>
                </a:lnTo>
                <a:lnTo>
                  <a:pt x="1088" y="1239523"/>
                </a:lnTo>
                <a:lnTo>
                  <a:pt x="362" y="1237773"/>
                </a:lnTo>
                <a:lnTo>
                  <a:pt x="0" y="1235949"/>
                </a:lnTo>
                <a:lnTo>
                  <a:pt x="0" y="1234060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17440" y="6521140"/>
            <a:ext cx="6534784" cy="2727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latin typeface="Arial"/>
                <a:cs typeface="Arial"/>
              </a:rPr>
              <a:t>Use geopy library to get the latitude and longitude values of</a:t>
            </a:r>
            <a:r>
              <a:rPr dirty="0" sz="1350" spc="-4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Brooklyn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[119]: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address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'Brooklyn,</a:t>
            </a:r>
            <a:r>
              <a:rPr dirty="0" sz="1050" spc="-5">
                <a:solidFill>
                  <a:srgbClr val="B92020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NY'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950">
              <a:latin typeface="NSimSun"/>
              <a:cs typeface="NSimSun"/>
            </a:endParaRPr>
          </a:p>
          <a:p>
            <a:pPr marL="46990" marR="3277235">
              <a:lnSpc>
                <a:spcPct val="101200"/>
              </a:lnSpc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geolocator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10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Nominatim(user_agent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"ny_explorer"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  location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2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geolocator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geocode(address)</a:t>
            </a:r>
            <a:endParaRPr sz="1050">
              <a:latin typeface="NSimSun"/>
              <a:cs typeface="NSimSun"/>
            </a:endParaRPr>
          </a:p>
          <a:p>
            <a:pPr marL="46990" marR="4478020">
              <a:lnSpc>
                <a:spcPct val="101200"/>
              </a:lnSpc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latitude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location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latitude  longitude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10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location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longitude</a:t>
            </a:r>
            <a:endParaRPr sz="10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008000"/>
                </a:solidFill>
                <a:latin typeface="NSimSun"/>
                <a:cs typeface="NSimSun"/>
              </a:rPr>
              <a:t>print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(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'The geograpical coordinate of Brooklyn are </a:t>
            </a:r>
            <a:r>
              <a:rPr dirty="0" sz="1000" spc="175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175">
                <a:solidFill>
                  <a:srgbClr val="B92020"/>
                </a:solidFill>
                <a:latin typeface="NSimSun"/>
                <a:cs typeface="NSimSun"/>
              </a:rPr>
              <a:t>, </a:t>
            </a:r>
            <a:r>
              <a:rPr dirty="0" sz="1000" spc="25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25">
                <a:solidFill>
                  <a:srgbClr val="B92020"/>
                </a:solidFill>
                <a:latin typeface="NSimSun"/>
                <a:cs typeface="NSimSun"/>
              </a:rPr>
              <a:t>.'</a:t>
            </a:r>
            <a:r>
              <a:rPr dirty="0" sz="1050" spc="25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 spc="25">
                <a:solidFill>
                  <a:srgbClr val="333333"/>
                </a:solidFill>
                <a:latin typeface="NSimSun"/>
                <a:cs typeface="NSimSun"/>
              </a:rPr>
              <a:t>format(latitude,</a:t>
            </a:r>
            <a:r>
              <a:rPr dirty="0" sz="1050" spc="-21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longitude))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</a:pPr>
            <a:r>
              <a:rPr dirty="0" sz="1050">
                <a:latin typeface="NSimSun"/>
                <a:cs typeface="NSimSun"/>
              </a:rPr>
              <a:t>The geograpical coordinate of Brooklyn are 40.6501038,</a:t>
            </a:r>
            <a:r>
              <a:rPr dirty="0" sz="1050" spc="-2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-73.9495823. 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</a:pPr>
            <a:endParaRPr sz="100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</a:pPr>
            <a:r>
              <a:rPr dirty="0" sz="1350" b="1">
                <a:latin typeface="Arial"/>
                <a:cs typeface="Arial"/>
              </a:rPr>
              <a:t>Create a map of Brooklyn with neighborhoods superimposed on</a:t>
            </a:r>
            <a:r>
              <a:rPr dirty="0" sz="1350" spc="-3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top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58888" y="4762670"/>
          <a:ext cx="3021330" cy="137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350"/>
                <a:gridCol w="897255"/>
                <a:gridCol w="657859"/>
                <a:gridCol w="698500"/>
              </a:tblGrid>
              <a:tr h="194051">
                <a:tc>
                  <a:txBody>
                    <a:bodyPr/>
                    <a:lstStyle/>
                    <a:p>
                      <a:pPr algn="r" marR="4953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Borough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Neighborhood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Latitude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286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Longitude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1002"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355600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0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Bronx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 spc="-35">
                          <a:latin typeface="Arial"/>
                          <a:cs typeface="Arial"/>
                        </a:rPr>
                        <a:t>W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akefield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40.894705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-73.847201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7765"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355600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Bronx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Co-op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City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40.874294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-73.829939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765"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355600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Bronx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Eastchester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40.887556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-73.827806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765"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355600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Bronx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Fieldston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40.895437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-73.905643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187759">
                <a:tc>
                  <a:txBody>
                    <a:bodyPr/>
                    <a:lstStyle/>
                    <a:p>
                      <a:pPr algn="r" marR="49530">
                        <a:lnSpc>
                          <a:spcPts val="990"/>
                        </a:lnSpc>
                        <a:spcBef>
                          <a:spcPts val="385"/>
                        </a:spcBef>
                        <a:tabLst>
                          <a:tab pos="355600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Bronx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Riverdale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40.890834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-73.912585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476" y="706598"/>
            <a:ext cx="6556375" cy="600710"/>
          </a:xfrm>
          <a:custGeom>
            <a:avLst/>
            <a:gdLst/>
            <a:ahLst/>
            <a:cxnLst/>
            <a:rect l="l" t="t" r="r" b="b"/>
            <a:pathLst>
              <a:path w="6556375" h="600710">
                <a:moveTo>
                  <a:pt x="0" y="586059"/>
                </a:moveTo>
                <a:lnTo>
                  <a:pt x="0" y="14294"/>
                </a:lnTo>
                <a:lnTo>
                  <a:pt x="0" y="12386"/>
                </a:lnTo>
                <a:lnTo>
                  <a:pt x="362" y="10562"/>
                </a:lnTo>
                <a:lnTo>
                  <a:pt x="1088" y="8803"/>
                </a:lnTo>
                <a:lnTo>
                  <a:pt x="1813" y="7063"/>
                </a:lnTo>
                <a:lnTo>
                  <a:pt x="2846" y="5518"/>
                </a:lnTo>
                <a:lnTo>
                  <a:pt x="4186" y="4178"/>
                </a:lnTo>
                <a:lnTo>
                  <a:pt x="5526" y="2829"/>
                </a:lnTo>
                <a:lnTo>
                  <a:pt x="7072" y="1796"/>
                </a:lnTo>
                <a:lnTo>
                  <a:pt x="8824" y="1079"/>
                </a:lnTo>
                <a:lnTo>
                  <a:pt x="10575" y="363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63"/>
                </a:lnTo>
                <a:lnTo>
                  <a:pt x="6547421" y="1079"/>
                </a:lnTo>
                <a:lnTo>
                  <a:pt x="6549172" y="1796"/>
                </a:lnTo>
                <a:lnTo>
                  <a:pt x="6550717" y="2829"/>
                </a:lnTo>
                <a:lnTo>
                  <a:pt x="6552058" y="4178"/>
                </a:lnTo>
                <a:lnTo>
                  <a:pt x="6553399" y="5518"/>
                </a:lnTo>
                <a:lnTo>
                  <a:pt x="6556246" y="14294"/>
                </a:lnTo>
                <a:lnTo>
                  <a:pt x="6556246" y="586059"/>
                </a:lnTo>
                <a:lnTo>
                  <a:pt x="6547421" y="599246"/>
                </a:lnTo>
                <a:lnTo>
                  <a:pt x="6545669" y="599981"/>
                </a:lnTo>
                <a:lnTo>
                  <a:pt x="6543846" y="600344"/>
                </a:lnTo>
                <a:lnTo>
                  <a:pt x="6541952" y="600353"/>
                </a:lnTo>
                <a:lnTo>
                  <a:pt x="14294" y="600353"/>
                </a:lnTo>
                <a:lnTo>
                  <a:pt x="12398" y="600344"/>
                </a:lnTo>
                <a:lnTo>
                  <a:pt x="10575" y="599981"/>
                </a:lnTo>
                <a:lnTo>
                  <a:pt x="8824" y="599246"/>
                </a:lnTo>
                <a:lnTo>
                  <a:pt x="7072" y="598520"/>
                </a:lnTo>
                <a:lnTo>
                  <a:pt x="0" y="587948"/>
                </a:lnTo>
                <a:lnTo>
                  <a:pt x="0" y="586059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7440" y="469955"/>
            <a:ext cx="6534784" cy="1062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[164]: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Brooklyn_data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neighborhoods[(neighborhoods[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'Borough'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==</a:t>
            </a:r>
            <a:r>
              <a:rPr dirty="0" sz="1050" spc="-8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'Brooklyn'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|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(neighborhoods[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'Borough'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</a:t>
            </a:r>
            <a:endParaRPr sz="1050">
              <a:latin typeface="NSimSun"/>
              <a:cs typeface="NSimSun"/>
            </a:endParaRPr>
          </a:p>
          <a:p>
            <a:pPr marL="46990" marR="3839845">
              <a:lnSpc>
                <a:spcPct val="101200"/>
              </a:lnSpc>
            </a:pP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 spc="5">
                <a:solidFill>
                  <a:srgbClr val="B92020"/>
                </a:solidFill>
                <a:latin typeface="NSimSun"/>
                <a:cs typeface="NSimSun"/>
              </a:rPr>
              <a:t>'Manhattan'</a:t>
            </a:r>
            <a:r>
              <a:rPr dirty="0" sz="1050" spc="5">
                <a:solidFill>
                  <a:srgbClr val="333333"/>
                </a:solidFill>
                <a:latin typeface="NSimSun"/>
                <a:cs typeface="NSimSun"/>
              </a:rPr>
              <a:t>)]</a:t>
            </a:r>
            <a:r>
              <a:rPr dirty="0" sz="1050" spc="5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 spc="5">
                <a:solidFill>
                  <a:srgbClr val="333333"/>
                </a:solidFill>
                <a:latin typeface="NSimSun"/>
                <a:cs typeface="NSimSun"/>
              </a:rPr>
              <a:t>reset_index(drop</a:t>
            </a:r>
            <a:r>
              <a:rPr dirty="0" sz="1050" spc="5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00" spc="5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dirty="0" sz="1050" spc="5">
                <a:solidFill>
                  <a:srgbClr val="333333"/>
                </a:solidFill>
                <a:latin typeface="NSimSun"/>
                <a:cs typeface="NSimSun"/>
              </a:rPr>
              <a:t>) 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Brooklyn_data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head()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D84215"/>
                </a:solidFill>
                <a:latin typeface="NSimSun"/>
                <a:cs typeface="NSimSun"/>
              </a:rPr>
              <a:t>Out[164]: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58888" y="1808549"/>
          <a:ext cx="3088005" cy="137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025"/>
                <a:gridCol w="897255"/>
                <a:gridCol w="657859"/>
                <a:gridCol w="698500"/>
              </a:tblGrid>
              <a:tr h="194051">
                <a:tc>
                  <a:txBody>
                    <a:bodyPr/>
                    <a:lstStyle/>
                    <a:p>
                      <a:pPr algn="r" marR="4953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Borough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Neighborhood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Latitude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286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Longitude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1002"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900" spc="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Manhattan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Marble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40.876551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-73.910660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7765"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75590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Brooklyn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Bay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Ridge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40.625801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-74.030621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765"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75590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Brooklyn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Bensonhurst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40.6</a:t>
                      </a:r>
                      <a:r>
                        <a:rPr dirty="0" sz="900" spc="-7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1009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-73.995180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765"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275590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Brooklyn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Sunset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Park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40.645103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-74.010316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187759">
                <a:tc>
                  <a:txBody>
                    <a:bodyPr/>
                    <a:lstStyle/>
                    <a:p>
                      <a:pPr algn="r" marR="49530">
                        <a:lnSpc>
                          <a:spcPts val="990"/>
                        </a:lnSpc>
                        <a:spcBef>
                          <a:spcPts val="385"/>
                        </a:spcBef>
                        <a:tabLst>
                          <a:tab pos="275590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Brooklyn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Greenpoint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40.730201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-73.954241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476" y="706591"/>
            <a:ext cx="6556375" cy="3030855"/>
          </a:xfrm>
          <a:custGeom>
            <a:avLst/>
            <a:gdLst/>
            <a:ahLst/>
            <a:cxnLst/>
            <a:rect l="l" t="t" r="r" b="b"/>
            <a:pathLst>
              <a:path w="6556375" h="3030854">
                <a:moveTo>
                  <a:pt x="0" y="3016063"/>
                </a:moveTo>
                <a:lnTo>
                  <a:pt x="0" y="14294"/>
                </a:lnTo>
                <a:lnTo>
                  <a:pt x="0" y="12386"/>
                </a:lnTo>
                <a:lnTo>
                  <a:pt x="362" y="10552"/>
                </a:lnTo>
                <a:lnTo>
                  <a:pt x="1088" y="8803"/>
                </a:lnTo>
                <a:lnTo>
                  <a:pt x="1813" y="7053"/>
                </a:lnTo>
                <a:lnTo>
                  <a:pt x="2846" y="5508"/>
                </a:lnTo>
                <a:lnTo>
                  <a:pt x="4186" y="4178"/>
                </a:lnTo>
                <a:lnTo>
                  <a:pt x="5526" y="2838"/>
                </a:lnTo>
                <a:lnTo>
                  <a:pt x="7072" y="1805"/>
                </a:lnTo>
                <a:lnTo>
                  <a:pt x="8824" y="1079"/>
                </a:lnTo>
                <a:lnTo>
                  <a:pt x="10575" y="363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63"/>
                </a:lnTo>
                <a:lnTo>
                  <a:pt x="6547421" y="1079"/>
                </a:lnTo>
                <a:lnTo>
                  <a:pt x="6549172" y="1805"/>
                </a:lnTo>
                <a:lnTo>
                  <a:pt x="6550717" y="2838"/>
                </a:lnTo>
                <a:lnTo>
                  <a:pt x="6552058" y="4178"/>
                </a:lnTo>
                <a:lnTo>
                  <a:pt x="6553399" y="5508"/>
                </a:lnTo>
                <a:lnTo>
                  <a:pt x="6554432" y="7053"/>
                </a:lnTo>
                <a:lnTo>
                  <a:pt x="6555157" y="8812"/>
                </a:lnTo>
                <a:lnTo>
                  <a:pt x="6555882" y="10552"/>
                </a:lnTo>
                <a:lnTo>
                  <a:pt x="6556245" y="12386"/>
                </a:lnTo>
                <a:lnTo>
                  <a:pt x="6556246" y="14294"/>
                </a:lnTo>
                <a:lnTo>
                  <a:pt x="6556246" y="3016063"/>
                </a:lnTo>
                <a:lnTo>
                  <a:pt x="6541952" y="3030357"/>
                </a:lnTo>
                <a:lnTo>
                  <a:pt x="14294" y="3030357"/>
                </a:lnTo>
                <a:lnTo>
                  <a:pt x="0" y="3017952"/>
                </a:lnTo>
                <a:lnTo>
                  <a:pt x="0" y="3016063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7440" y="469948"/>
            <a:ext cx="6534784" cy="3778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[165]: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create map of Manhattan using latitude and longitude</a:t>
            </a:r>
            <a:r>
              <a:rPr dirty="0" sz="950" spc="30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values</a:t>
            </a:r>
            <a:endParaRPr sz="950">
              <a:latin typeface="SimSun"/>
              <a:cs typeface="SimSun"/>
            </a:endParaRPr>
          </a:p>
          <a:p>
            <a:pPr marL="46990">
              <a:lnSpc>
                <a:spcPct val="100000"/>
              </a:lnSpc>
              <a:spcBef>
                <a:spcPts val="3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map_Brooklyn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folium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Map(location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[latitude, longitude],</a:t>
            </a:r>
            <a:r>
              <a:rPr dirty="0" sz="1050" spc="-1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zoom_start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=11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 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add markers to</a:t>
            </a:r>
            <a:r>
              <a:rPr dirty="0" sz="950" spc="45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map</a:t>
            </a:r>
            <a:endParaRPr sz="950">
              <a:latin typeface="SimSun"/>
              <a:cs typeface="SimSun"/>
            </a:endParaRPr>
          </a:p>
          <a:p>
            <a:pPr marL="46990" marR="94615">
              <a:lnSpc>
                <a:spcPct val="101200"/>
              </a:lnSpc>
              <a:spcBef>
                <a:spcPts val="20"/>
              </a:spcBef>
            </a:pPr>
            <a:r>
              <a:rPr dirty="0" sz="1000" spc="210">
                <a:solidFill>
                  <a:srgbClr val="008000"/>
                </a:solidFill>
                <a:latin typeface="Arial"/>
                <a:cs typeface="Arial"/>
              </a:rPr>
              <a:t>for</a:t>
            </a:r>
            <a:r>
              <a:rPr dirty="0" sz="1000" spc="2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lat, lng, label </a:t>
            </a:r>
            <a:r>
              <a:rPr dirty="0" sz="1000" spc="210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dirty="0" sz="1000" spc="2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8000"/>
                </a:solidFill>
                <a:latin typeface="NSimSun"/>
                <a:cs typeface="NSimSun"/>
              </a:rPr>
              <a:t>zip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(Brooklyn_data[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'Latitude'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], Brooklyn_data[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'Longitude'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], Brooklyn_data  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'Neighborhood'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]):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label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folium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Popup(label,</a:t>
            </a:r>
            <a:r>
              <a:rPr dirty="0" sz="1050" spc="-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 spc="20">
                <a:solidFill>
                  <a:srgbClr val="333333"/>
                </a:solidFill>
                <a:latin typeface="NSimSun"/>
                <a:cs typeface="NSimSun"/>
              </a:rPr>
              <a:t>parse_html</a:t>
            </a:r>
            <a:r>
              <a:rPr dirty="0" sz="1050" spc="2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00" spc="20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dirty="0" sz="1050" spc="20">
                <a:solidFill>
                  <a:srgbClr val="333333"/>
                </a:solidFill>
                <a:latin typeface="NSimSun"/>
                <a:cs typeface="NSimSun"/>
              </a:rPr>
              <a:t>)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folium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CircleMarker(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[lat,</a:t>
            </a:r>
            <a:r>
              <a:rPr dirty="0" sz="1050" spc="-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lng],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radius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=5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popup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label,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color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'blue'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</a:t>
            </a:r>
            <a:r>
              <a:rPr dirty="0" sz="1050" spc="30">
                <a:solidFill>
                  <a:srgbClr val="333333"/>
                </a:solidFill>
                <a:latin typeface="NSimSun"/>
                <a:cs typeface="NSimSun"/>
              </a:rPr>
              <a:t>fill</a:t>
            </a:r>
            <a:r>
              <a:rPr dirty="0" sz="1050" spc="3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00" spc="30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dirty="0" sz="1050" spc="30">
                <a:solidFill>
                  <a:srgbClr val="333333"/>
                </a:solidFill>
                <a:latin typeface="NSimSun"/>
                <a:cs typeface="NSimSun"/>
              </a:rPr>
              <a:t>,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fill_color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'#3186cc'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fill_opacity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=0.7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</a:t>
            </a:r>
            <a:r>
              <a:rPr dirty="0" sz="1050" spc="10">
                <a:solidFill>
                  <a:srgbClr val="333333"/>
                </a:solidFill>
                <a:latin typeface="NSimSun"/>
                <a:cs typeface="NSimSun"/>
              </a:rPr>
              <a:t>parse_html</a:t>
            </a:r>
            <a:r>
              <a:rPr dirty="0" sz="1050" spc="1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00" spc="10">
                <a:solidFill>
                  <a:srgbClr val="008000"/>
                </a:solidFill>
                <a:latin typeface="Arial"/>
                <a:cs typeface="Arial"/>
              </a:rPr>
              <a:t>False</a:t>
            </a:r>
            <a:r>
              <a:rPr dirty="0" sz="1050" spc="10">
                <a:solidFill>
                  <a:srgbClr val="333333"/>
                </a:solidFill>
                <a:latin typeface="NSimSun"/>
                <a:cs typeface="NSimSun"/>
              </a:rPr>
              <a:t>)</a:t>
            </a:r>
            <a:r>
              <a:rPr dirty="0" sz="1050" spc="1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 spc="10">
                <a:solidFill>
                  <a:srgbClr val="333333"/>
                </a:solidFill>
                <a:latin typeface="NSimSun"/>
                <a:cs typeface="NSimSun"/>
              </a:rPr>
              <a:t>add_to(map_Brooklyn)   </a:t>
            </a:r>
            <a:endParaRPr sz="1050">
              <a:latin typeface="NSimSun"/>
              <a:cs typeface="NSimSun"/>
            </a:endParaRPr>
          </a:p>
          <a:p>
            <a:pPr marL="46990" marR="5678805" indent="66675">
              <a:lnSpc>
                <a:spcPct val="101200"/>
              </a:lnSpc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map_Brooklyn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</a:pPr>
            <a:r>
              <a:rPr dirty="0" sz="1050">
                <a:solidFill>
                  <a:srgbClr val="D84215"/>
                </a:solidFill>
                <a:latin typeface="NSimSun"/>
                <a:cs typeface="NSimSun"/>
              </a:rPr>
              <a:t>Out[165]: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</a:pPr>
            <a:r>
              <a:rPr dirty="0" sz="1050">
                <a:solidFill>
                  <a:srgbClr val="565656"/>
                </a:solidFill>
                <a:latin typeface="Arial"/>
                <a:cs typeface="Arial"/>
              </a:rPr>
              <a:t>Make this Notebook </a:t>
            </a:r>
            <a:r>
              <a:rPr dirty="0" sz="1050" spc="-10">
                <a:solidFill>
                  <a:srgbClr val="565656"/>
                </a:solidFill>
                <a:latin typeface="Arial"/>
                <a:cs typeface="Arial"/>
              </a:rPr>
              <a:t>Trusted </a:t>
            </a:r>
            <a:r>
              <a:rPr dirty="0" sz="1050">
                <a:solidFill>
                  <a:srgbClr val="565656"/>
                </a:solidFill>
                <a:latin typeface="Arial"/>
                <a:cs typeface="Arial"/>
              </a:rPr>
              <a:t>to load map: File -&gt; </a:t>
            </a:r>
            <a:r>
              <a:rPr dirty="0" sz="1050" spc="-10">
                <a:solidFill>
                  <a:srgbClr val="565656"/>
                </a:solidFill>
                <a:latin typeface="Arial"/>
                <a:cs typeface="Arial"/>
              </a:rPr>
              <a:t>Trust</a:t>
            </a:r>
            <a:r>
              <a:rPr dirty="0" sz="1050">
                <a:solidFill>
                  <a:srgbClr val="565656"/>
                </a:solidFill>
                <a:latin typeface="Arial"/>
                <a:cs typeface="Arial"/>
              </a:rPr>
              <a:t> Notebook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476" y="7815544"/>
            <a:ext cx="6556375" cy="600710"/>
          </a:xfrm>
          <a:custGeom>
            <a:avLst/>
            <a:gdLst/>
            <a:ahLst/>
            <a:cxnLst/>
            <a:rect l="l" t="t" r="r" b="b"/>
            <a:pathLst>
              <a:path w="6556375" h="600709">
                <a:moveTo>
                  <a:pt x="0" y="586059"/>
                </a:moveTo>
                <a:lnTo>
                  <a:pt x="0" y="14294"/>
                </a:lnTo>
                <a:lnTo>
                  <a:pt x="0" y="12386"/>
                </a:lnTo>
                <a:lnTo>
                  <a:pt x="362" y="10562"/>
                </a:lnTo>
                <a:lnTo>
                  <a:pt x="1088" y="8803"/>
                </a:lnTo>
                <a:lnTo>
                  <a:pt x="1813" y="7053"/>
                </a:lnTo>
                <a:lnTo>
                  <a:pt x="2846" y="5508"/>
                </a:lnTo>
                <a:lnTo>
                  <a:pt x="4186" y="4178"/>
                </a:lnTo>
                <a:lnTo>
                  <a:pt x="5526" y="2838"/>
                </a:lnTo>
                <a:lnTo>
                  <a:pt x="7072" y="1805"/>
                </a:lnTo>
                <a:lnTo>
                  <a:pt x="8824" y="1070"/>
                </a:lnTo>
                <a:lnTo>
                  <a:pt x="10575" y="353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53"/>
                </a:lnTo>
                <a:lnTo>
                  <a:pt x="6547421" y="1070"/>
                </a:lnTo>
                <a:lnTo>
                  <a:pt x="6549172" y="1805"/>
                </a:lnTo>
                <a:lnTo>
                  <a:pt x="6550717" y="2838"/>
                </a:lnTo>
                <a:lnTo>
                  <a:pt x="6552058" y="4178"/>
                </a:lnTo>
                <a:lnTo>
                  <a:pt x="6553399" y="5508"/>
                </a:lnTo>
                <a:lnTo>
                  <a:pt x="6554432" y="7053"/>
                </a:lnTo>
                <a:lnTo>
                  <a:pt x="6555157" y="8812"/>
                </a:lnTo>
                <a:lnTo>
                  <a:pt x="6555882" y="10562"/>
                </a:lnTo>
                <a:lnTo>
                  <a:pt x="6556245" y="12386"/>
                </a:lnTo>
                <a:lnTo>
                  <a:pt x="6556246" y="14294"/>
                </a:lnTo>
                <a:lnTo>
                  <a:pt x="6556246" y="586059"/>
                </a:lnTo>
                <a:lnTo>
                  <a:pt x="6556245" y="587948"/>
                </a:lnTo>
                <a:lnTo>
                  <a:pt x="6555882" y="589772"/>
                </a:lnTo>
                <a:lnTo>
                  <a:pt x="6555157" y="591513"/>
                </a:lnTo>
                <a:lnTo>
                  <a:pt x="6554432" y="593263"/>
                </a:lnTo>
                <a:lnTo>
                  <a:pt x="6541952" y="600353"/>
                </a:lnTo>
                <a:lnTo>
                  <a:pt x="14294" y="600353"/>
                </a:lnTo>
                <a:lnTo>
                  <a:pt x="1088" y="591513"/>
                </a:lnTo>
                <a:lnTo>
                  <a:pt x="362" y="589772"/>
                </a:lnTo>
                <a:lnTo>
                  <a:pt x="0" y="587948"/>
                </a:lnTo>
                <a:lnTo>
                  <a:pt x="0" y="586059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7440" y="7569372"/>
            <a:ext cx="6534784" cy="786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[166]: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</a:pPr>
            <a:endParaRPr sz="700">
              <a:latin typeface="NSimSun"/>
              <a:cs typeface="NSimSun"/>
            </a:endParaRPr>
          </a:p>
          <a:p>
            <a:pPr marL="46990" marR="3477260">
              <a:lnSpc>
                <a:spcPct val="101200"/>
              </a:lnSpc>
              <a:spcBef>
                <a:spcPts val="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CLIENT_ID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your Foursquare ID 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CLIENT_SECRET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your Foursquare Secret 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VERSION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'20180605'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Foursquare API</a:t>
            </a:r>
            <a:r>
              <a:rPr dirty="0" sz="950" spc="-45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version</a:t>
            </a:r>
            <a:endParaRPr sz="950">
              <a:latin typeface="SimSun"/>
              <a:cs typeface="SimSu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476" y="706593"/>
            <a:ext cx="6556375" cy="6880859"/>
          </a:xfrm>
          <a:custGeom>
            <a:avLst/>
            <a:gdLst/>
            <a:ahLst/>
            <a:cxnLst/>
            <a:rect l="l" t="t" r="r" b="b"/>
            <a:pathLst>
              <a:path w="6556375" h="6880859">
                <a:moveTo>
                  <a:pt x="0" y="6865952"/>
                </a:moveTo>
                <a:lnTo>
                  <a:pt x="0" y="14294"/>
                </a:lnTo>
                <a:lnTo>
                  <a:pt x="0" y="12386"/>
                </a:lnTo>
                <a:lnTo>
                  <a:pt x="362" y="10562"/>
                </a:lnTo>
                <a:lnTo>
                  <a:pt x="1088" y="8803"/>
                </a:lnTo>
                <a:lnTo>
                  <a:pt x="1813" y="7053"/>
                </a:lnTo>
                <a:lnTo>
                  <a:pt x="2846" y="5508"/>
                </a:lnTo>
                <a:lnTo>
                  <a:pt x="4186" y="4178"/>
                </a:lnTo>
                <a:lnTo>
                  <a:pt x="5526" y="2838"/>
                </a:lnTo>
                <a:lnTo>
                  <a:pt x="7072" y="1805"/>
                </a:lnTo>
                <a:lnTo>
                  <a:pt x="8824" y="1079"/>
                </a:lnTo>
                <a:lnTo>
                  <a:pt x="10575" y="363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63"/>
                </a:lnTo>
                <a:lnTo>
                  <a:pt x="6547421" y="1079"/>
                </a:lnTo>
                <a:lnTo>
                  <a:pt x="6549172" y="1805"/>
                </a:lnTo>
                <a:lnTo>
                  <a:pt x="6550717" y="2838"/>
                </a:lnTo>
                <a:lnTo>
                  <a:pt x="6552058" y="4178"/>
                </a:lnTo>
                <a:lnTo>
                  <a:pt x="6553399" y="5508"/>
                </a:lnTo>
                <a:lnTo>
                  <a:pt x="6554432" y="7053"/>
                </a:lnTo>
                <a:lnTo>
                  <a:pt x="6555157" y="8812"/>
                </a:lnTo>
                <a:lnTo>
                  <a:pt x="6555882" y="10562"/>
                </a:lnTo>
                <a:lnTo>
                  <a:pt x="6556245" y="12386"/>
                </a:lnTo>
                <a:lnTo>
                  <a:pt x="6556246" y="14294"/>
                </a:lnTo>
                <a:lnTo>
                  <a:pt x="6556246" y="6865952"/>
                </a:lnTo>
                <a:lnTo>
                  <a:pt x="6556245" y="6867841"/>
                </a:lnTo>
                <a:lnTo>
                  <a:pt x="6555882" y="6869656"/>
                </a:lnTo>
                <a:lnTo>
                  <a:pt x="6555157" y="6871414"/>
                </a:lnTo>
                <a:lnTo>
                  <a:pt x="6554432" y="6873173"/>
                </a:lnTo>
                <a:lnTo>
                  <a:pt x="6541952" y="6880246"/>
                </a:lnTo>
                <a:lnTo>
                  <a:pt x="14294" y="6880246"/>
                </a:lnTo>
                <a:lnTo>
                  <a:pt x="1088" y="6871414"/>
                </a:lnTo>
                <a:lnTo>
                  <a:pt x="362" y="6869656"/>
                </a:lnTo>
                <a:lnTo>
                  <a:pt x="0" y="6867841"/>
                </a:lnTo>
                <a:lnTo>
                  <a:pt x="0" y="6865952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42317" y="469949"/>
            <a:ext cx="6420485" cy="6942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[167]: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>
              <a:latin typeface="NSimSun"/>
              <a:cs typeface="NSimSun"/>
            </a:endParaRPr>
          </a:p>
          <a:p>
            <a:pPr marL="22225">
              <a:lnSpc>
                <a:spcPct val="100000"/>
              </a:lnSpc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create a function to get all the neighborhoods in</a:t>
            </a:r>
            <a:r>
              <a:rPr dirty="0" sz="950" spc="30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Toronto</a:t>
            </a:r>
            <a:endParaRPr sz="950">
              <a:latin typeface="SimSun"/>
              <a:cs typeface="SimSun"/>
            </a:endParaRPr>
          </a:p>
          <a:p>
            <a:pPr marL="22225">
              <a:lnSpc>
                <a:spcPct val="100000"/>
              </a:lnSpc>
              <a:spcBef>
                <a:spcPts val="35"/>
              </a:spcBef>
            </a:pPr>
            <a:r>
              <a:rPr dirty="0" sz="1000" spc="135">
                <a:solidFill>
                  <a:srgbClr val="008000"/>
                </a:solidFill>
                <a:latin typeface="Arial"/>
                <a:cs typeface="Arial"/>
              </a:rPr>
              <a:t>def</a:t>
            </a:r>
            <a:r>
              <a:rPr dirty="0" sz="1000" spc="1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FF"/>
                </a:solidFill>
                <a:latin typeface="NSimSun"/>
                <a:cs typeface="NSimSun"/>
              </a:rPr>
              <a:t>getNearbyVenues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(names, latitudes, longitudes,</a:t>
            </a:r>
            <a:r>
              <a:rPr dirty="0" sz="1050" spc="10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radius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=500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):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venues_list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[]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</a:t>
            </a:r>
            <a:r>
              <a:rPr dirty="0" sz="1000" spc="210">
                <a:solidFill>
                  <a:srgbClr val="008000"/>
                </a:solidFill>
                <a:latin typeface="Arial"/>
                <a:cs typeface="Arial"/>
              </a:rPr>
              <a:t>for</a:t>
            </a:r>
            <a:r>
              <a:rPr dirty="0" sz="1000" spc="2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name, lat, lng </a:t>
            </a:r>
            <a:r>
              <a:rPr dirty="0" sz="1000" spc="210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dirty="0" sz="1000" spc="2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8000"/>
                </a:solidFill>
                <a:latin typeface="NSimSun"/>
                <a:cs typeface="NSimSun"/>
              </a:rPr>
              <a:t>zip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(names, latitudes,</a:t>
            </a:r>
            <a:r>
              <a:rPr dirty="0" sz="1050" spc="5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longitudes):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</a:t>
            </a:r>
            <a:r>
              <a:rPr dirty="0" sz="950" spc="45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print(name)</a:t>
            </a:r>
            <a:r>
              <a:rPr dirty="0" sz="1050" spc="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    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create the API request</a:t>
            </a:r>
            <a:r>
              <a:rPr dirty="0" sz="950" spc="40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URL</a:t>
            </a:r>
            <a:r>
              <a:rPr dirty="0" sz="1050" spc="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2225" marR="5080" indent="66675">
              <a:lnSpc>
                <a:spcPct val="101200"/>
              </a:lnSpc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url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 spc="15">
                <a:solidFill>
                  <a:srgbClr val="B92020"/>
                </a:solidFill>
                <a:latin typeface="NSimSun"/>
                <a:cs typeface="NSimSun"/>
              </a:rPr>
              <a:t>'https://api.foursquare.com/v2/venues/explore?&amp;client_id=</a:t>
            </a:r>
            <a:r>
              <a:rPr dirty="0" sz="1000" spc="15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15">
                <a:solidFill>
                  <a:srgbClr val="B92020"/>
                </a:solidFill>
                <a:latin typeface="NSimSun"/>
                <a:cs typeface="NSimSun"/>
              </a:rPr>
              <a:t>&amp;client_secret=</a:t>
            </a:r>
            <a:r>
              <a:rPr dirty="0" sz="1000" spc="15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15">
                <a:solidFill>
                  <a:srgbClr val="B92020"/>
                </a:solidFill>
                <a:latin typeface="NSimSun"/>
                <a:cs typeface="NSimSun"/>
              </a:rPr>
              <a:t>&amp;v=</a:t>
            </a:r>
            <a:r>
              <a:rPr dirty="0" sz="1000" spc="15">
                <a:solidFill>
                  <a:srgbClr val="66374A"/>
                </a:solidFill>
                <a:latin typeface="Arial"/>
                <a:cs typeface="Arial"/>
              </a:rPr>
              <a:t>{}  </a:t>
            </a:r>
            <a:r>
              <a:rPr dirty="0" sz="1050" spc="55">
                <a:solidFill>
                  <a:srgbClr val="B92020"/>
                </a:solidFill>
                <a:latin typeface="NSimSun"/>
                <a:cs typeface="NSimSun"/>
              </a:rPr>
              <a:t>&amp;ll=</a:t>
            </a:r>
            <a:r>
              <a:rPr dirty="0" sz="1000" spc="55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55">
                <a:solidFill>
                  <a:srgbClr val="B92020"/>
                </a:solidFill>
                <a:latin typeface="NSimSun"/>
                <a:cs typeface="NSimSun"/>
              </a:rPr>
              <a:t>,</a:t>
            </a:r>
            <a:r>
              <a:rPr dirty="0" sz="1000" spc="55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55">
                <a:solidFill>
                  <a:srgbClr val="B92020"/>
                </a:solidFill>
                <a:latin typeface="NSimSun"/>
                <a:cs typeface="NSimSun"/>
              </a:rPr>
              <a:t>&amp;radius=</a:t>
            </a:r>
            <a:r>
              <a:rPr dirty="0" sz="1000" spc="55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55">
                <a:solidFill>
                  <a:srgbClr val="B92020"/>
                </a:solidFill>
                <a:latin typeface="NSimSun"/>
                <a:cs typeface="NSimSun"/>
              </a:rPr>
              <a:t>&amp;limit=</a:t>
            </a:r>
            <a:r>
              <a:rPr dirty="0" sz="1000" spc="55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55">
                <a:solidFill>
                  <a:srgbClr val="B92020"/>
                </a:solidFill>
                <a:latin typeface="NSimSun"/>
                <a:cs typeface="NSimSun"/>
              </a:rPr>
              <a:t>'</a:t>
            </a:r>
            <a:r>
              <a:rPr dirty="0" sz="1050" spc="55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 spc="55">
                <a:solidFill>
                  <a:srgbClr val="333333"/>
                </a:solidFill>
                <a:latin typeface="NSimSun"/>
                <a:cs typeface="NSimSun"/>
              </a:rPr>
              <a:t>format(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    CLIENT_ID, 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    CLIENT_SECRET, 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    VERSION, 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    lat, 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    lng, 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    radius, 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    LIMIT)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    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make the GET</a:t>
            </a:r>
            <a:r>
              <a:rPr dirty="0" sz="950" spc="40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request</a:t>
            </a:r>
            <a:r>
              <a:rPr dirty="0" sz="1050" spc="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results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1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requests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get(url)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json()[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"response"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'groups'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][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0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'items'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return only relevant information for each nearby</a:t>
            </a:r>
            <a:r>
              <a:rPr dirty="0" sz="950" spc="30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venue</a:t>
            </a:r>
            <a:r>
              <a:rPr dirty="0" sz="1050" spc="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venues_list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append([(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    name, 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    lat, 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    lng, 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    v[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'venue'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'name'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], 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    v[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'venue'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'location'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'lat'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], 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    v[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'venue'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'location'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'lng'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],  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    v[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'venue'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'categories'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][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0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'name'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]) </a:t>
            </a:r>
            <a:r>
              <a:rPr dirty="0" sz="1000" spc="210">
                <a:solidFill>
                  <a:srgbClr val="008000"/>
                </a:solidFill>
                <a:latin typeface="Arial"/>
                <a:cs typeface="Arial"/>
              </a:rPr>
              <a:t>for</a:t>
            </a:r>
            <a:r>
              <a:rPr dirty="0" sz="1000" spc="2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v </a:t>
            </a:r>
            <a:r>
              <a:rPr dirty="0" sz="1000" spc="210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dirty="0" sz="1000" spc="27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results]) 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nearby_venues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pd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DataFrame([item </a:t>
            </a:r>
            <a:r>
              <a:rPr dirty="0" sz="1000" spc="210">
                <a:solidFill>
                  <a:srgbClr val="008000"/>
                </a:solidFill>
                <a:latin typeface="Arial"/>
                <a:cs typeface="Arial"/>
              </a:rPr>
              <a:t>for</a:t>
            </a:r>
            <a:r>
              <a:rPr dirty="0" sz="1000" spc="2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venue_list </a:t>
            </a:r>
            <a:r>
              <a:rPr dirty="0" sz="1000" spc="210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dirty="0" sz="1000" spc="2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venues_list </a:t>
            </a:r>
            <a:r>
              <a:rPr dirty="0" sz="1000" spc="210">
                <a:solidFill>
                  <a:srgbClr val="008000"/>
                </a:solidFill>
                <a:latin typeface="Arial"/>
                <a:cs typeface="Arial"/>
              </a:rPr>
              <a:t>for</a:t>
            </a:r>
            <a:r>
              <a:rPr dirty="0" sz="1000" spc="2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item </a:t>
            </a:r>
            <a:r>
              <a:rPr dirty="0" sz="1000" spc="210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dirty="0" sz="1000" spc="27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venue_list])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nearby_venues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columns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'Neighborhood'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 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         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'Neighborhood</a:t>
            </a:r>
            <a:r>
              <a:rPr dirty="0" sz="1050" spc="-5">
                <a:solidFill>
                  <a:srgbClr val="B92020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Latitude'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 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         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'Neighborhood</a:t>
            </a:r>
            <a:r>
              <a:rPr dirty="0" sz="1050" spc="-5">
                <a:solidFill>
                  <a:srgbClr val="B92020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Longitude'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 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         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'Venue'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 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         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'Venue</a:t>
            </a:r>
            <a:r>
              <a:rPr dirty="0" sz="1050" spc="-5">
                <a:solidFill>
                  <a:srgbClr val="B92020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Latitude'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 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         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'Venue</a:t>
            </a:r>
            <a:r>
              <a:rPr dirty="0" sz="1050" spc="-5">
                <a:solidFill>
                  <a:srgbClr val="B92020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Longitude'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 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         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'Venue</a:t>
            </a:r>
            <a:r>
              <a:rPr dirty="0" sz="1050" spc="-5">
                <a:solidFill>
                  <a:srgbClr val="B92020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Category'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</a:t>
            </a:r>
            <a:r>
              <a:rPr dirty="0" sz="1000" spc="45">
                <a:solidFill>
                  <a:srgbClr val="008000"/>
                </a:solidFill>
                <a:latin typeface="Arial"/>
                <a:cs typeface="Arial"/>
              </a:rPr>
              <a:t>return</a:t>
            </a:r>
            <a:r>
              <a:rPr dirty="0" sz="1050" spc="45">
                <a:solidFill>
                  <a:srgbClr val="333333"/>
                </a:solidFill>
                <a:latin typeface="NSimSun"/>
                <a:cs typeface="NSimSun"/>
              </a:rPr>
              <a:t>(nearby_venues)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476" y="706591"/>
            <a:ext cx="6556375" cy="1248410"/>
          </a:xfrm>
          <a:custGeom>
            <a:avLst/>
            <a:gdLst/>
            <a:ahLst/>
            <a:cxnLst/>
            <a:rect l="l" t="t" r="r" b="b"/>
            <a:pathLst>
              <a:path w="6556375" h="1248410">
                <a:moveTo>
                  <a:pt x="0" y="1234060"/>
                </a:moveTo>
                <a:lnTo>
                  <a:pt x="0" y="14294"/>
                </a:lnTo>
                <a:lnTo>
                  <a:pt x="0" y="12386"/>
                </a:lnTo>
                <a:lnTo>
                  <a:pt x="362" y="10562"/>
                </a:lnTo>
                <a:lnTo>
                  <a:pt x="1088" y="8812"/>
                </a:lnTo>
                <a:lnTo>
                  <a:pt x="1813" y="7053"/>
                </a:lnTo>
                <a:lnTo>
                  <a:pt x="2846" y="5508"/>
                </a:lnTo>
                <a:lnTo>
                  <a:pt x="4186" y="4178"/>
                </a:lnTo>
                <a:lnTo>
                  <a:pt x="5526" y="2829"/>
                </a:lnTo>
                <a:lnTo>
                  <a:pt x="7072" y="1796"/>
                </a:lnTo>
                <a:lnTo>
                  <a:pt x="8824" y="1079"/>
                </a:lnTo>
                <a:lnTo>
                  <a:pt x="10575" y="363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53"/>
                </a:lnTo>
                <a:lnTo>
                  <a:pt x="6547421" y="1070"/>
                </a:lnTo>
                <a:lnTo>
                  <a:pt x="6549172" y="1796"/>
                </a:lnTo>
                <a:lnTo>
                  <a:pt x="6550717" y="2829"/>
                </a:lnTo>
                <a:lnTo>
                  <a:pt x="6552058" y="4178"/>
                </a:lnTo>
                <a:lnTo>
                  <a:pt x="6553399" y="5508"/>
                </a:lnTo>
                <a:lnTo>
                  <a:pt x="6554432" y="7053"/>
                </a:lnTo>
                <a:lnTo>
                  <a:pt x="6555157" y="8812"/>
                </a:lnTo>
                <a:lnTo>
                  <a:pt x="6555882" y="10562"/>
                </a:lnTo>
                <a:lnTo>
                  <a:pt x="6556245" y="12386"/>
                </a:lnTo>
                <a:lnTo>
                  <a:pt x="6556246" y="14294"/>
                </a:lnTo>
                <a:lnTo>
                  <a:pt x="6556246" y="1234060"/>
                </a:lnTo>
                <a:lnTo>
                  <a:pt x="6556245" y="1235949"/>
                </a:lnTo>
                <a:lnTo>
                  <a:pt x="6555882" y="1237764"/>
                </a:lnTo>
                <a:lnTo>
                  <a:pt x="6555157" y="1239514"/>
                </a:lnTo>
                <a:lnTo>
                  <a:pt x="6554432" y="1241272"/>
                </a:lnTo>
                <a:lnTo>
                  <a:pt x="6541952" y="1248355"/>
                </a:lnTo>
                <a:lnTo>
                  <a:pt x="14294" y="1248355"/>
                </a:lnTo>
                <a:lnTo>
                  <a:pt x="12398" y="1248345"/>
                </a:lnTo>
                <a:lnTo>
                  <a:pt x="10575" y="1247973"/>
                </a:lnTo>
                <a:lnTo>
                  <a:pt x="8824" y="1247238"/>
                </a:lnTo>
                <a:lnTo>
                  <a:pt x="7072" y="1246521"/>
                </a:lnTo>
                <a:lnTo>
                  <a:pt x="1088" y="1239514"/>
                </a:lnTo>
                <a:lnTo>
                  <a:pt x="362" y="1237764"/>
                </a:lnTo>
                <a:lnTo>
                  <a:pt x="0" y="1235949"/>
                </a:lnTo>
                <a:lnTo>
                  <a:pt x="0" y="1234060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7440" y="469948"/>
            <a:ext cx="6534784" cy="17106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[168]: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LIMIT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100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limit of number of venues returned by Foursquare</a:t>
            </a:r>
            <a:r>
              <a:rPr dirty="0" sz="950" spc="25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API</a:t>
            </a:r>
            <a:endParaRPr sz="950">
              <a:latin typeface="SimSun"/>
              <a:cs typeface="SimSun"/>
            </a:endParaRPr>
          </a:p>
          <a:p>
            <a:pPr marL="4699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radius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500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define</a:t>
            </a:r>
            <a:r>
              <a:rPr dirty="0" sz="950" spc="40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radius</a:t>
            </a:r>
            <a:endParaRPr sz="950">
              <a:latin typeface="SimSun"/>
              <a:cs typeface="SimSun"/>
            </a:endParaRPr>
          </a:p>
          <a:p>
            <a:pPr marL="4699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df_venues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10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getNearbyVenues(names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Brooklyn_data[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'Neighborhood'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],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                    latitudes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Brooklyn_data[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'Latitude'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],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                    longitudes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Brooklyn_data[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'Longitude'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</a:t>
            </a:r>
            <a:endParaRPr sz="1050">
              <a:latin typeface="NSimSun"/>
              <a:cs typeface="NSimSun"/>
            </a:endParaRPr>
          </a:p>
          <a:p>
            <a:pPr marL="46990" marR="4544695" indent="66675">
              <a:lnSpc>
                <a:spcPct val="101200"/>
              </a:lnSpc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                    )  df_venues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head()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</a:pPr>
            <a:r>
              <a:rPr dirty="0" sz="1050">
                <a:solidFill>
                  <a:srgbClr val="D84215"/>
                </a:solidFill>
                <a:latin typeface="NSimSun"/>
                <a:cs typeface="NSimSun"/>
              </a:rPr>
              <a:t>Out[168]: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8876" y="2779254"/>
            <a:ext cx="5489575" cy="9525"/>
          </a:xfrm>
          <a:custGeom>
            <a:avLst/>
            <a:gdLst/>
            <a:ahLst/>
            <a:cxnLst/>
            <a:rect l="l" t="t" r="r" b="b"/>
            <a:pathLst>
              <a:path w="5489575" h="9525">
                <a:moveTo>
                  <a:pt x="5488952" y="0"/>
                </a:moveTo>
                <a:lnTo>
                  <a:pt x="5488952" y="0"/>
                </a:lnTo>
                <a:lnTo>
                  <a:pt x="0" y="0"/>
                </a:lnTo>
                <a:lnTo>
                  <a:pt x="0" y="9525"/>
                </a:lnTo>
                <a:lnTo>
                  <a:pt x="5488952" y="9525"/>
                </a:lnTo>
                <a:lnTo>
                  <a:pt x="5488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80701" y="2499716"/>
            <a:ext cx="8070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Neighborhood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6468" y="2433010"/>
            <a:ext cx="807085" cy="296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065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Neighborhood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65"/>
              </a:lnSpc>
            </a:pPr>
            <a:r>
              <a:rPr dirty="0" sz="900" b="1">
                <a:latin typeface="Arial"/>
                <a:cs typeface="Arial"/>
              </a:rPr>
              <a:t>Latitude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2234" y="2433010"/>
            <a:ext cx="80708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241300" marR="5080" indent="-229235">
              <a:lnSpc>
                <a:spcPts val="1050"/>
              </a:lnSpc>
              <a:spcBef>
                <a:spcPts val="160"/>
              </a:spcBef>
            </a:pPr>
            <a:r>
              <a:rPr dirty="0" sz="900" b="1">
                <a:latin typeface="Arial"/>
                <a:cs typeface="Arial"/>
              </a:rPr>
              <a:t>Neighborhood  Longitude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4693" y="2499716"/>
            <a:ext cx="3625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latin typeface="Arial"/>
                <a:cs typeface="Arial"/>
              </a:rPr>
              <a:t>V</a:t>
            </a:r>
            <a:r>
              <a:rPr dirty="0" sz="900" b="1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4422" y="2433010"/>
            <a:ext cx="470534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07314">
              <a:lnSpc>
                <a:spcPts val="1050"/>
              </a:lnSpc>
              <a:spcBef>
                <a:spcPts val="160"/>
              </a:spcBef>
            </a:pPr>
            <a:r>
              <a:rPr dirty="0" sz="900" spc="-50" b="1">
                <a:latin typeface="Arial"/>
                <a:cs typeface="Arial"/>
              </a:rPr>
              <a:t>V</a:t>
            </a:r>
            <a:r>
              <a:rPr dirty="0" sz="900" b="1">
                <a:latin typeface="Arial"/>
                <a:cs typeface="Arial"/>
              </a:rPr>
              <a:t>enue  Latitude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02120" y="2433010"/>
            <a:ext cx="57848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215265">
              <a:lnSpc>
                <a:spcPts val="1050"/>
              </a:lnSpc>
              <a:spcBef>
                <a:spcPts val="160"/>
              </a:spcBef>
            </a:pPr>
            <a:r>
              <a:rPr dirty="0" sz="900" spc="-50" b="1">
                <a:latin typeface="Arial"/>
                <a:cs typeface="Arial"/>
              </a:rPr>
              <a:t>V</a:t>
            </a:r>
            <a:r>
              <a:rPr dirty="0" sz="900" b="1">
                <a:latin typeface="Arial"/>
                <a:cs typeface="Arial"/>
              </a:rPr>
              <a:t>enue  Longitude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78560" y="2433010"/>
            <a:ext cx="521334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58115">
              <a:lnSpc>
                <a:spcPts val="1050"/>
              </a:lnSpc>
              <a:spcBef>
                <a:spcPts val="160"/>
              </a:spcBef>
            </a:pPr>
            <a:r>
              <a:rPr dirty="0" sz="900" spc="-50" b="1">
                <a:latin typeface="Arial"/>
                <a:cs typeface="Arial"/>
              </a:rPr>
              <a:t>V</a:t>
            </a:r>
            <a:r>
              <a:rPr dirty="0" sz="900" b="1">
                <a:latin typeface="Arial"/>
                <a:cs typeface="Arial"/>
              </a:rPr>
              <a:t>enue  Category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2620" y="2890423"/>
            <a:ext cx="895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1915" y="2890423"/>
            <a:ext cx="5657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Marble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Hill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17234" y="2890423"/>
            <a:ext cx="56642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40.876551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38462" y="2890423"/>
            <a:ext cx="54102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-73.91066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11090" y="2890423"/>
            <a:ext cx="176911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Arturo's 40.874412</a:t>
            </a:r>
            <a:r>
              <a:rPr dirty="0" sz="900" spc="2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-73.910271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88059" y="2823717"/>
            <a:ext cx="31178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63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Pizza  Place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2620" y="3271599"/>
            <a:ext cx="895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1915" y="3271599"/>
            <a:ext cx="5657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Marble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Hill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17234" y="3271599"/>
            <a:ext cx="56642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40.876551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38462" y="3271599"/>
            <a:ext cx="54102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-73.91066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45783" y="3204893"/>
            <a:ext cx="38163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11760" marR="5080" indent="-99695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Bikram  </a:t>
            </a:r>
            <a:r>
              <a:rPr dirty="0" sz="900" spc="-85">
                <a:latin typeface="Arial"/>
                <a:cs typeface="Arial"/>
              </a:rPr>
              <a:t>Y</a:t>
            </a:r>
            <a:r>
              <a:rPr dirty="0" sz="900">
                <a:latin typeface="Arial"/>
                <a:cs typeface="Arial"/>
              </a:rPr>
              <a:t>oga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18532" y="3271599"/>
            <a:ext cx="126174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40.876844</a:t>
            </a:r>
            <a:r>
              <a:rPr dirty="0" sz="900" spc="8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-73.906204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49941" y="3204893"/>
            <a:ext cx="34988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67310">
              <a:lnSpc>
                <a:spcPts val="1050"/>
              </a:lnSpc>
              <a:spcBef>
                <a:spcPts val="160"/>
              </a:spcBef>
            </a:pPr>
            <a:r>
              <a:rPr dirty="0" sz="900" spc="-85">
                <a:latin typeface="Arial"/>
                <a:cs typeface="Arial"/>
              </a:rPr>
              <a:t>Y</a:t>
            </a:r>
            <a:r>
              <a:rPr dirty="0" sz="900">
                <a:latin typeface="Arial"/>
                <a:cs typeface="Arial"/>
              </a:rPr>
              <a:t>oga  Studio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2620" y="3652777"/>
            <a:ext cx="895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21915" y="3652777"/>
            <a:ext cx="5657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Marble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Hill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17234" y="3652777"/>
            <a:ext cx="56642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40.876551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38462" y="3652777"/>
            <a:ext cx="54102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-73.91066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56206" y="3586071"/>
            <a:ext cx="370840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4455" marR="5080" indent="-72390">
              <a:lnSpc>
                <a:spcPts val="1050"/>
              </a:lnSpc>
              <a:spcBef>
                <a:spcPts val="160"/>
              </a:spcBef>
            </a:pPr>
            <a:r>
              <a:rPr dirty="0" sz="900" spc="-35">
                <a:latin typeface="Arial"/>
                <a:cs typeface="Arial"/>
              </a:rPr>
              <a:t>T</a:t>
            </a:r>
            <a:r>
              <a:rPr dirty="0" sz="900">
                <a:latin typeface="Arial"/>
                <a:cs typeface="Arial"/>
              </a:rPr>
              <a:t>ibbett  Diner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18532" y="3652777"/>
            <a:ext cx="126174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40.880404</a:t>
            </a:r>
            <a:r>
              <a:rPr dirty="0" sz="900" spc="8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-73.908937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00864" y="3652777"/>
            <a:ext cx="2990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Diner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583570" y="4057486"/>
          <a:ext cx="2814955" cy="642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050"/>
                <a:gridCol w="895350"/>
                <a:gridCol w="908050"/>
                <a:gridCol w="736600"/>
              </a:tblGrid>
              <a:tr h="321171">
                <a:tc>
                  <a:txBody>
                    <a:bodyPr/>
                    <a:lstStyle/>
                    <a:p>
                      <a:pPr marL="3175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4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Marble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82245">
                        <a:lnSpc>
                          <a:spcPts val="994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40.876551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94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-73.91066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211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99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990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Marble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Hill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r" marR="182245">
                        <a:lnSpc>
                          <a:spcPts val="990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40.876551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ts val="990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-73.91066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3493163" y="4033954"/>
            <a:ext cx="188722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Starbucks 40.877531</a:t>
            </a:r>
            <a:r>
              <a:rPr dirty="0" sz="900" spc="2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-73.905582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639369" y="3967248"/>
            <a:ext cx="360680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0010" marR="5080" indent="-67945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Co</a:t>
            </a:r>
            <a:r>
              <a:rPr dirty="0" sz="900" spc="-20">
                <a:latin typeface="Arial"/>
                <a:cs typeface="Arial"/>
              </a:rPr>
              <a:t>f</a:t>
            </a:r>
            <a:r>
              <a:rPr dirty="0" sz="900">
                <a:latin typeface="Arial"/>
                <a:cs typeface="Arial"/>
              </a:rPr>
              <a:t>fee  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24879" y="4348425"/>
            <a:ext cx="502284" cy="5632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r" marL="12700" marR="5080" indent="1841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Astral  Fitness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&amp;  </a:t>
            </a:r>
            <a:r>
              <a:rPr dirty="0" sz="900" spc="-20">
                <a:latin typeface="Arial"/>
                <a:cs typeface="Arial"/>
              </a:rPr>
              <a:t>W</a:t>
            </a:r>
            <a:r>
              <a:rPr dirty="0" sz="900">
                <a:latin typeface="Arial"/>
                <a:cs typeface="Arial"/>
              </a:rPr>
              <a:t>ellness  Center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18532" y="4548543"/>
            <a:ext cx="126174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40.876705</a:t>
            </a:r>
            <a:r>
              <a:rPr dirty="0" sz="900" spc="8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-73.906372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32728" y="4548543"/>
            <a:ext cx="2673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Gym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476" y="706593"/>
            <a:ext cx="6556375" cy="1896745"/>
          </a:xfrm>
          <a:custGeom>
            <a:avLst/>
            <a:gdLst/>
            <a:ahLst/>
            <a:cxnLst/>
            <a:rect l="l" t="t" r="r" b="b"/>
            <a:pathLst>
              <a:path w="6556375" h="1896745">
                <a:moveTo>
                  <a:pt x="0" y="1882061"/>
                </a:moveTo>
                <a:lnTo>
                  <a:pt x="0" y="14294"/>
                </a:lnTo>
                <a:lnTo>
                  <a:pt x="0" y="12386"/>
                </a:lnTo>
                <a:lnTo>
                  <a:pt x="362" y="10562"/>
                </a:lnTo>
                <a:lnTo>
                  <a:pt x="1088" y="8803"/>
                </a:lnTo>
                <a:lnTo>
                  <a:pt x="1813" y="7045"/>
                </a:lnTo>
                <a:lnTo>
                  <a:pt x="2846" y="5499"/>
                </a:lnTo>
                <a:lnTo>
                  <a:pt x="4186" y="4169"/>
                </a:lnTo>
                <a:lnTo>
                  <a:pt x="5526" y="2829"/>
                </a:lnTo>
                <a:lnTo>
                  <a:pt x="7072" y="1796"/>
                </a:lnTo>
                <a:lnTo>
                  <a:pt x="8824" y="1070"/>
                </a:lnTo>
                <a:lnTo>
                  <a:pt x="10575" y="353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53"/>
                </a:lnTo>
                <a:lnTo>
                  <a:pt x="6547421" y="1070"/>
                </a:lnTo>
                <a:lnTo>
                  <a:pt x="6549172" y="1796"/>
                </a:lnTo>
                <a:lnTo>
                  <a:pt x="6550717" y="2829"/>
                </a:lnTo>
                <a:lnTo>
                  <a:pt x="6552058" y="4169"/>
                </a:lnTo>
                <a:lnTo>
                  <a:pt x="6553399" y="5499"/>
                </a:lnTo>
                <a:lnTo>
                  <a:pt x="6556246" y="14294"/>
                </a:lnTo>
                <a:lnTo>
                  <a:pt x="6556246" y="1882061"/>
                </a:lnTo>
                <a:lnTo>
                  <a:pt x="6556245" y="1883950"/>
                </a:lnTo>
                <a:lnTo>
                  <a:pt x="6555882" y="1885766"/>
                </a:lnTo>
                <a:lnTo>
                  <a:pt x="6555157" y="1887506"/>
                </a:lnTo>
                <a:lnTo>
                  <a:pt x="6554432" y="1889255"/>
                </a:lnTo>
                <a:lnTo>
                  <a:pt x="6547421" y="1895248"/>
                </a:lnTo>
                <a:lnTo>
                  <a:pt x="6545669" y="1895983"/>
                </a:lnTo>
                <a:lnTo>
                  <a:pt x="6543846" y="1896346"/>
                </a:lnTo>
                <a:lnTo>
                  <a:pt x="6541952" y="1896356"/>
                </a:lnTo>
                <a:lnTo>
                  <a:pt x="14294" y="1896356"/>
                </a:lnTo>
                <a:lnTo>
                  <a:pt x="12398" y="1896346"/>
                </a:lnTo>
                <a:lnTo>
                  <a:pt x="10575" y="1895983"/>
                </a:lnTo>
                <a:lnTo>
                  <a:pt x="8824" y="1895248"/>
                </a:lnTo>
                <a:lnTo>
                  <a:pt x="7072" y="1894522"/>
                </a:lnTo>
                <a:lnTo>
                  <a:pt x="1088" y="1887506"/>
                </a:lnTo>
                <a:lnTo>
                  <a:pt x="362" y="1885766"/>
                </a:lnTo>
                <a:lnTo>
                  <a:pt x="0" y="1883950"/>
                </a:lnTo>
                <a:lnTo>
                  <a:pt x="0" y="1882061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7440" y="469950"/>
            <a:ext cx="6534784" cy="2358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[169]: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one hot</a:t>
            </a:r>
            <a:r>
              <a:rPr dirty="0" sz="950" spc="45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encoding</a:t>
            </a:r>
            <a:endParaRPr sz="950">
              <a:latin typeface="SimSun"/>
              <a:cs typeface="SimSun"/>
            </a:endParaRPr>
          </a:p>
          <a:p>
            <a:pPr marL="46990">
              <a:lnSpc>
                <a:spcPct val="100000"/>
              </a:lnSpc>
              <a:spcBef>
                <a:spcPts val="3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df_venues_onehot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pd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get_dummies(df_venues[[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'Venue Category'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]], prefix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""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</a:t>
            </a:r>
            <a:r>
              <a:rPr dirty="0" sz="1050" spc="-4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prefix_sep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""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 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add neighborhood column back to</a:t>
            </a:r>
            <a:r>
              <a:rPr dirty="0" sz="950" spc="40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dataframe</a:t>
            </a:r>
            <a:endParaRPr sz="950">
              <a:latin typeface="SimSun"/>
              <a:cs typeface="SimSun"/>
            </a:endParaRPr>
          </a:p>
          <a:p>
            <a:pPr marL="46990">
              <a:lnSpc>
                <a:spcPct val="100000"/>
              </a:lnSpc>
              <a:spcBef>
                <a:spcPts val="3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df_venues_onehot[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'Neighborhood'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1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df_venues[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'Neighborhood'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 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move neighborhood column to the first</a:t>
            </a:r>
            <a:r>
              <a:rPr dirty="0" sz="950" spc="35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column</a:t>
            </a:r>
            <a:endParaRPr sz="950">
              <a:latin typeface="SimSun"/>
              <a:cs typeface="SimSun"/>
            </a:endParaRPr>
          </a:p>
          <a:p>
            <a:pPr marL="46990" marR="875665">
              <a:lnSpc>
                <a:spcPct val="101200"/>
              </a:lnSpc>
              <a:spcBef>
                <a:spcPts val="20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fixed_columns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[df_venues_onehot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columns[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-1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]]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+</a:t>
            </a:r>
            <a:r>
              <a:rPr dirty="0" sz="1050" spc="-10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008000"/>
                </a:solidFill>
                <a:latin typeface="NSimSun"/>
                <a:cs typeface="NSimSun"/>
              </a:rPr>
              <a:t>list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(df_venues_onehot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columns[: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-1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])  df_venues_onehot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1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df_venues_onehot[fixed_columns] </a:t>
            </a:r>
            <a:endParaRPr sz="1050">
              <a:latin typeface="NSimSun"/>
              <a:cs typeface="NSimSun"/>
            </a:endParaRPr>
          </a:p>
          <a:p>
            <a:pPr marL="37465" marR="4944745" indent="9525">
              <a:lnSpc>
                <a:spcPct val="172700"/>
              </a:lnSpc>
              <a:spcBef>
                <a:spcPts val="380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df_venues_onehot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head()  </a:t>
            </a:r>
            <a:r>
              <a:rPr dirty="0" sz="1050">
                <a:solidFill>
                  <a:srgbClr val="D84215"/>
                </a:solidFill>
                <a:latin typeface="NSimSun"/>
                <a:cs typeface="NSimSun"/>
              </a:rPr>
              <a:t>Out[169]: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476" y="5557072"/>
            <a:ext cx="6556375" cy="438784"/>
          </a:xfrm>
          <a:custGeom>
            <a:avLst/>
            <a:gdLst/>
            <a:ahLst/>
            <a:cxnLst/>
            <a:rect l="l" t="t" r="r" b="b"/>
            <a:pathLst>
              <a:path w="6556375" h="438785">
                <a:moveTo>
                  <a:pt x="0" y="424059"/>
                </a:moveTo>
                <a:lnTo>
                  <a:pt x="0" y="14294"/>
                </a:lnTo>
                <a:lnTo>
                  <a:pt x="0" y="12386"/>
                </a:lnTo>
                <a:lnTo>
                  <a:pt x="362" y="10562"/>
                </a:lnTo>
                <a:lnTo>
                  <a:pt x="1088" y="8803"/>
                </a:lnTo>
                <a:lnTo>
                  <a:pt x="1813" y="7053"/>
                </a:lnTo>
                <a:lnTo>
                  <a:pt x="2846" y="5508"/>
                </a:lnTo>
                <a:lnTo>
                  <a:pt x="4186" y="4178"/>
                </a:lnTo>
                <a:lnTo>
                  <a:pt x="5526" y="2829"/>
                </a:lnTo>
                <a:lnTo>
                  <a:pt x="7072" y="1796"/>
                </a:lnTo>
                <a:lnTo>
                  <a:pt x="8824" y="1079"/>
                </a:lnTo>
                <a:lnTo>
                  <a:pt x="10575" y="363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53"/>
                </a:lnTo>
                <a:lnTo>
                  <a:pt x="6547421" y="1070"/>
                </a:lnTo>
                <a:lnTo>
                  <a:pt x="6549172" y="1796"/>
                </a:lnTo>
                <a:lnTo>
                  <a:pt x="6550717" y="2829"/>
                </a:lnTo>
                <a:lnTo>
                  <a:pt x="6552058" y="4178"/>
                </a:lnTo>
                <a:lnTo>
                  <a:pt x="6553399" y="5508"/>
                </a:lnTo>
                <a:lnTo>
                  <a:pt x="6556246" y="14294"/>
                </a:lnTo>
                <a:lnTo>
                  <a:pt x="6556246" y="424059"/>
                </a:lnTo>
                <a:lnTo>
                  <a:pt x="6556245" y="425948"/>
                </a:lnTo>
                <a:lnTo>
                  <a:pt x="6555882" y="427763"/>
                </a:lnTo>
                <a:lnTo>
                  <a:pt x="6555157" y="429513"/>
                </a:lnTo>
                <a:lnTo>
                  <a:pt x="6554432" y="431262"/>
                </a:lnTo>
                <a:lnTo>
                  <a:pt x="6541952" y="438353"/>
                </a:lnTo>
                <a:lnTo>
                  <a:pt x="14294" y="438353"/>
                </a:lnTo>
                <a:lnTo>
                  <a:pt x="1088" y="429513"/>
                </a:lnTo>
                <a:lnTo>
                  <a:pt x="362" y="427763"/>
                </a:lnTo>
                <a:lnTo>
                  <a:pt x="0" y="425948"/>
                </a:lnTo>
                <a:lnTo>
                  <a:pt x="0" y="424059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7440" y="5310899"/>
            <a:ext cx="6534784" cy="909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[170]: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50">
              <a:latin typeface="NSimSun"/>
              <a:cs typeface="NSimSun"/>
            </a:endParaRPr>
          </a:p>
          <a:p>
            <a:pPr marL="46990" marR="1076325">
              <a:lnSpc>
                <a:spcPct val="101200"/>
              </a:lnSpc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df_venues_grouped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10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df_venues_onehot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groupby(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'Neighborhood'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mean()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reset_index()  df_venues_grouped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head()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D84215"/>
                </a:solidFill>
                <a:latin typeface="NSimSun"/>
                <a:cs typeface="NSimSun"/>
              </a:rPr>
              <a:t>Out[170]: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317" y="9084552"/>
            <a:ext cx="557212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latin typeface="Arial"/>
                <a:cs typeface="Arial"/>
              </a:rPr>
              <a:t>Print each neighborhood along with the top 5 most common</a:t>
            </a:r>
            <a:r>
              <a:rPr dirty="0" sz="1350" spc="-10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venues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01711" y="4999595"/>
            <a:ext cx="5594350" cy="162560"/>
            <a:chOff x="501711" y="4999595"/>
            <a:chExt cx="5594350" cy="162560"/>
          </a:xfrm>
        </p:grpSpPr>
        <p:sp>
          <p:nvSpPr>
            <p:cNvPr id="10" name="object 10"/>
            <p:cNvSpPr/>
            <p:nvPr/>
          </p:nvSpPr>
          <p:spPr>
            <a:xfrm>
              <a:off x="501711" y="4999595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59" h="162560">
                  <a:moveTo>
                    <a:pt x="162000" y="162000"/>
                  </a:moveTo>
                  <a:lnTo>
                    <a:pt x="0" y="162000"/>
                  </a:lnTo>
                  <a:lnTo>
                    <a:pt x="0" y="0"/>
                  </a:lnTo>
                  <a:lnTo>
                    <a:pt x="162000" y="0"/>
                  </a:lnTo>
                  <a:lnTo>
                    <a:pt x="162000" y="1620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58888" y="5047242"/>
              <a:ext cx="38735" cy="67310"/>
            </a:xfrm>
            <a:custGeom>
              <a:avLst/>
              <a:gdLst/>
              <a:ahLst/>
              <a:cxnLst/>
              <a:rect l="l" t="t" r="r" b="b"/>
              <a:pathLst>
                <a:path w="38734" h="67310">
                  <a:moveTo>
                    <a:pt x="38117" y="66705"/>
                  </a:moveTo>
                  <a:lnTo>
                    <a:pt x="0" y="33352"/>
                  </a:lnTo>
                  <a:lnTo>
                    <a:pt x="38117" y="0"/>
                  </a:lnTo>
                  <a:lnTo>
                    <a:pt x="38117" y="66705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933485" y="4999595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60" h="162560">
                  <a:moveTo>
                    <a:pt x="162000" y="162000"/>
                  </a:moveTo>
                  <a:lnTo>
                    <a:pt x="0" y="162000"/>
                  </a:lnTo>
                  <a:lnTo>
                    <a:pt x="0" y="0"/>
                  </a:lnTo>
                  <a:lnTo>
                    <a:pt x="162000" y="0"/>
                  </a:lnTo>
                  <a:lnTo>
                    <a:pt x="162000" y="1620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000191" y="5047242"/>
              <a:ext cx="38735" cy="67310"/>
            </a:xfrm>
            <a:custGeom>
              <a:avLst/>
              <a:gdLst/>
              <a:ahLst/>
              <a:cxnLst/>
              <a:rect l="l" t="t" r="r" b="b"/>
              <a:pathLst>
                <a:path w="38735" h="67310">
                  <a:moveTo>
                    <a:pt x="0" y="66705"/>
                  </a:moveTo>
                  <a:lnTo>
                    <a:pt x="0" y="0"/>
                  </a:lnTo>
                  <a:lnTo>
                    <a:pt x="38117" y="33352"/>
                  </a:lnTo>
                  <a:lnTo>
                    <a:pt x="0" y="66705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63712" y="4999595"/>
              <a:ext cx="5269865" cy="162560"/>
            </a:xfrm>
            <a:custGeom>
              <a:avLst/>
              <a:gdLst/>
              <a:ahLst/>
              <a:cxnLst/>
              <a:rect l="l" t="t" r="r" b="b"/>
              <a:pathLst>
                <a:path w="5269865" h="162560">
                  <a:moveTo>
                    <a:pt x="5269773" y="162000"/>
                  </a:moveTo>
                  <a:lnTo>
                    <a:pt x="0" y="162000"/>
                  </a:lnTo>
                  <a:lnTo>
                    <a:pt x="0" y="0"/>
                  </a:lnTo>
                  <a:lnTo>
                    <a:pt x="5269773" y="0"/>
                  </a:lnTo>
                  <a:lnTo>
                    <a:pt x="5269773" y="1620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63712" y="5018654"/>
              <a:ext cx="162560" cy="124460"/>
            </a:xfrm>
            <a:custGeom>
              <a:avLst/>
              <a:gdLst/>
              <a:ahLst/>
              <a:cxnLst/>
              <a:rect l="l" t="t" r="r" b="b"/>
              <a:pathLst>
                <a:path w="162559" h="124460">
                  <a:moveTo>
                    <a:pt x="162000" y="123882"/>
                  </a:moveTo>
                  <a:lnTo>
                    <a:pt x="0" y="123882"/>
                  </a:lnTo>
                  <a:lnTo>
                    <a:pt x="0" y="0"/>
                  </a:lnTo>
                  <a:lnTo>
                    <a:pt x="162000" y="0"/>
                  </a:lnTo>
                  <a:lnTo>
                    <a:pt x="162000" y="123882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58888" y="3237954"/>
          <a:ext cx="5546725" cy="1643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/>
                <a:gridCol w="789940"/>
                <a:gridCol w="611505"/>
                <a:gridCol w="715009"/>
                <a:gridCol w="717550"/>
                <a:gridCol w="588645"/>
                <a:gridCol w="715010"/>
                <a:gridCol w="755014"/>
              </a:tblGrid>
              <a:tr h="460874">
                <a:tc>
                  <a:txBody>
                    <a:bodyPr/>
                    <a:lstStyle/>
                    <a:p>
                      <a:pPr algn="r" marR="50800">
                        <a:lnSpc>
                          <a:spcPts val="980"/>
                        </a:lnSpc>
                      </a:pPr>
                      <a:r>
                        <a:rPr dirty="0" sz="900" spc="-70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oga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algn="r" marR="50800">
                        <a:lnSpc>
                          <a:spcPts val="1065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Studio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98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Accessories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algn="r" marR="49530">
                        <a:lnSpc>
                          <a:spcPts val="1065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Store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8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Adult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algn="r" marR="50800">
                        <a:lnSpc>
                          <a:spcPts val="1065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Boutique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8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Afghan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algn="r" marR="50800">
                        <a:lnSpc>
                          <a:spcPts val="1065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Restaurant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ts val="98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African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algn="r" marR="53340">
                        <a:lnSpc>
                          <a:spcPts val="1065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Restaurant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8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Airport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algn="r" marR="50800">
                        <a:lnSpc>
                          <a:spcPts val="1065"/>
                        </a:lnSpc>
                      </a:pPr>
                      <a:r>
                        <a:rPr dirty="0" sz="900" spc="-7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erminal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8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American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algn="r" marR="50800">
                        <a:lnSpc>
                          <a:spcPts val="1065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Restaurant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 marR="3175">
                        <a:lnSpc>
                          <a:spcPts val="98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Antique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98120">
                        <a:lnSpc>
                          <a:spcPts val="1065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Shop</a:t>
                      </a:r>
                      <a:r>
                        <a:rPr dirty="0" sz="900" spc="7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Re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10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476250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0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62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77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476250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628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7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476250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628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7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476250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628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187759"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  <a:spcBef>
                          <a:spcPts val="385"/>
                        </a:spcBef>
                        <a:tabLst>
                          <a:tab pos="476250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6289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501711" y="8658895"/>
            <a:ext cx="5594350" cy="162560"/>
            <a:chOff x="501711" y="8658895"/>
            <a:chExt cx="5594350" cy="162560"/>
          </a:xfrm>
        </p:grpSpPr>
        <p:sp>
          <p:nvSpPr>
            <p:cNvPr id="18" name="object 18"/>
            <p:cNvSpPr/>
            <p:nvPr/>
          </p:nvSpPr>
          <p:spPr>
            <a:xfrm>
              <a:off x="501711" y="8658895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59" h="162559">
                  <a:moveTo>
                    <a:pt x="162000" y="162000"/>
                  </a:moveTo>
                  <a:lnTo>
                    <a:pt x="0" y="162000"/>
                  </a:lnTo>
                  <a:lnTo>
                    <a:pt x="0" y="0"/>
                  </a:lnTo>
                  <a:lnTo>
                    <a:pt x="162000" y="0"/>
                  </a:lnTo>
                  <a:lnTo>
                    <a:pt x="162000" y="1620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58888" y="8706542"/>
              <a:ext cx="38735" cy="67310"/>
            </a:xfrm>
            <a:custGeom>
              <a:avLst/>
              <a:gdLst/>
              <a:ahLst/>
              <a:cxnLst/>
              <a:rect l="l" t="t" r="r" b="b"/>
              <a:pathLst>
                <a:path w="38734" h="67309">
                  <a:moveTo>
                    <a:pt x="38117" y="66705"/>
                  </a:moveTo>
                  <a:lnTo>
                    <a:pt x="0" y="33352"/>
                  </a:lnTo>
                  <a:lnTo>
                    <a:pt x="38117" y="0"/>
                  </a:lnTo>
                  <a:lnTo>
                    <a:pt x="38117" y="66705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933485" y="8658895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60" h="162559">
                  <a:moveTo>
                    <a:pt x="162000" y="162000"/>
                  </a:moveTo>
                  <a:lnTo>
                    <a:pt x="0" y="162000"/>
                  </a:lnTo>
                  <a:lnTo>
                    <a:pt x="0" y="0"/>
                  </a:lnTo>
                  <a:lnTo>
                    <a:pt x="162000" y="0"/>
                  </a:lnTo>
                  <a:lnTo>
                    <a:pt x="162000" y="1620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000191" y="8706542"/>
              <a:ext cx="38735" cy="67310"/>
            </a:xfrm>
            <a:custGeom>
              <a:avLst/>
              <a:gdLst/>
              <a:ahLst/>
              <a:cxnLst/>
              <a:rect l="l" t="t" r="r" b="b"/>
              <a:pathLst>
                <a:path w="38735" h="67309">
                  <a:moveTo>
                    <a:pt x="0" y="66705"/>
                  </a:moveTo>
                  <a:lnTo>
                    <a:pt x="0" y="0"/>
                  </a:lnTo>
                  <a:lnTo>
                    <a:pt x="38117" y="33352"/>
                  </a:lnTo>
                  <a:lnTo>
                    <a:pt x="0" y="66705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63712" y="8658895"/>
              <a:ext cx="5269865" cy="162560"/>
            </a:xfrm>
            <a:custGeom>
              <a:avLst/>
              <a:gdLst/>
              <a:ahLst/>
              <a:cxnLst/>
              <a:rect l="l" t="t" r="r" b="b"/>
              <a:pathLst>
                <a:path w="5269865" h="162559">
                  <a:moveTo>
                    <a:pt x="5269773" y="162000"/>
                  </a:moveTo>
                  <a:lnTo>
                    <a:pt x="0" y="162000"/>
                  </a:lnTo>
                  <a:lnTo>
                    <a:pt x="0" y="0"/>
                  </a:lnTo>
                  <a:lnTo>
                    <a:pt x="5269773" y="0"/>
                  </a:lnTo>
                  <a:lnTo>
                    <a:pt x="5269773" y="1620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63712" y="8677954"/>
              <a:ext cx="162560" cy="124460"/>
            </a:xfrm>
            <a:custGeom>
              <a:avLst/>
              <a:gdLst/>
              <a:ahLst/>
              <a:cxnLst/>
              <a:rect l="l" t="t" r="r" b="b"/>
              <a:pathLst>
                <a:path w="162559" h="124459">
                  <a:moveTo>
                    <a:pt x="162000" y="123882"/>
                  </a:moveTo>
                  <a:lnTo>
                    <a:pt x="0" y="123882"/>
                  </a:lnTo>
                  <a:lnTo>
                    <a:pt x="0" y="0"/>
                  </a:lnTo>
                  <a:lnTo>
                    <a:pt x="162000" y="0"/>
                  </a:lnTo>
                  <a:lnTo>
                    <a:pt x="162000" y="123882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780701" y="6673604"/>
            <a:ext cx="8070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Neighborhood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767444" y="6606898"/>
            <a:ext cx="108775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latin typeface="Arial"/>
                <a:cs typeface="Arial"/>
              </a:rPr>
              <a:t>Yoga</a:t>
            </a:r>
            <a:r>
              <a:rPr dirty="0" sz="900" spc="12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Accessories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47126" y="6606898"/>
            <a:ext cx="3181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Adult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60285" y="6606898"/>
            <a:ext cx="419734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Afghan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74695" y="6606898"/>
            <a:ext cx="419734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African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78473" y="6606898"/>
            <a:ext cx="407034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Airport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53068" y="6606898"/>
            <a:ext cx="476884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America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65123" y="7512193"/>
            <a:ext cx="2228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City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96304" y="8141135"/>
            <a:ext cx="5911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Stuyvesant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558888" y="6763842"/>
          <a:ext cx="5564505" cy="1776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805"/>
                <a:gridCol w="598805"/>
                <a:gridCol w="611505"/>
                <a:gridCol w="715009"/>
                <a:gridCol w="717550"/>
                <a:gridCol w="588645"/>
                <a:gridCol w="593089"/>
              </a:tblGrid>
              <a:tr h="327462">
                <a:tc>
                  <a:txBody>
                    <a:bodyPr/>
                    <a:lstStyle/>
                    <a:p>
                      <a:pPr algn="r" marR="24130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Studio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Store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Boutique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Restaurant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Restaurant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4"/>
                        </a:lnSpc>
                      </a:pPr>
                      <a:r>
                        <a:rPr dirty="0" sz="900" spc="-7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erminal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Restaura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356">
                <a:tc>
                  <a:txBody>
                    <a:bodyPr/>
                    <a:lstStyle/>
                    <a:p>
                      <a:pPr algn="r" marR="241300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367665" algn="l"/>
                          <a:tab pos="1276350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0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Bath Beach	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14471">
                <a:tc>
                  <a:txBody>
                    <a:bodyPr/>
                    <a:lstStyle/>
                    <a:p>
                      <a:pPr algn="r" marR="241300"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329565" algn="l"/>
                          <a:tab pos="1276350" algn="l"/>
                        </a:tabLst>
                      </a:pPr>
                      <a:r>
                        <a:rPr dirty="0" baseline="-33950" sz="1350" b="1">
                          <a:latin typeface="Arial"/>
                          <a:cs typeface="Arial"/>
                        </a:rPr>
                        <a:t>1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Battery Park	</a:t>
                      </a:r>
                      <a:r>
                        <a:rPr dirty="0" baseline="-33950" sz="1350">
                          <a:latin typeface="Arial"/>
                          <a:cs typeface="Arial"/>
                        </a:rPr>
                        <a:t>0.0</a:t>
                      </a:r>
                      <a:endParaRPr baseline="-33950" sz="1350">
                        <a:latin typeface="Arial"/>
                        <a:cs typeface="Arial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0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0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0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0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0.01492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0"/>
                </a:tc>
              </a:tr>
              <a:tr h="314471">
                <a:tc>
                  <a:txBody>
                    <a:bodyPr/>
                    <a:lstStyle/>
                    <a:p>
                      <a:pPr algn="r" marR="241300">
                        <a:lnSpc>
                          <a:spcPct val="100000"/>
                        </a:lnSpc>
                        <a:spcBef>
                          <a:spcPts val="650"/>
                        </a:spcBef>
                        <a:tabLst>
                          <a:tab pos="431165" algn="l"/>
                          <a:tab pos="1276350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Bay Ridge	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0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0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0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0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0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0.03658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0"/>
                </a:tc>
              </a:tr>
              <a:tr h="314471">
                <a:tc>
                  <a:txBody>
                    <a:bodyPr/>
                    <a:lstStyle/>
                    <a:p>
                      <a:pPr algn="r" marR="241300"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558800" algn="l"/>
                          <a:tab pos="1276350" algn="l"/>
                        </a:tabLst>
                      </a:pPr>
                      <a:r>
                        <a:rPr dirty="0" baseline="-33950" sz="1350" b="1">
                          <a:latin typeface="Arial"/>
                          <a:cs typeface="Arial"/>
                        </a:rPr>
                        <a:t>3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Bedford	</a:t>
                      </a:r>
                      <a:r>
                        <a:rPr dirty="0" baseline="-33950" sz="1350">
                          <a:latin typeface="Arial"/>
                          <a:cs typeface="Arial"/>
                        </a:rPr>
                        <a:t>0.0</a:t>
                      </a:r>
                      <a:endParaRPr baseline="-33950" sz="1350">
                        <a:latin typeface="Arial"/>
                        <a:cs typeface="Arial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0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0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0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0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0"/>
                </a:tc>
              </a:tr>
              <a:tr h="221112">
                <a:tc>
                  <a:txBody>
                    <a:bodyPr/>
                    <a:lstStyle/>
                    <a:p>
                      <a:pPr algn="r" marR="241300">
                        <a:lnSpc>
                          <a:spcPts val="990"/>
                        </a:lnSpc>
                        <a:spcBef>
                          <a:spcPts val="650"/>
                        </a:spcBef>
                        <a:tabLst>
                          <a:tab pos="316865" algn="l"/>
                          <a:tab pos="1276350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	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Bensonhurst	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0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990"/>
                        </a:lnSpc>
                        <a:spcBef>
                          <a:spcPts val="65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0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0"/>
                        </a:lnSpc>
                        <a:spcBef>
                          <a:spcPts val="65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0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0"/>
                        </a:lnSpc>
                        <a:spcBef>
                          <a:spcPts val="65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0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ts val="990"/>
                        </a:lnSpc>
                        <a:spcBef>
                          <a:spcPts val="65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0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0"/>
                        </a:lnSpc>
                        <a:spcBef>
                          <a:spcPts val="65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90"/>
                        </a:lnSpc>
                        <a:spcBef>
                          <a:spcPts val="650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0.00000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25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476" y="706592"/>
            <a:ext cx="6556375" cy="2201545"/>
          </a:xfrm>
          <a:custGeom>
            <a:avLst/>
            <a:gdLst/>
            <a:ahLst/>
            <a:cxnLst/>
            <a:rect l="l" t="t" r="r" b="b"/>
            <a:pathLst>
              <a:path w="6556375" h="2201545">
                <a:moveTo>
                  <a:pt x="0" y="2187003"/>
                </a:moveTo>
                <a:lnTo>
                  <a:pt x="0" y="14294"/>
                </a:lnTo>
                <a:lnTo>
                  <a:pt x="0" y="12386"/>
                </a:lnTo>
                <a:lnTo>
                  <a:pt x="362" y="10562"/>
                </a:lnTo>
                <a:lnTo>
                  <a:pt x="1088" y="8803"/>
                </a:lnTo>
                <a:lnTo>
                  <a:pt x="1813" y="7063"/>
                </a:lnTo>
                <a:lnTo>
                  <a:pt x="2846" y="5518"/>
                </a:lnTo>
                <a:lnTo>
                  <a:pt x="4186" y="4178"/>
                </a:lnTo>
                <a:lnTo>
                  <a:pt x="5526" y="2829"/>
                </a:lnTo>
                <a:lnTo>
                  <a:pt x="7072" y="1796"/>
                </a:lnTo>
                <a:lnTo>
                  <a:pt x="8824" y="1079"/>
                </a:lnTo>
                <a:lnTo>
                  <a:pt x="10575" y="363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63"/>
                </a:lnTo>
                <a:lnTo>
                  <a:pt x="6547421" y="1079"/>
                </a:lnTo>
                <a:lnTo>
                  <a:pt x="6549172" y="1796"/>
                </a:lnTo>
                <a:lnTo>
                  <a:pt x="6550717" y="2829"/>
                </a:lnTo>
                <a:lnTo>
                  <a:pt x="6552058" y="4178"/>
                </a:lnTo>
                <a:lnTo>
                  <a:pt x="6553399" y="5518"/>
                </a:lnTo>
                <a:lnTo>
                  <a:pt x="6556246" y="14294"/>
                </a:lnTo>
                <a:lnTo>
                  <a:pt x="6556246" y="2187003"/>
                </a:lnTo>
                <a:lnTo>
                  <a:pt x="6556245" y="2188883"/>
                </a:lnTo>
                <a:lnTo>
                  <a:pt x="6555882" y="2190698"/>
                </a:lnTo>
                <a:lnTo>
                  <a:pt x="6555157" y="2192447"/>
                </a:lnTo>
                <a:lnTo>
                  <a:pt x="6554432" y="2194206"/>
                </a:lnTo>
                <a:lnTo>
                  <a:pt x="6541952" y="2201297"/>
                </a:lnTo>
                <a:lnTo>
                  <a:pt x="14294" y="2201297"/>
                </a:lnTo>
                <a:lnTo>
                  <a:pt x="12398" y="2201288"/>
                </a:lnTo>
                <a:lnTo>
                  <a:pt x="10575" y="2200916"/>
                </a:lnTo>
                <a:lnTo>
                  <a:pt x="8824" y="2200190"/>
                </a:lnTo>
                <a:lnTo>
                  <a:pt x="7072" y="2199464"/>
                </a:lnTo>
                <a:lnTo>
                  <a:pt x="0" y="2188883"/>
                </a:lnTo>
                <a:lnTo>
                  <a:pt x="0" y="2187003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7440" y="469948"/>
            <a:ext cx="6534784" cy="2244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[171]: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num_top_venues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5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  <a:spcBef>
                <a:spcPts val="5"/>
              </a:spcBef>
            </a:pPr>
            <a:r>
              <a:rPr dirty="0" sz="1000" spc="210">
                <a:solidFill>
                  <a:srgbClr val="008000"/>
                </a:solidFill>
                <a:latin typeface="Arial"/>
                <a:cs typeface="Arial"/>
              </a:rPr>
              <a:t>for</a:t>
            </a:r>
            <a:r>
              <a:rPr dirty="0" sz="1000" spc="2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hood </a:t>
            </a:r>
            <a:r>
              <a:rPr dirty="0" sz="1000" spc="210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dirty="0" sz="1000" spc="27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df_venues_grouped[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'Neighborhood'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]: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</a:t>
            </a:r>
            <a:r>
              <a:rPr dirty="0" sz="1050">
                <a:solidFill>
                  <a:srgbClr val="008000"/>
                </a:solidFill>
                <a:latin typeface="NSimSun"/>
                <a:cs typeface="NSimSun"/>
              </a:rPr>
              <a:t>print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(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"----"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+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hood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+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"----"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temp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df_venues_grouped[df_venues_grouped[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'Neighborhood'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==</a:t>
            </a:r>
            <a:r>
              <a:rPr dirty="0" sz="1050" spc="-3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hood]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T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reset_index()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temp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columns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'venue'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'freq'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temp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temp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iloc[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1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:]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temp[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'freq'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temp[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'freq'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astype(</a:t>
            </a:r>
            <a:r>
              <a:rPr dirty="0" sz="1050">
                <a:solidFill>
                  <a:srgbClr val="008000"/>
                </a:solidFill>
                <a:latin typeface="NSimSun"/>
                <a:cs typeface="NSimSun"/>
              </a:rPr>
              <a:t>float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temp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temp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round({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'freq'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:</a:t>
            </a:r>
            <a:r>
              <a:rPr dirty="0" sz="1050" spc="-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2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})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</a:t>
            </a:r>
            <a:r>
              <a:rPr dirty="0" sz="1050">
                <a:solidFill>
                  <a:srgbClr val="008000"/>
                </a:solidFill>
                <a:latin typeface="NSimSun"/>
                <a:cs typeface="NSimSun"/>
              </a:rPr>
              <a:t>print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(temp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sort_values(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'freq'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</a:t>
            </a:r>
            <a:r>
              <a:rPr dirty="0" sz="1050" spc="-3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 spc="15">
                <a:solidFill>
                  <a:srgbClr val="333333"/>
                </a:solidFill>
                <a:latin typeface="NSimSun"/>
                <a:cs typeface="NSimSun"/>
              </a:rPr>
              <a:t>ascending</a:t>
            </a:r>
            <a:r>
              <a:rPr dirty="0" sz="1050" spc="15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00" spc="15">
                <a:solidFill>
                  <a:srgbClr val="008000"/>
                </a:solidFill>
                <a:latin typeface="Arial"/>
                <a:cs typeface="Arial"/>
              </a:rPr>
              <a:t>False</a:t>
            </a:r>
            <a:r>
              <a:rPr dirty="0" sz="1050" spc="15">
                <a:solidFill>
                  <a:srgbClr val="333333"/>
                </a:solidFill>
                <a:latin typeface="NSimSun"/>
                <a:cs typeface="NSimSun"/>
              </a:rPr>
              <a:t>)</a:t>
            </a:r>
            <a:r>
              <a:rPr dirty="0" sz="1050" spc="15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 spc="15">
                <a:solidFill>
                  <a:srgbClr val="333333"/>
                </a:solidFill>
                <a:latin typeface="NSimSun"/>
                <a:cs typeface="NSimSun"/>
              </a:rPr>
              <a:t>reset_index(drop</a:t>
            </a:r>
            <a:r>
              <a:rPr dirty="0" sz="1050" spc="15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00" spc="15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dirty="0" sz="1050" spc="15">
                <a:solidFill>
                  <a:srgbClr val="333333"/>
                </a:solidFill>
                <a:latin typeface="NSimSun"/>
                <a:cs typeface="NSimSun"/>
              </a:rPr>
              <a:t>)</a:t>
            </a:r>
            <a:r>
              <a:rPr dirty="0" sz="1050" spc="15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 spc="15">
                <a:solidFill>
                  <a:srgbClr val="333333"/>
                </a:solidFill>
                <a:latin typeface="NSimSun"/>
                <a:cs typeface="NSimSun"/>
              </a:rPr>
              <a:t>head(num_top_venues</a:t>
            </a:r>
            <a:endParaRPr sz="10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))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</a:t>
            </a:r>
            <a:r>
              <a:rPr dirty="0" sz="1050" spc="30">
                <a:solidFill>
                  <a:srgbClr val="008000"/>
                </a:solidFill>
                <a:latin typeface="NSimSun"/>
                <a:cs typeface="NSimSun"/>
              </a:rPr>
              <a:t>print</a:t>
            </a:r>
            <a:r>
              <a:rPr dirty="0" sz="1050" spc="30">
                <a:solidFill>
                  <a:srgbClr val="333333"/>
                </a:solidFill>
                <a:latin typeface="NSimSun"/>
                <a:cs typeface="NSimSun"/>
              </a:rPr>
              <a:t>(</a:t>
            </a:r>
            <a:r>
              <a:rPr dirty="0" sz="1050" spc="30">
                <a:solidFill>
                  <a:srgbClr val="B92020"/>
                </a:solidFill>
                <a:latin typeface="NSimSun"/>
                <a:cs typeface="NSimSun"/>
              </a:rPr>
              <a:t>'</a:t>
            </a:r>
            <a:r>
              <a:rPr dirty="0" sz="1000" spc="30">
                <a:solidFill>
                  <a:srgbClr val="BA6621"/>
                </a:solidFill>
                <a:latin typeface="Arial"/>
                <a:cs typeface="Arial"/>
              </a:rPr>
              <a:t>\n</a:t>
            </a:r>
            <a:r>
              <a:rPr dirty="0" sz="1050" spc="30">
                <a:solidFill>
                  <a:srgbClr val="B92020"/>
                </a:solidFill>
                <a:latin typeface="NSimSun"/>
                <a:cs typeface="NSimSun"/>
              </a:rPr>
              <a:t>'</a:t>
            </a:r>
            <a:r>
              <a:rPr dirty="0" sz="1050" spc="30">
                <a:solidFill>
                  <a:srgbClr val="333333"/>
                </a:solidFill>
                <a:latin typeface="NSimSun"/>
                <a:cs typeface="NSimSun"/>
              </a:rPr>
              <a:t>)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317" y="412774"/>
            <a:ext cx="1960245" cy="990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NSimSun"/>
                <a:cs typeface="NSimSun"/>
              </a:rPr>
              <a:t>----Bath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Beach---- </a:t>
            </a:r>
            <a:endParaRPr sz="1050">
              <a:latin typeface="NSimSun"/>
              <a:cs typeface="NSimSun"/>
            </a:endParaRPr>
          </a:p>
          <a:p>
            <a:pPr marL="12700" marR="717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           Pharmacy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0.07 </a:t>
            </a:r>
            <a:endParaRPr sz="1050">
              <a:latin typeface="NSimSun"/>
              <a:cs typeface="NSimSun"/>
            </a:endParaRPr>
          </a:p>
          <a:p>
            <a:pPr algn="just" marL="12700" marR="717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1 Donut Shop 0.05  2 Chinese Restaurant 0.05  3 Pizza Place 0.05  4     Bubble Tea Shop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----Battery Park</a:t>
            </a:r>
            <a:r>
              <a:rPr dirty="0" sz="1050" spc="-3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City---- </a:t>
            </a:r>
            <a:endParaRPr sz="1050">
              <a:latin typeface="NSimSun"/>
              <a:cs typeface="NSimSun"/>
            </a:endParaRPr>
          </a:p>
          <a:p>
            <a:pPr marL="12700" marR="40513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venue freq  0           Park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0.09 </a:t>
            </a:r>
            <a:endParaRPr sz="1050">
              <a:latin typeface="NSimSun"/>
              <a:cs typeface="N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1          Hotel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0.07 </a:t>
            </a:r>
            <a:endParaRPr sz="1050">
              <a:latin typeface="NSimSun"/>
              <a:cs typeface="NSimSun"/>
            </a:endParaRPr>
          </a:p>
          <a:p>
            <a:pPr algn="just" marL="12700" marR="40513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2 Gym 0.06  3 Coffee Shop 0.06  4  Memorial Site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----Bay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Ridge---- </a:t>
            </a:r>
            <a:endParaRPr sz="1050">
              <a:latin typeface="NSimSun"/>
              <a:cs typeface="NSimSun"/>
            </a:endParaRPr>
          </a:p>
          <a:p>
            <a:pPr algn="just" marL="12700" marR="50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venue freq  0 Italian Restaurant 0.07  1                  Spa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0.06 </a:t>
            </a:r>
            <a:endParaRPr sz="1050">
              <a:latin typeface="NSimSun"/>
              <a:cs typeface="NSimSun"/>
            </a:endParaRPr>
          </a:p>
          <a:p>
            <a:pPr algn="just" marL="12700" marR="50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2 Pizza Place 0.06  3 American Restaurant 0.04  4           Bagel Shop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----Bedford</a:t>
            </a:r>
            <a:r>
              <a:rPr dirty="0" sz="1050" spc="-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Stuyvesant---- </a:t>
            </a:r>
            <a:endParaRPr sz="1050">
              <a:latin typeface="NSimSun"/>
              <a:cs typeface="NSimSun"/>
            </a:endParaRPr>
          </a:p>
          <a:p>
            <a:pPr algn="just" marL="12700" marR="40513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venue freq  0 Coffee Shop 0.12  1            Bar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0.08 </a:t>
            </a:r>
            <a:endParaRPr sz="1050">
              <a:latin typeface="NSimSun"/>
              <a:cs typeface="NSimSun"/>
            </a:endParaRPr>
          </a:p>
          <a:p>
            <a:pPr algn="just" marL="12700" marR="40513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2 Café 0.08  3 Pizza Place 0.08  4  Deli / Bodega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----Bensonhurst---- </a:t>
            </a:r>
            <a:endParaRPr sz="1050">
              <a:latin typeface="NSimSun"/>
              <a:cs typeface="NSimSun"/>
            </a:endParaRPr>
          </a:p>
          <a:p>
            <a:pPr algn="just" marL="12700" marR="717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Chinese Restaurant 0.15  1 Italian Restaurant 0.08  2 Sushi Restaurant 0.08  3 Donut Shop 0.08  4 Ice Cream Shop</a:t>
            </a:r>
            <a:r>
              <a:rPr dirty="0" sz="1050" spc="43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0.08 </a:t>
            </a:r>
            <a:endParaRPr sz="1050">
              <a:latin typeface="NSimSun"/>
              <a:cs typeface="N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----Bergen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Beach---- </a:t>
            </a:r>
            <a:endParaRPr sz="1050">
              <a:latin typeface="NSimSun"/>
              <a:cs typeface="NSimSun"/>
            </a:endParaRPr>
          </a:p>
          <a:p>
            <a:pPr algn="just" marL="12700" marR="717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Harbor / Marina 0.29  1 Baseball Field 0.14  2 Playground 0.14  3 Hockey Field 0.14  4 Athletics &amp; Sports</a:t>
            </a:r>
            <a:r>
              <a:rPr dirty="0" sz="1050" spc="434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0.14 </a:t>
            </a:r>
            <a:endParaRPr sz="1050">
              <a:latin typeface="NSimSun"/>
              <a:cs typeface="N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----Boerum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Hill---- </a:t>
            </a:r>
            <a:endParaRPr sz="1050">
              <a:latin typeface="NSimSun"/>
              <a:cs typeface="NSimSun"/>
            </a:endParaRPr>
          </a:p>
          <a:p>
            <a:pPr algn="just" marL="12700" marR="47180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venue freq  0 Bar 0.05  1 Coffee Shop 0.05  2 Dance Studio 0.05  3           Spa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0.03 </a:t>
            </a:r>
            <a:endParaRPr sz="1050">
              <a:latin typeface="NSimSun"/>
              <a:cs typeface="N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4        Bakery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0.03 </a:t>
            </a:r>
            <a:endParaRPr sz="1050">
              <a:latin typeface="NSimSun"/>
              <a:cs typeface="NSimSu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2317" y="10084843"/>
            <a:ext cx="1893570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z="1050">
                <a:latin typeface="NSimSun"/>
                <a:cs typeface="NSimSun"/>
              </a:rPr>
              <a:t>2 Chinese Restaurant</a:t>
            </a:r>
            <a:r>
              <a:rPr dirty="0" sz="1050" spc="44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0.14 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18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20133"/>
            <a:ext cx="2712720" cy="996950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  <a:p>
            <a:pPr marL="231140">
              <a:lnSpc>
                <a:spcPct val="100000"/>
              </a:lnSpc>
              <a:spcBef>
                <a:spcPts val="464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----Borough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Park---- </a:t>
            </a:r>
            <a:endParaRPr sz="1050">
              <a:latin typeface="NSimSun"/>
              <a:cs typeface="NSimSun"/>
            </a:endParaRPr>
          </a:p>
          <a:p>
            <a:pPr marL="231140" marR="47180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 venue freq  0                  Bank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0.22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1           Pizza Place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0.11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2         Deli / Bodega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0.11 </a:t>
            </a:r>
            <a:endParaRPr sz="1050">
              <a:latin typeface="NSimSun"/>
              <a:cs typeface="NSimSun"/>
            </a:endParaRPr>
          </a:p>
          <a:p>
            <a:pPr marL="231140" marR="47180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3 Pharmacy 0.11  4  Fast Food Restaurant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0.11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----Brighton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Beach---- </a:t>
            </a:r>
            <a:endParaRPr sz="1050">
              <a:latin typeface="NSimSun"/>
              <a:cs typeface="NSimSun"/>
            </a:endParaRPr>
          </a:p>
          <a:p>
            <a:pPr marL="231140" marR="50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        venue freq  0                   Restaurant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0.07 </a:t>
            </a:r>
            <a:endParaRPr sz="1050">
              <a:latin typeface="NSimSun"/>
              <a:cs typeface="NSimSun"/>
            </a:endParaRPr>
          </a:p>
          <a:p>
            <a:pPr algn="just" marL="231140" marR="50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1 Beach 0.07  2 Russian Restaurant 0.07  3 Eastern European Restaurant 0.07  4             Sushi Restaurant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----Broadway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Junction---- </a:t>
            </a:r>
            <a:endParaRPr sz="1050">
              <a:latin typeface="NSimSun"/>
              <a:cs typeface="NSimSun"/>
            </a:endParaRPr>
          </a:p>
          <a:p>
            <a:pPr algn="just" marL="231140" marR="5384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venue freq  0 Fried Chicken Joint 0.12  1           Donut Shop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0.12 </a:t>
            </a:r>
            <a:endParaRPr sz="1050">
              <a:latin typeface="NSimSun"/>
              <a:cs typeface="NSimSun"/>
            </a:endParaRPr>
          </a:p>
          <a:p>
            <a:pPr algn="just" marL="231140" marR="5384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2 Diner 0.12  3 Burger Joint 0.06  4            Nightclub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0.06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----Brooklyn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Heights---- </a:t>
            </a:r>
            <a:endParaRPr sz="1050">
              <a:latin typeface="NSimSun"/>
              <a:cs typeface="NSimSun"/>
            </a:endParaRPr>
          </a:p>
          <a:p>
            <a:pPr algn="just" marL="231140" marR="6051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Yoga Studio 0.04  1 Italian Restaurant 0.04  2       Deli / Bodega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3                Park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4         Pizza Place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0.03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----Brownsville---- </a:t>
            </a:r>
            <a:endParaRPr sz="1050">
              <a:latin typeface="NSimSun"/>
              <a:cs typeface="NSimSun"/>
            </a:endParaRPr>
          </a:p>
          <a:p>
            <a:pPr algn="just" marL="231140" marR="40513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  venue freq  0 Fried Chicken Joint 0.11  1 Restaurant 0.11  2 Chinese Restaurant 0.11  3 Park 0.06  4 Performing Arts Venue</a:t>
            </a:r>
            <a:r>
              <a:rPr dirty="0" sz="1050" spc="434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0.06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----Bushwick---- </a:t>
            </a:r>
            <a:endParaRPr sz="1050">
              <a:latin typeface="NSimSun"/>
              <a:cs typeface="NSimSun"/>
            </a:endParaRPr>
          </a:p>
          <a:p>
            <a:pPr marL="231140" marR="6051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                Bar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0.10 </a:t>
            </a:r>
            <a:endParaRPr sz="1050">
              <a:latin typeface="NSimSun"/>
              <a:cs typeface="NSimSun"/>
            </a:endParaRPr>
          </a:p>
          <a:p>
            <a:pPr algn="just" marL="231140" marR="6051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1 Coffee Shop 0.07  2 Mexican Restaurant 0.07  3 Deli / Bodega 0.06  4      Discount Store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----Canarsie---- </a:t>
            </a:r>
            <a:endParaRPr sz="1050">
              <a:latin typeface="NSimSun"/>
              <a:cs typeface="NSimSun"/>
            </a:endParaRPr>
          </a:p>
          <a:p>
            <a:pPr algn="just" marL="231140" marR="6051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Deli / Bodega 0.14  1 Asian Restaurant</a:t>
            </a:r>
            <a:r>
              <a:rPr dirty="0" sz="1050" spc="434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0.14 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2317" y="10084841"/>
            <a:ext cx="2026920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z="1050">
                <a:latin typeface="NSimSun"/>
                <a:cs typeface="NSimSun"/>
              </a:rPr>
              <a:t>0 Coffee Shop</a:t>
            </a:r>
            <a:r>
              <a:rPr dirty="0" sz="1050" spc="43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0.08 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19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20134"/>
            <a:ext cx="2312670" cy="996950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  <a:p>
            <a:pPr marL="231140">
              <a:lnSpc>
                <a:spcPct val="100000"/>
              </a:lnSpc>
              <a:spcBef>
                <a:spcPts val="464"/>
              </a:spcBef>
            </a:pPr>
            <a:r>
              <a:rPr dirty="0" sz="1050">
                <a:latin typeface="NSimSun"/>
                <a:cs typeface="NSimSun"/>
              </a:rPr>
              <a:t>3                Food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0.14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4                 Gym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0.14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----Carnegie</a:t>
            </a:r>
            <a:r>
              <a:rPr dirty="0" sz="1050" spc="-10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Hill---- </a:t>
            </a:r>
            <a:endParaRPr sz="1050">
              <a:latin typeface="NSimSun"/>
              <a:cs typeface="NSimSun"/>
            </a:endParaRPr>
          </a:p>
          <a:p>
            <a:pPr algn="just" marL="231140" marR="67183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venue freq  0 Coffee Shop 0.07  1 Café 0.04  2 Pizza Place 0.04  3 Bar 0.04  4    Bookstore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0.03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----Carroll</a:t>
            </a:r>
            <a:r>
              <a:rPr dirty="0" sz="1050" spc="-1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Gardens---- </a:t>
            </a:r>
            <a:endParaRPr sz="1050">
              <a:latin typeface="NSimSun"/>
              <a:cs typeface="NSimSun"/>
            </a:endParaRPr>
          </a:p>
          <a:p>
            <a:pPr algn="just" marL="231140" marR="205104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Italian Restaurant 0.11  1         Coffee Shop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0.07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2         Pizza Place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  <a:p>
            <a:pPr marL="231140" marR="205104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3 Bakery 0.05  4        Cocktail Bar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----Central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Harlem---- </a:t>
            </a:r>
            <a:endParaRPr sz="1050">
              <a:latin typeface="NSimSun"/>
              <a:cs typeface="NSimSun"/>
            </a:endParaRPr>
          </a:p>
          <a:p>
            <a:pPr algn="just" marL="231140" marR="13843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venue freq  0 African Restaurant 0.07  1 French Restaurant 0.04  2 American Restaurant 0.04  3 Cosmetics Shop 0.04  4 Chinese Restaurant</a:t>
            </a:r>
            <a:r>
              <a:rPr dirty="0" sz="1050" spc="434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----Chelsea---- </a:t>
            </a:r>
            <a:endParaRPr sz="1050">
              <a:latin typeface="NSimSun"/>
              <a:cs typeface="NSimSun"/>
            </a:endParaRPr>
          </a:p>
          <a:p>
            <a:pPr marL="231140" marR="205104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        Coffee Shop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0.09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1         Art Gallery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  <a:p>
            <a:pPr algn="just" marL="231140" marR="205104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2 Bakery 0.04  3 Seafood Restaurant 0.03  4  Italian Restaurant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0.03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----Chinatown---- </a:t>
            </a:r>
            <a:endParaRPr sz="1050">
              <a:latin typeface="NSimSun"/>
              <a:cs typeface="NSimSun"/>
            </a:endParaRPr>
          </a:p>
          <a:p>
            <a:pPr algn="just" marL="231140" marR="50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  venue freq  0 Chinese Restaurant 0.10  1           Cocktail Bar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  <a:p>
            <a:pPr algn="just" marL="231140" marR="50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2 Bakery 0.05  3 Vietnamese Restaurant 0.03  4     Salon / Barbershop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0.03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----City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Line---- </a:t>
            </a:r>
            <a:endParaRPr sz="1050">
              <a:latin typeface="NSimSun"/>
              <a:cs typeface="NSimSun"/>
            </a:endParaRPr>
          </a:p>
          <a:p>
            <a:pPr marL="231140" marR="205104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         Donut Shop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0.09 </a:t>
            </a:r>
            <a:endParaRPr sz="1050">
              <a:latin typeface="NSimSun"/>
              <a:cs typeface="NSimSun"/>
            </a:endParaRPr>
          </a:p>
          <a:p>
            <a:pPr algn="just" marL="231140" marR="205104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1 Pharmacy 0.06  2 Grocery Store 0.06  3 Mexican Restaurant 0.03  4              Bakery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0.03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----Civic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Center----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                  venue</a:t>
            </a:r>
            <a:r>
              <a:rPr dirty="0" sz="1050" spc="47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freq 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476" y="706594"/>
            <a:ext cx="6556375" cy="276860"/>
          </a:xfrm>
          <a:custGeom>
            <a:avLst/>
            <a:gdLst/>
            <a:ahLst/>
            <a:cxnLst/>
            <a:rect l="l" t="t" r="r" b="b"/>
            <a:pathLst>
              <a:path w="6556375" h="276859">
                <a:moveTo>
                  <a:pt x="0" y="262059"/>
                </a:moveTo>
                <a:lnTo>
                  <a:pt x="0" y="14294"/>
                </a:lnTo>
                <a:lnTo>
                  <a:pt x="0" y="12398"/>
                </a:lnTo>
                <a:lnTo>
                  <a:pt x="362" y="10574"/>
                </a:lnTo>
                <a:lnTo>
                  <a:pt x="1088" y="8822"/>
                </a:lnTo>
                <a:lnTo>
                  <a:pt x="1813" y="7071"/>
                </a:lnTo>
                <a:lnTo>
                  <a:pt x="2846" y="5525"/>
                </a:lnTo>
                <a:lnTo>
                  <a:pt x="4186" y="4185"/>
                </a:lnTo>
                <a:lnTo>
                  <a:pt x="5526" y="2845"/>
                </a:lnTo>
                <a:lnTo>
                  <a:pt x="7072" y="1812"/>
                </a:lnTo>
                <a:lnTo>
                  <a:pt x="8824" y="1086"/>
                </a:lnTo>
                <a:lnTo>
                  <a:pt x="10575" y="361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62"/>
                </a:lnTo>
                <a:lnTo>
                  <a:pt x="6547421" y="1087"/>
                </a:lnTo>
                <a:lnTo>
                  <a:pt x="6549172" y="1812"/>
                </a:lnTo>
                <a:lnTo>
                  <a:pt x="6550717" y="2845"/>
                </a:lnTo>
                <a:lnTo>
                  <a:pt x="6552058" y="4185"/>
                </a:lnTo>
                <a:lnTo>
                  <a:pt x="6553399" y="5525"/>
                </a:lnTo>
                <a:lnTo>
                  <a:pt x="6556246" y="14294"/>
                </a:lnTo>
                <a:lnTo>
                  <a:pt x="6556246" y="262059"/>
                </a:lnTo>
                <a:lnTo>
                  <a:pt x="6556245" y="263954"/>
                </a:lnTo>
                <a:lnTo>
                  <a:pt x="6555882" y="265777"/>
                </a:lnTo>
                <a:lnTo>
                  <a:pt x="6555157" y="267527"/>
                </a:lnTo>
                <a:lnTo>
                  <a:pt x="6554432" y="269278"/>
                </a:lnTo>
                <a:lnTo>
                  <a:pt x="6541952" y="276353"/>
                </a:lnTo>
                <a:lnTo>
                  <a:pt x="14294" y="276353"/>
                </a:lnTo>
                <a:lnTo>
                  <a:pt x="1088" y="267527"/>
                </a:lnTo>
                <a:lnTo>
                  <a:pt x="362" y="265777"/>
                </a:lnTo>
                <a:lnTo>
                  <a:pt x="0" y="263954"/>
                </a:lnTo>
                <a:lnTo>
                  <a:pt x="0" y="262059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476" y="5356955"/>
            <a:ext cx="6556375" cy="600710"/>
          </a:xfrm>
          <a:custGeom>
            <a:avLst/>
            <a:gdLst/>
            <a:ahLst/>
            <a:cxnLst/>
            <a:rect l="l" t="t" r="r" b="b"/>
            <a:pathLst>
              <a:path w="6556375" h="600710">
                <a:moveTo>
                  <a:pt x="0" y="586059"/>
                </a:moveTo>
                <a:lnTo>
                  <a:pt x="0" y="14294"/>
                </a:lnTo>
                <a:lnTo>
                  <a:pt x="0" y="12398"/>
                </a:lnTo>
                <a:lnTo>
                  <a:pt x="362" y="10574"/>
                </a:lnTo>
                <a:lnTo>
                  <a:pt x="1088" y="8823"/>
                </a:lnTo>
                <a:lnTo>
                  <a:pt x="1813" y="7071"/>
                </a:lnTo>
                <a:lnTo>
                  <a:pt x="2846" y="5525"/>
                </a:lnTo>
                <a:lnTo>
                  <a:pt x="4186" y="4186"/>
                </a:lnTo>
                <a:lnTo>
                  <a:pt x="5526" y="2845"/>
                </a:lnTo>
                <a:lnTo>
                  <a:pt x="7072" y="1812"/>
                </a:lnTo>
                <a:lnTo>
                  <a:pt x="8824" y="1086"/>
                </a:lnTo>
                <a:lnTo>
                  <a:pt x="10575" y="361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61"/>
                </a:lnTo>
                <a:lnTo>
                  <a:pt x="6547421" y="1086"/>
                </a:lnTo>
                <a:lnTo>
                  <a:pt x="6549172" y="1812"/>
                </a:lnTo>
                <a:lnTo>
                  <a:pt x="6550717" y="2845"/>
                </a:lnTo>
                <a:lnTo>
                  <a:pt x="6552058" y="4186"/>
                </a:lnTo>
                <a:lnTo>
                  <a:pt x="6553399" y="5525"/>
                </a:lnTo>
                <a:lnTo>
                  <a:pt x="6556246" y="14294"/>
                </a:lnTo>
                <a:lnTo>
                  <a:pt x="6556246" y="586059"/>
                </a:lnTo>
                <a:lnTo>
                  <a:pt x="6556245" y="587953"/>
                </a:lnTo>
                <a:lnTo>
                  <a:pt x="6555882" y="589776"/>
                </a:lnTo>
                <a:lnTo>
                  <a:pt x="6555157" y="591527"/>
                </a:lnTo>
                <a:lnTo>
                  <a:pt x="6554432" y="593277"/>
                </a:lnTo>
                <a:lnTo>
                  <a:pt x="6547421" y="599263"/>
                </a:lnTo>
                <a:lnTo>
                  <a:pt x="6545669" y="599989"/>
                </a:lnTo>
                <a:lnTo>
                  <a:pt x="6543846" y="600352"/>
                </a:lnTo>
                <a:lnTo>
                  <a:pt x="6541952" y="600353"/>
                </a:lnTo>
                <a:lnTo>
                  <a:pt x="14294" y="600353"/>
                </a:lnTo>
                <a:lnTo>
                  <a:pt x="12398" y="600352"/>
                </a:lnTo>
                <a:lnTo>
                  <a:pt x="10575" y="599989"/>
                </a:lnTo>
                <a:lnTo>
                  <a:pt x="8824" y="599263"/>
                </a:lnTo>
                <a:lnTo>
                  <a:pt x="7072" y="598539"/>
                </a:lnTo>
                <a:lnTo>
                  <a:pt x="1088" y="591527"/>
                </a:lnTo>
                <a:lnTo>
                  <a:pt x="362" y="589776"/>
                </a:lnTo>
                <a:lnTo>
                  <a:pt x="0" y="587953"/>
                </a:lnTo>
                <a:lnTo>
                  <a:pt x="0" y="586059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17440" y="469952"/>
            <a:ext cx="6534784" cy="9312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[263]:</a:t>
            </a:r>
            <a:endParaRPr sz="1050">
              <a:latin typeface="NSimSun"/>
              <a:cs typeface="NSimSun"/>
            </a:endParaRPr>
          </a:p>
          <a:p>
            <a:pPr marL="37465" marR="5345430" indent="9525">
              <a:lnSpc>
                <a:spcPct val="172700"/>
              </a:lnSpc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isnull()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sum()  </a:t>
            </a:r>
            <a:r>
              <a:rPr dirty="0" sz="1050">
                <a:solidFill>
                  <a:srgbClr val="D84215"/>
                </a:solidFill>
                <a:latin typeface="NSimSun"/>
                <a:cs typeface="NSimSun"/>
              </a:rPr>
              <a:t>Out[263]: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</a:pPr>
            <a:endParaRPr sz="700">
              <a:latin typeface="NSimSun"/>
              <a:cs typeface="NSimSun"/>
            </a:endParaRPr>
          </a:p>
          <a:p>
            <a:pPr algn="just" marL="37465" marR="3820795">
              <a:lnSpc>
                <a:spcPct val="101200"/>
              </a:lnSpc>
              <a:spcBef>
                <a:spcPts val="5"/>
              </a:spcBef>
            </a:pPr>
            <a:r>
              <a:rPr dirty="0" sz="1050">
                <a:latin typeface="NSimSun"/>
                <a:cs typeface="NSimSun"/>
              </a:rPr>
              <a:t>id 0  name 18  host_id 0  host_name 6  neighbourhood_group 0  neighbourhood 0  latitude 0  longitude 0  room_type 0  price 0  minimum_nights 0  number_of_reviews 0  last_review 11319  reviews_per_month 11319  calculated_host_listings_count 0  availability_365 0  dtype:</a:t>
            </a:r>
            <a:r>
              <a:rPr dirty="0" sz="1050" spc="-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int64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NSimSun"/>
              <a:cs typeface="NSimSun"/>
            </a:endParaRPr>
          </a:p>
          <a:p>
            <a:pPr marL="37465" marR="116205">
              <a:lnSpc>
                <a:spcPct val="119100"/>
              </a:lnSpc>
            </a:pPr>
            <a:r>
              <a:rPr dirty="0" sz="1050">
                <a:latin typeface="Arial"/>
                <a:cs typeface="Arial"/>
              </a:rPr>
              <a:t>In our case, only column: "name", "last_review", "reviews_per_month" contain missing data, and those</a:t>
            </a:r>
            <a:r>
              <a:rPr dirty="0" sz="1050" spc="-10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three  columns are not significant, meaning that we do not care whether it is null or it has some value. Therefore, I  will not drop any rows by missing values. Instead, I will replace all missing values with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0.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705"/>
              </a:spcBef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[264]: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NSimSun"/>
              <a:cs typeface="NSimSun"/>
            </a:endParaRPr>
          </a:p>
          <a:p>
            <a:pPr marL="46990" marR="4573270">
              <a:lnSpc>
                <a:spcPct val="102200"/>
              </a:lnSpc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replace NA with 0 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fillna(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'0'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</a:t>
            </a:r>
            <a:r>
              <a:rPr dirty="0" sz="1050" spc="-8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 spc="25">
                <a:solidFill>
                  <a:srgbClr val="333333"/>
                </a:solidFill>
                <a:latin typeface="NSimSun"/>
                <a:cs typeface="NSimSun"/>
              </a:rPr>
              <a:t>inplace</a:t>
            </a:r>
            <a:r>
              <a:rPr dirty="0" sz="1050" spc="25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00" spc="25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dirty="0" sz="1050" spc="25">
                <a:solidFill>
                  <a:srgbClr val="333333"/>
                </a:solidFill>
                <a:latin typeface="NSimSun"/>
                <a:cs typeface="NSimSun"/>
              </a:rPr>
              <a:t>) 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isnull()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sum()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D84215"/>
                </a:solidFill>
                <a:latin typeface="NSimSun"/>
                <a:cs typeface="NSimSun"/>
              </a:rPr>
              <a:t>Out[264]: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</a:pPr>
            <a:endParaRPr sz="700">
              <a:latin typeface="NSimSun"/>
              <a:cs typeface="NSimSun"/>
            </a:endParaRPr>
          </a:p>
          <a:p>
            <a:pPr algn="just" marL="37465" marR="408749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id 0  name 0  host_id 0  host_name 0  neighbourhood_group 0  neighbourhood 0  latitude 0  longitude 0  room_type 0  price 0  minimum_nights 0  number_of_reviews 0  last_review 0  reviews_per_month 0  calculated_host_listings_count 0  availability_365 0  dtype:</a:t>
            </a:r>
            <a:r>
              <a:rPr dirty="0" sz="1050" spc="-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int64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</a:pPr>
            <a:endParaRPr sz="100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NSimSun"/>
              <a:cs typeface="NSimSun"/>
            </a:endParaRPr>
          </a:p>
          <a:p>
            <a:pPr marL="37465" marR="655320">
              <a:lnSpc>
                <a:spcPts val="1350"/>
              </a:lnSpc>
              <a:spcBef>
                <a:spcPts val="5"/>
              </a:spcBef>
            </a:pPr>
            <a:r>
              <a:rPr dirty="0" sz="1350" b="1">
                <a:latin typeface="Arial"/>
                <a:cs typeface="Arial"/>
              </a:rPr>
              <a:t>Filter all listings that prices per night are less than 0 or greater than</a:t>
            </a:r>
            <a:r>
              <a:rPr dirty="0" sz="1350" spc="-10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500  USD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2317" y="10084843"/>
            <a:ext cx="1359535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z="1050">
                <a:latin typeface="NSimSun"/>
                <a:cs typeface="NSimSun"/>
              </a:rPr>
              <a:t>----Ditmas</a:t>
            </a:r>
            <a:r>
              <a:rPr dirty="0" sz="1050" spc="-5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Park---- 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20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20133"/>
            <a:ext cx="2579370" cy="996950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  <a:p>
            <a:pPr algn="just" marL="231140" marR="338455">
              <a:lnSpc>
                <a:spcPct val="101200"/>
              </a:lnSpc>
              <a:spcBef>
                <a:spcPts val="450"/>
              </a:spcBef>
            </a:pPr>
            <a:r>
              <a:rPr dirty="0" sz="1050">
                <a:latin typeface="NSimSun"/>
                <a:cs typeface="NSimSun"/>
              </a:rPr>
              <a:t>1 Cocktail Bar 0.05  2 Hotel 0.05  3 Italian Restaurant 0.04  4 Gym / Fitness Center</a:t>
            </a:r>
            <a:r>
              <a:rPr dirty="0" sz="1050" spc="434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----Clinton---- </a:t>
            </a:r>
            <a:endParaRPr sz="1050">
              <a:latin typeface="NSimSun"/>
              <a:cs typeface="NSimSun"/>
            </a:endParaRPr>
          </a:p>
          <a:p>
            <a:pPr algn="just" marL="231140" marR="3384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 venue freq  0 Italian Restaurant 0.06  1 Theater 0.06  2 Gym / Fitness Center 0.05  3 American Restaurant 0.04  4 Coffee Shop</a:t>
            </a:r>
            <a:r>
              <a:rPr dirty="0" sz="1050" spc="43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----Clinton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Hill---- </a:t>
            </a:r>
            <a:endParaRPr sz="1050">
              <a:latin typeface="NSimSun"/>
              <a:cs typeface="NSimSun"/>
            </a:endParaRPr>
          </a:p>
          <a:p>
            <a:pPr algn="just" marL="231140" marR="47180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Italian Restaurant 0.05  1         Pizza Place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  <a:p>
            <a:pPr algn="just" marL="231140" marR="471805">
              <a:lnSpc>
                <a:spcPct val="101200"/>
              </a:lnSpc>
              <a:spcBef>
                <a:spcPts val="5"/>
              </a:spcBef>
            </a:pPr>
            <a:r>
              <a:rPr dirty="0" sz="1050">
                <a:latin typeface="NSimSun"/>
                <a:cs typeface="NSimSun"/>
              </a:rPr>
              <a:t>2 Wine Shop 0.04  3 Mexican Restaurant 0.04  4     Thai Restaurant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----Cobble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Hill---- </a:t>
            </a:r>
            <a:endParaRPr sz="1050">
              <a:latin typeface="NSimSun"/>
              <a:cs typeface="NSimSun"/>
            </a:endParaRPr>
          </a:p>
          <a:p>
            <a:pPr algn="just" marL="231140" marR="47180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Bar 0.04  1 Italian Restaurant 0.04  2 Cocktail Bar 0.04  3 Coffee Shop 0.04  4 Playground</a:t>
            </a:r>
            <a:r>
              <a:rPr dirty="0" sz="1050" spc="43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----Coney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Island---- </a:t>
            </a:r>
            <a:endParaRPr sz="1050">
              <a:latin typeface="NSimSun"/>
              <a:cs typeface="NSimSun"/>
            </a:endParaRPr>
          </a:p>
          <a:p>
            <a:pPr algn="just" marL="231140" marR="40513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venue freq  0 Baseball Stadium 0.12  1 Monument / Landmark 0.12  2 Intersection 0.06  3              Brewery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0.06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4                Beach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0.06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----Crown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Heights---- </a:t>
            </a:r>
            <a:endParaRPr sz="1050">
              <a:latin typeface="NSimSun"/>
              <a:cs typeface="NSimSun"/>
            </a:endParaRPr>
          </a:p>
          <a:p>
            <a:pPr marL="231140" marR="47180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        Pizza Place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0.14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1                Café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0.10 </a:t>
            </a:r>
            <a:endParaRPr sz="1050">
              <a:latin typeface="NSimSun"/>
              <a:cs typeface="NSimSun"/>
            </a:endParaRPr>
          </a:p>
          <a:p>
            <a:pPr algn="just" marL="231140" marR="47180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2 Museum 0.10  3 Burger Joint 0.05  4  Salon / Barbershop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----Cypress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Hills---- </a:t>
            </a:r>
            <a:endParaRPr sz="1050">
              <a:latin typeface="NSimSun"/>
              <a:cs typeface="NSimSun"/>
            </a:endParaRPr>
          </a:p>
          <a:p>
            <a:pPr algn="just" marL="231140" marR="50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      venue freq  0 Latin American Restaurant 0.09  1 Fried Chicken Joint 0.06  2 Pizza Place 0.06  3 Spanish Restaurant 0.06  4 Donut Shop</a:t>
            </a:r>
            <a:r>
              <a:rPr dirty="0" sz="1050" spc="43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0.06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2317" y="10084841"/>
            <a:ext cx="92710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21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20134"/>
            <a:ext cx="2245995" cy="996950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  <a:p>
            <a:pPr algn="just" marL="231140" marR="5080">
              <a:lnSpc>
                <a:spcPct val="101200"/>
              </a:lnSpc>
              <a:spcBef>
                <a:spcPts val="450"/>
              </a:spcBef>
            </a:pPr>
            <a:r>
              <a:rPr dirty="0" sz="1050">
                <a:latin typeface="NSimSun"/>
                <a:cs typeface="NSimSun"/>
              </a:rPr>
              <a:t>                  venue freq  0 Chinese Restaurant 0.06  1 Deli / Bodega 0.06  2 Burger Joint 0.04  3 Donut Shop 0.04  4 Caribbean Restaurant</a:t>
            </a:r>
            <a:r>
              <a:rPr dirty="0" sz="1050" spc="44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----Downtown---- </a:t>
            </a:r>
            <a:endParaRPr sz="1050">
              <a:latin typeface="NSimSun"/>
              <a:cs typeface="NSimSun"/>
            </a:endParaRPr>
          </a:p>
          <a:p>
            <a:pPr algn="just" marL="231140" marR="47180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venue freq  0 Burger Joint 0.05  1 Pizza Place 0.04  2 Coffee Shop 0.04  3 Wine Shop 0.03  4 Grocery Store</a:t>
            </a:r>
            <a:r>
              <a:rPr dirty="0" sz="1050" spc="44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0.03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----Dumbo---- </a:t>
            </a:r>
            <a:endParaRPr sz="1050">
              <a:latin typeface="NSimSun"/>
              <a:cs typeface="NSimSun"/>
            </a:endParaRPr>
          </a:p>
          <a:p>
            <a:pPr algn="just" marL="231140" marR="40513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venue freq  0 Coffee Shop 0.08  1            Park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0.08 </a:t>
            </a:r>
            <a:endParaRPr sz="1050">
              <a:latin typeface="NSimSun"/>
              <a:cs typeface="NSimSun"/>
            </a:endParaRPr>
          </a:p>
          <a:p>
            <a:pPr algn="just" marL="231140" marR="405130">
              <a:lnSpc>
                <a:spcPct val="101200"/>
              </a:lnSpc>
              <a:spcBef>
                <a:spcPts val="5"/>
              </a:spcBef>
            </a:pPr>
            <a:r>
              <a:rPr dirty="0" sz="1050">
                <a:latin typeface="NSimSun"/>
                <a:cs typeface="NSimSun"/>
              </a:rPr>
              <a:t>2 Bakery 0.05  3 Scenic Lookout 0.05  4     Yoga Studio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0.03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----Dyker</a:t>
            </a:r>
            <a:r>
              <a:rPr dirty="0" sz="1050" spc="-10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Heights---- </a:t>
            </a:r>
            <a:endParaRPr sz="1050">
              <a:latin typeface="NSimSun"/>
              <a:cs typeface="NSimSun"/>
            </a:endParaRPr>
          </a:p>
          <a:p>
            <a:pPr algn="just" marL="231140" marR="5384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venue freq  0 Burger Joint 0.17  1 Golf Course 0.17  2 Bus Station 0.17  3 Bagel Shop 0.17  4         Plaza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0.17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----East</a:t>
            </a:r>
            <a:r>
              <a:rPr dirty="0" sz="1050" spc="-10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Flatbush---- </a:t>
            </a:r>
            <a:endParaRPr sz="1050">
              <a:latin typeface="NSimSun"/>
              <a:cs typeface="NSimSun"/>
            </a:endParaRPr>
          </a:p>
          <a:p>
            <a:pPr algn="just" marL="231140" marR="50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 venue freq  0 Food &amp; Drink Shop 0.08  1 Fast Food Restaurant 0.08  2 Liquor Store 0.08  3 Caribbean Restaurant 0.08  4 Park</a:t>
            </a:r>
            <a:r>
              <a:rPr dirty="0" sz="1050" spc="43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0.08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----East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Harlem---- </a:t>
            </a:r>
            <a:endParaRPr sz="1050">
              <a:latin typeface="NSimSun"/>
              <a:cs typeface="NSimSun"/>
            </a:endParaRPr>
          </a:p>
          <a:p>
            <a:pPr algn="just" marL="231140" marR="13843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Mexican Restaurant 0.12  1 Thai Restaurant 0.07  2              Bakery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0.07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3       Deli / Bodega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4         Pizza Place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----East New</a:t>
            </a:r>
            <a:r>
              <a:rPr dirty="0" sz="1050" spc="-10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York---- </a:t>
            </a:r>
            <a:endParaRPr sz="1050">
              <a:latin typeface="NSimSun"/>
              <a:cs typeface="NSimSun"/>
            </a:endParaRPr>
          </a:p>
          <a:p>
            <a:pPr algn="just" marL="231140" marR="47180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venue freq  0 Deli / Bodega 0.27  1 Pizza Place 0.07  2 Food Truck 0.07  3 Bus Stop 0.07  4    Music Venue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0.07 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2317" y="10084868"/>
            <a:ext cx="2026920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z="1050">
                <a:latin typeface="NSimSun"/>
                <a:cs typeface="NSimSun"/>
              </a:rPr>
              <a:t>3 Caribbean Restaurant</a:t>
            </a:r>
            <a:r>
              <a:rPr dirty="0" sz="1050" spc="44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0.12 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22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20114"/>
            <a:ext cx="2579370" cy="996950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  <a:p>
            <a:pPr marL="231140">
              <a:lnSpc>
                <a:spcPct val="100000"/>
              </a:lnSpc>
              <a:spcBef>
                <a:spcPts val="464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----East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Village---- </a:t>
            </a:r>
            <a:endParaRPr sz="1050">
              <a:latin typeface="NSimSun"/>
              <a:cs typeface="NSimSun"/>
            </a:endParaRPr>
          </a:p>
          <a:p>
            <a:pPr marL="231140" marR="47180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                Bar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0.07 </a:t>
            </a:r>
            <a:endParaRPr sz="1050">
              <a:latin typeface="NSimSun"/>
              <a:cs typeface="NSimSun"/>
            </a:endParaRPr>
          </a:p>
          <a:p>
            <a:pPr algn="just" marL="231140" marR="47180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1 Pizza Place 0.05  2 Ice Cream Shop 0.05  3 Cocktail Bar 0.04  4  Mexican Restaurant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----East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Williamsburg---- </a:t>
            </a:r>
            <a:endParaRPr sz="1050">
              <a:latin typeface="NSimSun"/>
              <a:cs typeface="NSimSun"/>
            </a:endParaRPr>
          </a:p>
          <a:p>
            <a:pPr algn="just" marL="231140" marR="8051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venue freq  0 Bar 0.10  1 Deli / Bodega 0.07  2 Bakery 0.06  3 Coffee Shop 0.06  4 Cocktail Bar</a:t>
            </a:r>
            <a:r>
              <a:rPr dirty="0" sz="1050" spc="434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0.06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----Erasmus---- </a:t>
            </a:r>
            <a:endParaRPr sz="1050">
              <a:latin typeface="NSimSun"/>
              <a:cs typeface="NSimSun"/>
            </a:endParaRPr>
          </a:p>
          <a:p>
            <a:pPr algn="just" marL="231140" marR="3384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 venue freq  0 Caribbean Restaurant 0.17  1 Grocery Store 0.13  2           Yoga Studio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 marR="3384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3 Bank 0.04  4            Playground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----Financial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District---- </a:t>
            </a:r>
            <a:endParaRPr sz="1050">
              <a:latin typeface="NSimSun"/>
              <a:cs typeface="NSimSun"/>
            </a:endParaRPr>
          </a:p>
          <a:p>
            <a:pPr algn="just" marL="231140" marR="8718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venue freq  0 Coffee Shop 0.10  1           Bar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algn="just" marL="231140" marR="871855">
              <a:lnSpc>
                <a:spcPct val="101200"/>
              </a:lnSpc>
              <a:spcBef>
                <a:spcPts val="5"/>
              </a:spcBef>
            </a:pPr>
            <a:r>
              <a:rPr dirty="0" sz="1050">
                <a:latin typeface="NSimSun"/>
                <a:cs typeface="NSimSun"/>
              </a:rPr>
              <a:t>2 Gym 0.04  3 Cocktail Bar 0.04  4   Pizza Place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----Flatbush---- </a:t>
            </a:r>
            <a:endParaRPr sz="1050">
              <a:latin typeface="NSimSun"/>
              <a:cs typeface="NSimSun"/>
            </a:endParaRPr>
          </a:p>
          <a:p>
            <a:pPr algn="just" marL="231140" marR="50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      venue freq  0 Pharmacy 0.09  1 Caribbean Restaurant 0.09  2 Mexican Restaurant 0.09  3 Coffee Shop 0.09  4 Middle Eastern Restaurant</a:t>
            </a:r>
            <a:r>
              <a:rPr dirty="0" sz="1050" spc="434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----Flatiron---- </a:t>
            </a:r>
            <a:endParaRPr sz="1050">
              <a:latin typeface="NSimSun"/>
              <a:cs typeface="NSimSun"/>
            </a:endParaRPr>
          </a:p>
          <a:p>
            <a:pPr algn="just" marL="231140" marR="13843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    venue freq  0 Gym / Fitness Center 0.06  1 Italian Restaurant 0.04  2 New American Restaurant 0.04  3 Yoga Studio 0.03  4 Sporting Goods Shop</a:t>
            </a:r>
            <a:r>
              <a:rPr dirty="0" sz="1050" spc="43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0.03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----Flatlands---- </a:t>
            </a:r>
            <a:endParaRPr sz="1050">
              <a:latin typeface="NSimSun"/>
              <a:cs typeface="NSimSun"/>
            </a:endParaRPr>
          </a:p>
          <a:p>
            <a:pPr algn="just" marL="231140" marR="3384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 venue freq  0 Pharmacy 0.19  1 Fried Chicken Joint 0.12  2 Fast Food Restaurant</a:t>
            </a:r>
            <a:r>
              <a:rPr dirty="0" sz="1050" spc="434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0.12 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2317" y="10084854"/>
            <a:ext cx="1960245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z="1050">
                <a:latin typeface="NSimSun"/>
                <a:cs typeface="NSimSun"/>
              </a:rPr>
              <a:t>1 Coffee Shop</a:t>
            </a:r>
            <a:r>
              <a:rPr dirty="0" sz="1050" spc="43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23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20124"/>
            <a:ext cx="2379345" cy="996950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  <a:p>
            <a:pPr marL="231140">
              <a:lnSpc>
                <a:spcPct val="100000"/>
              </a:lnSpc>
              <a:spcBef>
                <a:spcPts val="464"/>
              </a:spcBef>
            </a:pPr>
            <a:r>
              <a:rPr dirty="0" sz="1050">
                <a:latin typeface="NSimSun"/>
                <a:cs typeface="NSimSun"/>
              </a:rPr>
              <a:t>4 Deli / Bodega</a:t>
            </a:r>
            <a:r>
              <a:rPr dirty="0" sz="1050" spc="44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0.06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----Fort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Greene---- </a:t>
            </a:r>
            <a:endParaRPr sz="1050">
              <a:latin typeface="NSimSun"/>
              <a:cs typeface="NSimSun"/>
            </a:endParaRPr>
          </a:p>
          <a:p>
            <a:pPr algn="just" marL="231140" marR="2717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Coffee Shop 0.04  1 Italian Restaurant 0.04  2           Wine Shop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3         Pizza Place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4         Flower Shop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----Fort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Hamilton---- </a:t>
            </a:r>
            <a:endParaRPr sz="1050">
              <a:latin typeface="NSimSun"/>
              <a:cs typeface="NSimSun"/>
            </a:endParaRPr>
          </a:p>
          <a:p>
            <a:pPr algn="just" marL="231140" marR="13843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 venue freq  0 Italian Restaurant 0.06  1 Chinese Restaurant 0.05  2 Sandwich Place 0.05  3 Gym / Fitness Center 0.05  4 Deli / Bodega</a:t>
            </a:r>
            <a:r>
              <a:rPr dirty="0" sz="1050" spc="43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0.03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----Fulton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Ferry---- </a:t>
            </a:r>
            <a:endParaRPr sz="1050">
              <a:latin typeface="NSimSun"/>
              <a:cs typeface="NSimSun"/>
            </a:endParaRPr>
          </a:p>
          <a:p>
            <a:pPr algn="just" marL="231140" marR="205104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venue freq  0 Park 0.14  1 Scenic Lookout 0.05  2 American Restaurant 0.05  3               Bridge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0.03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4               Bakery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0.03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----Georgetown---- </a:t>
            </a:r>
            <a:endParaRPr sz="1050">
              <a:latin typeface="NSimSun"/>
              <a:cs typeface="NSimSun"/>
            </a:endParaRPr>
          </a:p>
          <a:p>
            <a:pPr marL="231140" marR="5384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venue freq  0            Bank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0.10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1      Donut Shop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0.07 </a:t>
            </a:r>
            <a:endParaRPr sz="1050">
              <a:latin typeface="NSimSun"/>
              <a:cs typeface="NSimSun"/>
            </a:endParaRPr>
          </a:p>
          <a:p>
            <a:pPr algn="just" marL="231140" marR="5384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2 Pharmacy 0.07  3 Supermarket 0.03  4  Breakfast Spot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0.03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----Gerritsen</a:t>
            </a:r>
            <a:r>
              <a:rPr dirty="0" sz="1050" spc="-10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Beach---- </a:t>
            </a:r>
            <a:endParaRPr sz="1050">
              <a:latin typeface="NSimSun"/>
              <a:cs typeface="NSimSun"/>
            </a:endParaRPr>
          </a:p>
          <a:p>
            <a:pPr algn="just" marL="231140" marR="47180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venue freq  0 Bar 0.13  1 Harbor / Marina 0.09  2 Ice Cream Shop 0.09  3 Pizza Place 0.09  4    Deli / Bodega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----Gowanus---- </a:t>
            </a:r>
            <a:endParaRPr sz="1050">
              <a:latin typeface="NSimSun"/>
              <a:cs typeface="NSimSun"/>
            </a:endParaRPr>
          </a:p>
          <a:p>
            <a:pPr algn="just" marL="231140" marR="50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   venue freq  0 Italian Restaurant 0.07  1 Bar 0.07  2 Furniture / Home Store 0.05  3             Coffee Shop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0.03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4             Pizza Place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0.03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----Gramercy---- </a:t>
            </a:r>
            <a:endParaRPr sz="1050">
              <a:latin typeface="NSimSun"/>
              <a:cs typeface="NSimSun"/>
            </a:endParaRPr>
          </a:p>
          <a:p>
            <a:pPr marL="231140" marR="205104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venue freq  0 Bar</a:t>
            </a:r>
            <a:r>
              <a:rPr dirty="0" sz="1050" spc="43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0.07 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2317" y="10084868"/>
            <a:ext cx="2026920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z="1050">
                <a:latin typeface="NSimSun"/>
                <a:cs typeface="NSimSun"/>
              </a:rPr>
              <a:t>                  venue</a:t>
            </a:r>
            <a:r>
              <a:rPr dirty="0" sz="1050" spc="459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freq 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24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20114"/>
            <a:ext cx="2179320" cy="996950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  <a:p>
            <a:pPr algn="just" marL="231140" marR="5080">
              <a:lnSpc>
                <a:spcPct val="101200"/>
              </a:lnSpc>
              <a:spcBef>
                <a:spcPts val="450"/>
              </a:spcBef>
            </a:pPr>
            <a:r>
              <a:rPr dirty="0" sz="1050">
                <a:latin typeface="NSimSun"/>
                <a:cs typeface="NSimSun"/>
              </a:rPr>
              <a:t>2 Pizza Place 0.05  3 Italian Restaurant 0.05  4 American Restaurant</a:t>
            </a:r>
            <a:r>
              <a:rPr dirty="0" sz="1050" spc="44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----Gravesend---- </a:t>
            </a:r>
            <a:endParaRPr sz="1050">
              <a:latin typeface="NSimSun"/>
              <a:cs typeface="NSimSun"/>
            </a:endParaRPr>
          </a:p>
          <a:p>
            <a:pPr algn="just" marL="231140" marR="717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Bakery 0.12  1 Italian Restaurant 0.12  2              Lounge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0.12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3         Pizza Place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0.08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4         Music Venue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----Greenpoint---- </a:t>
            </a:r>
            <a:endParaRPr sz="1050">
              <a:latin typeface="NSimSun"/>
              <a:cs typeface="NSimSun"/>
            </a:endParaRPr>
          </a:p>
          <a:p>
            <a:pPr algn="just" marL="231140" marR="47180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venue freq  0 Bar 0.09  1 Pizza Place 0.07  2 Coffee Shop 0.06  3 Cocktail Bar 0.06  4 Yoga Studio</a:t>
            </a:r>
            <a:r>
              <a:rPr dirty="0" sz="1050" spc="434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0.03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----Greenwich</a:t>
            </a:r>
            <a:r>
              <a:rPr dirty="0" sz="1050" spc="-2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Village---- </a:t>
            </a:r>
            <a:endParaRPr sz="1050">
              <a:latin typeface="NSimSun"/>
              <a:cs typeface="NSimSun"/>
            </a:endParaRPr>
          </a:p>
          <a:p>
            <a:pPr algn="just" marL="231140" marR="717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Italian Restaurant 0.12  1 Sushi Restaurant 0.05  2 Café 0.04  3 Bubble Tea Shop 0.03  4 Indian Restaurant</a:t>
            </a:r>
            <a:r>
              <a:rPr dirty="0" sz="1050" spc="434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0.03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----Hamilton</a:t>
            </a:r>
            <a:r>
              <a:rPr dirty="0" sz="1050" spc="-2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Heights---- </a:t>
            </a:r>
            <a:endParaRPr sz="1050">
              <a:latin typeface="NSimSun"/>
              <a:cs typeface="NSimSun"/>
            </a:endParaRPr>
          </a:p>
          <a:p>
            <a:pPr marL="231140" marR="717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        Pizza Place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0.09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1         Coffee Shop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0.07 </a:t>
            </a:r>
            <a:endParaRPr sz="1050">
              <a:latin typeface="NSimSun"/>
              <a:cs typeface="NSimSun"/>
            </a:endParaRPr>
          </a:p>
          <a:p>
            <a:pPr algn="just" marL="231140" marR="717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2 Café 0.07  3 Mexican Restaurant 0.05  4       Deli / Bodega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----Highland</a:t>
            </a:r>
            <a:r>
              <a:rPr dirty="0" sz="1050" spc="-1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Park---- </a:t>
            </a:r>
            <a:endParaRPr sz="1050">
              <a:latin typeface="NSimSun"/>
              <a:cs typeface="NSimSun"/>
            </a:endParaRPr>
          </a:p>
          <a:p>
            <a:pPr algn="just" marL="231140" marR="3384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venue freq  0 Deli / Bodega 0.12  1 Grocery Store 0.12  2 Liquor Store 0.06  3 Pizza Place 0.06  4 Cosmetics Shop</a:t>
            </a:r>
            <a:r>
              <a:rPr dirty="0" sz="1050" spc="44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0.06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----Homecrest---- </a:t>
            </a:r>
            <a:endParaRPr sz="1050">
              <a:latin typeface="NSimSun"/>
              <a:cs typeface="NSimSun"/>
            </a:endParaRPr>
          </a:p>
          <a:p>
            <a:pPr marL="231140" marR="717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               Bank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0.11 </a:t>
            </a:r>
            <a:endParaRPr sz="1050">
              <a:latin typeface="NSimSun"/>
              <a:cs typeface="NSimSun"/>
            </a:endParaRPr>
          </a:p>
          <a:p>
            <a:pPr algn="just" marL="231140" marR="717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1 Donut Shop 0.08  2 Grocery Store 0.05  3 Mexican Restaurant 0.05  4  Chinese Restaurant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----Hudson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Yards---- 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2317" y="10084854"/>
            <a:ext cx="92710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25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20124"/>
            <a:ext cx="2245995" cy="996950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  <a:p>
            <a:pPr algn="just" marL="231140" marR="5080">
              <a:lnSpc>
                <a:spcPct val="101200"/>
              </a:lnSpc>
              <a:spcBef>
                <a:spcPts val="450"/>
              </a:spcBef>
            </a:pPr>
            <a:r>
              <a:rPr dirty="0" sz="1050">
                <a:latin typeface="NSimSun"/>
                <a:cs typeface="NSimSun"/>
              </a:rPr>
              <a:t>0 Hotel 0.07  1 American Restaurant 0.07  2 Gym / Fitness Center 0.07  3 Italian Restaurant 0.05  4 Café</a:t>
            </a:r>
            <a:r>
              <a:rPr dirty="0" sz="1050" spc="43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0.03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----Inwood---- </a:t>
            </a:r>
            <a:endParaRPr sz="1050">
              <a:latin typeface="NSimSun"/>
              <a:cs typeface="NSimSun"/>
            </a:endParaRPr>
          </a:p>
          <a:p>
            <a:pPr algn="just" marL="231140" marR="13843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Mexican Restaurant 0.07  1 Restaurant 0.06  2              Lounge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0.06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3                Café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0.06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4         Pizza Place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----Kensington---- </a:t>
            </a:r>
            <a:endParaRPr sz="1050">
              <a:latin typeface="NSimSun"/>
              <a:cs typeface="NSimSun"/>
            </a:endParaRPr>
          </a:p>
          <a:p>
            <a:pPr algn="just" marL="231140" marR="3384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venue freq  0 Grocery Store 0.09  1 Thai Restaurant 0.09  2 Ice Cream Shop 0.06  3 Pizza Place 0.06  4 Deli / Bodega</a:t>
            </a:r>
            <a:r>
              <a:rPr dirty="0" sz="1050" spc="434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0.03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----Lenox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Hill---- </a:t>
            </a:r>
            <a:endParaRPr sz="1050">
              <a:latin typeface="NSimSun"/>
              <a:cs typeface="NSimSun"/>
            </a:endParaRPr>
          </a:p>
          <a:p>
            <a:pPr algn="just" marL="231140" marR="13843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Coffee Shop 0.07  1 Italian Restaurant 0.06  2 Sushi Restaurant 0.05  3                Café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4         Pizza Place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----Lincoln</a:t>
            </a:r>
            <a:r>
              <a:rPr dirty="0" sz="1050" spc="-1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Square---- </a:t>
            </a:r>
            <a:endParaRPr sz="1050">
              <a:latin typeface="NSimSun"/>
              <a:cs typeface="NSimSun"/>
            </a:endParaRPr>
          </a:p>
          <a:p>
            <a:pPr marL="231140" marR="50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 venue freq  0                  Café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  <a:p>
            <a:pPr algn="just" marL="231140" marR="50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1 Plaza 0.05  2 Gym / Fitness Center 0.05  3 Theater 0.04  4    Italian Restaurant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----Little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Italy---- </a:t>
            </a:r>
            <a:endParaRPr sz="1050">
              <a:latin typeface="NSimSun"/>
              <a:cs typeface="NSimSun"/>
            </a:endParaRPr>
          </a:p>
          <a:p>
            <a:pPr algn="just" marL="231140" marR="13843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Bakery 0.06  1 Chinese Restaurant 0.05  2 Italian Restaurant 0.05  3 Café 0.05  4 Ice Cream Shop</a:t>
            </a:r>
            <a:r>
              <a:rPr dirty="0" sz="1050" spc="43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----Lower East</a:t>
            </a:r>
            <a:r>
              <a:rPr dirty="0" sz="1050" spc="-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Side---- </a:t>
            </a:r>
            <a:endParaRPr sz="1050">
              <a:latin typeface="NSimSun"/>
              <a:cs typeface="NSimSun"/>
            </a:endParaRPr>
          </a:p>
          <a:p>
            <a:pPr algn="just" marL="231140" marR="13843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Chinese Restaurant 0.06  1 Art Gallery 0.04  2 Ramen Restaurant 0.04  3              Bakery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4                Park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2317" y="10084868"/>
            <a:ext cx="1893570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z="1050">
                <a:latin typeface="NSimSun"/>
                <a:cs typeface="NSimSun"/>
              </a:rPr>
              <a:t>4 Chinese Restaurant</a:t>
            </a:r>
            <a:r>
              <a:rPr dirty="0" sz="1050" spc="44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0.08 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26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20114"/>
            <a:ext cx="2179320" cy="996950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  <a:p>
            <a:pPr marL="231140">
              <a:lnSpc>
                <a:spcPct val="100000"/>
              </a:lnSpc>
              <a:spcBef>
                <a:spcPts val="464"/>
              </a:spcBef>
            </a:pPr>
            <a:r>
              <a:rPr dirty="0" sz="1050">
                <a:latin typeface="NSimSun"/>
                <a:cs typeface="NSimSun"/>
              </a:rPr>
              <a:t>----Madison---- </a:t>
            </a:r>
            <a:endParaRPr sz="1050">
              <a:latin typeface="NSimSun"/>
              <a:cs typeface="NSimSun"/>
            </a:endParaRPr>
          </a:p>
          <a:p>
            <a:pPr algn="just" marL="231140" marR="40513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venue freq  0 Bagel Shop 0.22  1 Deli / Bodega 0.11  2 Spa 0.11  3 Pizza Place 0.11  4     Restaurant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0.11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----Manhattan</a:t>
            </a:r>
            <a:r>
              <a:rPr dirty="0" sz="1050" spc="-10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Beach---- </a:t>
            </a:r>
            <a:endParaRPr sz="1050">
              <a:latin typeface="NSimSun"/>
              <a:cs typeface="NSimSun"/>
            </a:endParaRPr>
          </a:p>
          <a:p>
            <a:pPr marL="231140" marR="2717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venue freq  0             Café 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0.2 </a:t>
            </a:r>
            <a:endParaRPr sz="1050">
              <a:latin typeface="NSimSun"/>
              <a:cs typeface="NSimSun"/>
            </a:endParaRPr>
          </a:p>
          <a:p>
            <a:pPr algn="just" marL="231140" marR="2717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1 Beach 0.1  2 Harbor / Marina 0.1  3 Bus Stop 0.1  4   Ice Cream Shop 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0.1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----Manhattan</a:t>
            </a:r>
            <a:r>
              <a:rPr dirty="0" sz="1050" spc="-10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Terrace---- </a:t>
            </a:r>
            <a:endParaRPr sz="1050">
              <a:latin typeface="NSimSun"/>
              <a:cs typeface="NSimSun"/>
            </a:endParaRPr>
          </a:p>
          <a:p>
            <a:pPr marL="231140" marR="50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venue freq  0          Pizza Place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0.14 </a:t>
            </a:r>
            <a:endParaRPr sz="1050">
              <a:latin typeface="NSimSun"/>
              <a:cs typeface="NSimSun"/>
            </a:endParaRPr>
          </a:p>
          <a:p>
            <a:pPr algn="just" marL="231140" marR="50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1 Donut Shop 0.09  2 Ice Cream Shop 0.09  3 Japanese Restaurant 0.05  4    Convenience Store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----Manhattan</a:t>
            </a:r>
            <a:r>
              <a:rPr dirty="0" sz="1050" spc="-2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Valley---- </a:t>
            </a:r>
            <a:endParaRPr sz="1050">
              <a:latin typeface="NSimSun"/>
              <a:cs typeface="NSimSun"/>
            </a:endParaRPr>
          </a:p>
          <a:p>
            <a:pPr marL="231140" marR="717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                Bar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0.07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1         Yoga Studio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algn="just" marL="231140" marR="71755">
              <a:lnSpc>
                <a:spcPct val="101200"/>
              </a:lnSpc>
              <a:spcBef>
                <a:spcPts val="5"/>
              </a:spcBef>
            </a:pPr>
            <a:r>
              <a:rPr dirty="0" sz="1050">
                <a:latin typeface="NSimSun"/>
                <a:cs typeface="NSimSun"/>
              </a:rPr>
              <a:t>2 Coffee Shop 0.04  3 Thai Restaurant 0.04  4  Mexican Restaurant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----Manhattanville---- </a:t>
            </a:r>
            <a:endParaRPr sz="1050">
              <a:latin typeface="NSimSun"/>
              <a:cs typeface="NSimSun"/>
            </a:endParaRPr>
          </a:p>
          <a:p>
            <a:pPr algn="just" marL="231140" marR="717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Coffee Shop 0.10  1 Seafood Restaurant 0.05  2 Mexican Restaurant 0.05  3 Bar 0.05  4 Sushi Restaurant</a:t>
            </a:r>
            <a:r>
              <a:rPr dirty="0" sz="1050" spc="434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----Marble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Hill---- </a:t>
            </a:r>
            <a:endParaRPr sz="1050">
              <a:latin typeface="NSimSun"/>
              <a:cs typeface="NSimSun"/>
            </a:endParaRPr>
          </a:p>
          <a:p>
            <a:pPr marL="231140" marR="717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        Coffee Shop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0.08 </a:t>
            </a:r>
            <a:endParaRPr sz="1050">
              <a:latin typeface="NSimSun"/>
              <a:cs typeface="NSimSun"/>
            </a:endParaRPr>
          </a:p>
          <a:p>
            <a:pPr algn="just" marL="231140" marR="71755">
              <a:lnSpc>
                <a:spcPct val="101200"/>
              </a:lnSpc>
              <a:spcBef>
                <a:spcPts val="5"/>
              </a:spcBef>
            </a:pPr>
            <a:r>
              <a:rPr dirty="0" sz="1050">
                <a:latin typeface="NSimSun"/>
                <a:cs typeface="NSimSun"/>
              </a:rPr>
              <a:t>1 Gym 0.08  2 Seafood Restaurant 0.04  3 Miscellaneous Shop 0.04  4     Supplement Shop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----Marine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Park---- </a:t>
            </a:r>
            <a:endParaRPr sz="1050">
              <a:latin typeface="NSimSun"/>
              <a:cs typeface="NSimSun"/>
            </a:endParaRPr>
          </a:p>
          <a:p>
            <a:pPr algn="just" marL="231140" marR="717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Coffee Shop 0.08  1 Ice Cream Shop 0.08  2 Basketball Court 0.08  3 Baseball Field</a:t>
            </a:r>
            <a:r>
              <a:rPr dirty="0" sz="1050" spc="434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0.08 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2317" y="10084854"/>
            <a:ext cx="2293620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z="1050">
                <a:latin typeface="NSimSun"/>
                <a:cs typeface="NSimSun"/>
              </a:rPr>
              <a:t>2 Coffee Shop</a:t>
            </a:r>
            <a:r>
              <a:rPr dirty="0" sz="1050" spc="43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27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20124"/>
            <a:ext cx="2512695" cy="996950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  <a:p>
            <a:pPr marL="231140">
              <a:lnSpc>
                <a:spcPct val="100000"/>
              </a:lnSpc>
              <a:spcBef>
                <a:spcPts val="464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----Midtown---- </a:t>
            </a:r>
            <a:endParaRPr sz="1050">
              <a:latin typeface="NSimSun"/>
              <a:cs typeface="NSimSun"/>
            </a:endParaRPr>
          </a:p>
          <a:p>
            <a:pPr algn="just" marL="231140" marR="67183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venue freq  0 Coffee Shop 0.07  1 Clothing Store 0.06  2           Hotel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3          Bakery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4         Theater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----Midtown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South---- </a:t>
            </a:r>
            <a:endParaRPr sz="1050">
              <a:latin typeface="NSimSun"/>
              <a:cs typeface="NSimSun"/>
            </a:endParaRPr>
          </a:p>
          <a:p>
            <a:pPr algn="just" marL="231140" marR="3384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venue freq  0 Korean Restaurant 0.15  1 Hotel 0.06  2 Japanese Restaurant 0.04  3 Bakery 0.03  4 Cosmetics Shop</a:t>
            </a:r>
            <a:r>
              <a:rPr dirty="0" sz="1050" spc="43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0.03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----Midwood---- </a:t>
            </a:r>
            <a:endParaRPr sz="1050">
              <a:latin typeface="NSimSun"/>
              <a:cs typeface="NSimSun"/>
            </a:endParaRPr>
          </a:p>
          <a:p>
            <a:pPr marL="231140" marR="47180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venue freq  0        Pizza Place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0.36 </a:t>
            </a:r>
            <a:endParaRPr sz="1050">
              <a:latin typeface="NSimSun"/>
              <a:cs typeface="NSimSun"/>
            </a:endParaRPr>
          </a:p>
          <a:p>
            <a:pPr algn="just" marL="231140" marR="47180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1 Bakery 0.09  2 Ice Cream Shop 0.09  3 Convenience Store 0.09  4           Pharmacy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0.09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----Mill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Basin---- </a:t>
            </a:r>
            <a:endParaRPr sz="1050">
              <a:latin typeface="NSimSun"/>
              <a:cs typeface="NSimSun"/>
            </a:endParaRPr>
          </a:p>
          <a:p>
            <a:pPr algn="just" marL="231140" marR="3384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venue freq  0 Chinese Restaurant 0.11  1 Pizza Place 0.08  2 Japanese Restaurant 0.08  3 Cosmetics Shop 0.06  4 Bank</a:t>
            </a:r>
            <a:r>
              <a:rPr dirty="0" sz="1050" spc="43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0.06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----Mill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Island---- </a:t>
            </a:r>
            <a:endParaRPr sz="1050">
              <a:latin typeface="NSimSun"/>
              <a:cs typeface="NSimSun"/>
            </a:endParaRPr>
          </a:p>
          <a:p>
            <a:pPr algn="just" marL="231140" marR="5384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venue freq  0 Locksmith 0.5  1 Pool 0.5  2 Yoga Studio 0.0  3 Other Nightlife 0.0  4 Pedestrian Plaza</a:t>
            </a:r>
            <a:r>
              <a:rPr dirty="0" sz="1050" spc="434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----Morningside</a:t>
            </a:r>
            <a:r>
              <a:rPr dirty="0" sz="1050" spc="-10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Heights---- </a:t>
            </a:r>
            <a:endParaRPr sz="1050">
              <a:latin typeface="NSimSun"/>
              <a:cs typeface="NSimSun"/>
            </a:endParaRPr>
          </a:p>
          <a:p>
            <a:pPr algn="just" marL="231140" marR="338455">
              <a:lnSpc>
                <a:spcPct val="101200"/>
              </a:lnSpc>
              <a:spcBef>
                <a:spcPts val="5"/>
              </a:spcBef>
            </a:pPr>
            <a:r>
              <a:rPr dirty="0" sz="1050">
                <a:latin typeface="NSimSun"/>
                <a:cs typeface="NSimSun"/>
              </a:rPr>
              <a:t>                 venue freq  0 Park 0.10  1 American Restaurant 0.07  2          Coffee Shop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0.07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3            Bookstore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0.07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4           Food Truck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----Murray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Hill---- </a:t>
            </a:r>
            <a:endParaRPr sz="1050">
              <a:latin typeface="NSimSun"/>
              <a:cs typeface="NSimSun"/>
            </a:endParaRPr>
          </a:p>
          <a:p>
            <a:pPr algn="just" marL="231140" marR="50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     venue freq  0 Sandwich Place 0.06  1 Japanese Restaurant</a:t>
            </a:r>
            <a:r>
              <a:rPr dirty="0" sz="1050" spc="43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2317" y="10084865"/>
            <a:ext cx="1893570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z="1050">
                <a:latin typeface="NSimSun"/>
                <a:cs typeface="NSimSun"/>
              </a:rPr>
              <a:t>0 Coffee Shop</a:t>
            </a:r>
            <a:r>
              <a:rPr dirty="0" sz="1050" spc="43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0.08 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28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20116"/>
            <a:ext cx="2979420" cy="996950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  <a:p>
            <a:pPr marL="231140" marR="471805">
              <a:lnSpc>
                <a:spcPct val="101200"/>
              </a:lnSpc>
              <a:spcBef>
                <a:spcPts val="450"/>
              </a:spcBef>
            </a:pPr>
            <a:r>
              <a:rPr dirty="0" sz="1050">
                <a:latin typeface="NSimSun"/>
                <a:cs typeface="NSimSun"/>
              </a:rPr>
              <a:t>3 Pizza Place 0.03  4 Mediterranean Restaurant</a:t>
            </a:r>
            <a:r>
              <a:rPr dirty="0" sz="1050" spc="44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0.03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----New</a:t>
            </a:r>
            <a:r>
              <a:rPr dirty="0" sz="1050" spc="-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Lots---- </a:t>
            </a:r>
            <a:endParaRPr sz="1050">
              <a:latin typeface="NSimSun"/>
              <a:cs typeface="NSimSun"/>
            </a:endParaRPr>
          </a:p>
          <a:p>
            <a:pPr algn="just" marL="231140" marR="8051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venue freq  0 Pizza Place 0.11  1 Fried Chicken Joint 0.11  2        Deli / Bodega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  <a:p>
            <a:pPr marL="231140" marR="8051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3 Bus Stop 0.05  4       Breakfast Spot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----Noho---- </a:t>
            </a:r>
            <a:endParaRPr sz="1050">
              <a:latin typeface="NSimSun"/>
              <a:cs typeface="NSimSun"/>
            </a:endParaRPr>
          </a:p>
          <a:p>
            <a:pPr algn="just" marL="231140" marR="8718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Italian Restaurant 0.06  1         Coffee Shop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  <a:p>
            <a:pPr algn="just" marL="231140" marR="8718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2 Pizza Place 0.04  3 French Restaurant 0.03  4           Rock Club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0.03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----North</a:t>
            </a:r>
            <a:r>
              <a:rPr dirty="0" sz="1050" spc="-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Side---- </a:t>
            </a:r>
            <a:endParaRPr sz="1050">
              <a:latin typeface="NSimSun"/>
              <a:cs typeface="NSimSun"/>
            </a:endParaRPr>
          </a:p>
          <a:p>
            <a:pPr marL="231140" marR="8051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venue freq  0          Coffee Shop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0.10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1          Pizza Place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  <a:p>
            <a:pPr algn="just" marL="231140" marR="8051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2 Wine Bar 0.05  3 American Restaurant 0.04  4                  Bar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----Ocean</a:t>
            </a:r>
            <a:r>
              <a:rPr dirty="0" sz="1050" spc="-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Hill---- </a:t>
            </a:r>
            <a:endParaRPr sz="1050">
              <a:latin typeface="NSimSun"/>
              <a:cs typeface="NSimSun"/>
            </a:endParaRPr>
          </a:p>
          <a:p>
            <a:pPr algn="just" marL="231140" marR="50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            venue freq  0 Deli / Bodega 0.19  1 Southern / Soul Food Restaurant 0.07  2                             Food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0.07 </a:t>
            </a:r>
            <a:endParaRPr sz="1050">
              <a:latin typeface="NSimSun"/>
              <a:cs typeface="NSimSun"/>
            </a:endParaRPr>
          </a:p>
          <a:p>
            <a:pPr marL="231140" marR="50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3 Playground 0.07  4                Convenience Store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----Ocean</a:t>
            </a:r>
            <a:r>
              <a:rPr dirty="0" sz="1050" spc="-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Parkway---- </a:t>
            </a:r>
            <a:endParaRPr sz="1050">
              <a:latin typeface="NSimSun"/>
              <a:cs typeface="NSimSun"/>
            </a:endParaRPr>
          </a:p>
          <a:p>
            <a:pPr algn="just" marL="231140" marR="2717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        venue freq  0 Sushi Restaurant 0.18  1 Eastern European Restaurant 0.06  2                  Pizza Place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0.06 </a:t>
            </a:r>
            <a:endParaRPr sz="1050">
              <a:latin typeface="NSimSun"/>
              <a:cs typeface="NSimSun"/>
            </a:endParaRPr>
          </a:p>
          <a:p>
            <a:pPr marL="231140" marR="2717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3 Pharmacy 0.06  4        General Entertainment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0.06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----Paerdegat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Basin---- </a:t>
            </a:r>
            <a:endParaRPr sz="1050">
              <a:latin typeface="NSimSun"/>
              <a:cs typeface="NSimSun"/>
            </a:endParaRPr>
          </a:p>
          <a:p>
            <a:pPr algn="just" marL="231140" marR="100520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venue freq  0 Harbor / Marina 0.25  1 Food 0.25  2 Home Service 0.25  3 Asian Restaurant 0.25  4 Yoga Studio</a:t>
            </a:r>
            <a:r>
              <a:rPr dirty="0" sz="1050" spc="43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0.00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----Park</a:t>
            </a:r>
            <a:r>
              <a:rPr dirty="0" sz="1050" spc="-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Slope----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               venue</a:t>
            </a:r>
            <a:r>
              <a:rPr dirty="0" sz="1050" spc="509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freq 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2317" y="10084854"/>
            <a:ext cx="959485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z="1050">
                <a:latin typeface="NSimSun"/>
                <a:cs typeface="NSimSun"/>
              </a:rPr>
              <a:t>----Rugby---- 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29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20124"/>
            <a:ext cx="2646045" cy="996950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  <a:p>
            <a:pPr algn="just" marL="231140" marR="538480">
              <a:lnSpc>
                <a:spcPct val="101200"/>
              </a:lnSpc>
              <a:spcBef>
                <a:spcPts val="450"/>
              </a:spcBef>
            </a:pPr>
            <a:r>
              <a:rPr dirty="0" sz="1050">
                <a:latin typeface="NSimSun"/>
                <a:cs typeface="NSimSun"/>
              </a:rPr>
              <a:t>1 Burger Joint 0.06  2 Italian Restaurant 0.05  3         Pizza Place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4          Bagel Shop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----Prospect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Heights---- </a:t>
            </a:r>
            <a:endParaRPr sz="1050">
              <a:latin typeface="NSimSun"/>
              <a:cs typeface="NSimSun"/>
            </a:endParaRPr>
          </a:p>
          <a:p>
            <a:pPr algn="just" marL="231140" marR="5384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Bar 0.11  1 Mexican Restaurant 0.07  2 Thai Restaurant 0.04  3              Bakery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4           Wine Shop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----Prospect Lefferts</a:t>
            </a:r>
            <a:r>
              <a:rPr dirty="0" sz="1050" spc="-4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Gardens---- </a:t>
            </a:r>
            <a:endParaRPr sz="1050">
              <a:latin typeface="NSimSun"/>
              <a:cs typeface="NSimSun"/>
            </a:endParaRPr>
          </a:p>
          <a:p>
            <a:pPr marL="231140" marR="40513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 venue freq  0                  Café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0.09 </a:t>
            </a:r>
            <a:endParaRPr sz="1050">
              <a:latin typeface="NSimSun"/>
              <a:cs typeface="NSimSun"/>
            </a:endParaRPr>
          </a:p>
          <a:p>
            <a:pPr algn="just" marL="231140" marR="40513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1 Bakery 0.09  2 Caribbean Restaurant 0.07  3 Pizza Place 0.07  4      Sushi Restaurant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----Prospect Park</a:t>
            </a:r>
            <a:r>
              <a:rPr dirty="0" sz="1050" spc="-2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South---- </a:t>
            </a:r>
            <a:endParaRPr sz="1050">
              <a:latin typeface="NSimSun"/>
              <a:cs typeface="NSimSun"/>
            </a:endParaRPr>
          </a:p>
          <a:p>
            <a:pPr algn="just" marL="231140" marR="40513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 venue freq  0 Caribbean Restaurant 0.08  1 Pizza Place 0.06  2 Mobile Phone Shop 0.06  3 Fast Food Restaurant 0.06  4 Grocery Store</a:t>
            </a:r>
            <a:r>
              <a:rPr dirty="0" sz="1050" spc="43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0.06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----Red</a:t>
            </a:r>
            <a:r>
              <a:rPr dirty="0" sz="1050" spc="-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Hook---- </a:t>
            </a:r>
            <a:endParaRPr sz="1050">
              <a:latin typeface="NSimSun"/>
              <a:cs typeface="NSimSun"/>
            </a:endParaRPr>
          </a:p>
          <a:p>
            <a:pPr algn="just" marL="231140" marR="47180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venue freq  0 Seafood Restaurant 0.08  1          Art Gallery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0.06 </a:t>
            </a:r>
            <a:endParaRPr sz="1050">
              <a:latin typeface="NSimSun"/>
              <a:cs typeface="NSimSun"/>
            </a:endParaRPr>
          </a:p>
          <a:p>
            <a:pPr algn="just" marL="231140" marR="47180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2 Bar 0.06  3 American Restaurant 0.06  4                 Park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0.06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----Remsen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Village---- </a:t>
            </a:r>
            <a:endParaRPr sz="1050">
              <a:latin typeface="NSimSun"/>
              <a:cs typeface="NSimSun"/>
            </a:endParaRPr>
          </a:p>
          <a:p>
            <a:pPr algn="just" marL="231140" marR="50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       venue freq  0 Caribbean Restaurant 0.16  1 Fast Food Restaurant 0.11  2 Deli / Bodega 0.05  3 Construction &amp; Landscaping 0.05  4 Gas Station</a:t>
            </a:r>
            <a:r>
              <a:rPr dirty="0" sz="1050" spc="43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----Roosevelt</a:t>
            </a:r>
            <a:r>
              <a:rPr dirty="0" sz="1050" spc="-10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Island---- </a:t>
            </a:r>
            <a:endParaRPr sz="1050">
              <a:latin typeface="NSimSun"/>
              <a:cs typeface="NSimSun"/>
            </a:endParaRPr>
          </a:p>
          <a:p>
            <a:pPr algn="just" marL="231140" marR="8051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venue freq  0 Park 0.07  1 Deli / Bodega 0.04  2 Coffee Shop 0.04  3 Scenic Lookout 0.04  4          School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476" y="706595"/>
            <a:ext cx="6556375" cy="600710"/>
          </a:xfrm>
          <a:custGeom>
            <a:avLst/>
            <a:gdLst/>
            <a:ahLst/>
            <a:cxnLst/>
            <a:rect l="l" t="t" r="r" b="b"/>
            <a:pathLst>
              <a:path w="6556375" h="600710">
                <a:moveTo>
                  <a:pt x="0" y="586059"/>
                </a:moveTo>
                <a:lnTo>
                  <a:pt x="0" y="14294"/>
                </a:lnTo>
                <a:lnTo>
                  <a:pt x="0" y="12397"/>
                </a:lnTo>
                <a:lnTo>
                  <a:pt x="362" y="10573"/>
                </a:lnTo>
                <a:lnTo>
                  <a:pt x="1088" y="8822"/>
                </a:lnTo>
                <a:lnTo>
                  <a:pt x="1813" y="7069"/>
                </a:lnTo>
                <a:lnTo>
                  <a:pt x="2846" y="5525"/>
                </a:lnTo>
                <a:lnTo>
                  <a:pt x="4186" y="4185"/>
                </a:lnTo>
                <a:lnTo>
                  <a:pt x="5526" y="2845"/>
                </a:lnTo>
                <a:lnTo>
                  <a:pt x="7072" y="1812"/>
                </a:lnTo>
                <a:lnTo>
                  <a:pt x="8824" y="1086"/>
                </a:lnTo>
                <a:lnTo>
                  <a:pt x="10575" y="363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63"/>
                </a:lnTo>
                <a:lnTo>
                  <a:pt x="6555157" y="8822"/>
                </a:lnTo>
                <a:lnTo>
                  <a:pt x="6555882" y="10573"/>
                </a:lnTo>
                <a:lnTo>
                  <a:pt x="6556245" y="12397"/>
                </a:lnTo>
                <a:lnTo>
                  <a:pt x="6556246" y="14294"/>
                </a:lnTo>
                <a:lnTo>
                  <a:pt x="6556246" y="586059"/>
                </a:lnTo>
                <a:lnTo>
                  <a:pt x="6556245" y="587953"/>
                </a:lnTo>
                <a:lnTo>
                  <a:pt x="6555882" y="589775"/>
                </a:lnTo>
                <a:lnTo>
                  <a:pt x="6555157" y="591526"/>
                </a:lnTo>
                <a:lnTo>
                  <a:pt x="6554432" y="593279"/>
                </a:lnTo>
                <a:lnTo>
                  <a:pt x="6547421" y="599264"/>
                </a:lnTo>
                <a:lnTo>
                  <a:pt x="6545669" y="599990"/>
                </a:lnTo>
                <a:lnTo>
                  <a:pt x="6543846" y="600353"/>
                </a:lnTo>
                <a:lnTo>
                  <a:pt x="6541952" y="600353"/>
                </a:lnTo>
                <a:lnTo>
                  <a:pt x="14294" y="600353"/>
                </a:lnTo>
                <a:lnTo>
                  <a:pt x="12398" y="600353"/>
                </a:lnTo>
                <a:lnTo>
                  <a:pt x="10575" y="599990"/>
                </a:lnTo>
                <a:lnTo>
                  <a:pt x="8824" y="599264"/>
                </a:lnTo>
                <a:lnTo>
                  <a:pt x="7072" y="598539"/>
                </a:lnTo>
                <a:lnTo>
                  <a:pt x="1088" y="591526"/>
                </a:lnTo>
                <a:lnTo>
                  <a:pt x="362" y="589775"/>
                </a:lnTo>
                <a:lnTo>
                  <a:pt x="0" y="587953"/>
                </a:lnTo>
                <a:lnTo>
                  <a:pt x="0" y="586059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7440" y="469953"/>
            <a:ext cx="6534784" cy="1338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[265]: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</a:pPr>
            <a:endParaRPr sz="700">
              <a:latin typeface="NSimSun"/>
              <a:cs typeface="NSimSun"/>
            </a:endParaRPr>
          </a:p>
          <a:p>
            <a:pPr marL="46990" marR="3610610">
              <a:lnSpc>
                <a:spcPct val="101200"/>
              </a:lnSpc>
              <a:spcBef>
                <a:spcPts val="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df[(df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price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&lt;=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500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&amp;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(df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price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&gt;</a:t>
            </a:r>
            <a:r>
              <a:rPr dirty="0" sz="1050" spc="-10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0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)]  df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shape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NSimSun"/>
              <a:cs typeface="NSimSun"/>
            </a:endParaRPr>
          </a:p>
          <a:p>
            <a:pPr marL="37465" marR="5755005">
              <a:lnSpc>
                <a:spcPct val="172700"/>
              </a:lnSpc>
            </a:pPr>
            <a:r>
              <a:rPr dirty="0" sz="1050">
                <a:solidFill>
                  <a:srgbClr val="D84215"/>
                </a:solidFill>
                <a:latin typeface="NSimSun"/>
                <a:cs typeface="NSimSun"/>
              </a:rPr>
              <a:t>Out[265]:  </a:t>
            </a:r>
            <a:r>
              <a:rPr dirty="0" sz="1050">
                <a:latin typeface="NSimSun"/>
                <a:cs typeface="NSimSun"/>
              </a:rPr>
              <a:t>(48372,</a:t>
            </a:r>
            <a:r>
              <a:rPr dirty="0" sz="1050" spc="-10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16)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317" y="2137698"/>
            <a:ext cx="4752340" cy="822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b="1">
                <a:latin typeface="Arial"/>
                <a:cs typeface="Arial"/>
              </a:rPr>
              <a:t>Part 2: Data</a:t>
            </a:r>
            <a:r>
              <a:rPr dirty="0" sz="1650" spc="-5" b="1">
                <a:latin typeface="Arial"/>
                <a:cs typeface="Arial"/>
              </a:rPr>
              <a:t> Visualization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50" b="1">
                <a:latin typeface="Arial"/>
                <a:cs typeface="Arial"/>
              </a:rPr>
              <a:t>Scatterplot of Airbnb Listing Based on different</a:t>
            </a:r>
            <a:r>
              <a:rPr dirty="0" sz="1350" spc="-10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Boroughs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6476" y="3403423"/>
            <a:ext cx="6556375" cy="276860"/>
          </a:xfrm>
          <a:custGeom>
            <a:avLst/>
            <a:gdLst/>
            <a:ahLst/>
            <a:cxnLst/>
            <a:rect l="l" t="t" r="r" b="b"/>
            <a:pathLst>
              <a:path w="6556375" h="276860">
                <a:moveTo>
                  <a:pt x="0" y="262059"/>
                </a:moveTo>
                <a:lnTo>
                  <a:pt x="0" y="14294"/>
                </a:lnTo>
                <a:lnTo>
                  <a:pt x="0" y="12397"/>
                </a:lnTo>
                <a:lnTo>
                  <a:pt x="362" y="10573"/>
                </a:lnTo>
                <a:lnTo>
                  <a:pt x="1088" y="8822"/>
                </a:lnTo>
                <a:lnTo>
                  <a:pt x="1813" y="7069"/>
                </a:lnTo>
                <a:lnTo>
                  <a:pt x="2846" y="5525"/>
                </a:lnTo>
                <a:lnTo>
                  <a:pt x="4186" y="4185"/>
                </a:lnTo>
                <a:lnTo>
                  <a:pt x="5526" y="2845"/>
                </a:lnTo>
                <a:lnTo>
                  <a:pt x="7072" y="1812"/>
                </a:lnTo>
                <a:lnTo>
                  <a:pt x="8824" y="1086"/>
                </a:lnTo>
                <a:lnTo>
                  <a:pt x="10575" y="363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63"/>
                </a:lnTo>
                <a:lnTo>
                  <a:pt x="6555157" y="8822"/>
                </a:lnTo>
                <a:lnTo>
                  <a:pt x="6555882" y="10573"/>
                </a:lnTo>
                <a:lnTo>
                  <a:pt x="6556245" y="12397"/>
                </a:lnTo>
                <a:lnTo>
                  <a:pt x="6556246" y="14294"/>
                </a:lnTo>
                <a:lnTo>
                  <a:pt x="6556246" y="262059"/>
                </a:lnTo>
                <a:lnTo>
                  <a:pt x="6556245" y="263952"/>
                </a:lnTo>
                <a:lnTo>
                  <a:pt x="6555882" y="265774"/>
                </a:lnTo>
                <a:lnTo>
                  <a:pt x="6555157" y="267526"/>
                </a:lnTo>
                <a:lnTo>
                  <a:pt x="6554432" y="269278"/>
                </a:lnTo>
                <a:lnTo>
                  <a:pt x="6547421" y="275260"/>
                </a:lnTo>
                <a:lnTo>
                  <a:pt x="6545669" y="275985"/>
                </a:lnTo>
                <a:lnTo>
                  <a:pt x="6543846" y="276351"/>
                </a:lnTo>
                <a:lnTo>
                  <a:pt x="6541952" y="276353"/>
                </a:lnTo>
                <a:lnTo>
                  <a:pt x="14294" y="276353"/>
                </a:lnTo>
                <a:lnTo>
                  <a:pt x="12398" y="276351"/>
                </a:lnTo>
                <a:lnTo>
                  <a:pt x="10575" y="275985"/>
                </a:lnTo>
                <a:lnTo>
                  <a:pt x="8824" y="275260"/>
                </a:lnTo>
                <a:lnTo>
                  <a:pt x="7072" y="274536"/>
                </a:lnTo>
                <a:lnTo>
                  <a:pt x="5526" y="273503"/>
                </a:lnTo>
                <a:lnTo>
                  <a:pt x="4186" y="272163"/>
                </a:lnTo>
                <a:lnTo>
                  <a:pt x="2846" y="270823"/>
                </a:lnTo>
                <a:lnTo>
                  <a:pt x="1813" y="269278"/>
                </a:lnTo>
                <a:lnTo>
                  <a:pt x="1088" y="267526"/>
                </a:lnTo>
                <a:lnTo>
                  <a:pt x="362" y="265774"/>
                </a:lnTo>
                <a:lnTo>
                  <a:pt x="0" y="263952"/>
                </a:lnTo>
                <a:lnTo>
                  <a:pt x="0" y="262059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17440" y="3157252"/>
            <a:ext cx="6534784" cy="462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[266]: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sns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scatterplot(x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'longitude'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,y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'latitude'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,data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df,alpha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=0.5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</a:t>
            </a:r>
            <a:r>
              <a:rPr dirty="0" sz="1050" spc="-1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hue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"neighbourhood_group"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);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317" y="6587845"/>
            <a:ext cx="362839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latin typeface="Arial"/>
                <a:cs typeface="Arial"/>
              </a:rPr>
              <a:t>Scatterplot of Airbnb Listing Based on</a:t>
            </a:r>
            <a:r>
              <a:rPr dirty="0" sz="1350" spc="-10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Price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8888" y="3741717"/>
            <a:ext cx="3754594" cy="25252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42317" y="10084865"/>
            <a:ext cx="92710" cy="15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30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20116"/>
            <a:ext cx="2512695" cy="996950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  <a:p>
            <a:pPr algn="just" marL="231140" marR="271780">
              <a:lnSpc>
                <a:spcPct val="101200"/>
              </a:lnSpc>
              <a:spcBef>
                <a:spcPts val="450"/>
              </a:spcBef>
            </a:pPr>
            <a:r>
              <a:rPr dirty="0" sz="1050">
                <a:latin typeface="NSimSun"/>
                <a:cs typeface="NSimSun"/>
              </a:rPr>
              <a:t>                  venue freq  0 Caribbean Restaurant 0.10  1 Grocery Store 0.10  2                  Bank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0.10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3                 Diner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4              Pharmacy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----Sea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Gate---- </a:t>
            </a:r>
            <a:endParaRPr sz="1050">
              <a:latin typeface="NSimSun"/>
              <a:cs typeface="NSimSun"/>
            </a:endParaRPr>
          </a:p>
          <a:p>
            <a:pPr marL="231140" marR="3384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venue freq  0          Sports Club 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0.2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1                Beach 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0.2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2          Bus Station 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0.2 </a:t>
            </a:r>
            <a:endParaRPr sz="1050">
              <a:latin typeface="NSimSun"/>
              <a:cs typeface="NSimSun"/>
            </a:endParaRPr>
          </a:p>
          <a:p>
            <a:pPr marL="231140" marR="3384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3 Spa 0.2  4  American Restaurant 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0.2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----Sheepshead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Bay---- </a:t>
            </a:r>
            <a:endParaRPr sz="1050">
              <a:latin typeface="NSimSun"/>
              <a:cs typeface="NSimSun"/>
            </a:endParaRPr>
          </a:p>
          <a:p>
            <a:pPr algn="just" marL="231140" marR="40513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Dessert Shop 0.12  1 Turkish Restaurant 0.12  2 Sandwich Place 0.08  3 Playground 0.04  4 Pizza Place</a:t>
            </a:r>
            <a:r>
              <a:rPr dirty="0" sz="1050" spc="43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----Soho---- </a:t>
            </a:r>
            <a:endParaRPr sz="1050">
              <a:latin typeface="NSimSun"/>
              <a:cs typeface="NSimSun"/>
            </a:endParaRPr>
          </a:p>
          <a:p>
            <a:pPr algn="just" marL="231140" marR="5080">
              <a:lnSpc>
                <a:spcPct val="101200"/>
              </a:lnSpc>
              <a:spcBef>
                <a:spcPts val="5"/>
              </a:spcBef>
            </a:pPr>
            <a:r>
              <a:rPr dirty="0" sz="1050">
                <a:latin typeface="NSimSun"/>
                <a:cs typeface="NSimSun"/>
              </a:rPr>
              <a:t>                      venue freq  0 Italian Restaurant 0.09  1 Coffee Shop 0.07  2 Clothing Store 0.04  3 French Restaurant 0.04  4 Mediterranean Restaurant</a:t>
            </a:r>
            <a:r>
              <a:rPr dirty="0" sz="1050" spc="44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----South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Side---- </a:t>
            </a:r>
            <a:endParaRPr sz="1050">
              <a:latin typeface="NSimSun"/>
              <a:cs typeface="NSimSun"/>
            </a:endParaRPr>
          </a:p>
          <a:p>
            <a:pPr marL="231140" marR="3384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venue freq  0                  Bar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0.08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1          Coffee Shop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0.07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2          Pizza Place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  <a:p>
            <a:pPr marL="231140" marR="3384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3 Wine Bar 0.04  4  American Restaurant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----Starrett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City---- </a:t>
            </a:r>
            <a:endParaRPr sz="1050">
              <a:latin typeface="NSimSun"/>
              <a:cs typeface="NSimSun"/>
            </a:endParaRPr>
          </a:p>
          <a:p>
            <a:pPr marL="231140" marR="3384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venue freq  0          Bus Station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0.12 </a:t>
            </a:r>
            <a:endParaRPr sz="1050">
              <a:latin typeface="NSimSun"/>
              <a:cs typeface="NSimSun"/>
            </a:endParaRPr>
          </a:p>
          <a:p>
            <a:pPr algn="just" marL="231140" marR="3384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1 Bus Stop 0.12  2 American Restaurant 0.12  3 Shopping Mall 0.12  4             Pharmacy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0.12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----Stuyvesant</a:t>
            </a:r>
            <a:r>
              <a:rPr dirty="0" sz="1050" spc="-10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Town---- </a:t>
            </a:r>
            <a:endParaRPr sz="1050">
              <a:latin typeface="NSimSun"/>
              <a:cs typeface="NSimSun"/>
            </a:endParaRPr>
          </a:p>
          <a:p>
            <a:pPr algn="just" marL="231140" marR="67183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venue freq  0 Boat or Ferry 0.16  1 Park 0.11  2 Playground 0.05  3 Farmers Market 0.05  4    Skating Rink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53249" y="10372823"/>
            <a:ext cx="280035" cy="13906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latin typeface="Arial"/>
                <a:cs typeface="Arial"/>
              </a:rPr>
              <a:t>3</a:t>
            </a:r>
            <a:r>
              <a:rPr dirty="0" sz="800" spc="-5">
                <a:latin typeface="Arial"/>
                <a:cs typeface="Arial"/>
              </a:rPr>
              <a:t>1/</a:t>
            </a:r>
            <a:r>
              <a:rPr dirty="0" sz="800"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23254" y="120124"/>
            <a:ext cx="2379345" cy="1013206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  <a:p>
            <a:pPr marL="231140">
              <a:lnSpc>
                <a:spcPct val="100000"/>
              </a:lnSpc>
              <a:spcBef>
                <a:spcPts val="464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----Sunset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Park---- </a:t>
            </a:r>
            <a:endParaRPr sz="1050">
              <a:latin typeface="NSimSun"/>
              <a:cs typeface="NSimSun"/>
            </a:endParaRPr>
          </a:p>
          <a:p>
            <a:pPr algn="just" marL="231140" marR="2717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Mobile Phone Shop 0.09  1 Mexican Restaurant 0.09  2                Bank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0.09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3              Bakery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0.09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4         Pizza Place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0.09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----Sutton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Place---- </a:t>
            </a:r>
            <a:endParaRPr sz="1050">
              <a:latin typeface="NSimSun"/>
              <a:cs typeface="NSimSun"/>
            </a:endParaRPr>
          </a:p>
          <a:p>
            <a:pPr algn="just" marL="231140" marR="5080">
              <a:lnSpc>
                <a:spcPct val="101200"/>
              </a:lnSpc>
              <a:spcBef>
                <a:spcPts val="5"/>
              </a:spcBef>
            </a:pPr>
            <a:r>
              <a:rPr dirty="0" sz="1050">
                <a:latin typeface="NSimSun"/>
                <a:cs typeface="NSimSun"/>
              </a:rPr>
              <a:t>                    venue freq  0 Italian Restaurant 0.07  1 Gym / Fitness Center 0.05  2 Furniture / Home Store 0.04  3             Coffee Shop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4                    Park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----Tribeca---- </a:t>
            </a:r>
            <a:endParaRPr sz="1050">
              <a:latin typeface="NSimSun"/>
              <a:cs typeface="NSimSun"/>
            </a:endParaRPr>
          </a:p>
          <a:p>
            <a:pPr algn="just" marL="231140" marR="205104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venue freq  0 Park 0.06  1 Italian Restaurant 0.06  2                  Spa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 marR="205104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3 Wine Bar 0.04  4  American Restaurant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----Tudor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City---- </a:t>
            </a:r>
            <a:endParaRPr sz="1050">
              <a:latin typeface="NSimSun"/>
              <a:cs typeface="NSimSun"/>
            </a:endParaRPr>
          </a:p>
          <a:p>
            <a:pPr algn="just" marL="231140" marR="2717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Park 0.06  1 Mexican Restaurant 0.06  2 Café 0.06  3 Sushi Restaurant 0.04  4 Greek Restaurant</a:t>
            </a:r>
            <a:r>
              <a:rPr dirty="0" sz="1050" spc="434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----Turtle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Bay---- </a:t>
            </a:r>
            <a:endParaRPr sz="1050">
              <a:latin typeface="NSimSun"/>
              <a:cs typeface="NSimSun"/>
            </a:endParaRPr>
          </a:p>
          <a:p>
            <a:pPr algn="just" marL="231140" marR="2717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Coffee Shop 0.05  1 Sushi Restaurant 0.05  2 Italian Restaurant 0.05  3            Wine Bar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4                Park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----Upper East</a:t>
            </a:r>
            <a:r>
              <a:rPr dirty="0" sz="1050" spc="-2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Side---- </a:t>
            </a:r>
            <a:endParaRPr sz="1050">
              <a:latin typeface="NSimSun"/>
              <a:cs typeface="NSimSun"/>
            </a:endParaRPr>
          </a:p>
          <a:p>
            <a:pPr algn="just" marL="231140" marR="13843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 venue freq  0 Italian Restaurant 0.09  1                Bakery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2           Coffee Shop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  <a:p>
            <a:pPr marL="231140" marR="13843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3 Pizza Place 0.04  4  Gym / Fitness Center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----Upper West</a:t>
            </a:r>
            <a:r>
              <a:rPr dirty="0" sz="1050" spc="-2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Side---- </a:t>
            </a:r>
            <a:endParaRPr sz="1050">
              <a:latin typeface="NSimSun"/>
              <a:cs typeface="NSimSun"/>
            </a:endParaRPr>
          </a:p>
          <a:p>
            <a:pPr algn="just" marL="231140" marR="2717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Italian Restaurant 0.07  1         Coffee Shop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2                 Bar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3            Wine Bar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32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23254" y="120115"/>
            <a:ext cx="2446020" cy="1013206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  <a:p>
            <a:pPr marL="231140">
              <a:lnSpc>
                <a:spcPct val="100000"/>
              </a:lnSpc>
              <a:spcBef>
                <a:spcPts val="464"/>
              </a:spcBef>
            </a:pPr>
            <a:r>
              <a:rPr dirty="0" sz="1050">
                <a:latin typeface="NSimSun"/>
                <a:cs typeface="NSimSun"/>
              </a:rPr>
              <a:t>4 Bakery</a:t>
            </a:r>
            <a:r>
              <a:rPr dirty="0" sz="1050" spc="45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0.03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----Vinegar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Hill---- </a:t>
            </a:r>
            <a:endParaRPr sz="1050">
              <a:latin typeface="NSimSun"/>
              <a:cs typeface="NSimSun"/>
            </a:endParaRPr>
          </a:p>
          <a:p>
            <a:pPr algn="just" marL="231140" marR="6051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venue freq  0 Food Truck 0.18  1 Coffee Shop 0.11  2 Café 0.07  3 Art Gallery 0.07  4 Ice Cream Shop</a:t>
            </a:r>
            <a:r>
              <a:rPr dirty="0" sz="1050" spc="434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----Washington</a:t>
            </a:r>
            <a:r>
              <a:rPr dirty="0" sz="1050" spc="-10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Heights---- </a:t>
            </a:r>
            <a:endParaRPr sz="1050">
              <a:latin typeface="NSimSun"/>
              <a:cs typeface="NSimSun"/>
            </a:endParaRPr>
          </a:p>
          <a:p>
            <a:pPr marL="231140" marR="338455">
              <a:lnSpc>
                <a:spcPct val="101200"/>
              </a:lnSpc>
              <a:spcBef>
                <a:spcPts val="5"/>
              </a:spcBef>
            </a:pPr>
            <a:r>
              <a:rPr dirty="0" sz="1050">
                <a:latin typeface="NSimSun"/>
                <a:cs typeface="NSimSun"/>
              </a:rPr>
              <a:t>                venue freq  0                Café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0.06 </a:t>
            </a:r>
            <a:endParaRPr sz="1050">
              <a:latin typeface="NSimSun"/>
              <a:cs typeface="NSimSun"/>
            </a:endParaRPr>
          </a:p>
          <a:p>
            <a:pPr algn="just" marL="231140" marR="3384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1 Bakery 0.04  2 Chinese Restaurant 0.03  3 Grocery Store 0.03  4   Mobile Phone Shop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0.03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----Weeksville---- </a:t>
            </a:r>
            <a:endParaRPr sz="1050">
              <a:latin typeface="NSimSun"/>
              <a:cs typeface="NSimSun"/>
            </a:endParaRPr>
          </a:p>
          <a:p>
            <a:pPr algn="just" marL="231140" marR="3384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Discount Store 0.12  1 Chinese Restaurant 0.12  2 Deli / Bodega 0.06  3 Liquor Store 0.06  4 Café</a:t>
            </a:r>
            <a:r>
              <a:rPr dirty="0" sz="1050" spc="43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0.06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----West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Village---- </a:t>
            </a:r>
            <a:endParaRPr sz="1050">
              <a:latin typeface="NSimSun"/>
              <a:cs typeface="NSimSun"/>
            </a:endParaRPr>
          </a:p>
          <a:p>
            <a:pPr algn="just" marL="231140" marR="5080">
              <a:lnSpc>
                <a:spcPct val="101200"/>
              </a:lnSpc>
              <a:spcBef>
                <a:spcPts val="5"/>
              </a:spcBef>
            </a:pPr>
            <a:r>
              <a:rPr dirty="0" sz="1050">
                <a:latin typeface="NSimSun"/>
                <a:cs typeface="NSimSun"/>
              </a:rPr>
              <a:t>                     venue freq  0 Italian Restaurant 0.09  1 New American Restaurant 0.06  2 American Restaurant 0.05  3             Cocktail Bar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4                     Park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----Williamsburg---- </a:t>
            </a:r>
            <a:endParaRPr sz="1050">
              <a:latin typeface="NSimSun"/>
              <a:cs typeface="NSimSun"/>
            </a:endParaRPr>
          </a:p>
          <a:p>
            <a:pPr algn="just" marL="231140" marR="8051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venue freq  0 Coffee Shop 0.09  1 Bar 0.09  2 Bagel Shop 0.06  3 Pizza Place 0.06  4       Lounge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0.03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----Windsor</a:t>
            </a:r>
            <a:r>
              <a:rPr dirty="0" sz="1050" spc="-10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Terrace---- </a:t>
            </a:r>
            <a:endParaRPr sz="1050">
              <a:latin typeface="NSimSun"/>
              <a:cs typeface="NSimSun"/>
            </a:endParaRPr>
          </a:p>
          <a:p>
            <a:pPr marL="231140" marR="671830">
              <a:lnSpc>
                <a:spcPct val="101200"/>
              </a:lnSpc>
              <a:spcBef>
                <a:spcPts val="5"/>
              </a:spcBef>
            </a:pPr>
            <a:r>
              <a:rPr dirty="0" sz="1050">
                <a:latin typeface="NSimSun"/>
                <a:cs typeface="NSimSun"/>
              </a:rPr>
              <a:t>           venue freq  0           Café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0.07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1          Plaza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0.07 </a:t>
            </a:r>
            <a:endParaRPr sz="1050">
              <a:latin typeface="NSimSun"/>
              <a:cs typeface="NSimSun"/>
            </a:endParaRPr>
          </a:p>
          <a:p>
            <a:pPr algn="just" marL="231140" marR="67183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2 Diner 0.07  3 Grocery Store 0.07  4           Park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0.07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----Wingate---- </a:t>
            </a:r>
            <a:endParaRPr sz="1050">
              <a:latin typeface="NSimSun"/>
              <a:cs typeface="NSimSun"/>
            </a:endParaRPr>
          </a:p>
          <a:p>
            <a:pPr algn="just" marL="231140" marR="271780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 venue freq  0 Fried Chicken Joint 0.10  1 Deli / Bodega</a:t>
            </a:r>
            <a:r>
              <a:rPr dirty="0" sz="1050" spc="43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20124"/>
            <a:ext cx="2179320" cy="251777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  <a:p>
            <a:pPr algn="just" marL="231140" marR="5080">
              <a:lnSpc>
                <a:spcPct val="101200"/>
              </a:lnSpc>
              <a:spcBef>
                <a:spcPts val="450"/>
              </a:spcBef>
            </a:pPr>
            <a:r>
              <a:rPr dirty="0" sz="1050">
                <a:latin typeface="NSimSun"/>
                <a:cs typeface="NSimSun"/>
              </a:rPr>
              <a:t>2 Field 0.05  3 Discount Store 0.05  4 Donut Shop</a:t>
            </a:r>
            <a:r>
              <a:rPr dirty="0" sz="1050" spc="43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0.05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----Yorkville---- </a:t>
            </a:r>
            <a:endParaRPr sz="1050">
              <a:latin typeface="NSimSun"/>
              <a:cs typeface="NSimSun"/>
            </a:endParaRPr>
          </a:p>
          <a:p>
            <a:pPr algn="just" marL="231140" marR="71755">
              <a:lnSpc>
                <a:spcPct val="101200"/>
              </a:lnSpc>
            </a:pPr>
            <a:r>
              <a:rPr dirty="0" sz="1050">
                <a:latin typeface="NSimSun"/>
                <a:cs typeface="NSimSun"/>
              </a:rPr>
              <a:t>                venue freq  0 Italian Restaurant 0.08  1         Coffee Shop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0.06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2                 Gym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0.06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3                 Bar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0.06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4       Deli / Bodega</a:t>
            </a:r>
            <a:r>
              <a:rPr dirty="0" sz="1050" spc="42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0.04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23114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476" y="3822729"/>
            <a:ext cx="6556375" cy="924560"/>
          </a:xfrm>
          <a:custGeom>
            <a:avLst/>
            <a:gdLst/>
            <a:ahLst/>
            <a:cxnLst/>
            <a:rect l="l" t="t" r="r" b="b"/>
            <a:pathLst>
              <a:path w="6556375" h="924560">
                <a:moveTo>
                  <a:pt x="0" y="910060"/>
                </a:moveTo>
                <a:lnTo>
                  <a:pt x="0" y="14294"/>
                </a:lnTo>
                <a:lnTo>
                  <a:pt x="0" y="12397"/>
                </a:lnTo>
                <a:lnTo>
                  <a:pt x="362" y="10530"/>
                </a:lnTo>
                <a:lnTo>
                  <a:pt x="1088" y="8786"/>
                </a:lnTo>
                <a:lnTo>
                  <a:pt x="1813" y="7032"/>
                </a:lnTo>
                <a:lnTo>
                  <a:pt x="2846" y="5469"/>
                </a:lnTo>
                <a:lnTo>
                  <a:pt x="4186" y="4173"/>
                </a:lnTo>
                <a:lnTo>
                  <a:pt x="5526" y="2830"/>
                </a:lnTo>
                <a:lnTo>
                  <a:pt x="7072" y="1791"/>
                </a:lnTo>
                <a:lnTo>
                  <a:pt x="8824" y="1076"/>
                </a:lnTo>
                <a:lnTo>
                  <a:pt x="10575" y="371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71"/>
                </a:lnTo>
                <a:lnTo>
                  <a:pt x="6547421" y="1076"/>
                </a:lnTo>
                <a:lnTo>
                  <a:pt x="6549172" y="1791"/>
                </a:lnTo>
                <a:lnTo>
                  <a:pt x="6550717" y="2830"/>
                </a:lnTo>
                <a:lnTo>
                  <a:pt x="6552058" y="4173"/>
                </a:lnTo>
                <a:lnTo>
                  <a:pt x="6553399" y="5469"/>
                </a:lnTo>
                <a:lnTo>
                  <a:pt x="6554432" y="7032"/>
                </a:lnTo>
                <a:lnTo>
                  <a:pt x="6555157" y="8786"/>
                </a:lnTo>
                <a:lnTo>
                  <a:pt x="6555882" y="10530"/>
                </a:lnTo>
                <a:lnTo>
                  <a:pt x="6556245" y="12397"/>
                </a:lnTo>
                <a:lnTo>
                  <a:pt x="6556246" y="14294"/>
                </a:lnTo>
                <a:lnTo>
                  <a:pt x="6556246" y="910060"/>
                </a:lnTo>
                <a:lnTo>
                  <a:pt x="6556245" y="911918"/>
                </a:lnTo>
                <a:lnTo>
                  <a:pt x="6555882" y="913748"/>
                </a:lnTo>
                <a:lnTo>
                  <a:pt x="6555157" y="915492"/>
                </a:lnTo>
                <a:lnTo>
                  <a:pt x="6554432" y="917245"/>
                </a:lnTo>
                <a:lnTo>
                  <a:pt x="6547421" y="923239"/>
                </a:lnTo>
                <a:lnTo>
                  <a:pt x="6545669" y="923944"/>
                </a:lnTo>
                <a:lnTo>
                  <a:pt x="6543846" y="924316"/>
                </a:lnTo>
                <a:lnTo>
                  <a:pt x="6541952" y="924354"/>
                </a:lnTo>
                <a:lnTo>
                  <a:pt x="14294" y="924354"/>
                </a:lnTo>
                <a:lnTo>
                  <a:pt x="12398" y="924316"/>
                </a:lnTo>
                <a:lnTo>
                  <a:pt x="10575" y="923944"/>
                </a:lnTo>
                <a:lnTo>
                  <a:pt x="8824" y="923239"/>
                </a:lnTo>
                <a:lnTo>
                  <a:pt x="7072" y="922534"/>
                </a:lnTo>
                <a:lnTo>
                  <a:pt x="1088" y="915492"/>
                </a:lnTo>
                <a:lnTo>
                  <a:pt x="362" y="913748"/>
                </a:lnTo>
                <a:lnTo>
                  <a:pt x="0" y="911918"/>
                </a:lnTo>
                <a:lnTo>
                  <a:pt x="0" y="910060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7440" y="2976199"/>
            <a:ext cx="6534784" cy="1710689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7465" marR="1198245">
              <a:lnSpc>
                <a:spcPts val="1350"/>
              </a:lnSpc>
              <a:spcBef>
                <a:spcPts val="370"/>
              </a:spcBef>
            </a:pPr>
            <a:r>
              <a:rPr dirty="0" sz="1350" b="1">
                <a:latin typeface="Arial"/>
                <a:cs typeface="Arial"/>
              </a:rPr>
              <a:t>Create the new dataframe and display the top 10 venues for</a:t>
            </a:r>
            <a:r>
              <a:rPr dirty="0" sz="1350" spc="-10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each  neighborhood.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[172]: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</a:pPr>
            <a:r>
              <a:rPr dirty="0" sz="1000" spc="135">
                <a:solidFill>
                  <a:srgbClr val="008000"/>
                </a:solidFill>
                <a:latin typeface="Arial"/>
                <a:cs typeface="Arial"/>
              </a:rPr>
              <a:t>def</a:t>
            </a:r>
            <a:r>
              <a:rPr dirty="0" sz="1000" spc="1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FF"/>
                </a:solidFill>
                <a:latin typeface="NSimSun"/>
                <a:cs typeface="NSimSun"/>
              </a:rPr>
              <a:t>return_most_common_venues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(row,</a:t>
            </a:r>
            <a:r>
              <a:rPr dirty="0" sz="1050" spc="10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num_top_venues):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row_categories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row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iloc[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1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:]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row_categories_sorted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 spc="10">
                <a:solidFill>
                  <a:srgbClr val="333333"/>
                </a:solidFill>
                <a:latin typeface="NSimSun"/>
                <a:cs typeface="NSimSun"/>
              </a:rPr>
              <a:t>row_categories</a:t>
            </a:r>
            <a:r>
              <a:rPr dirty="0" sz="1050" spc="1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 spc="10">
                <a:solidFill>
                  <a:srgbClr val="333333"/>
                </a:solidFill>
                <a:latin typeface="NSimSun"/>
                <a:cs typeface="NSimSun"/>
              </a:rPr>
              <a:t>sort_values(ascending</a:t>
            </a:r>
            <a:r>
              <a:rPr dirty="0" sz="1050" spc="1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00" spc="10">
                <a:solidFill>
                  <a:srgbClr val="008000"/>
                </a:solidFill>
                <a:latin typeface="Arial"/>
                <a:cs typeface="Arial"/>
              </a:rPr>
              <a:t>False</a:t>
            </a:r>
            <a:r>
              <a:rPr dirty="0" sz="1050" spc="10">
                <a:solidFill>
                  <a:srgbClr val="333333"/>
                </a:solidFill>
                <a:latin typeface="NSimSun"/>
                <a:cs typeface="NSimSun"/>
              </a:rPr>
              <a:t>)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</a:t>
            </a:r>
            <a:r>
              <a:rPr dirty="0" sz="1000" spc="160">
                <a:solidFill>
                  <a:srgbClr val="008000"/>
                </a:solidFill>
                <a:latin typeface="Arial"/>
                <a:cs typeface="Arial"/>
              </a:rPr>
              <a:t>return</a:t>
            </a:r>
            <a:r>
              <a:rPr dirty="0" sz="1000" spc="24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row_categories_sorted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index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values[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0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:num_top_venues]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32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476" y="706617"/>
            <a:ext cx="6556375" cy="3516629"/>
          </a:xfrm>
          <a:custGeom>
            <a:avLst/>
            <a:gdLst/>
            <a:ahLst/>
            <a:cxnLst/>
            <a:rect l="l" t="t" r="r" b="b"/>
            <a:pathLst>
              <a:path w="6556375" h="3516629">
                <a:moveTo>
                  <a:pt x="0" y="3502064"/>
                </a:moveTo>
                <a:lnTo>
                  <a:pt x="0" y="14294"/>
                </a:lnTo>
                <a:lnTo>
                  <a:pt x="0" y="12397"/>
                </a:lnTo>
                <a:lnTo>
                  <a:pt x="362" y="10568"/>
                </a:lnTo>
                <a:lnTo>
                  <a:pt x="1088" y="8824"/>
                </a:lnTo>
                <a:lnTo>
                  <a:pt x="1813" y="7070"/>
                </a:lnTo>
                <a:lnTo>
                  <a:pt x="2846" y="5508"/>
                </a:lnTo>
                <a:lnTo>
                  <a:pt x="4186" y="4173"/>
                </a:lnTo>
                <a:lnTo>
                  <a:pt x="5526" y="2830"/>
                </a:lnTo>
                <a:lnTo>
                  <a:pt x="7072" y="1791"/>
                </a:lnTo>
                <a:lnTo>
                  <a:pt x="8824" y="1076"/>
                </a:lnTo>
                <a:lnTo>
                  <a:pt x="10575" y="371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71"/>
                </a:lnTo>
                <a:lnTo>
                  <a:pt x="6547421" y="1076"/>
                </a:lnTo>
                <a:lnTo>
                  <a:pt x="6549172" y="1791"/>
                </a:lnTo>
                <a:lnTo>
                  <a:pt x="6550717" y="2830"/>
                </a:lnTo>
                <a:lnTo>
                  <a:pt x="6552058" y="4173"/>
                </a:lnTo>
                <a:lnTo>
                  <a:pt x="6553399" y="5508"/>
                </a:lnTo>
                <a:lnTo>
                  <a:pt x="6554432" y="7070"/>
                </a:lnTo>
                <a:lnTo>
                  <a:pt x="6555157" y="8824"/>
                </a:lnTo>
                <a:lnTo>
                  <a:pt x="6555882" y="10568"/>
                </a:lnTo>
                <a:lnTo>
                  <a:pt x="6556245" y="12397"/>
                </a:lnTo>
                <a:lnTo>
                  <a:pt x="6556246" y="14294"/>
                </a:lnTo>
                <a:lnTo>
                  <a:pt x="6556246" y="3502064"/>
                </a:lnTo>
                <a:lnTo>
                  <a:pt x="6556245" y="3503960"/>
                </a:lnTo>
                <a:lnTo>
                  <a:pt x="6555882" y="3505752"/>
                </a:lnTo>
                <a:lnTo>
                  <a:pt x="6555157" y="3507496"/>
                </a:lnTo>
                <a:lnTo>
                  <a:pt x="6554432" y="3509249"/>
                </a:lnTo>
                <a:lnTo>
                  <a:pt x="6547421" y="3515243"/>
                </a:lnTo>
                <a:lnTo>
                  <a:pt x="6545669" y="3515987"/>
                </a:lnTo>
                <a:lnTo>
                  <a:pt x="6543846" y="3516358"/>
                </a:lnTo>
                <a:lnTo>
                  <a:pt x="6541952" y="3516358"/>
                </a:lnTo>
                <a:lnTo>
                  <a:pt x="14294" y="3516358"/>
                </a:lnTo>
                <a:lnTo>
                  <a:pt x="12398" y="3516358"/>
                </a:lnTo>
                <a:lnTo>
                  <a:pt x="10575" y="3515987"/>
                </a:lnTo>
                <a:lnTo>
                  <a:pt x="8824" y="3515243"/>
                </a:lnTo>
                <a:lnTo>
                  <a:pt x="7072" y="3514538"/>
                </a:lnTo>
                <a:lnTo>
                  <a:pt x="1088" y="3507496"/>
                </a:lnTo>
                <a:lnTo>
                  <a:pt x="362" y="3505752"/>
                </a:lnTo>
                <a:lnTo>
                  <a:pt x="0" y="3503960"/>
                </a:lnTo>
                <a:lnTo>
                  <a:pt x="0" y="3502064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7440" y="469971"/>
            <a:ext cx="6534784" cy="3978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[216]: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num_top_venues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10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indicators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'st'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'nd'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</a:t>
            </a:r>
            <a:r>
              <a:rPr dirty="0" sz="1050" spc="-1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'rd'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create columns according to number of top</a:t>
            </a:r>
            <a:r>
              <a:rPr dirty="0" sz="950" spc="35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venues</a:t>
            </a:r>
            <a:endParaRPr sz="950">
              <a:latin typeface="SimSun"/>
              <a:cs typeface="SimSun"/>
            </a:endParaRPr>
          </a:p>
          <a:p>
            <a:pPr marL="46990">
              <a:lnSpc>
                <a:spcPct val="100000"/>
              </a:lnSpc>
              <a:spcBef>
                <a:spcPts val="3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columns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'Neighborhood'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</a:t>
            </a:r>
            <a:endParaRPr sz="10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  <a:spcBef>
                <a:spcPts val="15"/>
              </a:spcBef>
            </a:pPr>
            <a:r>
              <a:rPr dirty="0" sz="1000" spc="210">
                <a:solidFill>
                  <a:srgbClr val="008000"/>
                </a:solidFill>
                <a:latin typeface="Arial"/>
                <a:cs typeface="Arial"/>
              </a:rPr>
              <a:t>for</a:t>
            </a:r>
            <a:r>
              <a:rPr dirty="0" sz="1000" spc="2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ind </a:t>
            </a:r>
            <a:r>
              <a:rPr dirty="0" sz="1000" spc="210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dirty="0" sz="1000" spc="27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np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arange(num_top_venues):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</a:t>
            </a:r>
            <a:r>
              <a:rPr dirty="0" sz="1000" spc="170">
                <a:solidFill>
                  <a:srgbClr val="008000"/>
                </a:solidFill>
                <a:latin typeface="Arial"/>
                <a:cs typeface="Arial"/>
              </a:rPr>
              <a:t>try</a:t>
            </a:r>
            <a:r>
              <a:rPr dirty="0" sz="1050" spc="170">
                <a:solidFill>
                  <a:srgbClr val="333333"/>
                </a:solidFill>
                <a:latin typeface="NSimSun"/>
                <a:cs typeface="NSimSun"/>
              </a:rPr>
              <a:t>: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</a:t>
            </a:r>
            <a:r>
              <a:rPr dirty="0" sz="1050" spc="50">
                <a:solidFill>
                  <a:srgbClr val="333333"/>
                </a:solidFill>
                <a:latin typeface="NSimSun"/>
                <a:cs typeface="NSimSun"/>
              </a:rPr>
              <a:t>columns</a:t>
            </a:r>
            <a:r>
              <a:rPr dirty="0" sz="1050" spc="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 spc="50">
                <a:solidFill>
                  <a:srgbClr val="333333"/>
                </a:solidFill>
                <a:latin typeface="NSimSun"/>
                <a:cs typeface="NSimSun"/>
              </a:rPr>
              <a:t>append(</a:t>
            </a:r>
            <a:r>
              <a:rPr dirty="0" sz="1050" spc="50">
                <a:solidFill>
                  <a:srgbClr val="B92020"/>
                </a:solidFill>
                <a:latin typeface="NSimSun"/>
                <a:cs typeface="NSimSun"/>
              </a:rPr>
              <a:t>'</a:t>
            </a:r>
            <a:r>
              <a:rPr dirty="0" sz="1000" spc="50">
                <a:solidFill>
                  <a:srgbClr val="66374A"/>
                </a:solidFill>
                <a:latin typeface="Arial"/>
                <a:cs typeface="Arial"/>
              </a:rPr>
              <a:t>{}{}</a:t>
            </a:r>
            <a:r>
              <a:rPr dirty="0" sz="1000" spc="50">
                <a:solidFill>
                  <a:srgbClr val="B9202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Most Common Venue'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format(ind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+1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</a:t>
            </a:r>
            <a:r>
              <a:rPr dirty="0" sz="1050" spc="-14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indicators[ind]))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</a:t>
            </a:r>
            <a:r>
              <a:rPr dirty="0" sz="1000" spc="90">
                <a:solidFill>
                  <a:srgbClr val="008000"/>
                </a:solidFill>
                <a:latin typeface="Arial"/>
                <a:cs typeface="Arial"/>
              </a:rPr>
              <a:t>except</a:t>
            </a:r>
            <a:r>
              <a:rPr dirty="0" sz="1050" spc="90">
                <a:solidFill>
                  <a:srgbClr val="333333"/>
                </a:solidFill>
                <a:latin typeface="NSimSun"/>
                <a:cs typeface="NSimSun"/>
              </a:rPr>
              <a:t>: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</a:t>
            </a:r>
            <a:r>
              <a:rPr dirty="0" sz="1050" spc="25">
                <a:solidFill>
                  <a:srgbClr val="333333"/>
                </a:solidFill>
                <a:latin typeface="NSimSun"/>
                <a:cs typeface="NSimSun"/>
              </a:rPr>
              <a:t>columns</a:t>
            </a:r>
            <a:r>
              <a:rPr dirty="0" sz="1050" spc="25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 spc="25">
                <a:solidFill>
                  <a:srgbClr val="333333"/>
                </a:solidFill>
                <a:latin typeface="NSimSun"/>
                <a:cs typeface="NSimSun"/>
              </a:rPr>
              <a:t>append(</a:t>
            </a:r>
            <a:r>
              <a:rPr dirty="0" sz="1050" spc="25">
                <a:solidFill>
                  <a:srgbClr val="B92020"/>
                </a:solidFill>
                <a:latin typeface="NSimSun"/>
                <a:cs typeface="NSimSun"/>
              </a:rPr>
              <a:t>'</a:t>
            </a:r>
            <a:r>
              <a:rPr dirty="0" sz="1000" spc="25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25">
                <a:solidFill>
                  <a:srgbClr val="B92020"/>
                </a:solidFill>
                <a:latin typeface="NSimSun"/>
                <a:cs typeface="NSimSun"/>
              </a:rPr>
              <a:t>th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Most Common</a:t>
            </a:r>
            <a:r>
              <a:rPr dirty="0" sz="1050" spc="-35">
                <a:solidFill>
                  <a:srgbClr val="B92020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Venue'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format(ind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+1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)) 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  <a:spcBef>
                <a:spcPts val="5"/>
              </a:spcBef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create a new</a:t>
            </a:r>
            <a:r>
              <a:rPr dirty="0" sz="950" spc="45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dataframe</a:t>
            </a:r>
            <a:endParaRPr sz="950">
              <a:latin typeface="SimSun"/>
              <a:cs typeface="SimSun"/>
            </a:endParaRPr>
          </a:p>
          <a:p>
            <a:pPr marL="46990" marR="1143000">
              <a:lnSpc>
                <a:spcPct val="101200"/>
              </a:lnSpc>
              <a:spcBef>
                <a:spcPts val="20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neighborhoods_venues_sorted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pd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DataFrame(columns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columns)  neighborhoods_venues_sorted[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'Neighborhood'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7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df_venues_grouped[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'Neighborhood'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</a:pPr>
            <a:r>
              <a:rPr dirty="0" sz="1000" spc="210">
                <a:solidFill>
                  <a:srgbClr val="008000"/>
                </a:solidFill>
                <a:latin typeface="Arial"/>
                <a:cs typeface="Arial"/>
              </a:rPr>
              <a:t>for</a:t>
            </a:r>
            <a:r>
              <a:rPr dirty="0" sz="1000" spc="2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ind </a:t>
            </a:r>
            <a:r>
              <a:rPr dirty="0" sz="1000" spc="210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dirty="0" sz="1000" spc="27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np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arange(df_venues_grouped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shape[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0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]): </a:t>
            </a:r>
            <a:endParaRPr sz="1050">
              <a:latin typeface="NSimSun"/>
              <a:cs typeface="NSimSun"/>
            </a:endParaRPr>
          </a:p>
          <a:p>
            <a:pPr marL="46990" marR="75565" indent="66675">
              <a:lnSpc>
                <a:spcPct val="101200"/>
              </a:lnSpc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neighborhoods_venues_sorted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iloc[ind,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1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:]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10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return_most_common_venues(df_venues_grouped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iloc  [ind, :],</a:t>
            </a:r>
            <a:r>
              <a:rPr dirty="0" sz="1050" spc="-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num_top_venues) </a:t>
            </a:r>
            <a:endParaRPr sz="1050">
              <a:latin typeface="NSimSun"/>
              <a:cs typeface="NSimSun"/>
            </a:endParaRPr>
          </a:p>
          <a:p>
            <a:pPr marL="37465" marR="4211320" indent="9525">
              <a:lnSpc>
                <a:spcPct val="172700"/>
              </a:lnSpc>
              <a:spcBef>
                <a:spcPts val="37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neighborhoods_venues_sorted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head()  </a:t>
            </a:r>
            <a:r>
              <a:rPr dirty="0" sz="1050">
                <a:solidFill>
                  <a:srgbClr val="D84215"/>
                </a:solidFill>
                <a:latin typeface="NSimSun"/>
                <a:cs typeface="NSimSun"/>
              </a:rPr>
              <a:t>Out[216]: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317" y="8427042"/>
            <a:ext cx="193167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latin typeface="Arial"/>
                <a:cs typeface="Arial"/>
              </a:rPr>
              <a:t>Cluster</a:t>
            </a:r>
            <a:r>
              <a:rPr dirty="0" sz="1350" spc="-8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Neighborhoods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1711" y="7991857"/>
            <a:ext cx="5594350" cy="162560"/>
            <a:chOff x="501711" y="7991857"/>
            <a:chExt cx="5594350" cy="162560"/>
          </a:xfrm>
        </p:grpSpPr>
        <p:sp>
          <p:nvSpPr>
            <p:cNvPr id="8" name="object 8"/>
            <p:cNvSpPr/>
            <p:nvPr/>
          </p:nvSpPr>
          <p:spPr>
            <a:xfrm>
              <a:off x="501711" y="7991857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59" h="162559">
                  <a:moveTo>
                    <a:pt x="162000" y="162000"/>
                  </a:moveTo>
                  <a:lnTo>
                    <a:pt x="0" y="162000"/>
                  </a:lnTo>
                  <a:lnTo>
                    <a:pt x="0" y="0"/>
                  </a:lnTo>
                  <a:lnTo>
                    <a:pt x="162000" y="0"/>
                  </a:lnTo>
                  <a:lnTo>
                    <a:pt x="162000" y="1620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58888" y="8039504"/>
              <a:ext cx="38735" cy="67310"/>
            </a:xfrm>
            <a:custGeom>
              <a:avLst/>
              <a:gdLst/>
              <a:ahLst/>
              <a:cxnLst/>
              <a:rect l="l" t="t" r="r" b="b"/>
              <a:pathLst>
                <a:path w="38734" h="67309">
                  <a:moveTo>
                    <a:pt x="38117" y="66705"/>
                  </a:moveTo>
                  <a:lnTo>
                    <a:pt x="0" y="33352"/>
                  </a:lnTo>
                  <a:lnTo>
                    <a:pt x="38117" y="0"/>
                  </a:lnTo>
                  <a:lnTo>
                    <a:pt x="38117" y="66705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933485" y="7991857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60" h="162559">
                  <a:moveTo>
                    <a:pt x="162000" y="162000"/>
                  </a:moveTo>
                  <a:lnTo>
                    <a:pt x="0" y="162000"/>
                  </a:lnTo>
                  <a:lnTo>
                    <a:pt x="0" y="0"/>
                  </a:lnTo>
                  <a:lnTo>
                    <a:pt x="162000" y="0"/>
                  </a:lnTo>
                  <a:lnTo>
                    <a:pt x="162000" y="1620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000191" y="8039504"/>
              <a:ext cx="38735" cy="67310"/>
            </a:xfrm>
            <a:custGeom>
              <a:avLst/>
              <a:gdLst/>
              <a:ahLst/>
              <a:cxnLst/>
              <a:rect l="l" t="t" r="r" b="b"/>
              <a:pathLst>
                <a:path w="38735" h="67309">
                  <a:moveTo>
                    <a:pt x="0" y="66705"/>
                  </a:moveTo>
                  <a:lnTo>
                    <a:pt x="0" y="0"/>
                  </a:lnTo>
                  <a:lnTo>
                    <a:pt x="38117" y="33352"/>
                  </a:lnTo>
                  <a:lnTo>
                    <a:pt x="0" y="66705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63712" y="7991857"/>
              <a:ext cx="5269865" cy="162560"/>
            </a:xfrm>
            <a:custGeom>
              <a:avLst/>
              <a:gdLst/>
              <a:ahLst/>
              <a:cxnLst/>
              <a:rect l="l" t="t" r="r" b="b"/>
              <a:pathLst>
                <a:path w="5269865" h="162559">
                  <a:moveTo>
                    <a:pt x="5269773" y="162000"/>
                  </a:moveTo>
                  <a:lnTo>
                    <a:pt x="0" y="162000"/>
                  </a:lnTo>
                  <a:lnTo>
                    <a:pt x="0" y="0"/>
                  </a:lnTo>
                  <a:lnTo>
                    <a:pt x="5269773" y="0"/>
                  </a:lnTo>
                  <a:lnTo>
                    <a:pt x="5269773" y="1620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63712" y="8010916"/>
              <a:ext cx="3745229" cy="124460"/>
            </a:xfrm>
            <a:custGeom>
              <a:avLst/>
              <a:gdLst/>
              <a:ahLst/>
              <a:cxnLst/>
              <a:rect l="l" t="t" r="r" b="b"/>
              <a:pathLst>
                <a:path w="3745229" h="124459">
                  <a:moveTo>
                    <a:pt x="3745065" y="123882"/>
                  </a:moveTo>
                  <a:lnTo>
                    <a:pt x="0" y="123882"/>
                  </a:lnTo>
                  <a:lnTo>
                    <a:pt x="0" y="0"/>
                  </a:lnTo>
                  <a:lnTo>
                    <a:pt x="3745065" y="0"/>
                  </a:lnTo>
                  <a:lnTo>
                    <a:pt x="3745065" y="123882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58888" y="4724566"/>
          <a:ext cx="5606415" cy="470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6170"/>
                <a:gridCol w="673100"/>
                <a:gridCol w="679450"/>
                <a:gridCol w="676275"/>
                <a:gridCol w="676275"/>
                <a:gridCol w="676275"/>
                <a:gridCol w="657225"/>
                <a:gridCol w="458470"/>
              </a:tblGrid>
              <a:tr h="130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9375">
                        <a:lnSpc>
                          <a:spcPts val="93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1st</a:t>
                      </a:r>
                      <a:r>
                        <a:rPr dirty="0" sz="9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Most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ts val="93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2nd</a:t>
                      </a:r>
                      <a:r>
                        <a:rPr dirty="0" sz="9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Most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ts val="93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3rd</a:t>
                      </a:r>
                      <a:r>
                        <a:rPr dirty="0" sz="9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Most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ts val="93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4th</a:t>
                      </a:r>
                      <a:r>
                        <a:rPr dirty="0" sz="9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Most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ts val="93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5th</a:t>
                      </a:r>
                      <a:r>
                        <a:rPr dirty="0" sz="9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Most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93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6th</a:t>
                      </a:r>
                      <a:r>
                        <a:rPr dirty="0" sz="9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Most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ts val="93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7th</a:t>
                      </a:r>
                      <a:r>
                        <a:rPr dirty="0" sz="9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33411">
                <a:tc>
                  <a:txBody>
                    <a:bodyPr/>
                    <a:lstStyle/>
                    <a:p>
                      <a:pPr marL="234315">
                        <a:lnSpc>
                          <a:spcPts val="9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Neighborhood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9375">
                        <a:lnSpc>
                          <a:spcPts val="9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Common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ts val="9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Common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ts val="9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Common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ts val="9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Common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ts val="9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Common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9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Common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Comm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96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9375">
                        <a:lnSpc>
                          <a:spcPts val="1015"/>
                        </a:lnSpc>
                      </a:pPr>
                      <a:r>
                        <a:rPr dirty="0" sz="900" spc="-50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enue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ts val="1015"/>
                        </a:lnSpc>
                      </a:pPr>
                      <a:r>
                        <a:rPr dirty="0" sz="900" spc="-50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enue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ts val="1015"/>
                        </a:lnSpc>
                      </a:pPr>
                      <a:r>
                        <a:rPr dirty="0" sz="900" spc="-50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enue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ts val="1015"/>
                        </a:lnSpc>
                      </a:pPr>
                      <a:r>
                        <a:rPr dirty="0" sz="900" spc="-50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enue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ts val="1015"/>
                        </a:lnSpc>
                      </a:pPr>
                      <a:r>
                        <a:rPr dirty="0" sz="900" spc="-50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enue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015"/>
                        </a:lnSpc>
                      </a:pPr>
                      <a:r>
                        <a:rPr dirty="0" sz="900" spc="-50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enue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ts val="1015"/>
                        </a:lnSpc>
                      </a:pPr>
                      <a:r>
                        <a:rPr dirty="0" sz="900" spc="-25" b="1">
                          <a:latin typeface="Arial"/>
                          <a:cs typeface="Arial"/>
                        </a:rPr>
                        <a:t>Ve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4" name="object 5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32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02620" y="5291858"/>
            <a:ext cx="895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0843" y="5291858"/>
            <a:ext cx="61722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Bath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Beach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23817" y="5291858"/>
            <a:ext cx="5403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Pharmacy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55886" y="5225152"/>
            <a:ext cx="58483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397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Chinese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05702" y="5225152"/>
            <a:ext cx="31178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63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Pizza  Place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85151" y="5225152"/>
            <a:ext cx="508634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270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Bubble  </a:t>
            </a:r>
            <a:r>
              <a:rPr dirty="0" sz="900" spc="-35">
                <a:latin typeface="Arial"/>
                <a:cs typeface="Arial"/>
              </a:rPr>
              <a:t>Tea</a:t>
            </a:r>
            <a:r>
              <a:rPr dirty="0" sz="900" spc="-9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85654" y="5225152"/>
            <a:ext cx="58483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444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Fast</a:t>
            </a:r>
            <a:r>
              <a:rPr dirty="0" sz="900" spc="-9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Food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62243" y="5225152"/>
            <a:ext cx="58483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2540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Italian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03960" y="5358564"/>
            <a:ext cx="1974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Sta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2620" y="5673035"/>
            <a:ext cx="895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2874" y="5606329"/>
            <a:ext cx="654685" cy="296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065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Battery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Park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65"/>
              </a:lnSpc>
            </a:pPr>
            <a:r>
              <a:rPr dirty="0" sz="900">
                <a:latin typeface="Arial"/>
                <a:cs typeface="Arial"/>
              </a:rPr>
              <a:t>City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03446" y="5673035"/>
            <a:ext cx="2609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Park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48320" y="5673035"/>
            <a:ext cx="2927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Hotel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50371" y="5673035"/>
            <a:ext cx="2673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Gym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33602" y="5606329"/>
            <a:ext cx="360680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0010" marR="5080" indent="-67945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Co</a:t>
            </a:r>
            <a:r>
              <a:rPr dirty="0" sz="900" spc="-20">
                <a:latin typeface="Arial"/>
                <a:cs typeface="Arial"/>
              </a:rPr>
              <a:t>f</a:t>
            </a:r>
            <a:r>
              <a:rPr dirty="0" sz="900">
                <a:latin typeface="Arial"/>
                <a:cs typeface="Arial"/>
              </a:rPr>
              <a:t>fee  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76242" y="5606329"/>
            <a:ext cx="39433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14300" marR="5080" indent="-102235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Boat</a:t>
            </a:r>
            <a:r>
              <a:rPr dirty="0" sz="900" spc="-9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or  Ferry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51433" y="5606329"/>
            <a:ext cx="495934" cy="296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065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Memorial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65"/>
              </a:lnSpc>
            </a:pPr>
            <a:r>
              <a:rPr dirty="0" sz="900">
                <a:latin typeface="Arial"/>
                <a:cs typeface="Arial"/>
              </a:rPr>
              <a:t>Site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73941" y="5673035"/>
            <a:ext cx="1276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Pl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2620" y="6054212"/>
            <a:ext cx="895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34422" y="6054212"/>
            <a:ext cx="5530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Bay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Ridge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79296" y="5987506"/>
            <a:ext cx="58483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2540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Italian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11750" y="6054212"/>
            <a:ext cx="2292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Spa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05702" y="5987506"/>
            <a:ext cx="31178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63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Pizza  Place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90391" y="6054212"/>
            <a:ext cx="2038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Bar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85654" y="5987506"/>
            <a:ext cx="58483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762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American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29067" y="5987506"/>
            <a:ext cx="31813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38100" marR="5080" indent="-26034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Bagel  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45235" y="6054212"/>
            <a:ext cx="3625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Pharm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02620" y="6435389"/>
            <a:ext cx="895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96304" y="6368683"/>
            <a:ext cx="59118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651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Bedford  Stuyvesant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03834" y="6368683"/>
            <a:ext cx="36068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Co</a:t>
            </a:r>
            <a:r>
              <a:rPr dirty="0" sz="900" spc="-20">
                <a:latin typeface="Arial"/>
                <a:cs typeface="Arial"/>
              </a:rPr>
              <a:t>f</a:t>
            </a:r>
            <a:r>
              <a:rPr dirty="0" sz="900">
                <a:latin typeface="Arial"/>
                <a:cs typeface="Arial"/>
              </a:rPr>
              <a:t>fee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35515" y="6368683"/>
            <a:ext cx="3054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Pizza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350222" y="6435389"/>
            <a:ext cx="2673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Café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90391" y="6435389"/>
            <a:ext cx="2038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Bar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684491" y="6368683"/>
            <a:ext cx="2863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Deli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/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44881" y="6435389"/>
            <a:ext cx="502284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Juice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Bar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783353" y="6435389"/>
            <a:ext cx="3117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Gift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1660246" y="6525628"/>
          <a:ext cx="4491990" cy="509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0"/>
                <a:gridCol w="660400"/>
                <a:gridCol w="676275"/>
                <a:gridCol w="758825"/>
                <a:gridCol w="692149"/>
                <a:gridCol w="692150"/>
                <a:gridCol w="344170"/>
              </a:tblGrid>
              <a:tr h="187759">
                <a:tc>
                  <a:txBody>
                    <a:bodyPr/>
                    <a:lstStyle/>
                    <a:p>
                      <a:pPr algn="r" marR="66675">
                        <a:lnSpc>
                          <a:spcPts val="994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Shop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4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Place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9225">
                        <a:lnSpc>
                          <a:spcPts val="994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Bodega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588">
                <a:tc>
                  <a:txBody>
                    <a:bodyPr/>
                    <a:lstStyle/>
                    <a:p>
                      <a:pPr algn="r" marR="66675">
                        <a:lnSpc>
                          <a:spcPts val="1015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Chinese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1015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Ice</a:t>
                      </a:r>
                      <a:r>
                        <a:rPr dirty="0" sz="9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Cream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1015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Italian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33350">
                        <a:lnSpc>
                          <a:spcPts val="1015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Sushi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149225">
                        <a:lnSpc>
                          <a:spcPts val="1015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Donut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ts val="1015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Noodle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15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Ba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130582">
                <a:tc>
                  <a:txBody>
                    <a:bodyPr/>
                    <a:lstStyle/>
                    <a:p>
                      <a:pPr algn="r" marR="66675">
                        <a:lnSpc>
                          <a:spcPts val="930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Restaurant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30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Shop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30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Restaurant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3350">
                        <a:lnSpc>
                          <a:spcPts val="930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Restaurant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9225">
                        <a:lnSpc>
                          <a:spcPts val="930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Shop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ts val="930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House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930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2" name="object 52"/>
          <p:cNvSpPr txBox="1"/>
          <p:nvPr/>
        </p:nvSpPr>
        <p:spPr>
          <a:xfrm>
            <a:off x="602620" y="6816566"/>
            <a:ext cx="895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19920" y="6816566"/>
            <a:ext cx="66802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Bensonhurst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476" y="706607"/>
            <a:ext cx="6556375" cy="1896745"/>
          </a:xfrm>
          <a:custGeom>
            <a:avLst/>
            <a:gdLst/>
            <a:ahLst/>
            <a:cxnLst/>
            <a:rect l="l" t="t" r="r" b="b"/>
            <a:pathLst>
              <a:path w="6556375" h="1896745">
                <a:moveTo>
                  <a:pt x="0" y="1882061"/>
                </a:moveTo>
                <a:lnTo>
                  <a:pt x="0" y="14294"/>
                </a:lnTo>
                <a:lnTo>
                  <a:pt x="0" y="12359"/>
                </a:lnTo>
                <a:lnTo>
                  <a:pt x="362" y="10501"/>
                </a:lnTo>
                <a:lnTo>
                  <a:pt x="1088" y="8748"/>
                </a:lnTo>
                <a:lnTo>
                  <a:pt x="1813" y="6994"/>
                </a:lnTo>
                <a:lnTo>
                  <a:pt x="2846" y="5469"/>
                </a:lnTo>
                <a:lnTo>
                  <a:pt x="4186" y="4173"/>
                </a:lnTo>
                <a:lnTo>
                  <a:pt x="5526" y="2830"/>
                </a:lnTo>
                <a:lnTo>
                  <a:pt x="7072" y="1791"/>
                </a:lnTo>
                <a:lnTo>
                  <a:pt x="8824" y="1076"/>
                </a:lnTo>
                <a:lnTo>
                  <a:pt x="10575" y="371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71"/>
                </a:lnTo>
                <a:lnTo>
                  <a:pt x="6547421" y="1076"/>
                </a:lnTo>
                <a:lnTo>
                  <a:pt x="6549172" y="1791"/>
                </a:lnTo>
                <a:lnTo>
                  <a:pt x="6550717" y="2830"/>
                </a:lnTo>
                <a:lnTo>
                  <a:pt x="6552058" y="4173"/>
                </a:lnTo>
                <a:lnTo>
                  <a:pt x="6553399" y="5469"/>
                </a:lnTo>
                <a:lnTo>
                  <a:pt x="6556246" y="14294"/>
                </a:lnTo>
                <a:lnTo>
                  <a:pt x="6556246" y="1882061"/>
                </a:lnTo>
                <a:lnTo>
                  <a:pt x="6556245" y="1883920"/>
                </a:lnTo>
                <a:lnTo>
                  <a:pt x="6555882" y="1885749"/>
                </a:lnTo>
                <a:lnTo>
                  <a:pt x="6555157" y="1887493"/>
                </a:lnTo>
                <a:lnTo>
                  <a:pt x="6554432" y="1889247"/>
                </a:lnTo>
                <a:lnTo>
                  <a:pt x="6547421" y="1895241"/>
                </a:lnTo>
                <a:lnTo>
                  <a:pt x="6545669" y="1895946"/>
                </a:lnTo>
                <a:lnTo>
                  <a:pt x="6543846" y="1896317"/>
                </a:lnTo>
                <a:lnTo>
                  <a:pt x="6541952" y="1896356"/>
                </a:lnTo>
                <a:lnTo>
                  <a:pt x="14294" y="1896356"/>
                </a:lnTo>
                <a:lnTo>
                  <a:pt x="12398" y="1896317"/>
                </a:lnTo>
                <a:lnTo>
                  <a:pt x="10575" y="1895946"/>
                </a:lnTo>
                <a:lnTo>
                  <a:pt x="8824" y="1895241"/>
                </a:lnTo>
                <a:lnTo>
                  <a:pt x="7072" y="1894535"/>
                </a:lnTo>
                <a:lnTo>
                  <a:pt x="1088" y="1887493"/>
                </a:lnTo>
                <a:lnTo>
                  <a:pt x="362" y="1885749"/>
                </a:lnTo>
                <a:lnTo>
                  <a:pt x="0" y="1883920"/>
                </a:lnTo>
                <a:lnTo>
                  <a:pt x="0" y="1882061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476" y="3565435"/>
            <a:ext cx="6556375" cy="1896745"/>
          </a:xfrm>
          <a:custGeom>
            <a:avLst/>
            <a:gdLst/>
            <a:ahLst/>
            <a:cxnLst/>
            <a:rect l="l" t="t" r="r" b="b"/>
            <a:pathLst>
              <a:path w="6556375" h="1896745">
                <a:moveTo>
                  <a:pt x="0" y="1882061"/>
                </a:moveTo>
                <a:lnTo>
                  <a:pt x="0" y="14294"/>
                </a:lnTo>
                <a:lnTo>
                  <a:pt x="0" y="12397"/>
                </a:lnTo>
                <a:lnTo>
                  <a:pt x="362" y="10530"/>
                </a:lnTo>
                <a:lnTo>
                  <a:pt x="1088" y="8786"/>
                </a:lnTo>
                <a:lnTo>
                  <a:pt x="1813" y="7032"/>
                </a:lnTo>
                <a:lnTo>
                  <a:pt x="2846" y="5469"/>
                </a:lnTo>
                <a:lnTo>
                  <a:pt x="4186" y="4173"/>
                </a:lnTo>
                <a:lnTo>
                  <a:pt x="5526" y="2792"/>
                </a:lnTo>
                <a:lnTo>
                  <a:pt x="7072" y="1753"/>
                </a:lnTo>
                <a:lnTo>
                  <a:pt x="8824" y="1038"/>
                </a:lnTo>
                <a:lnTo>
                  <a:pt x="10575" y="333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33"/>
                </a:lnTo>
                <a:lnTo>
                  <a:pt x="6547421" y="1038"/>
                </a:lnTo>
                <a:lnTo>
                  <a:pt x="6549172" y="1753"/>
                </a:lnTo>
                <a:lnTo>
                  <a:pt x="6550717" y="2792"/>
                </a:lnTo>
                <a:lnTo>
                  <a:pt x="6552058" y="4173"/>
                </a:lnTo>
                <a:lnTo>
                  <a:pt x="6553399" y="5469"/>
                </a:lnTo>
                <a:lnTo>
                  <a:pt x="6554432" y="7032"/>
                </a:lnTo>
                <a:lnTo>
                  <a:pt x="6555157" y="8786"/>
                </a:lnTo>
                <a:lnTo>
                  <a:pt x="6555882" y="10530"/>
                </a:lnTo>
                <a:lnTo>
                  <a:pt x="6556245" y="12397"/>
                </a:lnTo>
                <a:lnTo>
                  <a:pt x="6556246" y="14294"/>
                </a:lnTo>
                <a:lnTo>
                  <a:pt x="6556246" y="1882061"/>
                </a:lnTo>
                <a:lnTo>
                  <a:pt x="6556245" y="1883920"/>
                </a:lnTo>
                <a:lnTo>
                  <a:pt x="6555882" y="1885749"/>
                </a:lnTo>
                <a:lnTo>
                  <a:pt x="6555157" y="1887493"/>
                </a:lnTo>
                <a:lnTo>
                  <a:pt x="6554432" y="1889247"/>
                </a:lnTo>
                <a:lnTo>
                  <a:pt x="6541952" y="1896356"/>
                </a:lnTo>
                <a:lnTo>
                  <a:pt x="14294" y="1896356"/>
                </a:lnTo>
                <a:lnTo>
                  <a:pt x="1088" y="1887493"/>
                </a:lnTo>
                <a:lnTo>
                  <a:pt x="362" y="1885749"/>
                </a:lnTo>
                <a:lnTo>
                  <a:pt x="0" y="1883920"/>
                </a:lnTo>
                <a:lnTo>
                  <a:pt x="0" y="1882061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17440" y="469960"/>
            <a:ext cx="6534784" cy="520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[217]: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set number of</a:t>
            </a:r>
            <a:r>
              <a:rPr dirty="0" sz="950" spc="45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clusters</a:t>
            </a:r>
            <a:endParaRPr sz="950">
              <a:latin typeface="SimSun"/>
              <a:cs typeface="SimSun"/>
            </a:endParaRPr>
          </a:p>
          <a:p>
            <a:pPr marL="46990">
              <a:lnSpc>
                <a:spcPct val="100000"/>
              </a:lnSpc>
              <a:spcBef>
                <a:spcPts val="3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kclusters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10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df_venues_grouped_clustering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df_venues_grouped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drop(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'Neighborhood'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</a:t>
            </a:r>
            <a:r>
              <a:rPr dirty="0" sz="1050" spc="-1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1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 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run k-means</a:t>
            </a:r>
            <a:r>
              <a:rPr dirty="0" sz="950" spc="45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clustering</a:t>
            </a:r>
            <a:endParaRPr sz="950">
              <a:latin typeface="SimSun"/>
              <a:cs typeface="SimSun"/>
            </a:endParaRPr>
          </a:p>
          <a:p>
            <a:pPr marL="46990">
              <a:lnSpc>
                <a:spcPct val="100000"/>
              </a:lnSpc>
              <a:spcBef>
                <a:spcPts val="3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kmeans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KMeans(n_clusters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kclusters,</a:t>
            </a:r>
            <a:r>
              <a:rPr dirty="0" sz="1050" spc="-2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random_state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=0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fit(df_venues_grouped_clustering) 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check cluster labels generated for each row in the</a:t>
            </a:r>
            <a:r>
              <a:rPr dirty="0" sz="950" spc="30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dataframe</a:t>
            </a:r>
            <a:endParaRPr sz="950">
              <a:latin typeface="SimSun"/>
              <a:cs typeface="SimSun"/>
            </a:endParaRPr>
          </a:p>
          <a:p>
            <a:pPr marL="46990">
              <a:lnSpc>
                <a:spcPct val="100000"/>
              </a:lnSpc>
              <a:spcBef>
                <a:spcPts val="40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kmeans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labels_[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0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: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10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 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</a:pPr>
            <a:endParaRPr sz="100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0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</a:pPr>
            <a:r>
              <a:rPr dirty="0" sz="1050">
                <a:solidFill>
                  <a:srgbClr val="D84215"/>
                </a:solidFill>
                <a:latin typeface="NSimSun"/>
                <a:cs typeface="NSimSun"/>
              </a:rPr>
              <a:t>Out[217]: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</a:pPr>
            <a:r>
              <a:rPr dirty="0" sz="1050">
                <a:latin typeface="NSimSun"/>
                <a:cs typeface="NSimSun"/>
              </a:rPr>
              <a:t>array([2, 1, 2, 1, 2, 4, 1, 9, 2,</a:t>
            </a:r>
            <a:r>
              <a:rPr dirty="0" sz="1050" spc="-1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9])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[218]: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add clustering</a:t>
            </a:r>
            <a:r>
              <a:rPr dirty="0" sz="950" spc="45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labels</a:t>
            </a:r>
            <a:endParaRPr sz="950">
              <a:latin typeface="SimSun"/>
              <a:cs typeface="SimSun"/>
            </a:endParaRPr>
          </a:p>
          <a:p>
            <a:pPr marL="46990">
              <a:lnSpc>
                <a:spcPct val="100000"/>
              </a:lnSpc>
              <a:spcBef>
                <a:spcPts val="3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neighborhoods_venues_sorted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insert(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0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'Cluster Labels'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</a:t>
            </a:r>
            <a:r>
              <a:rPr dirty="0" sz="1050" spc="-1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kmeans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labels_) 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</a:t>
            </a:r>
            <a:r>
              <a:rPr dirty="0" u="sng" sz="1050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merged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1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Brooklyn_data 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merge toronto_grouped with toronto_data to add latitude/longitude for each</a:t>
            </a:r>
            <a:r>
              <a:rPr dirty="0" sz="950" spc="5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neighborhood</a:t>
            </a:r>
            <a:endParaRPr sz="950">
              <a:latin typeface="SimSun"/>
              <a:cs typeface="SimSun"/>
            </a:endParaRPr>
          </a:p>
          <a:p>
            <a:pPr marL="46990" marR="75565">
              <a:lnSpc>
                <a:spcPct val="101200"/>
              </a:lnSpc>
              <a:spcBef>
                <a:spcPts val="20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</a:t>
            </a:r>
            <a:r>
              <a:rPr dirty="0" u="sng" sz="1050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merged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df</a:t>
            </a:r>
            <a:r>
              <a:rPr dirty="0" u="sng" sz="1050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merged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join(neighborhoods_venues_sorted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set_index(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'Neighborhood'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), on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'Neighbor  hood'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 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</a:pPr>
            <a:endParaRPr sz="100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</a:t>
            </a:r>
            <a:r>
              <a:rPr dirty="0" u="sng" sz="1050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merged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head()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check the last</a:t>
            </a:r>
            <a:r>
              <a:rPr dirty="0" sz="950" spc="35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columns!</a:t>
            </a:r>
            <a:endParaRPr sz="950">
              <a:latin typeface="SimSun"/>
              <a:cs typeface="SimSun"/>
            </a:endParaRPr>
          </a:p>
          <a:p>
            <a:pPr marL="37465">
              <a:lnSpc>
                <a:spcPct val="100000"/>
              </a:lnSpc>
              <a:spcBef>
                <a:spcPts val="915"/>
              </a:spcBef>
            </a:pPr>
            <a:r>
              <a:rPr dirty="0" sz="1050">
                <a:solidFill>
                  <a:srgbClr val="D84215"/>
                </a:solidFill>
                <a:latin typeface="NSimSun"/>
                <a:cs typeface="NSimSun"/>
              </a:rPr>
              <a:t>Out[218]:</a:t>
            </a:r>
            <a:endParaRPr sz="1050">
              <a:latin typeface="NSimSun"/>
              <a:cs typeface="NSimSu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1711" y="8782800"/>
            <a:ext cx="5594350" cy="162560"/>
            <a:chOff x="501711" y="8782800"/>
            <a:chExt cx="5594350" cy="162560"/>
          </a:xfrm>
        </p:grpSpPr>
        <p:sp>
          <p:nvSpPr>
            <p:cNvPr id="8" name="object 8"/>
            <p:cNvSpPr/>
            <p:nvPr/>
          </p:nvSpPr>
          <p:spPr>
            <a:xfrm>
              <a:off x="501711" y="8782800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59" h="162559">
                  <a:moveTo>
                    <a:pt x="162000" y="162000"/>
                  </a:moveTo>
                  <a:lnTo>
                    <a:pt x="0" y="162000"/>
                  </a:lnTo>
                  <a:lnTo>
                    <a:pt x="0" y="0"/>
                  </a:lnTo>
                  <a:lnTo>
                    <a:pt x="162000" y="0"/>
                  </a:lnTo>
                  <a:lnTo>
                    <a:pt x="162000" y="1620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58888" y="8830447"/>
              <a:ext cx="38735" cy="67310"/>
            </a:xfrm>
            <a:custGeom>
              <a:avLst/>
              <a:gdLst/>
              <a:ahLst/>
              <a:cxnLst/>
              <a:rect l="l" t="t" r="r" b="b"/>
              <a:pathLst>
                <a:path w="38734" h="67309">
                  <a:moveTo>
                    <a:pt x="38117" y="66705"/>
                  </a:moveTo>
                  <a:lnTo>
                    <a:pt x="0" y="33352"/>
                  </a:lnTo>
                  <a:lnTo>
                    <a:pt x="38117" y="0"/>
                  </a:lnTo>
                  <a:lnTo>
                    <a:pt x="38117" y="66705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933485" y="8782800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60" h="162559">
                  <a:moveTo>
                    <a:pt x="162000" y="162000"/>
                  </a:moveTo>
                  <a:lnTo>
                    <a:pt x="0" y="162000"/>
                  </a:lnTo>
                  <a:lnTo>
                    <a:pt x="0" y="0"/>
                  </a:lnTo>
                  <a:lnTo>
                    <a:pt x="162000" y="0"/>
                  </a:lnTo>
                  <a:lnTo>
                    <a:pt x="162000" y="1620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000191" y="8830447"/>
              <a:ext cx="38735" cy="67310"/>
            </a:xfrm>
            <a:custGeom>
              <a:avLst/>
              <a:gdLst/>
              <a:ahLst/>
              <a:cxnLst/>
              <a:rect l="l" t="t" r="r" b="b"/>
              <a:pathLst>
                <a:path w="38735" h="67309">
                  <a:moveTo>
                    <a:pt x="0" y="66705"/>
                  </a:moveTo>
                  <a:lnTo>
                    <a:pt x="0" y="0"/>
                  </a:lnTo>
                  <a:lnTo>
                    <a:pt x="38117" y="33352"/>
                  </a:lnTo>
                  <a:lnTo>
                    <a:pt x="0" y="66705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63712" y="8782800"/>
              <a:ext cx="5269865" cy="162560"/>
            </a:xfrm>
            <a:custGeom>
              <a:avLst/>
              <a:gdLst/>
              <a:ahLst/>
              <a:cxnLst/>
              <a:rect l="l" t="t" r="r" b="b"/>
              <a:pathLst>
                <a:path w="5269865" h="162559">
                  <a:moveTo>
                    <a:pt x="5269773" y="162000"/>
                  </a:moveTo>
                  <a:lnTo>
                    <a:pt x="0" y="162000"/>
                  </a:lnTo>
                  <a:lnTo>
                    <a:pt x="0" y="0"/>
                  </a:lnTo>
                  <a:lnTo>
                    <a:pt x="5269773" y="0"/>
                  </a:lnTo>
                  <a:lnTo>
                    <a:pt x="5269773" y="1620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63712" y="8801859"/>
              <a:ext cx="2764155" cy="124460"/>
            </a:xfrm>
            <a:custGeom>
              <a:avLst/>
              <a:gdLst/>
              <a:ahLst/>
              <a:cxnLst/>
              <a:rect l="l" t="t" r="r" b="b"/>
              <a:pathLst>
                <a:path w="2764154" h="124459">
                  <a:moveTo>
                    <a:pt x="2763533" y="123882"/>
                  </a:moveTo>
                  <a:lnTo>
                    <a:pt x="0" y="123882"/>
                  </a:lnTo>
                  <a:lnTo>
                    <a:pt x="0" y="0"/>
                  </a:lnTo>
                  <a:lnTo>
                    <a:pt x="2763533" y="0"/>
                  </a:lnTo>
                  <a:lnTo>
                    <a:pt x="2763533" y="123882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558876" y="6552920"/>
            <a:ext cx="5537200" cy="9525"/>
          </a:xfrm>
          <a:custGeom>
            <a:avLst/>
            <a:gdLst/>
            <a:ahLst/>
            <a:cxnLst/>
            <a:rect l="l" t="t" r="r" b="b"/>
            <a:pathLst>
              <a:path w="5537200" h="9525">
                <a:moveTo>
                  <a:pt x="5536603" y="0"/>
                </a:moveTo>
                <a:lnTo>
                  <a:pt x="5536603" y="0"/>
                </a:lnTo>
                <a:lnTo>
                  <a:pt x="0" y="0"/>
                </a:lnTo>
                <a:lnTo>
                  <a:pt x="0" y="9525"/>
                </a:lnTo>
                <a:lnTo>
                  <a:pt x="5536603" y="9525"/>
                </a:lnTo>
                <a:lnTo>
                  <a:pt x="5536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47407" y="6139977"/>
            <a:ext cx="502284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Borough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32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438232" y="6139977"/>
            <a:ext cx="8070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Neighborhood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32419" y="6139977"/>
            <a:ext cx="470534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Latitude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20117" y="6139977"/>
            <a:ext cx="5784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Longitude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3281" y="6073271"/>
            <a:ext cx="419734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43815" marR="5080" indent="-31750">
              <a:lnSpc>
                <a:spcPts val="1050"/>
              </a:lnSpc>
              <a:spcBef>
                <a:spcPts val="160"/>
              </a:spcBef>
            </a:pPr>
            <a:r>
              <a:rPr dirty="0" sz="900" b="1">
                <a:latin typeface="Arial"/>
                <a:cs typeface="Arial"/>
              </a:rPr>
              <a:t>Cluster  Labels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68472" y="6006565"/>
            <a:ext cx="521334" cy="42989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r" marL="12700" marR="5080" indent="31115">
              <a:lnSpc>
                <a:spcPts val="1050"/>
              </a:lnSpc>
              <a:spcBef>
                <a:spcPts val="160"/>
              </a:spcBef>
            </a:pPr>
            <a:r>
              <a:rPr dirty="0" sz="900" b="1">
                <a:latin typeface="Arial"/>
                <a:cs typeface="Arial"/>
              </a:rPr>
              <a:t>1st</a:t>
            </a:r>
            <a:r>
              <a:rPr dirty="0" sz="900" spc="-10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Most  Common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19"/>
              </a:lnSpc>
            </a:pPr>
            <a:r>
              <a:rPr dirty="0" sz="900" spc="-50" b="1">
                <a:latin typeface="Arial"/>
                <a:cs typeface="Arial"/>
              </a:rPr>
              <a:t>V</a:t>
            </a:r>
            <a:r>
              <a:rPr dirty="0" sz="900" b="1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38659" y="6006565"/>
            <a:ext cx="527685" cy="42989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r" marL="19050" marR="5080" indent="-6985">
              <a:lnSpc>
                <a:spcPts val="1050"/>
              </a:lnSpc>
              <a:spcBef>
                <a:spcPts val="160"/>
              </a:spcBef>
            </a:pPr>
            <a:r>
              <a:rPr dirty="0" sz="900" b="1">
                <a:latin typeface="Arial"/>
                <a:cs typeface="Arial"/>
              </a:rPr>
              <a:t>2nd</a:t>
            </a:r>
            <a:r>
              <a:rPr dirty="0" sz="900" spc="-10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Most  Common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19"/>
              </a:lnSpc>
            </a:pPr>
            <a:r>
              <a:rPr dirty="0" sz="900" spc="-50" b="1">
                <a:latin typeface="Arial"/>
                <a:cs typeface="Arial"/>
              </a:rPr>
              <a:t>V</a:t>
            </a:r>
            <a:r>
              <a:rPr dirty="0" sz="900" b="1">
                <a:latin typeface="Arial"/>
                <a:cs typeface="Arial"/>
              </a:rPr>
              <a:t>enue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21651" y="6006565"/>
            <a:ext cx="521334" cy="42989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8415">
              <a:lnSpc>
                <a:spcPts val="1050"/>
              </a:lnSpc>
              <a:spcBef>
                <a:spcPts val="160"/>
              </a:spcBef>
            </a:pPr>
            <a:r>
              <a:rPr dirty="0" sz="900" b="1">
                <a:latin typeface="Arial"/>
                <a:cs typeface="Arial"/>
              </a:rPr>
              <a:t>3rd Mos  Common</a:t>
            </a:r>
            <a:endParaRPr sz="900">
              <a:latin typeface="Arial"/>
              <a:cs typeface="Arial"/>
            </a:endParaRPr>
          </a:p>
          <a:p>
            <a:pPr marL="170815">
              <a:lnSpc>
                <a:spcPts val="1019"/>
              </a:lnSpc>
            </a:pPr>
            <a:r>
              <a:rPr dirty="0" sz="900" spc="-15" b="1">
                <a:latin typeface="Arial"/>
                <a:cs typeface="Arial"/>
              </a:rPr>
              <a:t>Venu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2620" y="6664096"/>
            <a:ext cx="74676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0</a:t>
            </a:r>
            <a:r>
              <a:rPr dirty="0" sz="900" spc="80" b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Manhattan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9445" y="6664096"/>
            <a:ext cx="191897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Marble Hill 40.876551</a:t>
            </a:r>
            <a:r>
              <a:rPr dirty="0" sz="900" spc="2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-73.910660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23685" y="6664096"/>
            <a:ext cx="895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22491" y="6664096"/>
            <a:ext cx="2673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Gym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05721" y="6597390"/>
            <a:ext cx="360680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0010" marR="5080" indent="-67945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Co</a:t>
            </a:r>
            <a:r>
              <a:rPr dirty="0" sz="900" spc="-20">
                <a:latin typeface="Arial"/>
                <a:cs typeface="Arial"/>
              </a:rPr>
              <a:t>f</a:t>
            </a:r>
            <a:r>
              <a:rPr dirty="0" sz="900">
                <a:latin typeface="Arial"/>
                <a:cs typeface="Arial"/>
              </a:rPr>
              <a:t>fee  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57773" y="6597390"/>
            <a:ext cx="55308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32715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Seafoo  Restauran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2620" y="7111979"/>
            <a:ext cx="74676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8290" algn="l"/>
              </a:tabLst>
            </a:pPr>
            <a:r>
              <a:rPr dirty="0" sz="900" b="1">
                <a:latin typeface="Arial"/>
                <a:cs typeface="Arial"/>
              </a:rPr>
              <a:t>1	</a:t>
            </a:r>
            <a:r>
              <a:rPr dirty="0" sz="900">
                <a:latin typeface="Arial"/>
                <a:cs typeface="Arial"/>
              </a:rPr>
              <a:t>Brooklyn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91953" y="7111979"/>
            <a:ext cx="190627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Bay Ridge 40.625801</a:t>
            </a:r>
            <a:r>
              <a:rPr dirty="0" sz="900" spc="2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-74.030621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23685" y="7111979"/>
            <a:ext cx="895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04595" y="7045273"/>
            <a:ext cx="58483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2540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Italian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37048" y="7111979"/>
            <a:ext cx="2292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Spa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31000" y="7045273"/>
            <a:ext cx="24828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63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Pizz  Plac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2620" y="7559862"/>
            <a:ext cx="74676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8290" algn="l"/>
              </a:tabLst>
            </a:pPr>
            <a:r>
              <a:rPr dirty="0" sz="900" b="1">
                <a:latin typeface="Arial"/>
                <a:cs typeface="Arial"/>
              </a:rPr>
              <a:t>2	</a:t>
            </a:r>
            <a:r>
              <a:rPr dirty="0" sz="900">
                <a:latin typeface="Arial"/>
                <a:cs typeface="Arial"/>
              </a:rPr>
              <a:t>Brooklyn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77451" y="7559862"/>
            <a:ext cx="202120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Bensonhurst </a:t>
            </a:r>
            <a:r>
              <a:rPr dirty="0" sz="900" spc="-10">
                <a:latin typeface="Arial"/>
                <a:cs typeface="Arial"/>
              </a:rPr>
              <a:t>40.611009</a:t>
            </a:r>
            <a:r>
              <a:rPr dirty="0" sz="900" spc="9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-73.995180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23685" y="7559862"/>
            <a:ext cx="895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04595" y="7493156"/>
            <a:ext cx="58483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397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Chinese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13048" y="7493156"/>
            <a:ext cx="553085" cy="296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065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Ice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Cream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65"/>
              </a:lnSpc>
            </a:pPr>
            <a:r>
              <a:rPr dirty="0" sz="900">
                <a:latin typeface="Arial"/>
                <a:cs typeface="Arial"/>
              </a:rPr>
              <a:t>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57773" y="7493156"/>
            <a:ext cx="55308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2540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Italia  Restauran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2620" y="8007746"/>
            <a:ext cx="74676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8290" algn="l"/>
              </a:tabLst>
            </a:pPr>
            <a:r>
              <a:rPr dirty="0" sz="900" b="1">
                <a:latin typeface="Arial"/>
                <a:cs typeface="Arial"/>
              </a:rPr>
              <a:t>3	</a:t>
            </a:r>
            <a:r>
              <a:rPr dirty="0" sz="900">
                <a:latin typeface="Arial"/>
                <a:cs typeface="Arial"/>
              </a:rPr>
              <a:t>Brooklyn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96658" y="8007746"/>
            <a:ext cx="200152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Sunset Park 40.645103</a:t>
            </a:r>
            <a:r>
              <a:rPr dirty="0" sz="900" spc="2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-74.010316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23685" y="8007746"/>
            <a:ext cx="895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77821" y="7941040"/>
            <a:ext cx="31178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63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Pizza  Place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881184" y="7874334"/>
            <a:ext cx="584835" cy="42989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r" marL="12700" marR="5080" indent="3111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Latin  American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780226" y="7874334"/>
            <a:ext cx="299085" cy="42989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8415" marR="5080" indent="-63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Mobil  Phon  Sho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02620" y="8455628"/>
            <a:ext cx="74676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8290" algn="l"/>
              </a:tabLst>
            </a:pPr>
            <a:r>
              <a:rPr dirty="0" sz="900" b="1">
                <a:latin typeface="Arial"/>
                <a:cs typeface="Arial"/>
              </a:rPr>
              <a:t>4	</a:t>
            </a:r>
            <a:r>
              <a:rPr dirty="0" sz="900">
                <a:latin typeface="Arial"/>
                <a:cs typeface="Arial"/>
              </a:rPr>
              <a:t>Brooklyn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53835" y="8455628"/>
            <a:ext cx="194437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Greenpoint 40.730201</a:t>
            </a:r>
            <a:r>
              <a:rPr dirty="0" sz="900" spc="2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-73.954241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23685" y="8455628"/>
            <a:ext cx="895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585921" y="8455628"/>
            <a:ext cx="2038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Bar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154411" y="8388922"/>
            <a:ext cx="31178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63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Pizza  Place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782311" y="8388922"/>
            <a:ext cx="297180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0010" marR="5080" indent="-67945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Co</a:t>
            </a:r>
            <a:r>
              <a:rPr dirty="0" sz="900" spc="-20">
                <a:latin typeface="Arial"/>
                <a:cs typeface="Arial"/>
              </a:rPr>
              <a:t>f</a:t>
            </a:r>
            <a:r>
              <a:rPr dirty="0" sz="900">
                <a:latin typeface="Arial"/>
                <a:cs typeface="Arial"/>
              </a:rPr>
              <a:t>fe  Sho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476" y="706618"/>
            <a:ext cx="6556375" cy="4088129"/>
          </a:xfrm>
          <a:custGeom>
            <a:avLst/>
            <a:gdLst/>
            <a:ahLst/>
            <a:cxnLst/>
            <a:rect l="l" t="t" r="r" b="b"/>
            <a:pathLst>
              <a:path w="6556375" h="4088129">
                <a:moveTo>
                  <a:pt x="0" y="4073830"/>
                </a:moveTo>
                <a:lnTo>
                  <a:pt x="0" y="14294"/>
                </a:lnTo>
                <a:lnTo>
                  <a:pt x="0" y="12359"/>
                </a:lnTo>
                <a:lnTo>
                  <a:pt x="362" y="10530"/>
                </a:lnTo>
                <a:lnTo>
                  <a:pt x="1088" y="8786"/>
                </a:lnTo>
                <a:lnTo>
                  <a:pt x="1813" y="7032"/>
                </a:lnTo>
                <a:lnTo>
                  <a:pt x="2846" y="5469"/>
                </a:lnTo>
                <a:lnTo>
                  <a:pt x="4186" y="4173"/>
                </a:lnTo>
                <a:lnTo>
                  <a:pt x="5526" y="2830"/>
                </a:lnTo>
                <a:lnTo>
                  <a:pt x="7072" y="1791"/>
                </a:lnTo>
                <a:lnTo>
                  <a:pt x="8824" y="1076"/>
                </a:lnTo>
                <a:lnTo>
                  <a:pt x="10575" y="371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71"/>
                </a:lnTo>
                <a:lnTo>
                  <a:pt x="6547421" y="1076"/>
                </a:lnTo>
                <a:lnTo>
                  <a:pt x="6549172" y="1791"/>
                </a:lnTo>
                <a:lnTo>
                  <a:pt x="6550717" y="2830"/>
                </a:lnTo>
                <a:lnTo>
                  <a:pt x="6552058" y="4173"/>
                </a:lnTo>
                <a:lnTo>
                  <a:pt x="6553399" y="5469"/>
                </a:lnTo>
                <a:lnTo>
                  <a:pt x="6554432" y="7032"/>
                </a:lnTo>
                <a:lnTo>
                  <a:pt x="6555157" y="8786"/>
                </a:lnTo>
                <a:lnTo>
                  <a:pt x="6555882" y="10530"/>
                </a:lnTo>
                <a:lnTo>
                  <a:pt x="6556245" y="12359"/>
                </a:lnTo>
                <a:lnTo>
                  <a:pt x="6556246" y="14294"/>
                </a:lnTo>
                <a:lnTo>
                  <a:pt x="6556246" y="4073830"/>
                </a:lnTo>
                <a:lnTo>
                  <a:pt x="6556245" y="4075726"/>
                </a:lnTo>
                <a:lnTo>
                  <a:pt x="6555882" y="4077556"/>
                </a:lnTo>
                <a:lnTo>
                  <a:pt x="6555157" y="4079300"/>
                </a:lnTo>
                <a:lnTo>
                  <a:pt x="6554432" y="4081053"/>
                </a:lnTo>
                <a:lnTo>
                  <a:pt x="6547421" y="4086971"/>
                </a:lnTo>
                <a:lnTo>
                  <a:pt x="6545669" y="4087752"/>
                </a:lnTo>
                <a:lnTo>
                  <a:pt x="6543846" y="4088124"/>
                </a:lnTo>
                <a:lnTo>
                  <a:pt x="6541952" y="4088124"/>
                </a:lnTo>
                <a:lnTo>
                  <a:pt x="14294" y="4088124"/>
                </a:lnTo>
                <a:lnTo>
                  <a:pt x="12398" y="4088124"/>
                </a:lnTo>
                <a:lnTo>
                  <a:pt x="10575" y="4087752"/>
                </a:lnTo>
                <a:lnTo>
                  <a:pt x="8824" y="4086971"/>
                </a:lnTo>
                <a:lnTo>
                  <a:pt x="7072" y="4086266"/>
                </a:lnTo>
                <a:lnTo>
                  <a:pt x="1088" y="4079300"/>
                </a:lnTo>
                <a:lnTo>
                  <a:pt x="362" y="4077556"/>
                </a:lnTo>
                <a:lnTo>
                  <a:pt x="0" y="4075726"/>
                </a:lnTo>
                <a:lnTo>
                  <a:pt x="0" y="4073830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7440" y="469971"/>
            <a:ext cx="6534784" cy="4826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[219]: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create</a:t>
            </a:r>
            <a:r>
              <a:rPr dirty="0" sz="950" spc="45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map</a:t>
            </a:r>
            <a:endParaRPr sz="950">
              <a:latin typeface="SimSun"/>
              <a:cs typeface="SimSun"/>
            </a:endParaRPr>
          </a:p>
          <a:p>
            <a:pPr marL="46990">
              <a:lnSpc>
                <a:spcPct val="100000"/>
              </a:lnSpc>
              <a:spcBef>
                <a:spcPts val="3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map_clusters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folium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Map(location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[latitude, longitude],</a:t>
            </a:r>
            <a:r>
              <a:rPr dirty="0" sz="1050" spc="-1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zoom_start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=11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 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set color scheme for the</a:t>
            </a:r>
            <a:r>
              <a:rPr dirty="0" sz="950" spc="40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clusters</a:t>
            </a:r>
            <a:endParaRPr sz="950">
              <a:latin typeface="SimSun"/>
              <a:cs typeface="SimSun"/>
            </a:endParaRPr>
          </a:p>
          <a:p>
            <a:pPr marL="46990">
              <a:lnSpc>
                <a:spcPct val="100000"/>
              </a:lnSpc>
              <a:spcBef>
                <a:spcPts val="3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x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np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arange(kclusters)</a:t>
            </a:r>
            <a:endParaRPr sz="1050">
              <a:latin typeface="NSimSun"/>
              <a:cs typeface="NSimSun"/>
            </a:endParaRPr>
          </a:p>
          <a:p>
            <a:pPr marL="46990" marR="2943860">
              <a:lnSpc>
                <a:spcPct val="101200"/>
              </a:lnSpc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ys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[i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+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x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+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(i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*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x)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**2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00" spc="210">
                <a:solidFill>
                  <a:srgbClr val="008000"/>
                </a:solidFill>
                <a:latin typeface="Arial"/>
                <a:cs typeface="Arial"/>
              </a:rPr>
              <a:t>for</a:t>
            </a:r>
            <a:r>
              <a:rPr dirty="0" sz="1000" spc="2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i </a:t>
            </a:r>
            <a:r>
              <a:rPr dirty="0" sz="1000" spc="210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dirty="0" sz="1000" spc="2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8000"/>
                </a:solidFill>
                <a:latin typeface="NSimSun"/>
                <a:cs typeface="NSimSun"/>
              </a:rPr>
              <a:t>range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(kclusters)]  colors_array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cm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rainbow(np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linspace(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0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1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</a:t>
            </a:r>
            <a:r>
              <a:rPr dirty="0" sz="1050" spc="-10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008000"/>
                </a:solidFill>
                <a:latin typeface="NSimSun"/>
                <a:cs typeface="NSimSun"/>
              </a:rPr>
              <a:t>len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(ys)))  rainbow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[colors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rgb2hex(i) </a:t>
            </a:r>
            <a:r>
              <a:rPr dirty="0" sz="1000" spc="210">
                <a:solidFill>
                  <a:srgbClr val="008000"/>
                </a:solidFill>
                <a:latin typeface="Arial"/>
                <a:cs typeface="Arial"/>
              </a:rPr>
              <a:t>for</a:t>
            </a:r>
            <a:r>
              <a:rPr dirty="0" sz="1000" spc="2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i </a:t>
            </a:r>
            <a:r>
              <a:rPr dirty="0" sz="1000" spc="210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dirty="0" sz="1000" spc="20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colors_array] 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add markers to the</a:t>
            </a:r>
            <a:r>
              <a:rPr dirty="0" sz="950" spc="40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map</a:t>
            </a:r>
            <a:endParaRPr sz="950">
              <a:latin typeface="SimSun"/>
              <a:cs typeface="SimSun"/>
            </a:endParaRPr>
          </a:p>
          <a:p>
            <a:pPr marL="46990">
              <a:lnSpc>
                <a:spcPct val="100000"/>
              </a:lnSpc>
              <a:spcBef>
                <a:spcPts val="40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markers_colors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[]</a:t>
            </a:r>
            <a:endParaRPr sz="1050">
              <a:latin typeface="NSimSun"/>
              <a:cs typeface="NSimSun"/>
            </a:endParaRPr>
          </a:p>
          <a:p>
            <a:pPr marL="46990" marR="161290">
              <a:lnSpc>
                <a:spcPct val="101200"/>
              </a:lnSpc>
            </a:pPr>
            <a:r>
              <a:rPr dirty="0" sz="1000" spc="210">
                <a:solidFill>
                  <a:srgbClr val="008000"/>
                </a:solidFill>
                <a:latin typeface="Arial"/>
                <a:cs typeface="Arial"/>
              </a:rPr>
              <a:t>for</a:t>
            </a:r>
            <a:r>
              <a:rPr dirty="0" sz="1000" spc="2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lat, lon, poi, cluster </a:t>
            </a:r>
            <a:r>
              <a:rPr dirty="0" sz="1000" spc="210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dirty="0" sz="1000" spc="2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8000"/>
                </a:solidFill>
                <a:latin typeface="NSimSun"/>
                <a:cs typeface="NSimSun"/>
              </a:rPr>
              <a:t>zip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(df</a:t>
            </a:r>
            <a:r>
              <a:rPr dirty="0" u="sng" sz="1050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merged[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'Latitude'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], df</a:t>
            </a:r>
            <a:r>
              <a:rPr dirty="0" u="sng" sz="1050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merged[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'Longitude'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], df</a:t>
            </a:r>
            <a:r>
              <a:rPr dirty="0" u="sng" sz="1050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merged[ 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'Neighborhood'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], df</a:t>
            </a:r>
            <a:r>
              <a:rPr dirty="0" u="sng" sz="1050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merged[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'Cluster</a:t>
            </a:r>
            <a:r>
              <a:rPr dirty="0" sz="1050" spc="-10">
                <a:solidFill>
                  <a:srgbClr val="B92020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Labels'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]):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label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folium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Popup(</a:t>
            </a:r>
            <a:r>
              <a:rPr dirty="0" sz="1050">
                <a:solidFill>
                  <a:srgbClr val="008000"/>
                </a:solidFill>
                <a:latin typeface="NSimSun"/>
                <a:cs typeface="NSimSun"/>
              </a:rPr>
              <a:t>str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(poi)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+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 Cluster 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+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008000"/>
                </a:solidFill>
                <a:latin typeface="NSimSun"/>
                <a:cs typeface="NSimSun"/>
              </a:rPr>
              <a:t>str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(cluster),</a:t>
            </a:r>
            <a:r>
              <a:rPr dirty="0" sz="1050" spc="-3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 spc="20">
                <a:solidFill>
                  <a:srgbClr val="333333"/>
                </a:solidFill>
                <a:latin typeface="NSimSun"/>
                <a:cs typeface="NSimSun"/>
              </a:rPr>
              <a:t>parse_html</a:t>
            </a:r>
            <a:r>
              <a:rPr dirty="0" sz="1050" spc="2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00" spc="20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dirty="0" sz="1050" spc="20">
                <a:solidFill>
                  <a:srgbClr val="333333"/>
                </a:solidFill>
                <a:latin typeface="NSimSun"/>
                <a:cs typeface="NSimSun"/>
              </a:rPr>
              <a:t>)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folium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CircleMarker(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[lat,</a:t>
            </a:r>
            <a:r>
              <a:rPr dirty="0" sz="1050" spc="-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lon],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radius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=5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popup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label,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color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rainbow[cluster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-1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],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</a:t>
            </a:r>
            <a:r>
              <a:rPr dirty="0" sz="1050" spc="30">
                <a:solidFill>
                  <a:srgbClr val="333333"/>
                </a:solidFill>
                <a:latin typeface="NSimSun"/>
                <a:cs typeface="NSimSun"/>
              </a:rPr>
              <a:t>fill</a:t>
            </a:r>
            <a:r>
              <a:rPr dirty="0" sz="1050" spc="3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00" spc="30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dirty="0" sz="1050" spc="30">
                <a:solidFill>
                  <a:srgbClr val="333333"/>
                </a:solidFill>
                <a:latin typeface="NSimSun"/>
                <a:cs typeface="NSimSun"/>
              </a:rPr>
              <a:t>,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fill_color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rainbow[cluster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-1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],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fill_opacity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=0.7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add_to(map_clusters) </a:t>
            </a:r>
            <a:endParaRPr sz="1050">
              <a:latin typeface="NSimSun"/>
              <a:cs typeface="NSimSun"/>
            </a:endParaRPr>
          </a:p>
          <a:p>
            <a:pPr marL="46990" marR="5678805" indent="66675">
              <a:lnSpc>
                <a:spcPct val="101200"/>
              </a:lnSpc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map_clusters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</a:pPr>
            <a:r>
              <a:rPr dirty="0" sz="1050">
                <a:solidFill>
                  <a:srgbClr val="D84215"/>
                </a:solidFill>
                <a:latin typeface="NSimSun"/>
                <a:cs typeface="NSimSun"/>
              </a:rPr>
              <a:t>Out[219]: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</a:pPr>
            <a:r>
              <a:rPr dirty="0" sz="1050">
                <a:solidFill>
                  <a:srgbClr val="565656"/>
                </a:solidFill>
                <a:latin typeface="Arial"/>
                <a:cs typeface="Arial"/>
              </a:rPr>
              <a:t>Make this Notebook </a:t>
            </a:r>
            <a:r>
              <a:rPr dirty="0" sz="1050" spc="-10">
                <a:solidFill>
                  <a:srgbClr val="565656"/>
                </a:solidFill>
                <a:latin typeface="Arial"/>
                <a:cs typeface="Arial"/>
              </a:rPr>
              <a:t>Trusted </a:t>
            </a:r>
            <a:r>
              <a:rPr dirty="0" sz="1050">
                <a:solidFill>
                  <a:srgbClr val="565656"/>
                </a:solidFill>
                <a:latin typeface="Arial"/>
                <a:cs typeface="Arial"/>
              </a:rPr>
              <a:t>to load map: File -&gt; </a:t>
            </a:r>
            <a:r>
              <a:rPr dirty="0" sz="1050" spc="-10">
                <a:solidFill>
                  <a:srgbClr val="565656"/>
                </a:solidFill>
                <a:latin typeface="Arial"/>
                <a:cs typeface="Arial"/>
              </a:rPr>
              <a:t>Trust</a:t>
            </a:r>
            <a:r>
              <a:rPr dirty="0" sz="1050">
                <a:solidFill>
                  <a:srgbClr val="565656"/>
                </a:solidFill>
                <a:latin typeface="Arial"/>
                <a:cs typeface="Arial"/>
              </a:rPr>
              <a:t> Notebook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32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476" y="706607"/>
            <a:ext cx="6556375" cy="438784"/>
          </a:xfrm>
          <a:custGeom>
            <a:avLst/>
            <a:gdLst/>
            <a:ahLst/>
            <a:cxnLst/>
            <a:rect l="l" t="t" r="r" b="b"/>
            <a:pathLst>
              <a:path w="6556375" h="438784">
                <a:moveTo>
                  <a:pt x="0" y="424059"/>
                </a:moveTo>
                <a:lnTo>
                  <a:pt x="0" y="14294"/>
                </a:lnTo>
                <a:lnTo>
                  <a:pt x="0" y="12397"/>
                </a:lnTo>
                <a:lnTo>
                  <a:pt x="362" y="10530"/>
                </a:lnTo>
                <a:lnTo>
                  <a:pt x="1088" y="8786"/>
                </a:lnTo>
                <a:lnTo>
                  <a:pt x="1813" y="7032"/>
                </a:lnTo>
                <a:lnTo>
                  <a:pt x="2846" y="5508"/>
                </a:lnTo>
                <a:lnTo>
                  <a:pt x="4186" y="4173"/>
                </a:lnTo>
                <a:lnTo>
                  <a:pt x="5526" y="2792"/>
                </a:lnTo>
                <a:lnTo>
                  <a:pt x="7072" y="1753"/>
                </a:lnTo>
                <a:lnTo>
                  <a:pt x="8824" y="1038"/>
                </a:lnTo>
                <a:lnTo>
                  <a:pt x="10575" y="333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33"/>
                </a:lnTo>
                <a:lnTo>
                  <a:pt x="6547421" y="1038"/>
                </a:lnTo>
                <a:lnTo>
                  <a:pt x="6549172" y="1753"/>
                </a:lnTo>
                <a:lnTo>
                  <a:pt x="6550717" y="2792"/>
                </a:lnTo>
                <a:lnTo>
                  <a:pt x="6552058" y="4173"/>
                </a:lnTo>
                <a:lnTo>
                  <a:pt x="6553399" y="5508"/>
                </a:lnTo>
                <a:lnTo>
                  <a:pt x="6554432" y="7032"/>
                </a:lnTo>
                <a:lnTo>
                  <a:pt x="6555157" y="8786"/>
                </a:lnTo>
                <a:lnTo>
                  <a:pt x="6555882" y="10530"/>
                </a:lnTo>
                <a:lnTo>
                  <a:pt x="6556245" y="12397"/>
                </a:lnTo>
                <a:lnTo>
                  <a:pt x="6556246" y="14294"/>
                </a:lnTo>
                <a:lnTo>
                  <a:pt x="6556246" y="424059"/>
                </a:lnTo>
                <a:lnTo>
                  <a:pt x="6556245" y="425955"/>
                </a:lnTo>
                <a:lnTo>
                  <a:pt x="6555882" y="427747"/>
                </a:lnTo>
                <a:lnTo>
                  <a:pt x="6555157" y="429453"/>
                </a:lnTo>
                <a:lnTo>
                  <a:pt x="6554432" y="431206"/>
                </a:lnTo>
                <a:lnTo>
                  <a:pt x="6547421" y="437200"/>
                </a:lnTo>
                <a:lnTo>
                  <a:pt x="6545669" y="437943"/>
                </a:lnTo>
                <a:lnTo>
                  <a:pt x="6543846" y="438315"/>
                </a:lnTo>
                <a:lnTo>
                  <a:pt x="6541952" y="438353"/>
                </a:lnTo>
                <a:lnTo>
                  <a:pt x="14294" y="438353"/>
                </a:lnTo>
                <a:lnTo>
                  <a:pt x="12398" y="438315"/>
                </a:lnTo>
                <a:lnTo>
                  <a:pt x="10575" y="437943"/>
                </a:lnTo>
                <a:lnTo>
                  <a:pt x="8824" y="437200"/>
                </a:lnTo>
                <a:lnTo>
                  <a:pt x="7072" y="436495"/>
                </a:lnTo>
                <a:lnTo>
                  <a:pt x="1088" y="429453"/>
                </a:lnTo>
                <a:lnTo>
                  <a:pt x="362" y="427747"/>
                </a:lnTo>
                <a:lnTo>
                  <a:pt x="0" y="425955"/>
                </a:lnTo>
                <a:lnTo>
                  <a:pt x="0" y="424059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7440" y="469961"/>
            <a:ext cx="6534784" cy="900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[223]: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</a:t>
            </a:r>
            <a:r>
              <a:rPr dirty="0" u="sng" sz="1050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merged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loc[(df</a:t>
            </a:r>
            <a:r>
              <a:rPr dirty="0" u="sng" sz="1050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merged[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'Cluster Labels'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2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&amp;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(df</a:t>
            </a:r>
            <a:r>
              <a:rPr dirty="0" u="sng" sz="1050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merged[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'Borough'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'Manhattan'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),</a:t>
            </a:r>
            <a:r>
              <a:rPr dirty="0" sz="1050" spc="-9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df_</a:t>
            </a:r>
            <a:endParaRPr sz="10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_merged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columns[[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1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+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008000"/>
                </a:solidFill>
                <a:latin typeface="NSimSun"/>
                <a:cs typeface="NSimSun"/>
              </a:rPr>
              <a:t>list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(</a:t>
            </a:r>
            <a:r>
              <a:rPr dirty="0" sz="1050">
                <a:solidFill>
                  <a:srgbClr val="008000"/>
                </a:solidFill>
                <a:latin typeface="NSimSun"/>
                <a:cs typeface="NSimSun"/>
              </a:rPr>
              <a:t>range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(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5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 df</a:t>
            </a:r>
            <a:r>
              <a:rPr dirty="0" u="sng" sz="1050" spc="509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merged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shape[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1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]))]]</a:t>
            </a:r>
            <a:endParaRPr sz="105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  <a:spcBef>
                <a:spcPts val="915"/>
              </a:spcBef>
            </a:pPr>
            <a:r>
              <a:rPr dirty="0" sz="1050">
                <a:solidFill>
                  <a:srgbClr val="D84215"/>
                </a:solidFill>
                <a:latin typeface="NSimSun"/>
                <a:cs typeface="NSimSun"/>
              </a:rPr>
              <a:t>Out[223]: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317" y="7531361"/>
            <a:ext cx="5639435" cy="2501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b="1">
                <a:latin typeface="Arial"/>
                <a:cs typeface="Arial"/>
              </a:rPr>
              <a:t>Result: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Arial"/>
              <a:cs typeface="Arial"/>
            </a:endParaRPr>
          </a:p>
          <a:p>
            <a:pPr marL="12700" marR="348615">
              <a:lnSpc>
                <a:spcPts val="1350"/>
              </a:lnSpc>
            </a:pPr>
            <a:r>
              <a:rPr dirty="0" sz="1350" b="1">
                <a:latin typeface="Arial"/>
                <a:cs typeface="Arial"/>
              </a:rPr>
              <a:t>Assume I live in Kensington, Brooklyn. I want to find an Airbib</a:t>
            </a:r>
            <a:r>
              <a:rPr dirty="0" sz="1350" spc="-10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in  Manhattan: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"/>
              <a:cs typeface="Arial"/>
            </a:endParaRPr>
          </a:p>
          <a:p>
            <a:pPr marL="130810">
              <a:lnSpc>
                <a:spcPct val="100000"/>
              </a:lnSpc>
            </a:pPr>
            <a:r>
              <a:rPr dirty="0" sz="1050" spc="-30">
                <a:latin typeface="Arial"/>
                <a:cs typeface="Arial"/>
              </a:rPr>
              <a:t>1. </a:t>
            </a:r>
            <a:r>
              <a:rPr dirty="0" sz="1050">
                <a:latin typeface="Arial"/>
                <a:cs typeface="Arial"/>
              </a:rPr>
              <a:t>I want to find an Airbnb in a neighborhood that has similar venues as Kensington,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Brooklyn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Arial"/>
              <a:cs typeface="Arial"/>
            </a:endParaRPr>
          </a:p>
          <a:p>
            <a:pPr marL="130810">
              <a:lnSpc>
                <a:spcPct val="100000"/>
              </a:lnSpc>
            </a:pPr>
            <a:r>
              <a:rPr dirty="0" sz="1050" spc="-30">
                <a:latin typeface="Arial"/>
                <a:cs typeface="Arial"/>
              </a:rPr>
              <a:t>1. </a:t>
            </a:r>
            <a:r>
              <a:rPr dirty="0" sz="1050">
                <a:latin typeface="Arial"/>
                <a:cs typeface="Arial"/>
              </a:rPr>
              <a:t>The price shoud be 100-200 usd per</a:t>
            </a:r>
            <a:r>
              <a:rPr dirty="0" sz="1050" spc="8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day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Arial"/>
              <a:cs typeface="Arial"/>
            </a:endParaRPr>
          </a:p>
          <a:p>
            <a:pPr marL="130810">
              <a:lnSpc>
                <a:spcPct val="100000"/>
              </a:lnSpc>
            </a:pPr>
            <a:r>
              <a:rPr dirty="0" sz="1050" spc="-30">
                <a:latin typeface="Arial"/>
                <a:cs typeface="Arial"/>
              </a:rPr>
              <a:t>1. </a:t>
            </a:r>
            <a:r>
              <a:rPr dirty="0" sz="1050">
                <a:latin typeface="Arial"/>
                <a:cs typeface="Arial"/>
              </a:rPr>
              <a:t>Number of reviews should be greater than</a:t>
            </a:r>
            <a:r>
              <a:rPr dirty="0" sz="1050" spc="7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50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1711" y="7115150"/>
            <a:ext cx="5594350" cy="162560"/>
            <a:chOff x="501711" y="7115150"/>
            <a:chExt cx="5594350" cy="162560"/>
          </a:xfrm>
        </p:grpSpPr>
        <p:sp>
          <p:nvSpPr>
            <p:cNvPr id="8" name="object 8"/>
            <p:cNvSpPr/>
            <p:nvPr/>
          </p:nvSpPr>
          <p:spPr>
            <a:xfrm>
              <a:off x="501711" y="7115150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59" h="162559">
                  <a:moveTo>
                    <a:pt x="162000" y="162000"/>
                  </a:moveTo>
                  <a:lnTo>
                    <a:pt x="0" y="162000"/>
                  </a:lnTo>
                  <a:lnTo>
                    <a:pt x="0" y="0"/>
                  </a:lnTo>
                  <a:lnTo>
                    <a:pt x="162000" y="0"/>
                  </a:lnTo>
                  <a:lnTo>
                    <a:pt x="162000" y="1620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58888" y="7162798"/>
              <a:ext cx="38735" cy="67310"/>
            </a:xfrm>
            <a:custGeom>
              <a:avLst/>
              <a:gdLst/>
              <a:ahLst/>
              <a:cxnLst/>
              <a:rect l="l" t="t" r="r" b="b"/>
              <a:pathLst>
                <a:path w="38734" h="67309">
                  <a:moveTo>
                    <a:pt x="38117" y="66705"/>
                  </a:moveTo>
                  <a:lnTo>
                    <a:pt x="0" y="33352"/>
                  </a:lnTo>
                  <a:lnTo>
                    <a:pt x="38117" y="0"/>
                  </a:lnTo>
                  <a:lnTo>
                    <a:pt x="38117" y="66705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933485" y="7115150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60" h="162559">
                  <a:moveTo>
                    <a:pt x="162000" y="162000"/>
                  </a:moveTo>
                  <a:lnTo>
                    <a:pt x="0" y="162000"/>
                  </a:lnTo>
                  <a:lnTo>
                    <a:pt x="0" y="0"/>
                  </a:lnTo>
                  <a:lnTo>
                    <a:pt x="162000" y="0"/>
                  </a:lnTo>
                  <a:lnTo>
                    <a:pt x="162000" y="1620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000191" y="7162798"/>
              <a:ext cx="38735" cy="67310"/>
            </a:xfrm>
            <a:custGeom>
              <a:avLst/>
              <a:gdLst/>
              <a:ahLst/>
              <a:cxnLst/>
              <a:rect l="l" t="t" r="r" b="b"/>
              <a:pathLst>
                <a:path w="38735" h="67309">
                  <a:moveTo>
                    <a:pt x="0" y="66705"/>
                  </a:moveTo>
                  <a:lnTo>
                    <a:pt x="0" y="0"/>
                  </a:lnTo>
                  <a:lnTo>
                    <a:pt x="38117" y="33352"/>
                  </a:lnTo>
                  <a:lnTo>
                    <a:pt x="0" y="66705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63712" y="7115150"/>
              <a:ext cx="5269865" cy="162560"/>
            </a:xfrm>
            <a:custGeom>
              <a:avLst/>
              <a:gdLst/>
              <a:ahLst/>
              <a:cxnLst/>
              <a:rect l="l" t="t" r="r" b="b"/>
              <a:pathLst>
                <a:path w="5269865" h="162559">
                  <a:moveTo>
                    <a:pt x="5269773" y="162000"/>
                  </a:moveTo>
                  <a:lnTo>
                    <a:pt x="0" y="162000"/>
                  </a:lnTo>
                  <a:lnTo>
                    <a:pt x="0" y="0"/>
                  </a:lnTo>
                  <a:lnTo>
                    <a:pt x="5269773" y="0"/>
                  </a:lnTo>
                  <a:lnTo>
                    <a:pt x="5269773" y="1620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63712" y="7134209"/>
              <a:ext cx="3649979" cy="124460"/>
            </a:xfrm>
            <a:custGeom>
              <a:avLst/>
              <a:gdLst/>
              <a:ahLst/>
              <a:cxnLst/>
              <a:rect l="l" t="t" r="r" b="b"/>
              <a:pathLst>
                <a:path w="3649979" h="124459">
                  <a:moveTo>
                    <a:pt x="3649770" y="123882"/>
                  </a:moveTo>
                  <a:lnTo>
                    <a:pt x="0" y="123882"/>
                  </a:lnTo>
                  <a:lnTo>
                    <a:pt x="0" y="0"/>
                  </a:lnTo>
                  <a:lnTo>
                    <a:pt x="3649770" y="0"/>
                  </a:lnTo>
                  <a:lnTo>
                    <a:pt x="3649770" y="123882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58888" y="1646562"/>
          <a:ext cx="5546725" cy="470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2845"/>
                <a:gridCol w="673100"/>
                <a:gridCol w="679450"/>
                <a:gridCol w="676275"/>
                <a:gridCol w="676275"/>
                <a:gridCol w="676275"/>
                <a:gridCol w="685800"/>
                <a:gridCol w="303529"/>
              </a:tblGrid>
              <a:tr h="130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9375">
                        <a:lnSpc>
                          <a:spcPts val="93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1st</a:t>
                      </a:r>
                      <a:r>
                        <a:rPr dirty="0" sz="9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Most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ts val="93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2nd</a:t>
                      </a:r>
                      <a:r>
                        <a:rPr dirty="0" sz="9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Most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ts val="93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3rd</a:t>
                      </a:r>
                      <a:r>
                        <a:rPr dirty="0" sz="9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Most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ts val="93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4th</a:t>
                      </a:r>
                      <a:r>
                        <a:rPr dirty="0" sz="9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Most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ts val="93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5th</a:t>
                      </a:r>
                      <a:r>
                        <a:rPr dirty="0" sz="9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Most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93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6th</a:t>
                      </a:r>
                      <a:r>
                        <a:rPr dirty="0" sz="9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Most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93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7th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33411">
                <a:tc>
                  <a:txBody>
                    <a:bodyPr/>
                    <a:lstStyle/>
                    <a:p>
                      <a:pPr marL="300990">
                        <a:lnSpc>
                          <a:spcPts val="9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Neighborhood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9375">
                        <a:lnSpc>
                          <a:spcPts val="9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Common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ts val="9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Common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ts val="9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Common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ts val="9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Common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ts val="9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Common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9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Common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695" marR="3175">
                        <a:lnSpc>
                          <a:spcPts val="95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Co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96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9375">
                        <a:lnSpc>
                          <a:spcPts val="1015"/>
                        </a:lnSpc>
                      </a:pPr>
                      <a:r>
                        <a:rPr dirty="0" sz="900" spc="-50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enue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ts val="1015"/>
                        </a:lnSpc>
                      </a:pPr>
                      <a:r>
                        <a:rPr dirty="0" sz="900" spc="-50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enue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ts val="1015"/>
                        </a:lnSpc>
                      </a:pPr>
                      <a:r>
                        <a:rPr dirty="0" sz="900" spc="-50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enue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ts val="1015"/>
                        </a:lnSpc>
                      </a:pPr>
                      <a:r>
                        <a:rPr dirty="0" sz="900" spc="-50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enue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ts val="1015"/>
                        </a:lnSpc>
                      </a:pPr>
                      <a:r>
                        <a:rPr dirty="0" sz="900" spc="-50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enue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1015"/>
                        </a:lnSpc>
                      </a:pPr>
                      <a:r>
                        <a:rPr dirty="0" sz="900" spc="-50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enue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0" name="object 10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101" name="object 10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32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05747" y="2213855"/>
            <a:ext cx="1530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55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8472" y="2213855"/>
            <a:ext cx="5657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Chinatown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6002" y="2147149"/>
            <a:ext cx="58483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397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Chinese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25986" y="2213855"/>
            <a:ext cx="3816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Bakery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51801" y="2147149"/>
            <a:ext cx="432434" cy="296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65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Cocktail</a:t>
            </a:r>
            <a:endParaRPr sz="900">
              <a:latin typeface="Arial"/>
              <a:cs typeface="Arial"/>
            </a:endParaRPr>
          </a:p>
          <a:p>
            <a:pPr marL="241300">
              <a:lnSpc>
                <a:spcPts val="1065"/>
              </a:lnSpc>
            </a:pPr>
            <a:r>
              <a:rPr dirty="0" sz="900">
                <a:latin typeface="Arial"/>
                <a:cs typeface="Arial"/>
              </a:rPr>
              <a:t>Bar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79164" y="2147149"/>
            <a:ext cx="38163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00965" marR="5080" indent="-889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Optical  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08224" y="2213855"/>
            <a:ext cx="2292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Spa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60813" y="2147149"/>
            <a:ext cx="553085" cy="296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065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Ice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Cream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65"/>
              </a:lnSpc>
            </a:pPr>
            <a:r>
              <a:rPr dirty="0" sz="900">
                <a:latin typeface="Arial"/>
                <a:cs typeface="Arial"/>
              </a:rPr>
              <a:t>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11643" y="2147149"/>
            <a:ext cx="2927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Bubb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5747" y="2661737"/>
            <a:ext cx="1530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56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29062" y="2595031"/>
            <a:ext cx="625475" cy="296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065"/>
              </a:lnSpc>
              <a:spcBef>
                <a:spcPts val="100"/>
              </a:spcBef>
            </a:pPr>
            <a:r>
              <a:rPr dirty="0" sz="900" spc="-35">
                <a:latin typeface="Arial"/>
                <a:cs typeface="Arial"/>
              </a:rPr>
              <a:t>W</a:t>
            </a:r>
            <a:r>
              <a:rPr dirty="0" sz="900">
                <a:latin typeface="Arial"/>
                <a:cs typeface="Arial"/>
              </a:rPr>
              <a:t>ashington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65"/>
              </a:lnSpc>
            </a:pPr>
            <a:r>
              <a:rPr dirty="0" sz="900">
                <a:latin typeface="Arial"/>
                <a:cs typeface="Arial"/>
              </a:rPr>
              <a:t>Heights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63749" y="2661737"/>
            <a:ext cx="2673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Café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25986" y="2661737"/>
            <a:ext cx="3816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Bakery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21634" y="2528325"/>
            <a:ext cx="362585" cy="42989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8415" marR="5080" indent="-63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Mobile  Phone  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75771" y="2595031"/>
            <a:ext cx="58483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397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Chinese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04980" y="2595031"/>
            <a:ext cx="432434" cy="296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065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Grocery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65"/>
              </a:lnSpc>
            </a:pPr>
            <a:r>
              <a:rPr dirty="0" sz="900">
                <a:latin typeface="Arial"/>
                <a:cs typeface="Arial"/>
              </a:rPr>
              <a:t>Store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94076" y="2595031"/>
            <a:ext cx="791210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33350">
              <a:lnSpc>
                <a:spcPts val="1050"/>
              </a:lnSpc>
              <a:spcBef>
                <a:spcPts val="160"/>
              </a:spcBef>
              <a:tabLst>
                <a:tab pos="542925" algn="l"/>
                <a:tab pos="676275" algn="l"/>
              </a:tabLst>
            </a:pPr>
            <a:r>
              <a:rPr dirty="0" sz="900">
                <a:latin typeface="Arial"/>
                <a:cs typeface="Arial"/>
              </a:rPr>
              <a:t>Deli /		M  Bodega	Rest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5747" y="3176327"/>
            <a:ext cx="1530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57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60002" y="3176327"/>
            <a:ext cx="3943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Inwood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46002" y="3109621"/>
            <a:ext cx="58483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333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Mexican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40339" y="3176327"/>
            <a:ext cx="2673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Café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76965" y="3176327"/>
            <a:ext cx="407034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Lounge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75771" y="3176327"/>
            <a:ext cx="5848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55754" y="3042915"/>
            <a:ext cx="381635" cy="42989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41910" marR="5080" indent="-29845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Frozen  </a:t>
            </a:r>
            <a:r>
              <a:rPr dirty="0" sz="900" spc="-85">
                <a:latin typeface="Arial"/>
                <a:cs typeface="Arial"/>
              </a:rPr>
              <a:t>Y</a:t>
            </a:r>
            <a:r>
              <a:rPr dirty="0" sz="900">
                <a:latin typeface="Arial"/>
                <a:cs typeface="Arial"/>
              </a:rPr>
              <a:t>ogurt  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94076" y="3109621"/>
            <a:ext cx="419734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333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Deli</a:t>
            </a:r>
            <a:r>
              <a:rPr dirty="0" sz="900" spc="-9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/  Bodega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24597" y="3109621"/>
            <a:ext cx="26733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31115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Cari  Rest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5747" y="3624210"/>
            <a:ext cx="1530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58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77513" y="3557504"/>
            <a:ext cx="476884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75565" marR="5080" indent="-635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Hamilton  Heights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19229" y="3557504"/>
            <a:ext cx="31178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63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Pizza  Place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40339" y="3624210"/>
            <a:ext cx="2673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Café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23718" y="3557504"/>
            <a:ext cx="360680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0010" marR="5080" indent="-67945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Co</a:t>
            </a:r>
            <a:r>
              <a:rPr dirty="0" sz="900" spc="-20">
                <a:latin typeface="Arial"/>
                <a:cs typeface="Arial"/>
              </a:rPr>
              <a:t>f</a:t>
            </a:r>
            <a:r>
              <a:rPr dirty="0" sz="900">
                <a:latin typeface="Arial"/>
                <a:cs typeface="Arial"/>
              </a:rPr>
              <a:t>fee  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940898" y="3557504"/>
            <a:ext cx="419734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333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Deli</a:t>
            </a:r>
            <a:r>
              <a:rPr dirty="0" sz="900" spc="-9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/  Bodega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52360" y="3557504"/>
            <a:ext cx="58483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333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Mexican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64058" y="3557504"/>
            <a:ext cx="753110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67310">
              <a:lnSpc>
                <a:spcPts val="1050"/>
              </a:lnSpc>
              <a:spcBef>
                <a:spcPts val="160"/>
              </a:spcBef>
              <a:tabLst>
                <a:tab pos="536575" algn="l"/>
              </a:tabLst>
            </a:pPr>
            <a:r>
              <a:rPr dirty="0" sz="900" spc="-85">
                <a:latin typeface="Arial"/>
                <a:cs typeface="Arial"/>
              </a:rPr>
              <a:t>Y</a:t>
            </a:r>
            <a:r>
              <a:rPr dirty="0" sz="900">
                <a:latin typeface="Arial"/>
                <a:cs typeface="Arial"/>
              </a:rPr>
              <a:t>oga	San  Studio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05747" y="4072093"/>
            <a:ext cx="10483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60 </a:t>
            </a:r>
            <a:r>
              <a:rPr dirty="0" sz="900">
                <a:latin typeface="Arial"/>
                <a:cs typeface="Arial"/>
              </a:rPr>
              <a:t>Central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Harlem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46002" y="4005386"/>
            <a:ext cx="58483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2032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African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448202" y="4005386"/>
            <a:ext cx="559435" cy="296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065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Cosmetics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65"/>
              </a:lnSpc>
            </a:pPr>
            <a:r>
              <a:rPr dirty="0" sz="900">
                <a:latin typeface="Arial"/>
                <a:cs typeface="Arial"/>
              </a:rPr>
              <a:t>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099181" y="4005386"/>
            <a:ext cx="58483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762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American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775771" y="4005386"/>
            <a:ext cx="58483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32715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Seafood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452360" y="4005386"/>
            <a:ext cx="58483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2032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French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128949" y="4005386"/>
            <a:ext cx="58483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397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Chinese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05747" y="4586682"/>
            <a:ext cx="1530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61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99580" y="4586682"/>
            <a:ext cx="6546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East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Harlem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746002" y="4519976"/>
            <a:ext cx="58483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333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Mexican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625986" y="4586682"/>
            <a:ext cx="3816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Bakery</a:t>
            </a:r>
            <a:endParaRPr sz="9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099181" y="4519976"/>
            <a:ext cx="58483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3365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Thai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839201" y="4519976"/>
            <a:ext cx="521334" cy="296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065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Sandwich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65"/>
              </a:lnSpc>
            </a:pPr>
            <a:r>
              <a:rPr dirty="0" sz="900">
                <a:latin typeface="Arial"/>
                <a:cs typeface="Arial"/>
              </a:rPr>
              <a:t>Place</a:t>
            </a:r>
            <a:endParaRPr sz="9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617487" y="4519976"/>
            <a:ext cx="419734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333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Deli</a:t>
            </a:r>
            <a:r>
              <a:rPr dirty="0" sz="900" spc="-9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/  Bodega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02176" y="4519976"/>
            <a:ext cx="31178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63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Pizza  Place</a:t>
            </a:r>
            <a:endParaRPr sz="9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824597" y="4586682"/>
            <a:ext cx="27368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762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Am  Rest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05747" y="5034565"/>
            <a:ext cx="1530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73</a:t>
            </a:r>
            <a:endParaRPr sz="9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026977" y="5034565"/>
            <a:ext cx="62738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East</a:t>
            </a:r>
            <a:r>
              <a:rPr dirty="0" sz="900" spc="-6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Village</a:t>
            </a:r>
            <a:endParaRPr sz="9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127329" y="5034565"/>
            <a:ext cx="2038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Bar</a:t>
            </a:r>
            <a:endParaRPr sz="9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695818" y="4967859"/>
            <a:ext cx="31178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63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Pizza  Place</a:t>
            </a:r>
            <a:endParaRPr sz="9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131045" y="4967859"/>
            <a:ext cx="553085" cy="296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065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Ice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Cream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65"/>
              </a:lnSpc>
            </a:pPr>
            <a:r>
              <a:rPr dirty="0" sz="900">
                <a:latin typeface="Arial"/>
                <a:cs typeface="Arial"/>
              </a:rPr>
              <a:t>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775771" y="4967859"/>
            <a:ext cx="58483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333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Mexican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04980" y="4967859"/>
            <a:ext cx="432434" cy="296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65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Cocktail</a:t>
            </a:r>
            <a:endParaRPr sz="900">
              <a:latin typeface="Arial"/>
              <a:cs typeface="Arial"/>
            </a:endParaRPr>
          </a:p>
          <a:p>
            <a:pPr marL="241300">
              <a:lnSpc>
                <a:spcPts val="1065"/>
              </a:lnSpc>
            </a:pPr>
            <a:r>
              <a:rPr dirty="0" sz="900">
                <a:latin typeface="Arial"/>
                <a:cs typeface="Arial"/>
              </a:rPr>
              <a:t>Bar</a:t>
            </a:r>
            <a:endParaRPr sz="9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128949" y="4967859"/>
            <a:ext cx="58483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2540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Italian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913638" y="5034565"/>
            <a:ext cx="2228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Win</a:t>
            </a:r>
            <a:endParaRPr sz="9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05747" y="5415742"/>
            <a:ext cx="1530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74</a:t>
            </a:r>
            <a:endParaRPr sz="9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056757" y="5349036"/>
            <a:ext cx="597535" cy="296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065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Lower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East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65"/>
              </a:lnSpc>
            </a:pPr>
            <a:r>
              <a:rPr dirty="0" sz="900">
                <a:latin typeface="Arial"/>
                <a:cs typeface="Arial"/>
              </a:rPr>
              <a:t>Side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746002" y="5349036"/>
            <a:ext cx="58483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397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Chinese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422592" y="5349036"/>
            <a:ext cx="58483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62865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Japanese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423330" y="5415742"/>
            <a:ext cx="2609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Park</a:t>
            </a:r>
            <a:endParaRPr sz="9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794978" y="5415742"/>
            <a:ext cx="5657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Art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Gallery</a:t>
            </a:r>
            <a:endParaRPr sz="9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452360" y="5349036"/>
            <a:ext cx="58483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905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Ramen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332343" y="5415742"/>
            <a:ext cx="3816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Bakery</a:t>
            </a:r>
            <a:endParaRPr sz="9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05747" y="5796919"/>
            <a:ext cx="1530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79</a:t>
            </a:r>
            <a:endParaRPr sz="9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088323" y="5730213"/>
            <a:ext cx="566420" cy="296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065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Manhattan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1065"/>
              </a:lnSpc>
            </a:pPr>
            <a:r>
              <a:rPr dirty="0" sz="900" spc="-70">
                <a:latin typeface="Arial"/>
                <a:cs typeface="Arial"/>
              </a:rPr>
              <a:t>V</a:t>
            </a:r>
            <a:r>
              <a:rPr dirty="0" sz="900">
                <a:latin typeface="Arial"/>
                <a:cs typeface="Arial"/>
              </a:rPr>
              <a:t>alley</a:t>
            </a:r>
            <a:endParaRPr sz="9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127329" y="5796919"/>
            <a:ext cx="2038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Bar</a:t>
            </a:r>
            <a:endParaRPr sz="9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657701" y="5730213"/>
            <a:ext cx="34988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67310">
              <a:lnSpc>
                <a:spcPts val="1050"/>
              </a:lnSpc>
              <a:spcBef>
                <a:spcPts val="160"/>
              </a:spcBef>
            </a:pPr>
            <a:r>
              <a:rPr dirty="0" sz="900" spc="-85">
                <a:latin typeface="Arial"/>
                <a:cs typeface="Arial"/>
              </a:rPr>
              <a:t>Y</a:t>
            </a:r>
            <a:r>
              <a:rPr dirty="0" sz="900">
                <a:latin typeface="Arial"/>
                <a:cs typeface="Arial"/>
              </a:rPr>
              <a:t>oga  Studio</a:t>
            </a:r>
            <a:endParaRPr sz="9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099181" y="5730213"/>
            <a:ext cx="58483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333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Mexican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775771" y="5730213"/>
            <a:ext cx="58483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3365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Thai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725586" y="5730213"/>
            <a:ext cx="31178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63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Pizza  Place</a:t>
            </a:r>
            <a:endParaRPr sz="9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353486" y="5730213"/>
            <a:ext cx="360680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0010" marR="5080" indent="-67945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Co</a:t>
            </a:r>
            <a:r>
              <a:rPr dirty="0" sz="900" spc="-20">
                <a:latin typeface="Arial"/>
                <a:cs typeface="Arial"/>
              </a:rPr>
              <a:t>f</a:t>
            </a:r>
            <a:r>
              <a:rPr dirty="0" sz="900">
                <a:latin typeface="Arial"/>
                <a:cs typeface="Arial"/>
              </a:rPr>
              <a:t>fee  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805390" y="5796919"/>
            <a:ext cx="3117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Playg</a:t>
            </a:r>
            <a:endParaRPr sz="9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05747" y="6178096"/>
            <a:ext cx="1530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81</a:t>
            </a:r>
            <a:endParaRPr sz="9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126887" y="6178096"/>
            <a:ext cx="5276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Gramercy</a:t>
            </a:r>
            <a:endParaRPr sz="9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127329" y="6178096"/>
            <a:ext cx="2038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Bar</a:t>
            </a:r>
            <a:endParaRPr sz="9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689416" y="6111390"/>
            <a:ext cx="31813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38100" marR="5080" indent="-26034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Bagel  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323718" y="6111390"/>
            <a:ext cx="360680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0010" marR="5080" indent="-67945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Co</a:t>
            </a:r>
            <a:r>
              <a:rPr dirty="0" sz="900" spc="-20">
                <a:latin typeface="Arial"/>
                <a:cs typeface="Arial"/>
              </a:rPr>
              <a:t>f</a:t>
            </a:r>
            <a:r>
              <a:rPr dirty="0" sz="900">
                <a:latin typeface="Arial"/>
                <a:cs typeface="Arial"/>
              </a:rPr>
              <a:t>fee  Shop</a:t>
            </a:r>
            <a:endParaRPr sz="9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775771" y="6111390"/>
            <a:ext cx="58483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2540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Italian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452360" y="6111390"/>
            <a:ext cx="58483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762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American  Restaurant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402176" y="6111390"/>
            <a:ext cx="311785" cy="29654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635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Pizza  Place</a:t>
            </a:r>
            <a:endParaRPr sz="9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977217" y="6111390"/>
            <a:ext cx="1149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476" y="1754855"/>
            <a:ext cx="6556375" cy="924560"/>
          </a:xfrm>
          <a:custGeom>
            <a:avLst/>
            <a:gdLst/>
            <a:ahLst/>
            <a:cxnLst/>
            <a:rect l="l" t="t" r="r" b="b"/>
            <a:pathLst>
              <a:path w="6556375" h="924560">
                <a:moveTo>
                  <a:pt x="0" y="910060"/>
                </a:moveTo>
                <a:lnTo>
                  <a:pt x="0" y="14294"/>
                </a:lnTo>
                <a:lnTo>
                  <a:pt x="0" y="12359"/>
                </a:lnTo>
                <a:lnTo>
                  <a:pt x="362" y="10530"/>
                </a:lnTo>
                <a:lnTo>
                  <a:pt x="1088" y="8786"/>
                </a:lnTo>
                <a:lnTo>
                  <a:pt x="1813" y="7032"/>
                </a:lnTo>
                <a:lnTo>
                  <a:pt x="2846" y="5469"/>
                </a:lnTo>
                <a:lnTo>
                  <a:pt x="4186" y="4135"/>
                </a:lnTo>
                <a:lnTo>
                  <a:pt x="5526" y="2792"/>
                </a:lnTo>
                <a:lnTo>
                  <a:pt x="7072" y="1753"/>
                </a:lnTo>
                <a:lnTo>
                  <a:pt x="8824" y="1038"/>
                </a:lnTo>
                <a:lnTo>
                  <a:pt x="10575" y="333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33"/>
                </a:lnTo>
                <a:lnTo>
                  <a:pt x="6547421" y="1038"/>
                </a:lnTo>
                <a:lnTo>
                  <a:pt x="6549172" y="1753"/>
                </a:lnTo>
                <a:lnTo>
                  <a:pt x="6550717" y="2792"/>
                </a:lnTo>
                <a:lnTo>
                  <a:pt x="6552058" y="4135"/>
                </a:lnTo>
                <a:lnTo>
                  <a:pt x="6553399" y="5469"/>
                </a:lnTo>
                <a:lnTo>
                  <a:pt x="6554432" y="7032"/>
                </a:lnTo>
                <a:lnTo>
                  <a:pt x="6555157" y="8786"/>
                </a:lnTo>
                <a:lnTo>
                  <a:pt x="6555882" y="10530"/>
                </a:lnTo>
                <a:lnTo>
                  <a:pt x="6556245" y="12359"/>
                </a:lnTo>
                <a:lnTo>
                  <a:pt x="6556246" y="14294"/>
                </a:lnTo>
                <a:lnTo>
                  <a:pt x="6556246" y="910060"/>
                </a:lnTo>
                <a:lnTo>
                  <a:pt x="6556245" y="911956"/>
                </a:lnTo>
                <a:lnTo>
                  <a:pt x="6555882" y="913748"/>
                </a:lnTo>
                <a:lnTo>
                  <a:pt x="6555157" y="915492"/>
                </a:lnTo>
                <a:lnTo>
                  <a:pt x="6554432" y="917245"/>
                </a:lnTo>
                <a:lnTo>
                  <a:pt x="6547421" y="923239"/>
                </a:lnTo>
                <a:lnTo>
                  <a:pt x="6545669" y="923982"/>
                </a:lnTo>
                <a:lnTo>
                  <a:pt x="6543846" y="924354"/>
                </a:lnTo>
                <a:lnTo>
                  <a:pt x="6541952" y="924354"/>
                </a:lnTo>
                <a:lnTo>
                  <a:pt x="14294" y="924354"/>
                </a:lnTo>
                <a:lnTo>
                  <a:pt x="12398" y="924354"/>
                </a:lnTo>
                <a:lnTo>
                  <a:pt x="10575" y="923982"/>
                </a:lnTo>
                <a:lnTo>
                  <a:pt x="8824" y="923239"/>
                </a:lnTo>
                <a:lnTo>
                  <a:pt x="7072" y="922534"/>
                </a:lnTo>
                <a:lnTo>
                  <a:pt x="1088" y="915492"/>
                </a:lnTo>
                <a:lnTo>
                  <a:pt x="362" y="913748"/>
                </a:lnTo>
                <a:lnTo>
                  <a:pt x="0" y="911956"/>
                </a:lnTo>
                <a:lnTo>
                  <a:pt x="0" y="910060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476" y="3641682"/>
            <a:ext cx="6556375" cy="600710"/>
          </a:xfrm>
          <a:custGeom>
            <a:avLst/>
            <a:gdLst/>
            <a:ahLst/>
            <a:cxnLst/>
            <a:rect l="l" t="t" r="r" b="b"/>
            <a:pathLst>
              <a:path w="6556375" h="600710">
                <a:moveTo>
                  <a:pt x="0" y="586059"/>
                </a:moveTo>
                <a:lnTo>
                  <a:pt x="0" y="14294"/>
                </a:lnTo>
                <a:lnTo>
                  <a:pt x="0" y="12397"/>
                </a:lnTo>
                <a:lnTo>
                  <a:pt x="362" y="10530"/>
                </a:lnTo>
                <a:lnTo>
                  <a:pt x="1088" y="8786"/>
                </a:lnTo>
                <a:lnTo>
                  <a:pt x="1813" y="7032"/>
                </a:lnTo>
                <a:lnTo>
                  <a:pt x="2846" y="5469"/>
                </a:lnTo>
                <a:lnTo>
                  <a:pt x="4186" y="4173"/>
                </a:lnTo>
                <a:lnTo>
                  <a:pt x="5526" y="2830"/>
                </a:lnTo>
                <a:lnTo>
                  <a:pt x="7072" y="1791"/>
                </a:lnTo>
                <a:lnTo>
                  <a:pt x="8824" y="1076"/>
                </a:lnTo>
                <a:lnTo>
                  <a:pt x="10575" y="371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71"/>
                </a:lnTo>
                <a:lnTo>
                  <a:pt x="6547421" y="1076"/>
                </a:lnTo>
                <a:lnTo>
                  <a:pt x="6549172" y="1791"/>
                </a:lnTo>
                <a:lnTo>
                  <a:pt x="6550717" y="2830"/>
                </a:lnTo>
                <a:lnTo>
                  <a:pt x="6552058" y="4173"/>
                </a:lnTo>
                <a:lnTo>
                  <a:pt x="6553399" y="5469"/>
                </a:lnTo>
                <a:lnTo>
                  <a:pt x="6554432" y="7032"/>
                </a:lnTo>
                <a:lnTo>
                  <a:pt x="6555157" y="8786"/>
                </a:lnTo>
                <a:lnTo>
                  <a:pt x="6555882" y="10530"/>
                </a:lnTo>
                <a:lnTo>
                  <a:pt x="6556245" y="12397"/>
                </a:lnTo>
                <a:lnTo>
                  <a:pt x="6556246" y="14294"/>
                </a:lnTo>
                <a:lnTo>
                  <a:pt x="6556246" y="586059"/>
                </a:lnTo>
                <a:lnTo>
                  <a:pt x="6541952" y="600353"/>
                </a:lnTo>
                <a:lnTo>
                  <a:pt x="14294" y="600353"/>
                </a:lnTo>
                <a:lnTo>
                  <a:pt x="0" y="587918"/>
                </a:lnTo>
                <a:lnTo>
                  <a:pt x="0" y="586059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6476" y="5204508"/>
            <a:ext cx="6556375" cy="1248410"/>
          </a:xfrm>
          <a:custGeom>
            <a:avLst/>
            <a:gdLst/>
            <a:ahLst/>
            <a:cxnLst/>
            <a:rect l="l" t="t" r="r" b="b"/>
            <a:pathLst>
              <a:path w="6556375" h="1248410">
                <a:moveTo>
                  <a:pt x="0" y="1234060"/>
                </a:moveTo>
                <a:lnTo>
                  <a:pt x="0" y="14294"/>
                </a:lnTo>
                <a:lnTo>
                  <a:pt x="0" y="12397"/>
                </a:lnTo>
                <a:lnTo>
                  <a:pt x="362" y="10568"/>
                </a:lnTo>
                <a:lnTo>
                  <a:pt x="1088" y="8824"/>
                </a:lnTo>
                <a:lnTo>
                  <a:pt x="1813" y="7070"/>
                </a:lnTo>
                <a:lnTo>
                  <a:pt x="2846" y="5508"/>
                </a:lnTo>
                <a:lnTo>
                  <a:pt x="4186" y="4173"/>
                </a:lnTo>
                <a:lnTo>
                  <a:pt x="5526" y="2830"/>
                </a:lnTo>
                <a:lnTo>
                  <a:pt x="7072" y="1791"/>
                </a:lnTo>
                <a:lnTo>
                  <a:pt x="8824" y="1076"/>
                </a:lnTo>
                <a:lnTo>
                  <a:pt x="10575" y="371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71"/>
                </a:lnTo>
                <a:lnTo>
                  <a:pt x="6547421" y="1076"/>
                </a:lnTo>
                <a:lnTo>
                  <a:pt x="6549172" y="1791"/>
                </a:lnTo>
                <a:lnTo>
                  <a:pt x="6550717" y="2830"/>
                </a:lnTo>
                <a:lnTo>
                  <a:pt x="6552058" y="4173"/>
                </a:lnTo>
                <a:lnTo>
                  <a:pt x="6553399" y="5508"/>
                </a:lnTo>
                <a:lnTo>
                  <a:pt x="6554432" y="7070"/>
                </a:lnTo>
                <a:lnTo>
                  <a:pt x="6555157" y="8824"/>
                </a:lnTo>
                <a:lnTo>
                  <a:pt x="6555882" y="10568"/>
                </a:lnTo>
                <a:lnTo>
                  <a:pt x="6556245" y="12397"/>
                </a:lnTo>
                <a:lnTo>
                  <a:pt x="6556246" y="14294"/>
                </a:lnTo>
                <a:lnTo>
                  <a:pt x="6556246" y="1234060"/>
                </a:lnTo>
                <a:lnTo>
                  <a:pt x="6556245" y="1235919"/>
                </a:lnTo>
                <a:lnTo>
                  <a:pt x="6555882" y="1237748"/>
                </a:lnTo>
                <a:lnTo>
                  <a:pt x="6555157" y="1239492"/>
                </a:lnTo>
                <a:lnTo>
                  <a:pt x="6554432" y="1241246"/>
                </a:lnTo>
                <a:lnTo>
                  <a:pt x="6541952" y="1248355"/>
                </a:lnTo>
                <a:lnTo>
                  <a:pt x="14294" y="1248355"/>
                </a:lnTo>
                <a:lnTo>
                  <a:pt x="1088" y="1239492"/>
                </a:lnTo>
                <a:lnTo>
                  <a:pt x="362" y="1237748"/>
                </a:lnTo>
                <a:lnTo>
                  <a:pt x="0" y="1235919"/>
                </a:lnTo>
                <a:lnTo>
                  <a:pt x="0" y="1234060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6476" y="7958512"/>
            <a:ext cx="6556375" cy="1257935"/>
          </a:xfrm>
          <a:custGeom>
            <a:avLst/>
            <a:gdLst/>
            <a:ahLst/>
            <a:cxnLst/>
            <a:rect l="l" t="t" r="r" b="b"/>
            <a:pathLst>
              <a:path w="6556375" h="1257934">
                <a:moveTo>
                  <a:pt x="0" y="1243590"/>
                </a:moveTo>
                <a:lnTo>
                  <a:pt x="0" y="14294"/>
                </a:lnTo>
                <a:lnTo>
                  <a:pt x="0" y="12359"/>
                </a:lnTo>
                <a:lnTo>
                  <a:pt x="362" y="10530"/>
                </a:lnTo>
                <a:lnTo>
                  <a:pt x="1088" y="8786"/>
                </a:lnTo>
                <a:lnTo>
                  <a:pt x="1813" y="7032"/>
                </a:lnTo>
                <a:lnTo>
                  <a:pt x="2846" y="5469"/>
                </a:lnTo>
                <a:lnTo>
                  <a:pt x="4186" y="4173"/>
                </a:lnTo>
                <a:lnTo>
                  <a:pt x="5526" y="2830"/>
                </a:lnTo>
                <a:lnTo>
                  <a:pt x="7072" y="1791"/>
                </a:lnTo>
                <a:lnTo>
                  <a:pt x="8824" y="1076"/>
                </a:lnTo>
                <a:lnTo>
                  <a:pt x="10575" y="371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71"/>
                </a:lnTo>
                <a:lnTo>
                  <a:pt x="6547421" y="1076"/>
                </a:lnTo>
                <a:lnTo>
                  <a:pt x="6549172" y="1791"/>
                </a:lnTo>
                <a:lnTo>
                  <a:pt x="6550717" y="2830"/>
                </a:lnTo>
                <a:lnTo>
                  <a:pt x="6552058" y="4173"/>
                </a:lnTo>
                <a:lnTo>
                  <a:pt x="6553399" y="5469"/>
                </a:lnTo>
                <a:lnTo>
                  <a:pt x="6554432" y="7032"/>
                </a:lnTo>
                <a:lnTo>
                  <a:pt x="6555157" y="8786"/>
                </a:lnTo>
                <a:lnTo>
                  <a:pt x="6555882" y="10530"/>
                </a:lnTo>
                <a:lnTo>
                  <a:pt x="6556245" y="12359"/>
                </a:lnTo>
                <a:lnTo>
                  <a:pt x="6556246" y="14294"/>
                </a:lnTo>
                <a:lnTo>
                  <a:pt x="6556246" y="1243590"/>
                </a:lnTo>
                <a:lnTo>
                  <a:pt x="6556245" y="1245448"/>
                </a:lnTo>
                <a:lnTo>
                  <a:pt x="6555882" y="1247240"/>
                </a:lnTo>
                <a:lnTo>
                  <a:pt x="6555157" y="1248983"/>
                </a:lnTo>
                <a:lnTo>
                  <a:pt x="6554432" y="1250737"/>
                </a:lnTo>
                <a:lnTo>
                  <a:pt x="6547421" y="1256731"/>
                </a:lnTo>
                <a:lnTo>
                  <a:pt x="6545669" y="1257474"/>
                </a:lnTo>
                <a:lnTo>
                  <a:pt x="6543846" y="1257846"/>
                </a:lnTo>
                <a:lnTo>
                  <a:pt x="6541952" y="1257884"/>
                </a:lnTo>
                <a:lnTo>
                  <a:pt x="14294" y="1257884"/>
                </a:lnTo>
                <a:lnTo>
                  <a:pt x="12398" y="1257846"/>
                </a:lnTo>
                <a:lnTo>
                  <a:pt x="10575" y="1257474"/>
                </a:lnTo>
                <a:lnTo>
                  <a:pt x="8824" y="1256731"/>
                </a:lnTo>
                <a:lnTo>
                  <a:pt x="7072" y="1255988"/>
                </a:lnTo>
                <a:lnTo>
                  <a:pt x="1088" y="1248983"/>
                </a:lnTo>
                <a:lnTo>
                  <a:pt x="362" y="1247240"/>
                </a:lnTo>
                <a:lnTo>
                  <a:pt x="0" y="1245448"/>
                </a:lnTo>
                <a:lnTo>
                  <a:pt x="0" y="1243590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17440" y="489030"/>
            <a:ext cx="6534784" cy="8952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dirty="0" sz="1050" spc="-30">
                <a:latin typeface="Arial"/>
                <a:cs typeface="Arial"/>
              </a:rPr>
              <a:t>1. </a:t>
            </a:r>
            <a:r>
              <a:rPr dirty="0" sz="1050">
                <a:latin typeface="Arial"/>
                <a:cs typeface="Arial"/>
              </a:rPr>
              <a:t>Since I only want to spend 3 days in Manhattan, the minimum nights should not exceed 3</a:t>
            </a:r>
            <a:r>
              <a:rPr dirty="0" sz="1050" spc="3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days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Arial"/>
              <a:cs typeface="Arial"/>
            </a:endParaRPr>
          </a:p>
          <a:p>
            <a:pPr marL="155575">
              <a:lnSpc>
                <a:spcPct val="100000"/>
              </a:lnSpc>
            </a:pPr>
            <a:r>
              <a:rPr dirty="0" sz="1050" spc="-30">
                <a:latin typeface="Arial"/>
                <a:cs typeface="Arial"/>
              </a:rPr>
              <a:t>1. </a:t>
            </a:r>
            <a:r>
              <a:rPr dirty="0" sz="1050">
                <a:latin typeface="Arial"/>
                <a:cs typeface="Arial"/>
              </a:rPr>
              <a:t>availability should be 365</a:t>
            </a:r>
            <a:r>
              <a:rPr dirty="0" sz="1050" spc="8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days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[267]: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</a:pPr>
            <a:endParaRPr sz="700">
              <a:latin typeface="NSimSun"/>
              <a:cs typeface="NSimSun"/>
            </a:endParaRPr>
          </a:p>
          <a:p>
            <a:pPr marL="46990" marR="2343785">
              <a:lnSpc>
                <a:spcPct val="101200"/>
              </a:lnSpc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df_filtered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df[(df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price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&gt;=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100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&amp;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(df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price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&lt;=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200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)]  df_filtered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df_filtered[df_filtered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number_of_reviews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&gt;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50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 df_filtered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df_filtered[df_filtered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minimum_nights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&lt;=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3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 df_filtered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df_filtered[df_filtered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availability_365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==</a:t>
            </a:r>
            <a:r>
              <a:rPr dirty="0" sz="1050" spc="-10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365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 df_filtered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shape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</a:pPr>
            <a:r>
              <a:rPr dirty="0" sz="1050">
                <a:solidFill>
                  <a:srgbClr val="D84215"/>
                </a:solidFill>
                <a:latin typeface="NSimSun"/>
                <a:cs typeface="NSimSun"/>
              </a:rPr>
              <a:t>Out[267]: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</a:pPr>
            <a:r>
              <a:rPr dirty="0" sz="1050">
                <a:latin typeface="NSimSun"/>
                <a:cs typeface="NSimSun"/>
              </a:rPr>
              <a:t>(140,</a:t>
            </a:r>
            <a:r>
              <a:rPr dirty="0" sz="1050" spc="-10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16)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[289]: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</a:pPr>
            <a:endParaRPr sz="8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Find cluster of</a:t>
            </a:r>
            <a:r>
              <a:rPr dirty="0" sz="950" spc="40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Kensington</a:t>
            </a:r>
            <a:endParaRPr sz="950">
              <a:latin typeface="SimSun"/>
              <a:cs typeface="SimSun"/>
            </a:endParaRPr>
          </a:p>
          <a:p>
            <a:pPr marL="46990" marR="542290">
              <a:lnSpc>
                <a:spcPct val="101200"/>
              </a:lnSpc>
              <a:spcBef>
                <a:spcPts val="20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cluster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008000"/>
                </a:solidFill>
                <a:latin typeface="NSimSun"/>
                <a:cs typeface="NSimSun"/>
              </a:rPr>
              <a:t>list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(df</a:t>
            </a:r>
            <a:r>
              <a:rPr dirty="0" u="sng" sz="1050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merged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loc[df</a:t>
            </a:r>
            <a:r>
              <a:rPr dirty="0" u="sng" sz="1050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merged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Neighborhood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'Kensington'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'Cluster Labels'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])  cluster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</a:pPr>
            <a:r>
              <a:rPr dirty="0" sz="1050">
                <a:solidFill>
                  <a:srgbClr val="D84215"/>
                </a:solidFill>
                <a:latin typeface="NSimSun"/>
                <a:cs typeface="NSimSun"/>
              </a:rPr>
              <a:t>Out[289]: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</a:pPr>
            <a:r>
              <a:rPr dirty="0" sz="1050">
                <a:latin typeface="NSimSun"/>
                <a:cs typeface="NSimSun"/>
              </a:rPr>
              <a:t>[2]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[290]: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Find Airbnb listings that match the filter</a:t>
            </a:r>
            <a:r>
              <a:rPr dirty="0" sz="950" spc="35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condition</a:t>
            </a:r>
            <a:endParaRPr sz="950">
              <a:latin typeface="SimSun"/>
              <a:cs typeface="SimSun"/>
            </a:endParaRPr>
          </a:p>
          <a:p>
            <a:pPr marL="46990" marR="75565">
              <a:lnSpc>
                <a:spcPct val="101200"/>
              </a:lnSpc>
              <a:spcBef>
                <a:spcPts val="20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selected_neighborhood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008000"/>
                </a:solidFill>
                <a:latin typeface="NSimSun"/>
                <a:cs typeface="NSimSun"/>
              </a:rPr>
              <a:t>list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(df</a:t>
            </a:r>
            <a:r>
              <a:rPr dirty="0" u="sng" sz="1050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merged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loc[(df</a:t>
            </a:r>
            <a:r>
              <a:rPr dirty="0" u="sng" sz="1050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merged[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'Cluster Labels'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2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&amp;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(df</a:t>
            </a:r>
            <a:r>
              <a:rPr dirty="0" u="sng" sz="1050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merged[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'B  orough'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==</a:t>
            </a:r>
            <a:r>
              <a:rPr dirty="0" sz="1050" spc="-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'Manhattan'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)]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Neighborhood)</a:t>
            </a:r>
            <a:endParaRPr sz="10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select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 spc="5">
                <a:solidFill>
                  <a:srgbClr val="333333"/>
                </a:solidFill>
                <a:latin typeface="NSimSun"/>
                <a:cs typeface="NSimSun"/>
              </a:rPr>
              <a:t>df_filtered</a:t>
            </a:r>
            <a:r>
              <a:rPr dirty="0" sz="1050" spc="5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 spc="5">
                <a:solidFill>
                  <a:srgbClr val="333333"/>
                </a:solidFill>
                <a:latin typeface="NSimSun"/>
                <a:cs typeface="NSimSun"/>
              </a:rPr>
              <a:t>neighbourhood</a:t>
            </a:r>
            <a:r>
              <a:rPr dirty="0" sz="1050" spc="5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 spc="5">
                <a:solidFill>
                  <a:srgbClr val="333333"/>
                </a:solidFill>
                <a:latin typeface="NSimSun"/>
                <a:cs typeface="NSimSun"/>
              </a:rPr>
              <a:t>apply(</a:t>
            </a:r>
            <a:r>
              <a:rPr dirty="0" sz="1000" spc="5">
                <a:solidFill>
                  <a:srgbClr val="008000"/>
                </a:solidFill>
                <a:latin typeface="Arial"/>
                <a:cs typeface="Arial"/>
              </a:rPr>
              <a:t>lambda</a:t>
            </a:r>
            <a:r>
              <a:rPr dirty="0" sz="1000" spc="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x: </a:t>
            </a:r>
            <a:r>
              <a:rPr dirty="0" sz="1050">
                <a:solidFill>
                  <a:srgbClr val="008000"/>
                </a:solidFill>
                <a:latin typeface="NSimSun"/>
                <a:cs typeface="NSimSun"/>
              </a:rPr>
              <a:t>any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(item </a:t>
            </a:r>
            <a:r>
              <a:rPr dirty="0" sz="1000" spc="210">
                <a:solidFill>
                  <a:srgbClr val="008000"/>
                </a:solidFill>
                <a:latin typeface="Arial"/>
                <a:cs typeface="Arial"/>
              </a:rPr>
              <a:t>for</a:t>
            </a:r>
            <a:r>
              <a:rPr dirty="0" sz="1000" spc="2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item </a:t>
            </a:r>
            <a:r>
              <a:rPr dirty="0" sz="1000" spc="210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dirty="0" sz="1000" spc="26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selected_neighborhood </a:t>
            </a:r>
            <a:endParaRPr sz="10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  <a:spcBef>
                <a:spcPts val="15"/>
              </a:spcBef>
            </a:pPr>
            <a:r>
              <a:rPr dirty="0" sz="1000" spc="345">
                <a:solidFill>
                  <a:srgbClr val="008000"/>
                </a:solidFill>
                <a:latin typeface="Arial"/>
                <a:cs typeface="Arial"/>
              </a:rPr>
              <a:t>if</a:t>
            </a:r>
            <a:r>
              <a:rPr dirty="0" sz="1000" spc="34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item </a:t>
            </a:r>
            <a:r>
              <a:rPr dirty="0" sz="1000" spc="210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dirty="0" sz="1000" spc="14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x))</a:t>
            </a:r>
            <a:endParaRPr sz="1050">
              <a:latin typeface="NSimSun"/>
              <a:cs typeface="NSimSun"/>
            </a:endParaRPr>
          </a:p>
          <a:p>
            <a:pPr marL="46990" marR="4277995">
              <a:lnSpc>
                <a:spcPct val="101200"/>
              </a:lnSpc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df_filtered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10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df_filtered[select]  df_filtered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shape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</a:pPr>
            <a:r>
              <a:rPr dirty="0" sz="1050">
                <a:solidFill>
                  <a:srgbClr val="D84215"/>
                </a:solidFill>
                <a:latin typeface="NSimSun"/>
                <a:cs typeface="NSimSun"/>
              </a:rPr>
              <a:t>Out[290]: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</a:pPr>
            <a:r>
              <a:rPr dirty="0" sz="1050">
                <a:latin typeface="NSimSun"/>
                <a:cs typeface="NSimSun"/>
              </a:rPr>
              <a:t>(17,</a:t>
            </a:r>
            <a:r>
              <a:rPr dirty="0" sz="1050" spc="-10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16)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</a:pPr>
            <a:endParaRPr sz="100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</a:pPr>
            <a:r>
              <a:rPr dirty="0" sz="1350" b="1">
                <a:latin typeface="Arial"/>
                <a:cs typeface="Arial"/>
              </a:rPr>
              <a:t>Create map view for selected Airbnb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listings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[295]: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address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'Manhattan,</a:t>
            </a:r>
            <a:r>
              <a:rPr dirty="0" sz="1050" spc="-5">
                <a:solidFill>
                  <a:srgbClr val="B92020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NY'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950">
              <a:latin typeface="NSimSun"/>
              <a:cs typeface="NSimSun"/>
            </a:endParaRPr>
          </a:p>
          <a:p>
            <a:pPr marL="46990" marR="3277235">
              <a:lnSpc>
                <a:spcPct val="101200"/>
              </a:lnSpc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geolocator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10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Nominatim(user_agent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"ny_explorer"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  location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2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geolocator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geocode(address)</a:t>
            </a:r>
            <a:endParaRPr sz="1050">
              <a:latin typeface="NSimSun"/>
              <a:cs typeface="NSimSun"/>
            </a:endParaRPr>
          </a:p>
          <a:p>
            <a:pPr marL="46990" marR="4478020">
              <a:lnSpc>
                <a:spcPct val="101200"/>
              </a:lnSpc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latitude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location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latitude  longitude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10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location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longitude</a:t>
            </a:r>
            <a:endParaRPr sz="10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008000"/>
                </a:solidFill>
                <a:latin typeface="NSimSun"/>
                <a:cs typeface="NSimSun"/>
              </a:rPr>
              <a:t>print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(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'The geograpical coordinate of Manhattan are </a:t>
            </a:r>
            <a:r>
              <a:rPr dirty="0" sz="1000" spc="175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175">
                <a:solidFill>
                  <a:srgbClr val="B92020"/>
                </a:solidFill>
                <a:latin typeface="NSimSun"/>
                <a:cs typeface="NSimSun"/>
              </a:rPr>
              <a:t>, </a:t>
            </a:r>
            <a:r>
              <a:rPr dirty="0" sz="1000" spc="25">
                <a:solidFill>
                  <a:srgbClr val="66374A"/>
                </a:solidFill>
                <a:latin typeface="Arial"/>
                <a:cs typeface="Arial"/>
              </a:rPr>
              <a:t>{}</a:t>
            </a:r>
            <a:r>
              <a:rPr dirty="0" sz="1050" spc="25">
                <a:solidFill>
                  <a:srgbClr val="B92020"/>
                </a:solidFill>
                <a:latin typeface="NSimSun"/>
                <a:cs typeface="NSimSun"/>
              </a:rPr>
              <a:t>.'</a:t>
            </a:r>
            <a:r>
              <a:rPr dirty="0" sz="1050" spc="25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 spc="25">
                <a:solidFill>
                  <a:srgbClr val="333333"/>
                </a:solidFill>
                <a:latin typeface="NSimSun"/>
                <a:cs typeface="NSimSun"/>
              </a:rPr>
              <a:t>format(latitude,</a:t>
            </a:r>
            <a:r>
              <a:rPr dirty="0" sz="1050" spc="-22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longitude))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</a:pPr>
            <a:r>
              <a:rPr dirty="0" sz="1050">
                <a:latin typeface="NSimSun"/>
                <a:cs typeface="NSimSun"/>
              </a:rPr>
              <a:t>The geograpical coordinate of Manhattan are 40.7896239,</a:t>
            </a:r>
            <a:r>
              <a:rPr dirty="0" sz="1050" spc="-2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-73.9598939. 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32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476" y="706608"/>
            <a:ext cx="6556375" cy="2878455"/>
          </a:xfrm>
          <a:custGeom>
            <a:avLst/>
            <a:gdLst/>
            <a:ahLst/>
            <a:cxnLst/>
            <a:rect l="l" t="t" r="r" b="b"/>
            <a:pathLst>
              <a:path w="6556375" h="2878454">
                <a:moveTo>
                  <a:pt x="0" y="2863592"/>
                </a:moveTo>
                <a:lnTo>
                  <a:pt x="0" y="14294"/>
                </a:lnTo>
                <a:lnTo>
                  <a:pt x="0" y="12359"/>
                </a:lnTo>
                <a:lnTo>
                  <a:pt x="362" y="10501"/>
                </a:lnTo>
                <a:lnTo>
                  <a:pt x="1088" y="8748"/>
                </a:lnTo>
                <a:lnTo>
                  <a:pt x="1813" y="6994"/>
                </a:lnTo>
                <a:lnTo>
                  <a:pt x="2846" y="5469"/>
                </a:lnTo>
                <a:lnTo>
                  <a:pt x="4186" y="4135"/>
                </a:lnTo>
                <a:lnTo>
                  <a:pt x="5526" y="2792"/>
                </a:lnTo>
                <a:lnTo>
                  <a:pt x="7072" y="1791"/>
                </a:lnTo>
                <a:lnTo>
                  <a:pt x="8824" y="1076"/>
                </a:lnTo>
                <a:lnTo>
                  <a:pt x="10575" y="371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71"/>
                </a:lnTo>
                <a:lnTo>
                  <a:pt x="6547421" y="1076"/>
                </a:lnTo>
                <a:lnTo>
                  <a:pt x="6549172" y="1791"/>
                </a:lnTo>
                <a:lnTo>
                  <a:pt x="6550717" y="2792"/>
                </a:lnTo>
                <a:lnTo>
                  <a:pt x="6552058" y="4135"/>
                </a:lnTo>
                <a:lnTo>
                  <a:pt x="6553399" y="5469"/>
                </a:lnTo>
                <a:lnTo>
                  <a:pt x="6556246" y="14294"/>
                </a:lnTo>
                <a:lnTo>
                  <a:pt x="6556246" y="2863592"/>
                </a:lnTo>
                <a:lnTo>
                  <a:pt x="6556245" y="2865451"/>
                </a:lnTo>
                <a:lnTo>
                  <a:pt x="6555882" y="2867280"/>
                </a:lnTo>
                <a:lnTo>
                  <a:pt x="6555157" y="2869024"/>
                </a:lnTo>
                <a:lnTo>
                  <a:pt x="6554432" y="2870778"/>
                </a:lnTo>
                <a:lnTo>
                  <a:pt x="6547421" y="2876772"/>
                </a:lnTo>
                <a:lnTo>
                  <a:pt x="6545669" y="2877477"/>
                </a:lnTo>
                <a:lnTo>
                  <a:pt x="6543846" y="2877849"/>
                </a:lnTo>
                <a:lnTo>
                  <a:pt x="6541952" y="2877887"/>
                </a:lnTo>
                <a:lnTo>
                  <a:pt x="14294" y="2877887"/>
                </a:lnTo>
                <a:lnTo>
                  <a:pt x="12398" y="2877849"/>
                </a:lnTo>
                <a:lnTo>
                  <a:pt x="10575" y="2877477"/>
                </a:lnTo>
                <a:lnTo>
                  <a:pt x="8824" y="2876772"/>
                </a:lnTo>
                <a:lnTo>
                  <a:pt x="7072" y="2876067"/>
                </a:lnTo>
                <a:lnTo>
                  <a:pt x="1088" y="2869024"/>
                </a:lnTo>
                <a:lnTo>
                  <a:pt x="362" y="2867280"/>
                </a:lnTo>
                <a:lnTo>
                  <a:pt x="0" y="2865451"/>
                </a:lnTo>
                <a:lnTo>
                  <a:pt x="0" y="2863592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7440" y="469961"/>
            <a:ext cx="6534784" cy="3625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[304]: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create</a:t>
            </a:r>
            <a:r>
              <a:rPr dirty="0" sz="950" spc="45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map</a:t>
            </a:r>
            <a:endParaRPr sz="950">
              <a:latin typeface="SimSun"/>
              <a:cs typeface="SimSun"/>
            </a:endParaRPr>
          </a:p>
          <a:p>
            <a:pPr marL="46990">
              <a:lnSpc>
                <a:spcPct val="100000"/>
              </a:lnSpc>
              <a:spcBef>
                <a:spcPts val="3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map_airbnb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folium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Map(location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[latitude, longitude],</a:t>
            </a:r>
            <a:r>
              <a:rPr dirty="0" sz="1050" spc="-1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zoom_start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=11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 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950">
              <a:latin typeface="NSimSun"/>
              <a:cs typeface="NSimSun"/>
            </a:endParaRPr>
          </a:p>
          <a:p>
            <a:pPr marL="46990" marR="94615">
              <a:lnSpc>
                <a:spcPct val="101200"/>
              </a:lnSpc>
            </a:pPr>
            <a:r>
              <a:rPr dirty="0" sz="1000" spc="210">
                <a:solidFill>
                  <a:srgbClr val="008000"/>
                </a:solidFill>
                <a:latin typeface="Arial"/>
                <a:cs typeface="Arial"/>
              </a:rPr>
              <a:t>for</a:t>
            </a:r>
            <a:r>
              <a:rPr dirty="0" sz="1000" spc="2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lat, lng, label </a:t>
            </a:r>
            <a:r>
              <a:rPr dirty="0" sz="1000" spc="210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dirty="0" sz="1000" spc="2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8000"/>
                </a:solidFill>
                <a:latin typeface="NSimSun"/>
                <a:cs typeface="NSimSun"/>
              </a:rPr>
              <a:t>zip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(df_filtered[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'latitude'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], df_filtered[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'longitude'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], df_filtered[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'neig  hbourhood'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]):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label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folium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Popup(label,</a:t>
            </a:r>
            <a:r>
              <a:rPr dirty="0" sz="1050" spc="-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 spc="20">
                <a:solidFill>
                  <a:srgbClr val="333333"/>
                </a:solidFill>
                <a:latin typeface="NSimSun"/>
                <a:cs typeface="NSimSun"/>
              </a:rPr>
              <a:t>parse_html</a:t>
            </a:r>
            <a:r>
              <a:rPr dirty="0" sz="1050" spc="2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00" spc="20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dirty="0" sz="1050" spc="20">
                <a:solidFill>
                  <a:srgbClr val="333333"/>
                </a:solidFill>
                <a:latin typeface="NSimSun"/>
                <a:cs typeface="NSimSun"/>
              </a:rPr>
              <a:t>)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folium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CircleMarker(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[lat,</a:t>
            </a:r>
            <a:r>
              <a:rPr dirty="0" sz="1050" spc="-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lng],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radius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=5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popup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label,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color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'blue'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</a:t>
            </a:r>
            <a:r>
              <a:rPr dirty="0" sz="1050" spc="30">
                <a:solidFill>
                  <a:srgbClr val="333333"/>
                </a:solidFill>
                <a:latin typeface="NSimSun"/>
                <a:cs typeface="NSimSun"/>
              </a:rPr>
              <a:t>fill</a:t>
            </a:r>
            <a:r>
              <a:rPr dirty="0" sz="1050" spc="3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00" spc="30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dirty="0" sz="1050" spc="30">
                <a:solidFill>
                  <a:srgbClr val="333333"/>
                </a:solidFill>
                <a:latin typeface="NSimSun"/>
                <a:cs typeface="NSimSun"/>
              </a:rPr>
              <a:t>,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fill_color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'#3186cc'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fill_opacity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=0.7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</a:t>
            </a:r>
            <a:r>
              <a:rPr dirty="0" sz="1050" spc="15">
                <a:solidFill>
                  <a:srgbClr val="333333"/>
                </a:solidFill>
                <a:latin typeface="NSimSun"/>
                <a:cs typeface="NSimSun"/>
              </a:rPr>
              <a:t>parse_html</a:t>
            </a:r>
            <a:r>
              <a:rPr dirty="0" sz="1050" spc="15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00" spc="15">
                <a:solidFill>
                  <a:srgbClr val="008000"/>
                </a:solidFill>
                <a:latin typeface="Arial"/>
                <a:cs typeface="Arial"/>
              </a:rPr>
              <a:t>False</a:t>
            </a:r>
            <a:r>
              <a:rPr dirty="0" sz="1050" spc="15">
                <a:solidFill>
                  <a:srgbClr val="333333"/>
                </a:solidFill>
                <a:latin typeface="NSimSun"/>
                <a:cs typeface="NSimSun"/>
              </a:rPr>
              <a:t>)</a:t>
            </a:r>
            <a:r>
              <a:rPr dirty="0" sz="1050" spc="15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 spc="15">
                <a:solidFill>
                  <a:srgbClr val="333333"/>
                </a:solidFill>
                <a:latin typeface="NSimSun"/>
                <a:cs typeface="NSimSun"/>
              </a:rPr>
              <a:t>add_to(map_airbnb)   </a:t>
            </a:r>
            <a:endParaRPr sz="1050">
              <a:latin typeface="NSimSun"/>
              <a:cs typeface="NSimSun"/>
            </a:endParaRPr>
          </a:p>
          <a:p>
            <a:pPr marL="46990" marR="5812155" indent="66675">
              <a:lnSpc>
                <a:spcPct val="101200"/>
              </a:lnSpc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map_airbnb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</a:pPr>
            <a:r>
              <a:rPr dirty="0" sz="1050">
                <a:solidFill>
                  <a:srgbClr val="D84215"/>
                </a:solidFill>
                <a:latin typeface="NSimSun"/>
                <a:cs typeface="NSimSun"/>
              </a:rPr>
              <a:t>Out[304]: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</a:pPr>
            <a:r>
              <a:rPr dirty="0" sz="1050">
                <a:solidFill>
                  <a:srgbClr val="565656"/>
                </a:solidFill>
                <a:latin typeface="Arial"/>
                <a:cs typeface="Arial"/>
              </a:rPr>
              <a:t>Make this Notebook </a:t>
            </a:r>
            <a:r>
              <a:rPr dirty="0" sz="1050" spc="-10">
                <a:solidFill>
                  <a:srgbClr val="565656"/>
                </a:solidFill>
                <a:latin typeface="Arial"/>
                <a:cs typeface="Arial"/>
              </a:rPr>
              <a:t>Trusted </a:t>
            </a:r>
            <a:r>
              <a:rPr dirty="0" sz="1050">
                <a:solidFill>
                  <a:srgbClr val="565656"/>
                </a:solidFill>
                <a:latin typeface="Arial"/>
                <a:cs typeface="Arial"/>
              </a:rPr>
              <a:t>to load map: File -&gt; </a:t>
            </a:r>
            <a:r>
              <a:rPr dirty="0" sz="1050" spc="-10">
                <a:solidFill>
                  <a:srgbClr val="565656"/>
                </a:solidFill>
                <a:latin typeface="Arial"/>
                <a:cs typeface="Arial"/>
              </a:rPr>
              <a:t>Trust</a:t>
            </a:r>
            <a:r>
              <a:rPr dirty="0" sz="1050">
                <a:solidFill>
                  <a:srgbClr val="565656"/>
                </a:solidFill>
                <a:latin typeface="Arial"/>
                <a:cs typeface="Arial"/>
              </a:rPr>
              <a:t> Notebook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476" y="7653560"/>
            <a:ext cx="6556375" cy="276860"/>
          </a:xfrm>
          <a:custGeom>
            <a:avLst/>
            <a:gdLst/>
            <a:ahLst/>
            <a:cxnLst/>
            <a:rect l="l" t="t" r="r" b="b"/>
            <a:pathLst>
              <a:path w="6556375" h="276859">
                <a:moveTo>
                  <a:pt x="0" y="262059"/>
                </a:moveTo>
                <a:lnTo>
                  <a:pt x="0" y="14294"/>
                </a:lnTo>
                <a:lnTo>
                  <a:pt x="0" y="12397"/>
                </a:lnTo>
                <a:lnTo>
                  <a:pt x="362" y="10530"/>
                </a:lnTo>
                <a:lnTo>
                  <a:pt x="1088" y="8786"/>
                </a:lnTo>
                <a:lnTo>
                  <a:pt x="1813" y="7032"/>
                </a:lnTo>
                <a:lnTo>
                  <a:pt x="2846" y="5508"/>
                </a:lnTo>
                <a:lnTo>
                  <a:pt x="4186" y="4173"/>
                </a:lnTo>
                <a:lnTo>
                  <a:pt x="5526" y="2830"/>
                </a:lnTo>
                <a:lnTo>
                  <a:pt x="7072" y="1791"/>
                </a:lnTo>
                <a:lnTo>
                  <a:pt x="8824" y="1076"/>
                </a:lnTo>
                <a:lnTo>
                  <a:pt x="10575" y="371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71"/>
                </a:lnTo>
                <a:lnTo>
                  <a:pt x="6547421" y="1076"/>
                </a:lnTo>
                <a:lnTo>
                  <a:pt x="6549172" y="1791"/>
                </a:lnTo>
                <a:lnTo>
                  <a:pt x="6550717" y="2830"/>
                </a:lnTo>
                <a:lnTo>
                  <a:pt x="6552058" y="4173"/>
                </a:lnTo>
                <a:lnTo>
                  <a:pt x="6553399" y="5508"/>
                </a:lnTo>
                <a:lnTo>
                  <a:pt x="6554432" y="7032"/>
                </a:lnTo>
                <a:lnTo>
                  <a:pt x="6555157" y="8786"/>
                </a:lnTo>
                <a:lnTo>
                  <a:pt x="6555882" y="10530"/>
                </a:lnTo>
                <a:lnTo>
                  <a:pt x="6556245" y="12397"/>
                </a:lnTo>
                <a:lnTo>
                  <a:pt x="6556246" y="14294"/>
                </a:lnTo>
                <a:lnTo>
                  <a:pt x="6556246" y="262059"/>
                </a:lnTo>
                <a:lnTo>
                  <a:pt x="6556245" y="263955"/>
                </a:lnTo>
                <a:lnTo>
                  <a:pt x="6555882" y="265747"/>
                </a:lnTo>
                <a:lnTo>
                  <a:pt x="6555157" y="267491"/>
                </a:lnTo>
                <a:lnTo>
                  <a:pt x="6554432" y="269244"/>
                </a:lnTo>
                <a:lnTo>
                  <a:pt x="6547421" y="275238"/>
                </a:lnTo>
                <a:lnTo>
                  <a:pt x="6545669" y="275981"/>
                </a:lnTo>
                <a:lnTo>
                  <a:pt x="6543846" y="276353"/>
                </a:lnTo>
                <a:lnTo>
                  <a:pt x="6541952" y="276353"/>
                </a:lnTo>
                <a:lnTo>
                  <a:pt x="14294" y="276353"/>
                </a:lnTo>
                <a:lnTo>
                  <a:pt x="12398" y="276353"/>
                </a:lnTo>
                <a:lnTo>
                  <a:pt x="10575" y="275981"/>
                </a:lnTo>
                <a:lnTo>
                  <a:pt x="8824" y="275238"/>
                </a:lnTo>
                <a:lnTo>
                  <a:pt x="7072" y="274533"/>
                </a:lnTo>
                <a:lnTo>
                  <a:pt x="1088" y="267491"/>
                </a:lnTo>
                <a:lnTo>
                  <a:pt x="362" y="265747"/>
                </a:lnTo>
                <a:lnTo>
                  <a:pt x="0" y="263955"/>
                </a:lnTo>
                <a:lnTo>
                  <a:pt x="0" y="262059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7440" y="7416913"/>
            <a:ext cx="6534784" cy="462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 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32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476" y="706594"/>
            <a:ext cx="6556375" cy="600710"/>
          </a:xfrm>
          <a:custGeom>
            <a:avLst/>
            <a:gdLst/>
            <a:ahLst/>
            <a:cxnLst/>
            <a:rect l="l" t="t" r="r" b="b"/>
            <a:pathLst>
              <a:path w="6556375" h="600710">
                <a:moveTo>
                  <a:pt x="0" y="586059"/>
                </a:moveTo>
                <a:lnTo>
                  <a:pt x="0" y="14294"/>
                </a:lnTo>
                <a:lnTo>
                  <a:pt x="0" y="12395"/>
                </a:lnTo>
                <a:lnTo>
                  <a:pt x="362" y="10571"/>
                </a:lnTo>
                <a:lnTo>
                  <a:pt x="1088" y="8819"/>
                </a:lnTo>
                <a:lnTo>
                  <a:pt x="1813" y="7067"/>
                </a:lnTo>
                <a:lnTo>
                  <a:pt x="2846" y="5523"/>
                </a:lnTo>
                <a:lnTo>
                  <a:pt x="4186" y="4185"/>
                </a:lnTo>
                <a:lnTo>
                  <a:pt x="5526" y="2842"/>
                </a:lnTo>
                <a:lnTo>
                  <a:pt x="7072" y="1809"/>
                </a:lnTo>
                <a:lnTo>
                  <a:pt x="8824" y="1086"/>
                </a:lnTo>
                <a:lnTo>
                  <a:pt x="10575" y="363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63"/>
                </a:lnTo>
                <a:lnTo>
                  <a:pt x="6547421" y="1086"/>
                </a:lnTo>
                <a:lnTo>
                  <a:pt x="6549172" y="1809"/>
                </a:lnTo>
                <a:lnTo>
                  <a:pt x="6550717" y="2842"/>
                </a:lnTo>
                <a:lnTo>
                  <a:pt x="6552058" y="4185"/>
                </a:lnTo>
                <a:lnTo>
                  <a:pt x="6553399" y="5523"/>
                </a:lnTo>
                <a:lnTo>
                  <a:pt x="6556246" y="14294"/>
                </a:lnTo>
                <a:lnTo>
                  <a:pt x="6556246" y="586059"/>
                </a:lnTo>
                <a:lnTo>
                  <a:pt x="6541952" y="600353"/>
                </a:lnTo>
                <a:lnTo>
                  <a:pt x="14294" y="600353"/>
                </a:lnTo>
                <a:lnTo>
                  <a:pt x="1088" y="591524"/>
                </a:lnTo>
                <a:lnTo>
                  <a:pt x="362" y="589775"/>
                </a:lnTo>
                <a:lnTo>
                  <a:pt x="0" y="587953"/>
                </a:lnTo>
                <a:lnTo>
                  <a:pt x="0" y="586059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7440" y="469951"/>
            <a:ext cx="6534784" cy="1338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[96]: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plot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df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plot(kind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'scatter'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 x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'longitude'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,y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'latitude'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 c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'price'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 label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'Airbnb</a:t>
            </a:r>
            <a:r>
              <a:rPr dirty="0" sz="1050" spc="-65">
                <a:solidFill>
                  <a:srgbClr val="B92020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listings'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 </a:t>
            </a:r>
            <a:endParaRPr sz="1050">
              <a:latin typeface="NSimSun"/>
              <a:cs typeface="NSimSun"/>
            </a:endParaRPr>
          </a:p>
          <a:p>
            <a:pPr marL="46990" marR="770890" indent="66675">
              <a:lnSpc>
                <a:spcPct val="101200"/>
              </a:lnSpc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          cmap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plt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get_cmap(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'jet'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), </a:t>
            </a:r>
            <a:r>
              <a:rPr dirty="0" sz="1050" spc="20">
                <a:solidFill>
                  <a:srgbClr val="333333"/>
                </a:solidFill>
                <a:latin typeface="NSimSun"/>
                <a:cs typeface="NSimSun"/>
              </a:rPr>
              <a:t>colorbar</a:t>
            </a:r>
            <a:r>
              <a:rPr dirty="0" sz="1050" spc="2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00" spc="20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dirty="0" sz="1050" spc="20">
                <a:solidFill>
                  <a:srgbClr val="333333"/>
                </a:solidFill>
                <a:latin typeface="NSimSun"/>
                <a:cs typeface="NSimSun"/>
              </a:rPr>
              <a:t>,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alpha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=0.4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</a:t>
            </a:r>
            <a:r>
              <a:rPr dirty="0" sz="1050" spc="-6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figsize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(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12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8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))  plot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legend()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D84215"/>
                </a:solidFill>
                <a:latin typeface="NSimSun"/>
                <a:cs typeface="NSimSun"/>
              </a:rPr>
              <a:t>Out[96]: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</a:pPr>
            <a:r>
              <a:rPr dirty="0" sz="1050">
                <a:latin typeface="NSimSun"/>
                <a:cs typeface="NSimSun"/>
              </a:rPr>
              <a:t>&lt;matplotlib.legend.Legend at</a:t>
            </a:r>
            <a:r>
              <a:rPr dirty="0" sz="1050" spc="-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0x2059d654188&gt;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317" y="7702787"/>
            <a:ext cx="465772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latin typeface="Arial"/>
                <a:cs typeface="Arial"/>
              </a:rPr>
              <a:t>Compare listing prices between Manhattan and</a:t>
            </a:r>
            <a:r>
              <a:rPr dirty="0" sz="1350" spc="-9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Brooklyn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8888" y="1921594"/>
            <a:ext cx="5488950" cy="3602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476" y="706594"/>
            <a:ext cx="6556375" cy="600710"/>
          </a:xfrm>
          <a:custGeom>
            <a:avLst/>
            <a:gdLst/>
            <a:ahLst/>
            <a:cxnLst/>
            <a:rect l="l" t="t" r="r" b="b"/>
            <a:pathLst>
              <a:path w="6556375" h="600710">
                <a:moveTo>
                  <a:pt x="0" y="586059"/>
                </a:moveTo>
                <a:lnTo>
                  <a:pt x="0" y="14294"/>
                </a:lnTo>
                <a:lnTo>
                  <a:pt x="0" y="12395"/>
                </a:lnTo>
                <a:lnTo>
                  <a:pt x="362" y="10571"/>
                </a:lnTo>
                <a:lnTo>
                  <a:pt x="1088" y="8817"/>
                </a:lnTo>
                <a:lnTo>
                  <a:pt x="1813" y="7067"/>
                </a:lnTo>
                <a:lnTo>
                  <a:pt x="2846" y="5523"/>
                </a:lnTo>
                <a:lnTo>
                  <a:pt x="4186" y="4183"/>
                </a:lnTo>
                <a:lnTo>
                  <a:pt x="5526" y="2842"/>
                </a:lnTo>
                <a:lnTo>
                  <a:pt x="7072" y="1809"/>
                </a:lnTo>
                <a:lnTo>
                  <a:pt x="8824" y="1084"/>
                </a:lnTo>
                <a:lnTo>
                  <a:pt x="10575" y="363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63"/>
                </a:lnTo>
                <a:lnTo>
                  <a:pt x="6547421" y="1084"/>
                </a:lnTo>
                <a:lnTo>
                  <a:pt x="6549172" y="1809"/>
                </a:lnTo>
                <a:lnTo>
                  <a:pt x="6550717" y="2842"/>
                </a:lnTo>
                <a:lnTo>
                  <a:pt x="6552058" y="4183"/>
                </a:lnTo>
                <a:lnTo>
                  <a:pt x="6553399" y="5523"/>
                </a:lnTo>
                <a:lnTo>
                  <a:pt x="6556246" y="14294"/>
                </a:lnTo>
                <a:lnTo>
                  <a:pt x="6556246" y="586059"/>
                </a:lnTo>
                <a:lnTo>
                  <a:pt x="6541952" y="600353"/>
                </a:lnTo>
                <a:lnTo>
                  <a:pt x="14294" y="600353"/>
                </a:lnTo>
                <a:lnTo>
                  <a:pt x="0" y="587953"/>
                </a:lnTo>
                <a:lnTo>
                  <a:pt x="0" y="586059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7440" y="469951"/>
            <a:ext cx="6534784" cy="786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[97]: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</a:pPr>
            <a:endParaRPr sz="700">
              <a:latin typeface="NSimSun"/>
              <a:cs typeface="NSimSun"/>
            </a:endParaRPr>
          </a:p>
          <a:p>
            <a:pPr marL="46990" marR="1076325">
              <a:lnSpc>
                <a:spcPct val="101200"/>
              </a:lnSpc>
              <a:spcBef>
                <a:spcPts val="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sns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distplot(df[df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neighbourhood_group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'Manhattan'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price,</a:t>
            </a:r>
            <a:r>
              <a:rPr dirty="0" sz="1050" spc="-10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label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'Manhattan'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);  sns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distplot(df[df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neighbourhood_group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'Brooklyn'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price, label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'Brooklyn'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);  plt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legend();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476" y="6195544"/>
            <a:ext cx="6556375" cy="2868930"/>
          </a:xfrm>
          <a:custGeom>
            <a:avLst/>
            <a:gdLst/>
            <a:ahLst/>
            <a:cxnLst/>
            <a:rect l="l" t="t" r="r" b="b"/>
            <a:pathLst>
              <a:path w="6556375" h="2868929">
                <a:moveTo>
                  <a:pt x="0" y="2854063"/>
                </a:moveTo>
                <a:lnTo>
                  <a:pt x="0" y="14294"/>
                </a:lnTo>
                <a:lnTo>
                  <a:pt x="0" y="12391"/>
                </a:lnTo>
                <a:lnTo>
                  <a:pt x="362" y="10567"/>
                </a:lnTo>
                <a:lnTo>
                  <a:pt x="1088" y="8817"/>
                </a:lnTo>
                <a:lnTo>
                  <a:pt x="1813" y="7063"/>
                </a:lnTo>
                <a:lnTo>
                  <a:pt x="2846" y="5518"/>
                </a:lnTo>
                <a:lnTo>
                  <a:pt x="4186" y="4183"/>
                </a:lnTo>
                <a:lnTo>
                  <a:pt x="5526" y="2838"/>
                </a:lnTo>
                <a:lnTo>
                  <a:pt x="7072" y="1805"/>
                </a:lnTo>
                <a:lnTo>
                  <a:pt x="8824" y="1084"/>
                </a:lnTo>
                <a:lnTo>
                  <a:pt x="10575" y="363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63"/>
                </a:lnTo>
                <a:lnTo>
                  <a:pt x="6547421" y="1084"/>
                </a:lnTo>
                <a:lnTo>
                  <a:pt x="6549172" y="1805"/>
                </a:lnTo>
                <a:lnTo>
                  <a:pt x="6550717" y="2838"/>
                </a:lnTo>
                <a:lnTo>
                  <a:pt x="6552058" y="4183"/>
                </a:lnTo>
                <a:lnTo>
                  <a:pt x="6553399" y="5518"/>
                </a:lnTo>
                <a:lnTo>
                  <a:pt x="6554432" y="7063"/>
                </a:lnTo>
                <a:lnTo>
                  <a:pt x="6555157" y="8817"/>
                </a:lnTo>
                <a:lnTo>
                  <a:pt x="6555882" y="10567"/>
                </a:lnTo>
                <a:lnTo>
                  <a:pt x="6556245" y="12391"/>
                </a:lnTo>
                <a:lnTo>
                  <a:pt x="6556246" y="14294"/>
                </a:lnTo>
                <a:lnTo>
                  <a:pt x="6556246" y="2854063"/>
                </a:lnTo>
                <a:lnTo>
                  <a:pt x="6541952" y="2868357"/>
                </a:lnTo>
                <a:lnTo>
                  <a:pt x="14294" y="2868357"/>
                </a:lnTo>
                <a:lnTo>
                  <a:pt x="0" y="2855957"/>
                </a:lnTo>
                <a:lnTo>
                  <a:pt x="0" y="2854063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7440" y="5520548"/>
            <a:ext cx="6534784" cy="3492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latin typeface="Arial"/>
                <a:cs typeface="Arial"/>
              </a:rPr>
              <a:t>Summary Statistics of Price Group by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Boroughs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[98]: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  <a:spcBef>
                <a:spcPts val="5"/>
              </a:spcBef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#Brooklyn</a:t>
            </a:r>
            <a:endParaRPr sz="950">
              <a:latin typeface="SimSun"/>
              <a:cs typeface="SimSun"/>
            </a:endParaRPr>
          </a:p>
          <a:p>
            <a:pPr marL="46990" marR="2677160">
              <a:lnSpc>
                <a:spcPct val="101200"/>
              </a:lnSpc>
              <a:spcBef>
                <a:spcPts val="20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sub_1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loc[airbnb[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'neighbourhood_group'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==</a:t>
            </a:r>
            <a:r>
              <a:rPr dirty="0" sz="1050" spc="-10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'Brooklyn'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 price_sub1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sub_1[[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'price'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]]</a:t>
            </a:r>
            <a:endParaRPr sz="10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  <a:spcBef>
                <a:spcPts val="114"/>
              </a:spcBef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#Manhattan</a:t>
            </a:r>
            <a:endParaRPr sz="950">
              <a:latin typeface="SimSun"/>
              <a:cs typeface="SimSun"/>
            </a:endParaRPr>
          </a:p>
          <a:p>
            <a:pPr marL="46990" marR="2610485">
              <a:lnSpc>
                <a:spcPct val="101200"/>
              </a:lnSpc>
              <a:spcBef>
                <a:spcPts val="20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sub_2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loc[airbnb[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'neighbourhood_group'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==</a:t>
            </a:r>
            <a:r>
              <a:rPr dirty="0" sz="1050" spc="-10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'Manhattan'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 price_sub2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sub_2[[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'price'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]]</a:t>
            </a:r>
            <a:endParaRPr sz="10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  <a:spcBef>
                <a:spcPts val="114"/>
              </a:spcBef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#Queens</a:t>
            </a:r>
            <a:endParaRPr sz="950">
              <a:latin typeface="SimSun"/>
              <a:cs typeface="SimSun"/>
            </a:endParaRPr>
          </a:p>
          <a:p>
            <a:pPr marL="46990" marR="2810510">
              <a:lnSpc>
                <a:spcPct val="101200"/>
              </a:lnSpc>
              <a:spcBef>
                <a:spcPts val="20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sub_3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loc[airbnb[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'neighbourhood_group'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==</a:t>
            </a:r>
            <a:r>
              <a:rPr dirty="0" sz="1050" spc="-10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'Queens'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 price_sub3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sub_3[[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'price'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]]</a:t>
            </a:r>
            <a:endParaRPr sz="10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  <a:spcBef>
                <a:spcPts val="114"/>
              </a:spcBef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#Staten</a:t>
            </a:r>
            <a:r>
              <a:rPr dirty="0" sz="950" spc="45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Island</a:t>
            </a:r>
            <a:endParaRPr sz="950">
              <a:latin typeface="SimSun"/>
              <a:cs typeface="SimSun"/>
            </a:endParaRPr>
          </a:p>
          <a:p>
            <a:pPr marL="46990" marR="2343785">
              <a:lnSpc>
                <a:spcPct val="101200"/>
              </a:lnSpc>
              <a:spcBef>
                <a:spcPts val="20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sub_4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loc[airbnb[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'neighbourhood_group'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'Staten</a:t>
            </a:r>
            <a:r>
              <a:rPr dirty="0" sz="1050" spc="-100">
                <a:solidFill>
                  <a:srgbClr val="B92020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Island'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 price_sub4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sub_4[[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'price'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]]</a:t>
            </a:r>
            <a:endParaRPr sz="10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  <a:spcBef>
                <a:spcPts val="120"/>
              </a:spcBef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#Bronx</a:t>
            </a:r>
            <a:endParaRPr sz="950">
              <a:latin typeface="SimSun"/>
              <a:cs typeface="SimSun"/>
            </a:endParaRPr>
          </a:p>
          <a:p>
            <a:pPr marL="46990" marR="2877185">
              <a:lnSpc>
                <a:spcPct val="101200"/>
              </a:lnSpc>
              <a:spcBef>
                <a:spcPts val="20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sub_5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loc[airbnb[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'neighbourhood_group'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==</a:t>
            </a:r>
            <a:r>
              <a:rPr dirty="0" sz="1050" spc="-10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'Bronx'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  price_sub5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sub_5[[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'price'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]]</a:t>
            </a:r>
            <a:endParaRPr sz="105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  <a:spcBef>
                <a:spcPts val="114"/>
              </a:spcBef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#putting all the prices' dfs in the</a:t>
            </a:r>
            <a:r>
              <a:rPr dirty="0" sz="950" spc="40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list</a:t>
            </a:r>
            <a:endParaRPr sz="950">
              <a:latin typeface="SimSun"/>
              <a:cs typeface="SimSun"/>
            </a:endParaRPr>
          </a:p>
          <a:p>
            <a:pPr marL="46990">
              <a:lnSpc>
                <a:spcPct val="100000"/>
              </a:lnSpc>
              <a:spcBef>
                <a:spcPts val="3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price_list_by_n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[price_sub1, price_sub2, price_sub3, price_sub4,</a:t>
            </a:r>
            <a:r>
              <a:rPr dirty="0" sz="1050" spc="-2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price_sub5]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8888" y="1368888"/>
            <a:ext cx="3678359" cy="25252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476" y="706594"/>
            <a:ext cx="6556375" cy="3954779"/>
          </a:xfrm>
          <a:custGeom>
            <a:avLst/>
            <a:gdLst/>
            <a:ahLst/>
            <a:cxnLst/>
            <a:rect l="l" t="t" r="r" b="b"/>
            <a:pathLst>
              <a:path w="6556375" h="3954779">
                <a:moveTo>
                  <a:pt x="0" y="3940418"/>
                </a:moveTo>
                <a:lnTo>
                  <a:pt x="0" y="14294"/>
                </a:lnTo>
                <a:lnTo>
                  <a:pt x="0" y="12400"/>
                </a:lnTo>
                <a:lnTo>
                  <a:pt x="362" y="10571"/>
                </a:lnTo>
                <a:lnTo>
                  <a:pt x="1088" y="8817"/>
                </a:lnTo>
                <a:lnTo>
                  <a:pt x="1813" y="7067"/>
                </a:lnTo>
                <a:lnTo>
                  <a:pt x="2846" y="5523"/>
                </a:lnTo>
                <a:lnTo>
                  <a:pt x="4186" y="4183"/>
                </a:lnTo>
                <a:lnTo>
                  <a:pt x="5526" y="2842"/>
                </a:lnTo>
                <a:lnTo>
                  <a:pt x="7072" y="1809"/>
                </a:lnTo>
                <a:lnTo>
                  <a:pt x="8824" y="1084"/>
                </a:lnTo>
                <a:lnTo>
                  <a:pt x="10575" y="363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63"/>
                </a:lnTo>
                <a:lnTo>
                  <a:pt x="6547421" y="1084"/>
                </a:lnTo>
                <a:lnTo>
                  <a:pt x="6549172" y="1809"/>
                </a:lnTo>
                <a:lnTo>
                  <a:pt x="6550717" y="2842"/>
                </a:lnTo>
                <a:lnTo>
                  <a:pt x="6552058" y="4183"/>
                </a:lnTo>
                <a:lnTo>
                  <a:pt x="6553399" y="5523"/>
                </a:lnTo>
                <a:lnTo>
                  <a:pt x="6556246" y="14294"/>
                </a:lnTo>
                <a:lnTo>
                  <a:pt x="6556246" y="3940418"/>
                </a:lnTo>
                <a:lnTo>
                  <a:pt x="6547421" y="3953614"/>
                </a:lnTo>
                <a:lnTo>
                  <a:pt x="6545669" y="3954344"/>
                </a:lnTo>
                <a:lnTo>
                  <a:pt x="6543846" y="3954707"/>
                </a:lnTo>
                <a:lnTo>
                  <a:pt x="6541952" y="3954712"/>
                </a:lnTo>
                <a:lnTo>
                  <a:pt x="14294" y="3954712"/>
                </a:lnTo>
                <a:lnTo>
                  <a:pt x="12398" y="3954707"/>
                </a:lnTo>
                <a:lnTo>
                  <a:pt x="10575" y="3954344"/>
                </a:lnTo>
                <a:lnTo>
                  <a:pt x="8824" y="3953614"/>
                </a:lnTo>
                <a:lnTo>
                  <a:pt x="7072" y="3952888"/>
                </a:lnTo>
                <a:lnTo>
                  <a:pt x="0" y="3942307"/>
                </a:lnTo>
                <a:lnTo>
                  <a:pt x="0" y="3940418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42317" y="469951"/>
            <a:ext cx="6438900" cy="4417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[99]:</a:t>
            </a:r>
            <a:endParaRPr sz="1050">
              <a:latin typeface="NSimSun"/>
              <a:cs typeface="NSimSun"/>
            </a:endParaRPr>
          </a:p>
          <a:p>
            <a:pPr marL="22225" marR="5080">
              <a:lnSpc>
                <a:spcPct val="111900"/>
              </a:lnSpc>
              <a:spcBef>
                <a:spcPts val="880"/>
              </a:spcBef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#creating an empty list that we will append later with price distributions for each</a:t>
            </a:r>
            <a:r>
              <a:rPr dirty="0" sz="950" spc="-30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neighbourhoo  d_group</a:t>
            </a:r>
            <a:endParaRPr sz="950">
              <a:latin typeface="SimSun"/>
              <a:cs typeface="SimSun"/>
            </a:endParaRPr>
          </a:p>
          <a:p>
            <a:pPr marL="22225">
              <a:lnSpc>
                <a:spcPct val="100000"/>
              </a:lnSpc>
              <a:spcBef>
                <a:spcPts val="3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p_l_b_n_2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[]</a:t>
            </a:r>
            <a:endParaRPr sz="1050">
              <a:latin typeface="NSimSun"/>
              <a:cs typeface="NSimSun"/>
            </a:endParaRPr>
          </a:p>
          <a:p>
            <a:pPr marL="22225">
              <a:lnSpc>
                <a:spcPct val="100000"/>
              </a:lnSpc>
              <a:spcBef>
                <a:spcPts val="114"/>
              </a:spcBef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#creating list with known values in neighbourhood_group</a:t>
            </a:r>
            <a:r>
              <a:rPr dirty="0" sz="950" spc="35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column</a:t>
            </a:r>
            <a:endParaRPr sz="950">
              <a:latin typeface="SimSun"/>
              <a:cs typeface="SimSun"/>
            </a:endParaRPr>
          </a:p>
          <a:p>
            <a:pPr marL="22225">
              <a:lnSpc>
                <a:spcPct val="100000"/>
              </a:lnSpc>
              <a:spcBef>
                <a:spcPts val="3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nei_list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'Brooklyn'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'Manhattan'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'Queens'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'Staten Island'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</a:t>
            </a:r>
            <a:r>
              <a:rPr dirty="0" sz="1050" spc="-2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'Bronx'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</a:t>
            </a:r>
            <a:endParaRPr sz="1050">
              <a:latin typeface="NSimSun"/>
              <a:cs typeface="NSimSun"/>
            </a:endParaRPr>
          </a:p>
          <a:p>
            <a:pPr marL="22225" marR="605155">
              <a:lnSpc>
                <a:spcPct val="103099"/>
              </a:lnSpc>
              <a:spcBef>
                <a:spcPts val="80"/>
              </a:spcBef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#creating a for loop to get statistics for price ranges and append it to our empty</a:t>
            </a:r>
            <a:r>
              <a:rPr dirty="0" sz="950" spc="-35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list  </a:t>
            </a:r>
            <a:r>
              <a:rPr dirty="0" sz="1000" spc="210">
                <a:solidFill>
                  <a:srgbClr val="008000"/>
                </a:solidFill>
                <a:latin typeface="Arial"/>
                <a:cs typeface="Arial"/>
              </a:rPr>
              <a:t>for</a:t>
            </a:r>
            <a:r>
              <a:rPr dirty="0" sz="1000" spc="2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x </a:t>
            </a:r>
            <a:r>
              <a:rPr dirty="0" sz="1000" spc="210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dirty="0" sz="1000" spc="27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price_list_by_n: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i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x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describe(percentiles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[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.25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.50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</a:t>
            </a:r>
            <a:r>
              <a:rPr dirty="0" sz="1050" spc="-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.75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])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20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i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i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iloc[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3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:]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</a:t>
            </a:r>
            <a:r>
              <a:rPr dirty="0" sz="1050" spc="10">
                <a:solidFill>
                  <a:srgbClr val="333333"/>
                </a:solidFill>
                <a:latin typeface="NSimSun"/>
                <a:cs typeface="NSimSun"/>
              </a:rPr>
              <a:t>i</a:t>
            </a:r>
            <a:r>
              <a:rPr dirty="0" sz="1050" spc="1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 spc="10">
                <a:solidFill>
                  <a:srgbClr val="333333"/>
                </a:solidFill>
                <a:latin typeface="NSimSun"/>
                <a:cs typeface="NSimSun"/>
              </a:rPr>
              <a:t>reset_index(inplace</a:t>
            </a:r>
            <a:r>
              <a:rPr dirty="0" sz="1050" spc="1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00" spc="10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dirty="0" sz="1050" spc="10">
                <a:solidFill>
                  <a:srgbClr val="333333"/>
                </a:solidFill>
                <a:latin typeface="NSimSun"/>
                <a:cs typeface="NSimSun"/>
              </a:rPr>
              <a:t>)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i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rename(columns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{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'index'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: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'Stats'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},</a:t>
            </a:r>
            <a:r>
              <a:rPr dirty="0" sz="1050" spc="-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 spc="25">
                <a:solidFill>
                  <a:srgbClr val="333333"/>
                </a:solidFill>
                <a:latin typeface="NSimSun"/>
                <a:cs typeface="NSimSun"/>
              </a:rPr>
              <a:t>inplace</a:t>
            </a:r>
            <a:r>
              <a:rPr dirty="0" sz="1050" spc="25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00" spc="25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dirty="0" sz="1050" spc="25">
                <a:solidFill>
                  <a:srgbClr val="333333"/>
                </a:solidFill>
                <a:latin typeface="NSimSun"/>
                <a:cs typeface="NSimSun"/>
              </a:rPr>
              <a:t>) </a:t>
            </a:r>
            <a:endParaRPr sz="1050">
              <a:latin typeface="NSimSun"/>
              <a:cs typeface="NSimSun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p_l_b_n_2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append(i)</a:t>
            </a:r>
            <a:endParaRPr sz="1050">
              <a:latin typeface="NSimSun"/>
              <a:cs typeface="NSimSun"/>
            </a:endParaRPr>
          </a:p>
          <a:p>
            <a:pPr marL="22225" marR="805180">
              <a:lnSpc>
                <a:spcPct val="101600"/>
              </a:lnSpc>
              <a:spcBef>
                <a:spcPts val="95"/>
              </a:spcBef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#changing names of the price column to the area name for easier reading of the</a:t>
            </a:r>
            <a:r>
              <a:rPr dirty="0" sz="950" spc="-35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table 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p_l_b_n_2[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0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rename(columns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{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'price'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:nei_list[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0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]}, </a:t>
            </a:r>
            <a:r>
              <a:rPr dirty="0" sz="1050" spc="25">
                <a:solidFill>
                  <a:srgbClr val="333333"/>
                </a:solidFill>
                <a:latin typeface="NSimSun"/>
                <a:cs typeface="NSimSun"/>
              </a:rPr>
              <a:t>inplace</a:t>
            </a:r>
            <a:r>
              <a:rPr dirty="0" sz="1050" spc="25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00" spc="25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dirty="0" sz="1050" spc="25">
                <a:solidFill>
                  <a:srgbClr val="333333"/>
                </a:solidFill>
                <a:latin typeface="NSimSun"/>
                <a:cs typeface="NSimSun"/>
              </a:rPr>
              <a:t>) 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p_l_b_n_2[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1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rename(columns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{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'price'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:nei_list[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1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]}, </a:t>
            </a:r>
            <a:r>
              <a:rPr dirty="0" sz="1050" spc="25">
                <a:solidFill>
                  <a:srgbClr val="333333"/>
                </a:solidFill>
                <a:latin typeface="NSimSun"/>
                <a:cs typeface="NSimSun"/>
              </a:rPr>
              <a:t>inplace</a:t>
            </a:r>
            <a:r>
              <a:rPr dirty="0" sz="1050" spc="25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00" spc="25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dirty="0" sz="1050" spc="25">
                <a:solidFill>
                  <a:srgbClr val="333333"/>
                </a:solidFill>
                <a:latin typeface="NSimSun"/>
                <a:cs typeface="NSimSun"/>
              </a:rPr>
              <a:t>) 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p_l_b_n_2[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2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rename(columns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{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'price'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:nei_list[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2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]}, </a:t>
            </a:r>
            <a:r>
              <a:rPr dirty="0" sz="1050" spc="25">
                <a:solidFill>
                  <a:srgbClr val="333333"/>
                </a:solidFill>
                <a:latin typeface="NSimSun"/>
                <a:cs typeface="NSimSun"/>
              </a:rPr>
              <a:t>inplace</a:t>
            </a:r>
            <a:r>
              <a:rPr dirty="0" sz="1050" spc="25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00" spc="25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dirty="0" sz="1050" spc="25">
                <a:solidFill>
                  <a:srgbClr val="333333"/>
                </a:solidFill>
                <a:latin typeface="NSimSun"/>
                <a:cs typeface="NSimSun"/>
              </a:rPr>
              <a:t>) 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p_l_b_n_2[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3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rename(columns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{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'price'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:nei_list[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3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]}, </a:t>
            </a:r>
            <a:r>
              <a:rPr dirty="0" sz="1050" spc="25">
                <a:solidFill>
                  <a:srgbClr val="333333"/>
                </a:solidFill>
                <a:latin typeface="NSimSun"/>
                <a:cs typeface="NSimSun"/>
              </a:rPr>
              <a:t>inplace</a:t>
            </a:r>
            <a:r>
              <a:rPr dirty="0" sz="1050" spc="25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00" spc="25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dirty="0" sz="1050" spc="25">
                <a:solidFill>
                  <a:srgbClr val="333333"/>
                </a:solidFill>
                <a:latin typeface="NSimSun"/>
                <a:cs typeface="NSimSun"/>
              </a:rPr>
              <a:t>) 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p_l_b_n_2[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4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rename(columns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{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'price'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:nei_list[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4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]},</a:t>
            </a:r>
            <a:r>
              <a:rPr dirty="0" sz="1050" spc="-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 spc="25">
                <a:solidFill>
                  <a:srgbClr val="333333"/>
                </a:solidFill>
                <a:latin typeface="NSimSun"/>
                <a:cs typeface="NSimSun"/>
              </a:rPr>
              <a:t>inplace</a:t>
            </a:r>
            <a:r>
              <a:rPr dirty="0" sz="1050" spc="25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00" spc="25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dirty="0" sz="1050" spc="25">
                <a:solidFill>
                  <a:srgbClr val="333333"/>
                </a:solidFill>
                <a:latin typeface="NSimSun"/>
                <a:cs typeface="NSimSun"/>
              </a:rPr>
              <a:t>)</a:t>
            </a:r>
            <a:endParaRPr sz="1050">
              <a:latin typeface="NSimSun"/>
              <a:cs typeface="NSimSun"/>
            </a:endParaRPr>
          </a:p>
          <a:p>
            <a:pPr marL="22225">
              <a:lnSpc>
                <a:spcPct val="100000"/>
              </a:lnSpc>
              <a:spcBef>
                <a:spcPts val="114"/>
              </a:spcBef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#finilizing our dataframe for final</a:t>
            </a:r>
            <a:r>
              <a:rPr dirty="0" sz="950" spc="40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view</a:t>
            </a:r>
            <a:endParaRPr sz="950">
              <a:latin typeface="SimSun"/>
              <a:cs typeface="SimSun"/>
            </a:endParaRPr>
          </a:p>
          <a:p>
            <a:pPr marL="22225">
              <a:lnSpc>
                <a:spcPct val="100000"/>
              </a:lnSpc>
              <a:spcBef>
                <a:spcPts val="40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stat_df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p_l_b_n_2</a:t>
            </a:r>
            <a:endParaRPr sz="1050">
              <a:latin typeface="NSimSun"/>
              <a:cs typeface="NSimSun"/>
            </a:endParaRPr>
          </a:p>
          <a:p>
            <a:pPr marL="22225" marR="3092450">
              <a:lnSpc>
                <a:spcPct val="101200"/>
              </a:lnSpc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stat_df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[df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set_index(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'Stats'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 </a:t>
            </a:r>
            <a:r>
              <a:rPr dirty="0" sz="1000" spc="210">
                <a:solidFill>
                  <a:srgbClr val="008000"/>
                </a:solidFill>
                <a:latin typeface="Arial"/>
                <a:cs typeface="Arial"/>
              </a:rPr>
              <a:t>for</a:t>
            </a:r>
            <a:r>
              <a:rPr dirty="0" sz="1000" spc="2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 </a:t>
            </a:r>
            <a:r>
              <a:rPr dirty="0" sz="1000" spc="210">
                <a:solidFill>
                  <a:srgbClr val="7216AB"/>
                </a:solidFill>
                <a:latin typeface="Arial"/>
                <a:cs typeface="Arial"/>
              </a:rPr>
              <a:t>in</a:t>
            </a:r>
            <a:r>
              <a:rPr dirty="0" sz="1000" spc="18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stat_df]  stat_df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stat_df[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0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join(stat_df[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1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:])</a:t>
            </a:r>
            <a:endParaRPr sz="1050">
              <a:latin typeface="NSimSun"/>
              <a:cs typeface="NSimSun"/>
            </a:endParaRPr>
          </a:p>
          <a:p>
            <a:pPr marL="2222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stat_df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NSimSun"/>
              <a:cs typeface="NSimSun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D84215"/>
                </a:solidFill>
                <a:latin typeface="NSimSun"/>
                <a:cs typeface="NSimSun"/>
              </a:rPr>
              <a:t>Out[99]: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2317" y="7178668"/>
            <a:ext cx="184277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latin typeface="Arial"/>
                <a:cs typeface="Arial"/>
              </a:rPr>
              <a:t>Boxplot and</a:t>
            </a:r>
            <a:r>
              <a:rPr dirty="0" sz="1350" spc="-70" b="1">
                <a:latin typeface="Arial"/>
                <a:cs typeface="Arial"/>
              </a:rPr>
              <a:t> </a:t>
            </a:r>
            <a:r>
              <a:rPr dirty="0" sz="1350" spc="-5" b="1">
                <a:latin typeface="Arial"/>
                <a:cs typeface="Arial"/>
              </a:rPr>
              <a:t>Violinplot</a:t>
            </a:r>
            <a:endParaRPr sz="135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58888" y="5162903"/>
          <a:ext cx="3526154" cy="1624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320"/>
                <a:gridCol w="614680"/>
                <a:gridCol w="690880"/>
                <a:gridCol w="540384"/>
                <a:gridCol w="829310"/>
                <a:gridCol w="450214"/>
              </a:tblGrid>
              <a:tr h="4418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Stats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Brooklyn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Manhattan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Queens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Staten</a:t>
                      </a:r>
                      <a:r>
                        <a:rPr dirty="0" sz="9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Island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ts val="994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Bronx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1002">
                <a:tc>
                  <a:txBody>
                    <a:bodyPr/>
                    <a:lstStyle/>
                    <a:p>
                      <a:pPr algn="ctr" marL="7366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min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20.00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00" spc="-7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1.0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7765">
                <a:tc>
                  <a:txBody>
                    <a:bodyPr/>
                    <a:lstStyle/>
                    <a:p>
                      <a:pPr algn="ctr" marL="4826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25%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60.0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90.0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50.00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49.0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765">
                <a:tc>
                  <a:txBody>
                    <a:bodyPr/>
                    <a:lstStyle/>
                    <a:p>
                      <a:pPr algn="ctr" marL="4826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50%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90.0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135.0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72.0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75.00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69.0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247765">
                <a:tc>
                  <a:txBody>
                    <a:bodyPr/>
                    <a:lstStyle/>
                    <a:p>
                      <a:pPr algn="ctr" marL="4826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75%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145.0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200.0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109.0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109.75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100.0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  <a:tr h="187759">
                <a:tc>
                  <a:txBody>
                    <a:bodyPr/>
                    <a:lstStyle/>
                    <a:p>
                      <a:pPr algn="ctr" marL="4826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max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500.0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500.0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500.0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429.00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ts val="990"/>
                        </a:lnSpc>
                        <a:spcBef>
                          <a:spcPts val="38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500.0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89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476" y="706598"/>
            <a:ext cx="6556375" cy="600710"/>
          </a:xfrm>
          <a:custGeom>
            <a:avLst/>
            <a:gdLst/>
            <a:ahLst/>
            <a:cxnLst/>
            <a:rect l="l" t="t" r="r" b="b"/>
            <a:pathLst>
              <a:path w="6556375" h="600710">
                <a:moveTo>
                  <a:pt x="0" y="586059"/>
                </a:moveTo>
                <a:lnTo>
                  <a:pt x="0" y="14294"/>
                </a:lnTo>
                <a:lnTo>
                  <a:pt x="0" y="12391"/>
                </a:lnTo>
                <a:lnTo>
                  <a:pt x="362" y="10567"/>
                </a:lnTo>
                <a:lnTo>
                  <a:pt x="1088" y="8817"/>
                </a:lnTo>
                <a:lnTo>
                  <a:pt x="1813" y="7063"/>
                </a:lnTo>
                <a:lnTo>
                  <a:pt x="2846" y="5518"/>
                </a:lnTo>
                <a:lnTo>
                  <a:pt x="4186" y="4183"/>
                </a:lnTo>
                <a:lnTo>
                  <a:pt x="5526" y="2838"/>
                </a:lnTo>
                <a:lnTo>
                  <a:pt x="7072" y="1805"/>
                </a:lnTo>
                <a:lnTo>
                  <a:pt x="8824" y="1084"/>
                </a:lnTo>
                <a:lnTo>
                  <a:pt x="10575" y="363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63"/>
                </a:lnTo>
                <a:lnTo>
                  <a:pt x="6547421" y="1089"/>
                </a:lnTo>
                <a:lnTo>
                  <a:pt x="6549172" y="1809"/>
                </a:lnTo>
                <a:lnTo>
                  <a:pt x="6550717" y="2838"/>
                </a:lnTo>
                <a:lnTo>
                  <a:pt x="6552058" y="4183"/>
                </a:lnTo>
                <a:lnTo>
                  <a:pt x="6553399" y="5518"/>
                </a:lnTo>
                <a:lnTo>
                  <a:pt x="6554432" y="7063"/>
                </a:lnTo>
                <a:lnTo>
                  <a:pt x="6555157" y="8817"/>
                </a:lnTo>
                <a:lnTo>
                  <a:pt x="6555882" y="10567"/>
                </a:lnTo>
                <a:lnTo>
                  <a:pt x="6556245" y="12391"/>
                </a:lnTo>
                <a:lnTo>
                  <a:pt x="6556246" y="14294"/>
                </a:lnTo>
                <a:lnTo>
                  <a:pt x="6556246" y="586059"/>
                </a:lnTo>
                <a:lnTo>
                  <a:pt x="6556245" y="587953"/>
                </a:lnTo>
                <a:lnTo>
                  <a:pt x="6555882" y="589777"/>
                </a:lnTo>
                <a:lnTo>
                  <a:pt x="6555157" y="591526"/>
                </a:lnTo>
                <a:lnTo>
                  <a:pt x="6554432" y="593276"/>
                </a:lnTo>
                <a:lnTo>
                  <a:pt x="6541952" y="600353"/>
                </a:lnTo>
                <a:lnTo>
                  <a:pt x="14294" y="600353"/>
                </a:lnTo>
                <a:lnTo>
                  <a:pt x="1088" y="591522"/>
                </a:lnTo>
                <a:lnTo>
                  <a:pt x="362" y="589777"/>
                </a:lnTo>
                <a:lnTo>
                  <a:pt x="0" y="587953"/>
                </a:lnTo>
                <a:lnTo>
                  <a:pt x="0" y="586059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7440" y="469955"/>
            <a:ext cx="6534784" cy="1338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[100]: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</a:pPr>
            <a:endParaRPr sz="700">
              <a:latin typeface="NSimSun"/>
              <a:cs typeface="NSimSun"/>
            </a:endParaRPr>
          </a:p>
          <a:p>
            <a:pPr marL="46990" marR="2076450">
              <a:lnSpc>
                <a:spcPct val="101200"/>
              </a:lnSpc>
              <a:spcBef>
                <a:spcPts val="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fig,ax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 spc="5">
                <a:solidFill>
                  <a:srgbClr val="333333"/>
                </a:solidFill>
                <a:latin typeface="NSimSun"/>
                <a:cs typeface="NSimSun"/>
              </a:rPr>
              <a:t>plt</a:t>
            </a:r>
            <a:r>
              <a:rPr dirty="0" sz="1050" spc="5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 spc="5">
                <a:solidFill>
                  <a:srgbClr val="333333"/>
                </a:solidFill>
                <a:latin typeface="NSimSun"/>
                <a:cs typeface="NSimSun"/>
              </a:rPr>
              <a:t>subplots(</a:t>
            </a:r>
            <a:r>
              <a:rPr dirty="0" sz="1050" spc="5">
                <a:solidFill>
                  <a:srgbClr val="666666"/>
                </a:solidFill>
                <a:latin typeface="NSimSun"/>
                <a:cs typeface="NSimSun"/>
              </a:rPr>
              <a:t>1</a:t>
            </a:r>
            <a:r>
              <a:rPr dirty="0" sz="1050" spc="5">
                <a:solidFill>
                  <a:srgbClr val="333333"/>
                </a:solidFill>
                <a:latin typeface="NSimSun"/>
                <a:cs typeface="NSimSun"/>
              </a:rPr>
              <a:t>,</a:t>
            </a:r>
            <a:r>
              <a:rPr dirty="0" sz="1050" spc="5">
                <a:solidFill>
                  <a:srgbClr val="666666"/>
                </a:solidFill>
                <a:latin typeface="NSimSun"/>
                <a:cs typeface="NSimSun"/>
              </a:rPr>
              <a:t>2</a:t>
            </a:r>
            <a:r>
              <a:rPr dirty="0" sz="1050" spc="5">
                <a:solidFill>
                  <a:srgbClr val="333333"/>
                </a:solidFill>
                <a:latin typeface="NSimSun"/>
                <a:cs typeface="NSimSun"/>
              </a:rPr>
              <a:t>,figsize</a:t>
            </a:r>
            <a:r>
              <a:rPr dirty="0" sz="1050" spc="5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5">
                <a:solidFill>
                  <a:srgbClr val="333333"/>
                </a:solidFill>
                <a:latin typeface="NSimSun"/>
                <a:cs typeface="NSimSun"/>
              </a:rPr>
              <a:t>(</a:t>
            </a:r>
            <a:r>
              <a:rPr dirty="0" sz="1050" spc="5">
                <a:solidFill>
                  <a:srgbClr val="666666"/>
                </a:solidFill>
                <a:latin typeface="NSimSun"/>
                <a:cs typeface="NSimSun"/>
              </a:rPr>
              <a:t>16</a:t>
            </a:r>
            <a:r>
              <a:rPr dirty="0" sz="1050" spc="5">
                <a:solidFill>
                  <a:srgbClr val="333333"/>
                </a:solidFill>
                <a:latin typeface="NSimSun"/>
                <a:cs typeface="NSimSun"/>
              </a:rPr>
              <a:t>,</a:t>
            </a:r>
            <a:r>
              <a:rPr dirty="0" sz="1050" spc="5">
                <a:solidFill>
                  <a:srgbClr val="666666"/>
                </a:solidFill>
                <a:latin typeface="NSimSun"/>
                <a:cs typeface="NSimSun"/>
              </a:rPr>
              <a:t>8</a:t>
            </a:r>
            <a:r>
              <a:rPr dirty="0" sz="1050" spc="5">
                <a:solidFill>
                  <a:srgbClr val="333333"/>
                </a:solidFill>
                <a:latin typeface="NSimSun"/>
                <a:cs typeface="NSimSun"/>
              </a:rPr>
              <a:t>),sharey</a:t>
            </a:r>
            <a:r>
              <a:rPr dirty="0" sz="1050" spc="5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00" spc="5">
                <a:solidFill>
                  <a:srgbClr val="008000"/>
                </a:solidFill>
                <a:latin typeface="Arial"/>
                <a:cs typeface="Arial"/>
              </a:rPr>
              <a:t>True</a:t>
            </a:r>
            <a:r>
              <a:rPr dirty="0" sz="1050" spc="5">
                <a:solidFill>
                  <a:srgbClr val="333333"/>
                </a:solidFill>
                <a:latin typeface="NSimSun"/>
                <a:cs typeface="NSimSun"/>
              </a:rPr>
              <a:t>) 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sns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boxplot(x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'neighbourhood_group'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,y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'price'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,data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df,ax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ax[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0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])  sns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violinplot(x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'neighbourhood_group'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,y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'price'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,data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df,ax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ax[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1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])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</a:pPr>
            <a:r>
              <a:rPr dirty="0" sz="1050">
                <a:solidFill>
                  <a:srgbClr val="D84215"/>
                </a:solidFill>
                <a:latin typeface="NSimSun"/>
                <a:cs typeface="NSimSun"/>
              </a:rPr>
              <a:t>Out[100]: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</a:pPr>
            <a:r>
              <a:rPr dirty="0" sz="1050">
                <a:latin typeface="NSimSun"/>
                <a:cs typeface="NSimSun"/>
              </a:rPr>
              <a:t>&lt;matplotlib.axes._subplots.AxesSubplot at</a:t>
            </a:r>
            <a:r>
              <a:rPr dirty="0" sz="1050" spc="-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0x205a0a79c08&gt;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476" y="6433784"/>
            <a:ext cx="6556375" cy="276860"/>
          </a:xfrm>
          <a:custGeom>
            <a:avLst/>
            <a:gdLst/>
            <a:ahLst/>
            <a:cxnLst/>
            <a:rect l="l" t="t" r="r" b="b"/>
            <a:pathLst>
              <a:path w="6556375" h="276859">
                <a:moveTo>
                  <a:pt x="0" y="262059"/>
                </a:moveTo>
                <a:lnTo>
                  <a:pt x="0" y="14294"/>
                </a:lnTo>
                <a:lnTo>
                  <a:pt x="0" y="12395"/>
                </a:lnTo>
                <a:lnTo>
                  <a:pt x="362" y="10567"/>
                </a:lnTo>
                <a:lnTo>
                  <a:pt x="1088" y="8812"/>
                </a:lnTo>
                <a:lnTo>
                  <a:pt x="1813" y="7058"/>
                </a:lnTo>
                <a:lnTo>
                  <a:pt x="2846" y="5513"/>
                </a:lnTo>
                <a:lnTo>
                  <a:pt x="4186" y="4178"/>
                </a:lnTo>
                <a:lnTo>
                  <a:pt x="5526" y="2838"/>
                </a:lnTo>
                <a:lnTo>
                  <a:pt x="7072" y="1805"/>
                </a:lnTo>
                <a:lnTo>
                  <a:pt x="8824" y="1084"/>
                </a:lnTo>
                <a:lnTo>
                  <a:pt x="10575" y="363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63"/>
                </a:lnTo>
                <a:lnTo>
                  <a:pt x="6547421" y="1084"/>
                </a:lnTo>
                <a:lnTo>
                  <a:pt x="6549172" y="1805"/>
                </a:lnTo>
                <a:lnTo>
                  <a:pt x="6550717" y="2838"/>
                </a:lnTo>
                <a:lnTo>
                  <a:pt x="6552058" y="4178"/>
                </a:lnTo>
                <a:lnTo>
                  <a:pt x="6553399" y="5513"/>
                </a:lnTo>
                <a:lnTo>
                  <a:pt x="6554432" y="7058"/>
                </a:lnTo>
                <a:lnTo>
                  <a:pt x="6555157" y="8812"/>
                </a:lnTo>
                <a:lnTo>
                  <a:pt x="6555882" y="10567"/>
                </a:lnTo>
                <a:lnTo>
                  <a:pt x="6556245" y="12395"/>
                </a:lnTo>
                <a:lnTo>
                  <a:pt x="6556246" y="14294"/>
                </a:lnTo>
                <a:lnTo>
                  <a:pt x="6556246" y="262059"/>
                </a:lnTo>
                <a:lnTo>
                  <a:pt x="6556245" y="263952"/>
                </a:lnTo>
                <a:lnTo>
                  <a:pt x="6555882" y="265771"/>
                </a:lnTo>
                <a:lnTo>
                  <a:pt x="6555157" y="267521"/>
                </a:lnTo>
                <a:lnTo>
                  <a:pt x="6554432" y="269275"/>
                </a:lnTo>
                <a:lnTo>
                  <a:pt x="6547421" y="275255"/>
                </a:lnTo>
                <a:lnTo>
                  <a:pt x="6545669" y="275980"/>
                </a:lnTo>
                <a:lnTo>
                  <a:pt x="6543846" y="276348"/>
                </a:lnTo>
                <a:lnTo>
                  <a:pt x="6541952" y="276353"/>
                </a:lnTo>
                <a:lnTo>
                  <a:pt x="14294" y="276353"/>
                </a:lnTo>
                <a:lnTo>
                  <a:pt x="12398" y="276348"/>
                </a:lnTo>
                <a:lnTo>
                  <a:pt x="10575" y="275980"/>
                </a:lnTo>
                <a:lnTo>
                  <a:pt x="8824" y="275255"/>
                </a:lnTo>
                <a:lnTo>
                  <a:pt x="7072" y="274534"/>
                </a:lnTo>
                <a:lnTo>
                  <a:pt x="1088" y="267521"/>
                </a:lnTo>
                <a:lnTo>
                  <a:pt x="362" y="265771"/>
                </a:lnTo>
                <a:lnTo>
                  <a:pt x="0" y="263952"/>
                </a:lnTo>
                <a:lnTo>
                  <a:pt x="0" y="262059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7440" y="6187612"/>
            <a:ext cx="6534784" cy="1024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[101]:</a:t>
            </a:r>
            <a:endParaRPr sz="1050">
              <a:latin typeface="NSimSun"/>
              <a:cs typeface="NSimSun"/>
            </a:endParaRPr>
          </a:p>
          <a:p>
            <a:pPr marL="37465" marR="2743835" indent="9525">
              <a:lnSpc>
                <a:spcPct val="172700"/>
              </a:lnSpc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sns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stripplot(x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'neighbourhood_group'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,y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'price'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,data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df)  </a:t>
            </a:r>
            <a:r>
              <a:rPr dirty="0" sz="1050">
                <a:solidFill>
                  <a:srgbClr val="D84215"/>
                </a:solidFill>
                <a:latin typeface="NSimSun"/>
                <a:cs typeface="NSimSun"/>
              </a:rPr>
              <a:t>Out[101]: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</a:pPr>
            <a:r>
              <a:rPr dirty="0" sz="1050">
                <a:latin typeface="NSimSun"/>
                <a:cs typeface="NSimSun"/>
              </a:rPr>
              <a:t>&lt;matplotlib.axes._subplots.AxesSubplot at</a:t>
            </a:r>
            <a:r>
              <a:rPr dirty="0" sz="1050" spc="-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0x205a05d1348&gt;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8888" y="1921597"/>
            <a:ext cx="5488950" cy="27921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8888" y="7324784"/>
            <a:ext cx="3726006" cy="25252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476" y="706596"/>
            <a:ext cx="6556375" cy="695960"/>
          </a:xfrm>
          <a:custGeom>
            <a:avLst/>
            <a:gdLst/>
            <a:ahLst/>
            <a:cxnLst/>
            <a:rect l="l" t="t" r="r" b="b"/>
            <a:pathLst>
              <a:path w="6556375" h="695960">
                <a:moveTo>
                  <a:pt x="0" y="681354"/>
                </a:moveTo>
                <a:lnTo>
                  <a:pt x="0" y="14294"/>
                </a:lnTo>
                <a:lnTo>
                  <a:pt x="0" y="12395"/>
                </a:lnTo>
                <a:lnTo>
                  <a:pt x="362" y="10571"/>
                </a:lnTo>
                <a:lnTo>
                  <a:pt x="1088" y="8822"/>
                </a:lnTo>
                <a:lnTo>
                  <a:pt x="1813" y="7067"/>
                </a:lnTo>
                <a:lnTo>
                  <a:pt x="2846" y="5518"/>
                </a:lnTo>
                <a:lnTo>
                  <a:pt x="4186" y="4183"/>
                </a:lnTo>
                <a:lnTo>
                  <a:pt x="5526" y="2838"/>
                </a:lnTo>
                <a:lnTo>
                  <a:pt x="7072" y="1805"/>
                </a:lnTo>
                <a:lnTo>
                  <a:pt x="8824" y="1079"/>
                </a:lnTo>
                <a:lnTo>
                  <a:pt x="10575" y="358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58"/>
                </a:lnTo>
                <a:lnTo>
                  <a:pt x="6547421" y="1079"/>
                </a:lnTo>
                <a:lnTo>
                  <a:pt x="6549172" y="1805"/>
                </a:lnTo>
                <a:lnTo>
                  <a:pt x="6550717" y="2838"/>
                </a:lnTo>
                <a:lnTo>
                  <a:pt x="6552058" y="4183"/>
                </a:lnTo>
                <a:lnTo>
                  <a:pt x="6553399" y="5518"/>
                </a:lnTo>
                <a:lnTo>
                  <a:pt x="6554432" y="7063"/>
                </a:lnTo>
                <a:lnTo>
                  <a:pt x="6555157" y="8817"/>
                </a:lnTo>
                <a:lnTo>
                  <a:pt x="6555882" y="10571"/>
                </a:lnTo>
                <a:lnTo>
                  <a:pt x="6556245" y="12395"/>
                </a:lnTo>
                <a:lnTo>
                  <a:pt x="6556246" y="14294"/>
                </a:lnTo>
                <a:lnTo>
                  <a:pt x="6556246" y="681354"/>
                </a:lnTo>
                <a:lnTo>
                  <a:pt x="6556245" y="683242"/>
                </a:lnTo>
                <a:lnTo>
                  <a:pt x="6555882" y="685062"/>
                </a:lnTo>
                <a:lnTo>
                  <a:pt x="6555157" y="686807"/>
                </a:lnTo>
                <a:lnTo>
                  <a:pt x="6554432" y="688561"/>
                </a:lnTo>
                <a:lnTo>
                  <a:pt x="6541952" y="695648"/>
                </a:lnTo>
                <a:lnTo>
                  <a:pt x="14294" y="695648"/>
                </a:lnTo>
                <a:lnTo>
                  <a:pt x="1088" y="686812"/>
                </a:lnTo>
                <a:lnTo>
                  <a:pt x="362" y="685062"/>
                </a:lnTo>
                <a:lnTo>
                  <a:pt x="0" y="683242"/>
                </a:lnTo>
                <a:lnTo>
                  <a:pt x="0" y="681354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7440" y="469954"/>
            <a:ext cx="6534784" cy="1434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[102]: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sns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jointplot(x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'number_of_reviews'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,y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'price'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      data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df[(df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number_of_reviews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&lt;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100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&amp;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(df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number_of_reviews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&gt;</a:t>
            </a:r>
            <a:r>
              <a:rPr dirty="0" sz="1050" spc="-3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0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)],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          kind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'kde'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</a:pPr>
            <a:endParaRPr sz="130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</a:pPr>
            <a:r>
              <a:rPr dirty="0" sz="1050">
                <a:solidFill>
                  <a:srgbClr val="D84215"/>
                </a:solidFill>
                <a:latin typeface="NSimSun"/>
                <a:cs typeface="NSimSun"/>
              </a:rPr>
              <a:t>Out[102]: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</a:pPr>
            <a:r>
              <a:rPr dirty="0" sz="1050">
                <a:latin typeface="NSimSun"/>
                <a:cs typeface="NSimSun"/>
              </a:rPr>
              <a:t>&lt;seaborn.axisgrid.JointGrid at</a:t>
            </a:r>
            <a:r>
              <a:rPr dirty="0" sz="1050" spc="-5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0x205a05e8548&gt;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317" y="6378294"/>
            <a:ext cx="4194175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b="1">
                <a:latin typeface="Arial"/>
                <a:cs typeface="Arial"/>
              </a:rPr>
              <a:t>Part 3: Clustering and find suitable</a:t>
            </a:r>
            <a:r>
              <a:rPr dirty="0" sz="1650" spc="-100" b="1">
                <a:latin typeface="Arial"/>
                <a:cs typeface="Arial"/>
              </a:rPr>
              <a:t> </a:t>
            </a:r>
            <a:r>
              <a:rPr dirty="0" sz="1650" b="1">
                <a:latin typeface="Arial"/>
                <a:cs typeface="Arial"/>
              </a:rPr>
              <a:t>airbnb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8888" y="2016894"/>
            <a:ext cx="4069065" cy="4040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54" y="165100"/>
            <a:ext cx="477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2020/7/23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5741" y="165100"/>
            <a:ext cx="9613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Final Project </a:t>
            </a:r>
            <a:r>
              <a:rPr dirty="0" sz="800" spc="-5">
                <a:latin typeface="Arial"/>
                <a:cs typeface="Arial"/>
              </a:rPr>
              <a:t>Week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476" y="706598"/>
            <a:ext cx="6556375" cy="4231640"/>
          </a:xfrm>
          <a:custGeom>
            <a:avLst/>
            <a:gdLst/>
            <a:ahLst/>
            <a:cxnLst/>
            <a:rect l="l" t="t" r="r" b="b"/>
            <a:pathLst>
              <a:path w="6556375" h="4231640">
                <a:moveTo>
                  <a:pt x="0" y="4216771"/>
                </a:moveTo>
                <a:lnTo>
                  <a:pt x="0" y="14294"/>
                </a:lnTo>
                <a:lnTo>
                  <a:pt x="0" y="12386"/>
                </a:lnTo>
                <a:lnTo>
                  <a:pt x="362" y="10562"/>
                </a:lnTo>
                <a:lnTo>
                  <a:pt x="1088" y="8812"/>
                </a:lnTo>
                <a:lnTo>
                  <a:pt x="1813" y="7053"/>
                </a:lnTo>
                <a:lnTo>
                  <a:pt x="2846" y="5508"/>
                </a:lnTo>
                <a:lnTo>
                  <a:pt x="4186" y="4178"/>
                </a:lnTo>
                <a:lnTo>
                  <a:pt x="5526" y="2829"/>
                </a:lnTo>
                <a:lnTo>
                  <a:pt x="7072" y="1796"/>
                </a:lnTo>
                <a:lnTo>
                  <a:pt x="8824" y="1079"/>
                </a:lnTo>
                <a:lnTo>
                  <a:pt x="10575" y="363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63"/>
                </a:lnTo>
                <a:lnTo>
                  <a:pt x="6547421" y="1079"/>
                </a:lnTo>
                <a:lnTo>
                  <a:pt x="6549172" y="1796"/>
                </a:lnTo>
                <a:lnTo>
                  <a:pt x="6550717" y="2829"/>
                </a:lnTo>
                <a:lnTo>
                  <a:pt x="6552058" y="4178"/>
                </a:lnTo>
                <a:lnTo>
                  <a:pt x="6553399" y="5508"/>
                </a:lnTo>
                <a:lnTo>
                  <a:pt x="6554432" y="7053"/>
                </a:lnTo>
                <a:lnTo>
                  <a:pt x="6555157" y="8812"/>
                </a:lnTo>
                <a:lnTo>
                  <a:pt x="6555882" y="10562"/>
                </a:lnTo>
                <a:lnTo>
                  <a:pt x="6556245" y="12386"/>
                </a:lnTo>
                <a:lnTo>
                  <a:pt x="6556246" y="14294"/>
                </a:lnTo>
                <a:lnTo>
                  <a:pt x="6556246" y="4216771"/>
                </a:lnTo>
                <a:lnTo>
                  <a:pt x="6547421" y="4229958"/>
                </a:lnTo>
                <a:lnTo>
                  <a:pt x="6545669" y="4230693"/>
                </a:lnTo>
                <a:lnTo>
                  <a:pt x="6543846" y="4231056"/>
                </a:lnTo>
                <a:lnTo>
                  <a:pt x="6541952" y="4231065"/>
                </a:lnTo>
                <a:lnTo>
                  <a:pt x="14294" y="4231065"/>
                </a:lnTo>
                <a:lnTo>
                  <a:pt x="12398" y="4231056"/>
                </a:lnTo>
                <a:lnTo>
                  <a:pt x="10575" y="4230693"/>
                </a:lnTo>
                <a:lnTo>
                  <a:pt x="8824" y="4229958"/>
                </a:lnTo>
                <a:lnTo>
                  <a:pt x="7072" y="4229232"/>
                </a:lnTo>
                <a:lnTo>
                  <a:pt x="0" y="4218660"/>
                </a:lnTo>
                <a:lnTo>
                  <a:pt x="0" y="4216771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476" y="5623783"/>
            <a:ext cx="6556375" cy="438784"/>
          </a:xfrm>
          <a:custGeom>
            <a:avLst/>
            <a:gdLst/>
            <a:ahLst/>
            <a:cxnLst/>
            <a:rect l="l" t="t" r="r" b="b"/>
            <a:pathLst>
              <a:path w="6556375" h="438785">
                <a:moveTo>
                  <a:pt x="0" y="424059"/>
                </a:moveTo>
                <a:lnTo>
                  <a:pt x="0" y="14294"/>
                </a:lnTo>
                <a:lnTo>
                  <a:pt x="0" y="12395"/>
                </a:lnTo>
                <a:lnTo>
                  <a:pt x="362" y="10571"/>
                </a:lnTo>
                <a:lnTo>
                  <a:pt x="1088" y="8812"/>
                </a:lnTo>
                <a:lnTo>
                  <a:pt x="1813" y="7053"/>
                </a:lnTo>
                <a:lnTo>
                  <a:pt x="2846" y="5508"/>
                </a:lnTo>
                <a:lnTo>
                  <a:pt x="4186" y="4178"/>
                </a:lnTo>
                <a:lnTo>
                  <a:pt x="5526" y="2838"/>
                </a:lnTo>
                <a:lnTo>
                  <a:pt x="7072" y="1805"/>
                </a:lnTo>
                <a:lnTo>
                  <a:pt x="8824" y="1079"/>
                </a:lnTo>
                <a:lnTo>
                  <a:pt x="10575" y="363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63"/>
                </a:lnTo>
                <a:lnTo>
                  <a:pt x="6547421" y="1079"/>
                </a:lnTo>
                <a:lnTo>
                  <a:pt x="6549172" y="1805"/>
                </a:lnTo>
                <a:lnTo>
                  <a:pt x="6550717" y="2838"/>
                </a:lnTo>
                <a:lnTo>
                  <a:pt x="6552058" y="4178"/>
                </a:lnTo>
                <a:lnTo>
                  <a:pt x="6553399" y="5508"/>
                </a:lnTo>
                <a:lnTo>
                  <a:pt x="6554432" y="7053"/>
                </a:lnTo>
                <a:lnTo>
                  <a:pt x="6555157" y="8812"/>
                </a:lnTo>
                <a:lnTo>
                  <a:pt x="6555882" y="10571"/>
                </a:lnTo>
                <a:lnTo>
                  <a:pt x="6556245" y="12395"/>
                </a:lnTo>
                <a:lnTo>
                  <a:pt x="6556246" y="14294"/>
                </a:lnTo>
                <a:lnTo>
                  <a:pt x="6556246" y="424059"/>
                </a:lnTo>
                <a:lnTo>
                  <a:pt x="6547421" y="437255"/>
                </a:lnTo>
                <a:lnTo>
                  <a:pt x="6545669" y="437990"/>
                </a:lnTo>
                <a:lnTo>
                  <a:pt x="6543846" y="438353"/>
                </a:lnTo>
                <a:lnTo>
                  <a:pt x="6541952" y="438353"/>
                </a:lnTo>
                <a:lnTo>
                  <a:pt x="14294" y="438353"/>
                </a:lnTo>
                <a:lnTo>
                  <a:pt x="12398" y="438353"/>
                </a:lnTo>
                <a:lnTo>
                  <a:pt x="10575" y="437990"/>
                </a:lnTo>
                <a:lnTo>
                  <a:pt x="8824" y="437255"/>
                </a:lnTo>
                <a:lnTo>
                  <a:pt x="7072" y="436529"/>
                </a:lnTo>
                <a:lnTo>
                  <a:pt x="0" y="425948"/>
                </a:lnTo>
                <a:lnTo>
                  <a:pt x="0" y="424059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6476" y="7024609"/>
            <a:ext cx="6556375" cy="276860"/>
          </a:xfrm>
          <a:custGeom>
            <a:avLst/>
            <a:gdLst/>
            <a:ahLst/>
            <a:cxnLst/>
            <a:rect l="l" t="t" r="r" b="b"/>
            <a:pathLst>
              <a:path w="6556375" h="276859">
                <a:moveTo>
                  <a:pt x="0" y="262059"/>
                </a:moveTo>
                <a:lnTo>
                  <a:pt x="0" y="14294"/>
                </a:lnTo>
                <a:lnTo>
                  <a:pt x="0" y="12386"/>
                </a:lnTo>
                <a:lnTo>
                  <a:pt x="362" y="10562"/>
                </a:lnTo>
                <a:lnTo>
                  <a:pt x="1088" y="8812"/>
                </a:lnTo>
                <a:lnTo>
                  <a:pt x="1813" y="7053"/>
                </a:lnTo>
                <a:lnTo>
                  <a:pt x="2846" y="5508"/>
                </a:lnTo>
                <a:lnTo>
                  <a:pt x="4186" y="4178"/>
                </a:lnTo>
                <a:lnTo>
                  <a:pt x="5526" y="2838"/>
                </a:lnTo>
                <a:lnTo>
                  <a:pt x="7072" y="1805"/>
                </a:lnTo>
                <a:lnTo>
                  <a:pt x="8824" y="1089"/>
                </a:lnTo>
                <a:lnTo>
                  <a:pt x="10575" y="363"/>
                </a:lnTo>
                <a:lnTo>
                  <a:pt x="12398" y="0"/>
                </a:lnTo>
                <a:lnTo>
                  <a:pt x="14294" y="0"/>
                </a:lnTo>
                <a:lnTo>
                  <a:pt x="6541952" y="0"/>
                </a:lnTo>
                <a:lnTo>
                  <a:pt x="6543846" y="0"/>
                </a:lnTo>
                <a:lnTo>
                  <a:pt x="6545669" y="363"/>
                </a:lnTo>
                <a:lnTo>
                  <a:pt x="6547421" y="1089"/>
                </a:lnTo>
                <a:lnTo>
                  <a:pt x="6549172" y="1805"/>
                </a:lnTo>
                <a:lnTo>
                  <a:pt x="6550717" y="2838"/>
                </a:lnTo>
                <a:lnTo>
                  <a:pt x="6552058" y="4178"/>
                </a:lnTo>
                <a:lnTo>
                  <a:pt x="6553399" y="5508"/>
                </a:lnTo>
                <a:lnTo>
                  <a:pt x="6554432" y="7053"/>
                </a:lnTo>
                <a:lnTo>
                  <a:pt x="6555157" y="8812"/>
                </a:lnTo>
                <a:lnTo>
                  <a:pt x="6555882" y="10562"/>
                </a:lnTo>
                <a:lnTo>
                  <a:pt x="6556245" y="12386"/>
                </a:lnTo>
                <a:lnTo>
                  <a:pt x="6556246" y="14294"/>
                </a:lnTo>
                <a:lnTo>
                  <a:pt x="6556246" y="262059"/>
                </a:lnTo>
                <a:lnTo>
                  <a:pt x="6541952" y="276353"/>
                </a:lnTo>
                <a:lnTo>
                  <a:pt x="14294" y="276353"/>
                </a:lnTo>
                <a:lnTo>
                  <a:pt x="1088" y="267521"/>
                </a:lnTo>
                <a:lnTo>
                  <a:pt x="362" y="265771"/>
                </a:lnTo>
                <a:lnTo>
                  <a:pt x="0" y="263947"/>
                </a:lnTo>
                <a:lnTo>
                  <a:pt x="0" y="262059"/>
                </a:lnTo>
                <a:close/>
              </a:path>
            </a:pathLst>
          </a:custGeom>
          <a:ln w="9529">
            <a:solidFill>
              <a:srgbClr val="CFCF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7440" y="469955"/>
            <a:ext cx="6534784" cy="6770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[103]: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</a:pPr>
            <a:endParaRPr sz="700">
              <a:latin typeface="NSimSun"/>
              <a:cs typeface="NSimSun"/>
            </a:endParaRPr>
          </a:p>
          <a:p>
            <a:pPr marL="46990" marR="3639820">
              <a:lnSpc>
                <a:spcPct val="101200"/>
              </a:lnSpc>
              <a:spcBef>
                <a:spcPts val="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pd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set_option(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'display.max_columns'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</a:t>
            </a:r>
            <a:r>
              <a:rPr dirty="0" sz="1050" spc="-9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00">
                <a:solidFill>
                  <a:srgbClr val="008000"/>
                </a:solidFill>
                <a:latin typeface="Arial"/>
                <a:cs typeface="Arial"/>
              </a:rPr>
              <a:t>None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  pd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set_option(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'display.max_rows'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,</a:t>
            </a:r>
            <a:r>
              <a:rPr dirty="0" sz="1050" spc="-2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00">
                <a:solidFill>
                  <a:srgbClr val="008000"/>
                </a:solidFill>
                <a:latin typeface="Arial"/>
                <a:cs typeface="Arial"/>
              </a:rPr>
              <a:t>None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 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  <a:spcBef>
                <a:spcPts val="5"/>
              </a:spcBef>
            </a:pPr>
            <a:r>
              <a:rPr dirty="0" sz="1000" spc="135">
                <a:solidFill>
                  <a:srgbClr val="008000"/>
                </a:solidFill>
                <a:latin typeface="Arial"/>
                <a:cs typeface="Arial"/>
              </a:rPr>
              <a:t>import</a:t>
            </a:r>
            <a:r>
              <a:rPr dirty="0" sz="1000" spc="1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140">
                <a:solidFill>
                  <a:srgbClr val="0000FF"/>
                </a:solidFill>
                <a:latin typeface="Arial"/>
                <a:cs typeface="Arial"/>
              </a:rPr>
              <a:t>json</a:t>
            </a:r>
            <a:r>
              <a:rPr dirty="0" sz="1000" spc="14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library to handle JSON</a:t>
            </a:r>
            <a:r>
              <a:rPr dirty="0" sz="950" spc="254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files</a:t>
            </a:r>
            <a:r>
              <a:rPr dirty="0" sz="1050" spc="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NSimSun"/>
              <a:cs typeface="NSimSun"/>
            </a:endParaRPr>
          </a:p>
          <a:p>
            <a:pPr marL="46990" marR="75565">
              <a:lnSpc>
                <a:spcPct val="111900"/>
              </a:lnSpc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#!conda install -c conda-forge geopy --yes # uncomment this line if you haven't completed the</a:t>
            </a:r>
            <a:r>
              <a:rPr dirty="0" sz="950" spc="-30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Fo  ursquare API</a:t>
            </a:r>
            <a:r>
              <a:rPr dirty="0" sz="950" spc="45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lab</a:t>
            </a:r>
            <a:endParaRPr sz="950">
              <a:latin typeface="SimSun"/>
              <a:cs typeface="SimSun"/>
            </a:endParaRPr>
          </a:p>
          <a:p>
            <a:pPr marL="46990" marR="104139">
              <a:lnSpc>
                <a:spcPts val="1280"/>
              </a:lnSpc>
              <a:spcBef>
                <a:spcPts val="65"/>
              </a:spcBef>
            </a:pPr>
            <a:r>
              <a:rPr dirty="0" sz="1000" spc="95">
                <a:solidFill>
                  <a:srgbClr val="008000"/>
                </a:solidFill>
                <a:latin typeface="Arial"/>
                <a:cs typeface="Arial"/>
              </a:rPr>
              <a:t>from</a:t>
            </a:r>
            <a:r>
              <a:rPr dirty="0" sz="1000" spc="9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85">
                <a:solidFill>
                  <a:srgbClr val="0000FF"/>
                </a:solidFill>
                <a:latin typeface="Arial"/>
                <a:cs typeface="Arial"/>
              </a:rPr>
              <a:t>geopy.geocoders</a:t>
            </a:r>
            <a:r>
              <a:rPr dirty="0" sz="1000" spc="8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135">
                <a:solidFill>
                  <a:srgbClr val="008000"/>
                </a:solidFill>
                <a:latin typeface="Arial"/>
                <a:cs typeface="Arial"/>
              </a:rPr>
              <a:t>import</a:t>
            </a:r>
            <a:r>
              <a:rPr dirty="0" sz="1000" spc="1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Nominatim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convert an address into latitude and longitude value  s</a:t>
            </a:r>
            <a:r>
              <a:rPr dirty="0" sz="1050" spc="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</a:pPr>
            <a:r>
              <a:rPr dirty="0" sz="1000" spc="135">
                <a:solidFill>
                  <a:srgbClr val="008000"/>
                </a:solidFill>
                <a:latin typeface="Arial"/>
                <a:cs typeface="Arial"/>
              </a:rPr>
              <a:t>import</a:t>
            </a:r>
            <a:r>
              <a:rPr dirty="0" sz="1000" spc="1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114">
                <a:solidFill>
                  <a:srgbClr val="0000FF"/>
                </a:solidFill>
                <a:latin typeface="Arial"/>
                <a:cs typeface="Arial"/>
              </a:rPr>
              <a:t>requests</a:t>
            </a:r>
            <a:r>
              <a:rPr dirty="0" sz="1000" spc="114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library to handle</a:t>
            </a:r>
            <a:r>
              <a:rPr dirty="0" sz="950" spc="285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requests</a:t>
            </a:r>
            <a:endParaRPr sz="950">
              <a:latin typeface="SimSun"/>
              <a:cs typeface="SimSun"/>
            </a:endParaRPr>
          </a:p>
          <a:p>
            <a:pPr marL="46990">
              <a:lnSpc>
                <a:spcPct val="100000"/>
              </a:lnSpc>
              <a:spcBef>
                <a:spcPts val="30"/>
              </a:spcBef>
            </a:pPr>
            <a:r>
              <a:rPr dirty="0" sz="1000" spc="95">
                <a:solidFill>
                  <a:srgbClr val="008000"/>
                </a:solidFill>
                <a:latin typeface="Arial"/>
                <a:cs typeface="Arial"/>
              </a:rPr>
              <a:t>from</a:t>
            </a:r>
            <a:r>
              <a:rPr dirty="0" sz="1000" spc="9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135">
                <a:solidFill>
                  <a:srgbClr val="0000FF"/>
                </a:solidFill>
                <a:latin typeface="Arial"/>
                <a:cs typeface="Arial"/>
              </a:rPr>
              <a:t>pandas.io.json</a:t>
            </a:r>
            <a:r>
              <a:rPr dirty="0" sz="1000" spc="1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135">
                <a:solidFill>
                  <a:srgbClr val="008000"/>
                </a:solidFill>
                <a:latin typeface="Arial"/>
                <a:cs typeface="Arial"/>
              </a:rPr>
              <a:t>import</a:t>
            </a:r>
            <a:r>
              <a:rPr dirty="0" sz="1000" spc="1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json_normalize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tranform JSON file into a pandas</a:t>
            </a:r>
            <a:r>
              <a:rPr dirty="0" sz="950" spc="45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dataframe</a:t>
            </a:r>
            <a:r>
              <a:rPr dirty="0" sz="1050" spc="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NSimSun"/>
              <a:cs typeface="NSimSun"/>
            </a:endParaRPr>
          </a:p>
          <a:p>
            <a:pPr marL="46990" marR="3543935">
              <a:lnSpc>
                <a:spcPct val="107500"/>
              </a:lnSpc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Matplotlib and associated plotting</a:t>
            </a:r>
            <a:r>
              <a:rPr dirty="0" sz="950" spc="-40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modules  </a:t>
            </a:r>
            <a:r>
              <a:rPr dirty="0" sz="1000" spc="135">
                <a:solidFill>
                  <a:srgbClr val="008000"/>
                </a:solidFill>
                <a:latin typeface="Arial"/>
                <a:cs typeface="Arial"/>
              </a:rPr>
              <a:t>import</a:t>
            </a:r>
            <a:r>
              <a:rPr dirty="0" sz="1000" spc="1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145">
                <a:solidFill>
                  <a:srgbClr val="0000FF"/>
                </a:solidFill>
                <a:latin typeface="Arial"/>
                <a:cs typeface="Arial"/>
              </a:rPr>
              <a:t>matplotlib.cm</a:t>
            </a:r>
            <a:r>
              <a:rPr dirty="0" sz="1000" spc="14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70">
                <a:solidFill>
                  <a:srgbClr val="008000"/>
                </a:solidFill>
                <a:latin typeface="Arial"/>
                <a:cs typeface="Arial"/>
              </a:rPr>
              <a:t>as</a:t>
            </a:r>
            <a:r>
              <a:rPr dirty="0" sz="1000" spc="10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-105">
                <a:solidFill>
                  <a:srgbClr val="0000FF"/>
                </a:solidFill>
                <a:latin typeface="Arial"/>
                <a:cs typeface="Arial"/>
              </a:rPr>
              <a:t>cm</a:t>
            </a:r>
            <a:endParaRPr sz="1000">
              <a:latin typeface="Arial"/>
              <a:cs typeface="Arial"/>
            </a:endParaRPr>
          </a:p>
          <a:p>
            <a:pPr marL="46990">
              <a:lnSpc>
                <a:spcPct val="100000"/>
              </a:lnSpc>
              <a:spcBef>
                <a:spcPts val="80"/>
              </a:spcBef>
            </a:pPr>
            <a:r>
              <a:rPr dirty="0" sz="1000" spc="135">
                <a:solidFill>
                  <a:srgbClr val="008000"/>
                </a:solidFill>
                <a:latin typeface="Arial"/>
                <a:cs typeface="Arial"/>
              </a:rPr>
              <a:t>import</a:t>
            </a:r>
            <a:r>
              <a:rPr dirty="0" sz="1000" spc="1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170">
                <a:solidFill>
                  <a:srgbClr val="0000FF"/>
                </a:solidFill>
                <a:latin typeface="Arial"/>
                <a:cs typeface="Arial"/>
              </a:rPr>
              <a:t>matplotlib.colors</a:t>
            </a:r>
            <a:r>
              <a:rPr dirty="0" sz="1000" spc="17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70">
                <a:solidFill>
                  <a:srgbClr val="008000"/>
                </a:solidFill>
                <a:latin typeface="Arial"/>
                <a:cs typeface="Arial"/>
              </a:rPr>
              <a:t>as</a:t>
            </a:r>
            <a:r>
              <a:rPr dirty="0" sz="1000" spc="7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10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150">
                <a:solidFill>
                  <a:srgbClr val="0000FF"/>
                </a:solidFill>
                <a:latin typeface="Arial"/>
                <a:cs typeface="Arial"/>
              </a:rPr>
              <a:t>colors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NSimSun"/>
              <a:cs typeface="NSimSun"/>
            </a:endParaRPr>
          </a:p>
          <a:p>
            <a:pPr marL="46990" marR="3906520">
              <a:lnSpc>
                <a:spcPct val="103099"/>
              </a:lnSpc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import k-means from clustering stage  </a:t>
            </a:r>
            <a:r>
              <a:rPr dirty="0" sz="1000" spc="95">
                <a:solidFill>
                  <a:srgbClr val="008000"/>
                </a:solidFill>
                <a:latin typeface="Arial"/>
                <a:cs typeface="Arial"/>
              </a:rPr>
              <a:t>from</a:t>
            </a:r>
            <a:r>
              <a:rPr dirty="0" sz="1000" spc="9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165">
                <a:solidFill>
                  <a:srgbClr val="0000FF"/>
                </a:solidFill>
                <a:latin typeface="Arial"/>
                <a:cs typeface="Arial"/>
              </a:rPr>
              <a:t>sklearn.cluster</a:t>
            </a:r>
            <a:r>
              <a:rPr dirty="0" sz="1000" spc="16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135">
                <a:solidFill>
                  <a:srgbClr val="008000"/>
                </a:solidFill>
                <a:latin typeface="Arial"/>
                <a:cs typeface="Arial"/>
              </a:rPr>
              <a:t>import</a:t>
            </a:r>
            <a:r>
              <a:rPr dirty="0" sz="1000" spc="10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KMeans 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NSimSun"/>
              <a:cs typeface="NSimSun"/>
            </a:endParaRPr>
          </a:p>
          <a:p>
            <a:pPr marL="46990" marR="75565">
              <a:lnSpc>
                <a:spcPct val="111900"/>
              </a:lnSpc>
            </a:pP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#!conda install -c conda-forge folium=0.5.0 --yes # uncomment this line if you haven't</a:t>
            </a:r>
            <a:r>
              <a:rPr dirty="0" sz="950" spc="-30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completed  the Foursquare API</a:t>
            </a:r>
            <a:r>
              <a:rPr dirty="0" sz="950" spc="45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lab</a:t>
            </a:r>
            <a:endParaRPr sz="950">
              <a:latin typeface="SimSun"/>
              <a:cs typeface="SimSun"/>
            </a:endParaRPr>
          </a:p>
          <a:p>
            <a:pPr marL="46990">
              <a:lnSpc>
                <a:spcPct val="100000"/>
              </a:lnSpc>
              <a:spcBef>
                <a:spcPts val="85"/>
              </a:spcBef>
            </a:pPr>
            <a:r>
              <a:rPr dirty="0" sz="1000" spc="135">
                <a:solidFill>
                  <a:srgbClr val="008000"/>
                </a:solidFill>
                <a:latin typeface="Arial"/>
                <a:cs typeface="Arial"/>
              </a:rPr>
              <a:t>import</a:t>
            </a:r>
            <a:r>
              <a:rPr dirty="0" sz="1000" spc="1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00" spc="150">
                <a:solidFill>
                  <a:srgbClr val="0000FF"/>
                </a:solidFill>
                <a:latin typeface="Arial"/>
                <a:cs typeface="Arial"/>
              </a:rPr>
              <a:t>folium</a:t>
            </a:r>
            <a:r>
              <a:rPr dirty="0" sz="1000" spc="15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# map rendering</a:t>
            </a:r>
            <a:r>
              <a:rPr dirty="0" sz="950" spc="250">
                <a:solidFill>
                  <a:srgbClr val="408080"/>
                </a:solidFill>
                <a:latin typeface="SimSun"/>
                <a:cs typeface="SimSun"/>
              </a:rPr>
              <a:t> </a:t>
            </a:r>
            <a:r>
              <a:rPr dirty="0" sz="950" spc="50">
                <a:solidFill>
                  <a:srgbClr val="408080"/>
                </a:solidFill>
                <a:latin typeface="SimSun"/>
                <a:cs typeface="SimSun"/>
              </a:rPr>
              <a:t>library</a:t>
            </a:r>
            <a:r>
              <a:rPr dirty="0" sz="1050" spc="50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endParaRPr sz="1050">
              <a:latin typeface="NSimSun"/>
              <a:cs typeface="NSimSun"/>
            </a:endParaRPr>
          </a:p>
          <a:p>
            <a:pPr marL="37465" marR="4611370" indent="9525">
              <a:lnSpc>
                <a:spcPts val="2700"/>
              </a:lnSpc>
              <a:spcBef>
                <a:spcPts val="195"/>
              </a:spcBef>
            </a:pPr>
            <a:r>
              <a:rPr dirty="0" sz="1050">
                <a:solidFill>
                  <a:srgbClr val="008000"/>
                </a:solidFill>
                <a:latin typeface="NSimSun"/>
                <a:cs typeface="NSimSun"/>
              </a:rPr>
              <a:t>print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(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'Libraries</a:t>
            </a:r>
            <a:r>
              <a:rPr dirty="0" sz="1050" spc="-100">
                <a:solidFill>
                  <a:srgbClr val="B92020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imported.'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  </a:t>
            </a:r>
            <a:r>
              <a:rPr dirty="0" sz="1050">
                <a:latin typeface="NSimSun"/>
                <a:cs typeface="NSimSun"/>
              </a:rPr>
              <a:t>Libraries</a:t>
            </a:r>
            <a:r>
              <a:rPr dirty="0" sz="1050" spc="-10">
                <a:latin typeface="NSimSun"/>
                <a:cs typeface="NSimSun"/>
              </a:rPr>
              <a:t> </a:t>
            </a:r>
            <a:r>
              <a:rPr dirty="0" sz="1050">
                <a:latin typeface="NSimSun"/>
                <a:cs typeface="NSimSun"/>
              </a:rPr>
              <a:t>imported. 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[109]: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</a:pPr>
            <a:r>
              <a:rPr dirty="0" sz="1000" spc="150">
                <a:solidFill>
                  <a:srgbClr val="008000"/>
                </a:solidFill>
                <a:latin typeface="Arial"/>
                <a:cs typeface="Arial"/>
              </a:rPr>
              <a:t>with</a:t>
            </a:r>
            <a:r>
              <a:rPr dirty="0" sz="1000" spc="15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8000"/>
                </a:solidFill>
                <a:latin typeface="NSimSun"/>
                <a:cs typeface="NSimSun"/>
              </a:rPr>
              <a:t>open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(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'newyork_data.json'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) </a:t>
            </a:r>
            <a:r>
              <a:rPr dirty="0" sz="1000" spc="70">
                <a:solidFill>
                  <a:srgbClr val="008000"/>
                </a:solidFill>
                <a:latin typeface="Arial"/>
                <a:cs typeface="Arial"/>
              </a:rPr>
              <a:t>as</a:t>
            </a:r>
            <a:r>
              <a:rPr dirty="0" sz="1000" spc="34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json_data: </a:t>
            </a:r>
            <a:endParaRPr sz="1050">
              <a:latin typeface="NSimSun"/>
              <a:cs typeface="NSimSun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   newyork_data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json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.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load(json_data)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</a:pPr>
            <a:endParaRPr sz="100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NSimSun"/>
              <a:cs typeface="NSimSun"/>
            </a:endParaRPr>
          </a:p>
          <a:p>
            <a:pPr marL="37465">
              <a:lnSpc>
                <a:spcPct val="100000"/>
              </a:lnSpc>
            </a:pPr>
            <a:r>
              <a:rPr dirty="0" sz="1350" spc="-10" b="1">
                <a:latin typeface="Arial"/>
                <a:cs typeface="Arial"/>
              </a:rPr>
              <a:t>Tranform </a:t>
            </a:r>
            <a:r>
              <a:rPr dirty="0" sz="1350" b="1">
                <a:latin typeface="Arial"/>
                <a:cs typeface="Arial"/>
              </a:rPr>
              <a:t>the data into a pandas dataframe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</a:pPr>
            <a:r>
              <a:rPr dirty="0" sz="1050">
                <a:solidFill>
                  <a:srgbClr val="2F3F9E"/>
                </a:solidFill>
                <a:latin typeface="NSimSun"/>
                <a:cs typeface="NSimSun"/>
              </a:rPr>
              <a:t>In [112]:</a:t>
            </a:r>
            <a:endParaRPr sz="1050">
              <a:latin typeface="NSimSun"/>
              <a:cs typeface="N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NSimSun"/>
              <a:cs typeface="NSimSun"/>
            </a:endParaRPr>
          </a:p>
          <a:p>
            <a:pPr marL="46990">
              <a:lnSpc>
                <a:spcPct val="100000"/>
              </a:lnSpc>
            </a:pP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neighborhoods_data </a:t>
            </a:r>
            <a:r>
              <a:rPr dirty="0" sz="1050">
                <a:solidFill>
                  <a:srgbClr val="666666"/>
                </a:solidFill>
                <a:latin typeface="NSimSun"/>
                <a:cs typeface="NSimSun"/>
              </a:rPr>
              <a:t>=</a:t>
            </a:r>
            <a:r>
              <a:rPr dirty="0" sz="1050" spc="-5">
                <a:solidFill>
                  <a:srgbClr val="333333"/>
                </a:solidFill>
                <a:latin typeface="NSimSun"/>
                <a:cs typeface="NSimSun"/>
              </a:rPr>
              <a:t> 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newyork_data[</a:t>
            </a:r>
            <a:r>
              <a:rPr dirty="0" sz="1050">
                <a:solidFill>
                  <a:srgbClr val="B92020"/>
                </a:solidFill>
                <a:latin typeface="NSimSun"/>
                <a:cs typeface="NSimSun"/>
              </a:rPr>
              <a:t>'features'</a:t>
            </a:r>
            <a:r>
              <a:rPr dirty="0" sz="1050">
                <a:solidFill>
                  <a:srgbClr val="333333"/>
                </a:solidFill>
                <a:latin typeface="NSimSun"/>
                <a:cs typeface="NSimSun"/>
              </a:rPr>
              <a:t>]</a:t>
            </a:r>
            <a:endParaRPr sz="1050">
              <a:latin typeface="NSimSun"/>
              <a:cs typeface="NSimSu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localhost:8888/lab#Tranform-the-data-into-a-pandas-dataframe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39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2020-07-23T23:08:36Z</dcterms:created>
  <dcterms:modified xsi:type="dcterms:W3CDTF">2020-07-23T23:08:36Z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2020-07-23T00:00:00Z</vt:filetime>
  </property>
  <property fmtid="{D5CDD505-2E9C-101B-9397-08002B2CF9AE}" pid="3" name="Creator">
    <vt:lpwstr>Mozilla/5.0 (Windows NT 10.0; Win64; x64) AppleWebKit/537.36 (KHTML, like Gecko) Chrome/83.0.4103.116 Safari/537.36</vt:lpwstr>
  </property>
  <property fmtid="{D5CDD505-2E9C-101B-9397-08002B2CF9AE}" pid="4" name="LastSaved">
    <vt:filetime>2020-07-23T00:00:00Z</vt:filetime>
  </property>
</Properties>
</file>