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y="5143500" cx="9144000"/>
  <p:notesSz cx="6858000" cy="9144000"/>
  <p:embeddedFontLst>
    <p:embeddedFont>
      <p:font typeface="Roboto"/>
      <p:regular r:id="rId17"/>
      <p:bold r:id="rId18"/>
      <p:italic r:id="rId19"/>
      <p:boldItalic r:id="rId20"/>
    </p:embeddedFont>
    <p:embeddedFont>
      <p:font typeface="Nunito"/>
      <p:regular r:id="rId21"/>
      <p:bold r:id="rId22"/>
      <p:italic r:id="rId23"/>
      <p:boldItalic r:id="rId24"/>
    </p:embeddedFon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 name="Jiaying Guo"/>
  <p:cmAuthor clrIdx="1" id="1" initials="" lastIdx="1" name="Shiping Y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CD97CCB-835C-44D8-96D8-4F689E227FD6}">
  <a:tblStyle styleId="{DCD97CCB-835C-44D8-96D8-4F689E227FD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MavenPro-bold.fntdata"/><Relationship Id="rId25" Type="http://schemas.openxmlformats.org/officeDocument/2006/relationships/font" Target="fonts/MavenPro-regular.fnt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font" Target="fonts/Roboto-regular.fntdata"/><Relationship Id="rId16" Type="http://schemas.openxmlformats.org/officeDocument/2006/relationships/slide" Target="slides/slide9.xml"/><Relationship Id="rId19" Type="http://schemas.openxmlformats.org/officeDocument/2006/relationships/font" Target="fonts/Roboto-italic.fntdata"/><Relationship Id="rId18" Type="http://schemas.openxmlformats.org/officeDocument/2006/relationships/font" Target="fonts/Roboto-bold.fnt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20-04-24T03:34:16.274">
    <p:pos x="6000" y="0"/>
    <p:text>不用accuracy了吧？</p:text>
  </p:cm>
  <p:cm authorId="1" idx="1" dt="2020-04-24T03:32:34.783">
    <p:pos x="6000" y="0"/>
    <p:text>_Marked as resolved_</p:text>
  </p:cm>
  <p:cm authorId="0" idx="2" dt="2020-04-24T03:34:16.274">
    <p:pos x="6000" y="0"/>
    <p:text>_Re-opened_
Test set的结果呢？</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4a5e2787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4a5e2787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74a5e2787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4a5e2787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74a5e2787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74a5e2787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74a5e2787f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74a5e2787f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74a5e2787f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4a5e2787f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74a5e2787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4a5e2787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74a5e2787f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74a5e2787f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74a5e2787f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74a5e2787f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www.brandwatch.com/blog/understanding-sentiment-analysis/" TargetMode="External"/><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t4sa.i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Twitter </a:t>
            </a:r>
            <a:r>
              <a:rPr lang="en" sz="3000"/>
              <a:t>Sentiment Analysis using Deep Learning Models</a:t>
            </a:r>
            <a:endParaRPr sz="3000"/>
          </a:p>
        </p:txBody>
      </p:sp>
      <p:sp>
        <p:nvSpPr>
          <p:cNvPr id="278" name="Google Shape;278;p13"/>
          <p:cNvSpPr txBox="1"/>
          <p:nvPr>
            <p:ph idx="1" type="subTitle"/>
          </p:nvPr>
        </p:nvSpPr>
        <p:spPr>
          <a:xfrm>
            <a:off x="5079500" y="3336625"/>
            <a:ext cx="2437500" cy="163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Jiaying Guo</a:t>
            </a:r>
            <a:endParaRPr sz="1800"/>
          </a:p>
          <a:p>
            <a:pPr indent="0" lvl="0" marL="0" rtl="0" algn="l">
              <a:spcBef>
                <a:spcPts val="0"/>
              </a:spcBef>
              <a:spcAft>
                <a:spcPts val="0"/>
              </a:spcAft>
              <a:buNone/>
            </a:pPr>
            <a:r>
              <a:rPr lang="en" sz="1800"/>
              <a:t>Ang Li</a:t>
            </a:r>
            <a:endParaRPr sz="1800"/>
          </a:p>
          <a:p>
            <a:pPr indent="0" lvl="0" marL="0" rtl="0" algn="l">
              <a:spcBef>
                <a:spcPts val="0"/>
              </a:spcBef>
              <a:spcAft>
                <a:spcPts val="0"/>
              </a:spcAft>
              <a:buNone/>
            </a:pPr>
            <a:r>
              <a:rPr lang="en" sz="1800"/>
              <a:t>Yuan Li</a:t>
            </a:r>
            <a:endParaRPr sz="1800"/>
          </a:p>
          <a:p>
            <a:pPr indent="0" lvl="0" marL="0" rtl="0" algn="l">
              <a:spcBef>
                <a:spcPts val="0"/>
              </a:spcBef>
              <a:spcAft>
                <a:spcPts val="0"/>
              </a:spcAft>
              <a:buNone/>
            </a:pPr>
            <a:r>
              <a:rPr lang="en" sz="1800"/>
              <a:t>Yujie Sun</a:t>
            </a:r>
            <a:endParaRPr sz="1800"/>
          </a:p>
          <a:p>
            <a:pPr indent="0" lvl="0" marL="0" rtl="0" algn="l">
              <a:spcBef>
                <a:spcPts val="0"/>
              </a:spcBef>
              <a:spcAft>
                <a:spcPts val="0"/>
              </a:spcAft>
              <a:buNone/>
            </a:pPr>
            <a:r>
              <a:rPr lang="en" sz="1800"/>
              <a:t>Shiping Yi</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Illustrative example</a:t>
            </a:r>
            <a:endParaRPr/>
          </a:p>
        </p:txBody>
      </p:sp>
      <p:sp>
        <p:nvSpPr>
          <p:cNvPr id="284" name="Google Shape;284;p14"/>
          <p:cNvSpPr txBox="1"/>
          <p:nvPr>
            <p:ph idx="1" type="body"/>
          </p:nvPr>
        </p:nvSpPr>
        <p:spPr>
          <a:xfrm>
            <a:off x="1476300" y="3868200"/>
            <a:ext cx="6309900" cy="4998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000">
                <a:solidFill>
                  <a:srgbClr val="000000"/>
                </a:solidFill>
                <a:highlight>
                  <a:srgbClr val="FFFFFF"/>
                </a:highlight>
                <a:latin typeface="Roboto"/>
                <a:ea typeface="Roboto"/>
                <a:cs typeface="Roboto"/>
                <a:sym typeface="Roboto"/>
              </a:rPr>
              <a:t>Severyn, A., &amp; Moschitti, A. (2015). </a:t>
            </a:r>
            <a:r>
              <a:rPr i="1" lang="en" sz="1000">
                <a:solidFill>
                  <a:srgbClr val="000000"/>
                </a:solidFill>
                <a:highlight>
                  <a:srgbClr val="FFFFFF"/>
                </a:highlight>
                <a:latin typeface="Roboto"/>
                <a:ea typeface="Roboto"/>
                <a:cs typeface="Roboto"/>
                <a:sym typeface="Roboto"/>
              </a:rPr>
              <a:t>Twitter Sentiment Analysis with Deep Convolutional Neural Networks. </a:t>
            </a:r>
            <a:endParaRPr/>
          </a:p>
        </p:txBody>
      </p:sp>
      <p:pic>
        <p:nvPicPr>
          <p:cNvPr id="285" name="Google Shape;285;p14"/>
          <p:cNvPicPr preferRelativeResize="0"/>
          <p:nvPr/>
        </p:nvPicPr>
        <p:blipFill>
          <a:blip r:embed="rId3">
            <a:alphaModFix/>
          </a:blip>
          <a:stretch>
            <a:fillRect/>
          </a:stretch>
        </p:blipFill>
        <p:spPr>
          <a:xfrm>
            <a:off x="2237275" y="1467000"/>
            <a:ext cx="4224625" cy="2302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 of Sentiment Analysis</a:t>
            </a:r>
            <a:endParaRPr/>
          </a:p>
        </p:txBody>
      </p:sp>
      <p:sp>
        <p:nvSpPr>
          <p:cNvPr id="291" name="Google Shape;291;p15"/>
          <p:cNvSpPr txBox="1"/>
          <p:nvPr>
            <p:ph idx="1" type="body"/>
          </p:nvPr>
        </p:nvSpPr>
        <p:spPr>
          <a:xfrm>
            <a:off x="1411175" y="1597875"/>
            <a:ext cx="6467400" cy="9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rPr>
              <a:t>There have been many breakthroughs with Natural language processing techniques that have paved the way for commercial advertising, social media monitoring of elections, as well as detecting criminal activity from user tweets.</a:t>
            </a:r>
            <a:endParaRPr sz="1400"/>
          </a:p>
        </p:txBody>
      </p:sp>
      <p:pic>
        <p:nvPicPr>
          <p:cNvPr id="292" name="Google Shape;292;p15"/>
          <p:cNvPicPr preferRelativeResize="0"/>
          <p:nvPr/>
        </p:nvPicPr>
        <p:blipFill>
          <a:blip r:embed="rId3">
            <a:alphaModFix/>
          </a:blip>
          <a:stretch>
            <a:fillRect/>
          </a:stretch>
        </p:blipFill>
        <p:spPr>
          <a:xfrm>
            <a:off x="1368050" y="2665950"/>
            <a:ext cx="3424525" cy="1789500"/>
          </a:xfrm>
          <a:prstGeom prst="rect">
            <a:avLst/>
          </a:prstGeom>
          <a:noFill/>
          <a:ln>
            <a:noFill/>
          </a:ln>
        </p:spPr>
      </p:pic>
      <p:sp>
        <p:nvSpPr>
          <p:cNvPr id="293" name="Google Shape;293;p15"/>
          <p:cNvSpPr txBox="1"/>
          <p:nvPr/>
        </p:nvSpPr>
        <p:spPr>
          <a:xfrm>
            <a:off x="1303800" y="4404325"/>
            <a:ext cx="37197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u="sng">
                <a:solidFill>
                  <a:schemeClr val="hlink"/>
                </a:solidFill>
                <a:hlinkClick r:id="rId4"/>
              </a:rPr>
              <a:t>https://www.brandwatch.com/blog/understanding-sentiment-analysis/</a:t>
            </a:r>
            <a:endParaRPr sz="900"/>
          </a:p>
        </p:txBody>
      </p:sp>
      <p:pic>
        <p:nvPicPr>
          <p:cNvPr id="294" name="Google Shape;294;p15"/>
          <p:cNvPicPr preferRelativeResize="0"/>
          <p:nvPr/>
        </p:nvPicPr>
        <p:blipFill>
          <a:blip r:embed="rId5">
            <a:alphaModFix/>
          </a:blip>
          <a:stretch>
            <a:fillRect/>
          </a:stretch>
        </p:blipFill>
        <p:spPr>
          <a:xfrm>
            <a:off x="5023474" y="2454087"/>
            <a:ext cx="2818050" cy="2213226"/>
          </a:xfrm>
          <a:prstGeom prst="rect">
            <a:avLst/>
          </a:prstGeom>
          <a:noFill/>
          <a:ln>
            <a:noFill/>
          </a:ln>
        </p:spPr>
      </p:pic>
      <p:sp>
        <p:nvSpPr>
          <p:cNvPr id="295" name="Google Shape;295;p15"/>
          <p:cNvSpPr txBox="1"/>
          <p:nvPr>
            <p:ph idx="1" type="body"/>
          </p:nvPr>
        </p:nvSpPr>
        <p:spPr>
          <a:xfrm>
            <a:off x="4956650" y="4527075"/>
            <a:ext cx="3310200" cy="2175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700">
                <a:solidFill>
                  <a:srgbClr val="000000"/>
                </a:solidFill>
                <a:highlight>
                  <a:srgbClr val="FFFFFF"/>
                </a:highlight>
                <a:latin typeface="Roboto"/>
                <a:ea typeface="Roboto"/>
                <a:cs typeface="Roboto"/>
                <a:sym typeface="Roboto"/>
              </a:rPr>
              <a:t>Bolla, Raja Ashok</a:t>
            </a:r>
            <a:r>
              <a:rPr lang="en" sz="700">
                <a:solidFill>
                  <a:srgbClr val="000000"/>
                </a:solidFill>
                <a:highlight>
                  <a:srgbClr val="FFFFFF"/>
                </a:highlight>
                <a:latin typeface="Roboto"/>
                <a:ea typeface="Roboto"/>
                <a:cs typeface="Roboto"/>
                <a:sym typeface="Roboto"/>
              </a:rPr>
              <a:t> (2014). </a:t>
            </a:r>
            <a:r>
              <a:rPr i="1" lang="en" sz="700">
                <a:solidFill>
                  <a:srgbClr val="000000"/>
                </a:solidFill>
                <a:highlight>
                  <a:srgbClr val="FFFFFF"/>
                </a:highlight>
                <a:latin typeface="Roboto"/>
                <a:ea typeface="Roboto"/>
                <a:cs typeface="Roboto"/>
                <a:sym typeface="Roboto"/>
              </a:rPr>
              <a:t>Crime Pattern Detection using Online Social Media </a:t>
            </a:r>
            <a:endParaRPr sz="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Definition</a:t>
            </a:r>
            <a:endParaRPr/>
          </a:p>
        </p:txBody>
      </p:sp>
      <p:sp>
        <p:nvSpPr>
          <p:cNvPr id="301" name="Google Shape;301;p1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Achieve the state-of-the-art performance using deep learning methods (Convolutional Neural Networks specifically) to train a set of pre-processed dataset obtained from user tweets.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Extensions: </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Feed manually-annotated user tweets related to Covid-19 into the trained final model and derive accuracy results</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Use other word-embedding features to train the network and compare performance</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Vary model architectures to incorporate LSTM into the baseline model</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Past Approaches</a:t>
            </a:r>
            <a:endParaRPr/>
          </a:p>
        </p:txBody>
      </p:sp>
      <p:sp>
        <p:nvSpPr>
          <p:cNvPr id="307" name="Google Shape;307;p17"/>
          <p:cNvSpPr txBox="1"/>
          <p:nvPr>
            <p:ph idx="1" type="body"/>
          </p:nvPr>
        </p:nvSpPr>
        <p:spPr>
          <a:xfrm>
            <a:off x="1303800" y="1990050"/>
            <a:ext cx="6716700" cy="2384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Naive Bayes</a:t>
            </a:r>
            <a:endParaRPr/>
          </a:p>
          <a:p>
            <a:pPr indent="-311150" lvl="0" marL="457200" rtl="0" algn="l">
              <a:spcBef>
                <a:spcPts val="0"/>
              </a:spcBef>
              <a:spcAft>
                <a:spcPts val="0"/>
              </a:spcAft>
              <a:buSzPts val="1300"/>
              <a:buChar char="●"/>
            </a:pPr>
            <a:r>
              <a:rPr lang="en"/>
              <a:t>Logistic Regression</a:t>
            </a:r>
            <a:endParaRPr/>
          </a:p>
          <a:p>
            <a:pPr indent="-311150" lvl="0" marL="457200" rtl="0" algn="l">
              <a:spcBef>
                <a:spcPts val="0"/>
              </a:spcBef>
              <a:spcAft>
                <a:spcPts val="0"/>
              </a:spcAft>
              <a:buSzPts val="1300"/>
              <a:buChar char="●"/>
            </a:pPr>
            <a:r>
              <a:rPr lang="en"/>
              <a:t>CNN with pre-trained word embeddings</a:t>
            </a:r>
            <a:endParaRPr/>
          </a:p>
          <a:p>
            <a:pPr indent="-311150" lvl="0" marL="457200" rtl="0" algn="l">
              <a:spcBef>
                <a:spcPts val="0"/>
              </a:spcBef>
              <a:spcAft>
                <a:spcPts val="0"/>
              </a:spcAft>
              <a:buSzPts val="1300"/>
              <a:buChar char="●"/>
            </a:pPr>
            <a:r>
              <a:rPr lang="en"/>
              <a:t>CNN with POS tags as additional input features</a:t>
            </a:r>
            <a:endParaRPr/>
          </a:p>
          <a:p>
            <a:pPr indent="-311150" lvl="0" marL="457200" rtl="0" algn="l">
              <a:spcBef>
                <a:spcPts val="0"/>
              </a:spcBef>
              <a:spcAft>
                <a:spcPts val="0"/>
              </a:spcAft>
              <a:buSzPts val="1300"/>
              <a:buChar char="●"/>
            </a:pPr>
            <a:r>
              <a:rPr lang="en"/>
              <a:t>LSTM</a:t>
            </a:r>
            <a:endParaRPr/>
          </a:p>
          <a:p>
            <a:pPr indent="-311150" lvl="0" marL="457200" rtl="0" algn="l">
              <a:spcBef>
                <a:spcPts val="0"/>
              </a:spcBef>
              <a:spcAft>
                <a:spcPts val="0"/>
              </a:spcAft>
              <a:buSzPts val="1300"/>
              <a:buChar char="●"/>
            </a:pPr>
            <a:r>
              <a:rPr lang="en"/>
              <a:t>Combination of CNN and LSTM</a:t>
            </a:r>
            <a:endParaRPr/>
          </a:p>
          <a:p>
            <a:pPr indent="-311150" lvl="0" marL="457200" rtl="0" algn="l">
              <a:spcBef>
                <a:spcPts val="0"/>
              </a:spcBef>
              <a:spcAft>
                <a:spcPts val="0"/>
              </a:spcAft>
              <a:buSzPts val="1300"/>
              <a:buChar char="●"/>
            </a:pPr>
            <a:r>
              <a:rPr lang="en"/>
              <a:t>CNN and GRNN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Baseline Performance</a:t>
            </a:r>
            <a:endParaRPr/>
          </a:p>
        </p:txBody>
      </p:sp>
      <p:sp>
        <p:nvSpPr>
          <p:cNvPr id="313" name="Google Shape;313;p18"/>
          <p:cNvSpPr txBox="1"/>
          <p:nvPr>
            <p:ph idx="1" type="body"/>
          </p:nvPr>
        </p:nvSpPr>
        <p:spPr>
          <a:xfrm>
            <a:off x="1242200" y="1990725"/>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used a simple baseline that predicts positive for a sentence based on the number of positive words versus negative words</a:t>
            </a:r>
            <a:endParaRPr/>
          </a:p>
          <a:p>
            <a:pPr indent="-311150" lvl="0" marL="457200" rtl="0" algn="l">
              <a:spcBef>
                <a:spcPts val="0"/>
              </a:spcBef>
              <a:spcAft>
                <a:spcPts val="0"/>
              </a:spcAft>
              <a:buSzPts val="1300"/>
              <a:buChar char="●"/>
            </a:pPr>
            <a:r>
              <a:rPr lang="en"/>
              <a:t>Sentiment140 dataset was split into train, test, and dev by 0.75: 0.2: 0.05</a:t>
            </a:r>
            <a:endParaRPr/>
          </a:p>
          <a:p>
            <a:pPr indent="0" lvl="0" marL="0" rtl="0" algn="l">
              <a:spcBef>
                <a:spcPts val="1600"/>
              </a:spcBef>
              <a:spcAft>
                <a:spcPts val="1600"/>
              </a:spcAft>
              <a:buNone/>
            </a:pPr>
            <a:r>
              <a:t/>
            </a:r>
            <a:endParaRPr/>
          </a:p>
        </p:txBody>
      </p:sp>
      <p:graphicFrame>
        <p:nvGraphicFramePr>
          <p:cNvPr id="314" name="Google Shape;314;p18"/>
          <p:cNvGraphicFramePr/>
          <p:nvPr/>
        </p:nvGraphicFramePr>
        <p:xfrm>
          <a:off x="1742488" y="3004000"/>
          <a:ext cx="3000000" cy="3000000"/>
        </p:xfrm>
        <a:graphic>
          <a:graphicData uri="http://schemas.openxmlformats.org/drawingml/2006/table">
            <a:tbl>
              <a:tblPr>
                <a:noFill/>
                <a:tableStyleId>{DCD97CCB-835C-44D8-96D8-4F689E227FD6}</a:tableStyleId>
              </a:tblPr>
              <a:tblGrid>
                <a:gridCol w="877525"/>
                <a:gridCol w="1500100"/>
                <a:gridCol w="1309275"/>
                <a:gridCol w="1910050"/>
              </a:tblGrid>
              <a:tr h="400550">
                <a:tc>
                  <a:txBody>
                    <a:bodyPr/>
                    <a:lstStyle/>
                    <a:p>
                      <a:pPr indent="0" lvl="0" marL="0" rtl="0" algn="ctr">
                        <a:spcBef>
                          <a:spcPts val="0"/>
                        </a:spcBef>
                        <a:spcAft>
                          <a:spcPts val="0"/>
                        </a:spcAft>
                        <a:buNone/>
                      </a:pPr>
                      <a:r>
                        <a:rPr b="1" lang="en" sz="1200"/>
                        <a:t>Dataset</a:t>
                      </a:r>
                      <a:endParaRPr b="1" sz="1200"/>
                    </a:p>
                  </a:txBody>
                  <a:tcPr marT="91425" marB="91425" marR="91425" marL="91425"/>
                </a:tc>
                <a:tc>
                  <a:txBody>
                    <a:bodyPr/>
                    <a:lstStyle/>
                    <a:p>
                      <a:pPr indent="0" lvl="0" marL="0" rtl="0" algn="ctr">
                        <a:spcBef>
                          <a:spcPts val="0"/>
                        </a:spcBef>
                        <a:spcAft>
                          <a:spcPts val="0"/>
                        </a:spcAft>
                        <a:buNone/>
                      </a:pPr>
                      <a:r>
                        <a:rPr b="1" lang="en" sz="1200"/>
                        <a:t>Precision </a:t>
                      </a:r>
                      <a:endParaRPr b="1" sz="1200"/>
                    </a:p>
                  </a:txBody>
                  <a:tcPr marT="91425" marB="91425" marR="91425" marL="91425"/>
                </a:tc>
                <a:tc>
                  <a:txBody>
                    <a:bodyPr/>
                    <a:lstStyle/>
                    <a:p>
                      <a:pPr indent="0" lvl="0" marL="0" rtl="0" algn="ctr">
                        <a:spcBef>
                          <a:spcPts val="0"/>
                        </a:spcBef>
                        <a:spcAft>
                          <a:spcPts val="0"/>
                        </a:spcAft>
                        <a:buNone/>
                      </a:pPr>
                      <a:r>
                        <a:rPr b="1" lang="en" sz="1200"/>
                        <a:t>Recall</a:t>
                      </a:r>
                      <a:endParaRPr b="1" sz="1200"/>
                    </a:p>
                  </a:txBody>
                  <a:tcPr marT="91425" marB="91425" marR="91425" marL="91425"/>
                </a:tc>
                <a:tc>
                  <a:txBody>
                    <a:bodyPr/>
                    <a:lstStyle/>
                    <a:p>
                      <a:pPr indent="0" lvl="0" marL="0" rtl="0" algn="ctr">
                        <a:spcBef>
                          <a:spcPts val="0"/>
                        </a:spcBef>
                        <a:spcAft>
                          <a:spcPts val="0"/>
                        </a:spcAft>
                        <a:buNone/>
                      </a:pPr>
                      <a:r>
                        <a:rPr b="1" lang="en" sz="1200"/>
                        <a:t>F1 score</a:t>
                      </a:r>
                      <a:endParaRPr b="1" sz="1200"/>
                    </a:p>
                  </a:txBody>
                  <a:tcPr marT="91425" marB="91425" marR="91425" marL="91425"/>
                </a:tc>
              </a:tr>
              <a:tr h="388900">
                <a:tc>
                  <a:txBody>
                    <a:bodyPr/>
                    <a:lstStyle/>
                    <a:p>
                      <a:pPr indent="0" lvl="0" marL="0" rtl="0" algn="ctr">
                        <a:spcBef>
                          <a:spcPts val="0"/>
                        </a:spcBef>
                        <a:spcAft>
                          <a:spcPts val="0"/>
                        </a:spcAft>
                        <a:buNone/>
                      </a:pPr>
                      <a:r>
                        <a:rPr lang="en" sz="1200"/>
                        <a:t>Train</a:t>
                      </a:r>
                      <a:endParaRPr sz="1200"/>
                    </a:p>
                  </a:txBody>
                  <a:tcPr marT="91425" marB="91425" marR="91425" marL="91425"/>
                </a:tc>
                <a:tc>
                  <a:txBody>
                    <a:bodyPr/>
                    <a:lstStyle/>
                    <a:p>
                      <a:pPr indent="0" lvl="0" marL="0" rtl="0" algn="ctr">
                        <a:spcBef>
                          <a:spcPts val="0"/>
                        </a:spcBef>
                        <a:spcAft>
                          <a:spcPts val="0"/>
                        </a:spcAft>
                        <a:buNone/>
                      </a:pPr>
                      <a:r>
                        <a:rPr lang="en" sz="1200"/>
                        <a:t>70.24%</a:t>
                      </a:r>
                      <a:endParaRPr sz="1200"/>
                    </a:p>
                  </a:txBody>
                  <a:tcPr marT="91425" marB="91425" marR="91425" marL="91425"/>
                </a:tc>
                <a:tc>
                  <a:txBody>
                    <a:bodyPr/>
                    <a:lstStyle/>
                    <a:p>
                      <a:pPr indent="0" lvl="0" marL="0" rtl="0" algn="ctr">
                        <a:spcBef>
                          <a:spcPts val="0"/>
                        </a:spcBef>
                        <a:spcAft>
                          <a:spcPts val="0"/>
                        </a:spcAft>
                        <a:buNone/>
                      </a:pPr>
                      <a:r>
                        <a:rPr lang="en" sz="1200"/>
                        <a:t>89.42%</a:t>
                      </a:r>
                      <a:endParaRPr sz="1200"/>
                    </a:p>
                  </a:txBody>
                  <a:tcPr marT="91425" marB="91425" marR="91425" marL="91425"/>
                </a:tc>
                <a:tc>
                  <a:txBody>
                    <a:bodyPr/>
                    <a:lstStyle/>
                    <a:p>
                      <a:pPr indent="0" lvl="0" marL="0" rtl="0" algn="ctr">
                        <a:spcBef>
                          <a:spcPts val="0"/>
                        </a:spcBef>
                        <a:spcAft>
                          <a:spcPts val="0"/>
                        </a:spcAft>
                        <a:buNone/>
                      </a:pPr>
                      <a:r>
                        <a:rPr lang="en" sz="1200"/>
                        <a:t>78.68%</a:t>
                      </a:r>
                      <a:endParaRPr sz="1200"/>
                    </a:p>
                  </a:txBody>
                  <a:tcPr marT="91425" marB="91425" marR="91425" marL="91425"/>
                </a:tc>
              </a:tr>
              <a:tr h="388900">
                <a:tc>
                  <a:txBody>
                    <a:bodyPr/>
                    <a:lstStyle/>
                    <a:p>
                      <a:pPr indent="0" lvl="0" marL="0" rtl="0" algn="ctr">
                        <a:spcBef>
                          <a:spcPts val="0"/>
                        </a:spcBef>
                        <a:spcAft>
                          <a:spcPts val="0"/>
                        </a:spcAft>
                        <a:buNone/>
                      </a:pPr>
                      <a:r>
                        <a:rPr lang="en" sz="1200"/>
                        <a:t>Validation</a:t>
                      </a:r>
                      <a:endParaRPr sz="1200"/>
                    </a:p>
                  </a:txBody>
                  <a:tcPr marT="91425" marB="91425" marR="91425" marL="91425"/>
                </a:tc>
                <a:tc>
                  <a:txBody>
                    <a:bodyPr/>
                    <a:lstStyle/>
                    <a:p>
                      <a:pPr indent="0" lvl="0" marL="0" rtl="0" algn="ctr">
                        <a:spcBef>
                          <a:spcPts val="0"/>
                        </a:spcBef>
                        <a:spcAft>
                          <a:spcPts val="0"/>
                        </a:spcAft>
                        <a:buNone/>
                      </a:pPr>
                      <a:r>
                        <a:rPr lang="en" sz="1200"/>
                        <a:t>69.89%</a:t>
                      </a:r>
                      <a:endParaRPr sz="1200"/>
                    </a:p>
                  </a:txBody>
                  <a:tcPr marT="91425" marB="91425" marR="91425" marL="91425"/>
                </a:tc>
                <a:tc>
                  <a:txBody>
                    <a:bodyPr/>
                    <a:lstStyle/>
                    <a:p>
                      <a:pPr indent="0" lvl="0" marL="0" rtl="0" algn="ctr">
                        <a:spcBef>
                          <a:spcPts val="0"/>
                        </a:spcBef>
                        <a:spcAft>
                          <a:spcPts val="0"/>
                        </a:spcAft>
                        <a:buNone/>
                      </a:pPr>
                      <a:r>
                        <a:rPr lang="en" sz="1200"/>
                        <a:t>89.64%</a:t>
                      </a:r>
                      <a:endParaRPr sz="1200"/>
                    </a:p>
                  </a:txBody>
                  <a:tcPr marT="91425" marB="91425" marR="91425" marL="91425"/>
                </a:tc>
                <a:tc>
                  <a:txBody>
                    <a:bodyPr/>
                    <a:lstStyle/>
                    <a:p>
                      <a:pPr indent="0" lvl="0" marL="0" rtl="0" algn="ctr">
                        <a:spcBef>
                          <a:spcPts val="0"/>
                        </a:spcBef>
                        <a:spcAft>
                          <a:spcPts val="0"/>
                        </a:spcAft>
                        <a:buNone/>
                      </a:pPr>
                      <a:r>
                        <a:rPr lang="en" sz="1200"/>
                        <a:t>78.55%</a:t>
                      </a:r>
                      <a:endParaRPr sz="1200"/>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19"/>
          <p:cNvSpPr txBox="1"/>
          <p:nvPr>
            <p:ph type="title"/>
          </p:nvPr>
        </p:nvSpPr>
        <p:spPr>
          <a:xfrm>
            <a:off x="1303800" y="598575"/>
            <a:ext cx="73818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Baseline Model Architecture</a:t>
            </a:r>
            <a:endParaRPr/>
          </a:p>
        </p:txBody>
      </p:sp>
      <p:sp>
        <p:nvSpPr>
          <p:cNvPr id="320" name="Google Shape;320;p19"/>
          <p:cNvSpPr txBox="1"/>
          <p:nvPr>
            <p:ph idx="1" type="body"/>
          </p:nvPr>
        </p:nvSpPr>
        <p:spPr>
          <a:xfrm>
            <a:off x="1273000" y="1940775"/>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Weight initialization</a:t>
            </a:r>
            <a:endParaRPr/>
          </a:p>
          <a:p>
            <a:pPr indent="-298450" lvl="1" marL="914400" rtl="0" algn="l">
              <a:spcBef>
                <a:spcPts val="0"/>
              </a:spcBef>
              <a:spcAft>
                <a:spcPts val="0"/>
              </a:spcAft>
              <a:buSzPts val="1100"/>
              <a:buChar char="○"/>
            </a:pPr>
            <a:r>
              <a:rPr lang="en"/>
              <a:t>Word2vec model (300d) to learn embeddings on unlabeled tweet corpus</a:t>
            </a:r>
            <a:endParaRPr/>
          </a:p>
          <a:p>
            <a:pPr indent="-298450" lvl="1" marL="914400" rtl="0" algn="l">
              <a:spcBef>
                <a:spcPts val="0"/>
              </a:spcBef>
              <a:spcAft>
                <a:spcPts val="0"/>
              </a:spcAft>
              <a:buSzPts val="1100"/>
              <a:buChar char="○"/>
            </a:pPr>
            <a:r>
              <a:rPr lang="en"/>
              <a:t>Distant supervision with NN to refine embeddings</a:t>
            </a:r>
            <a:endParaRPr/>
          </a:p>
          <a:p>
            <a:pPr indent="-311150" lvl="0" marL="457200" rtl="0" algn="l">
              <a:spcBef>
                <a:spcPts val="0"/>
              </a:spcBef>
              <a:spcAft>
                <a:spcPts val="0"/>
              </a:spcAft>
              <a:buSzPts val="1300"/>
              <a:buChar char="●"/>
            </a:pPr>
            <a:r>
              <a:rPr lang="en"/>
              <a:t>Layers</a:t>
            </a:r>
            <a:endParaRPr/>
          </a:p>
          <a:p>
            <a:pPr indent="-298450" lvl="1" marL="914400" rtl="0" algn="l">
              <a:spcBef>
                <a:spcPts val="0"/>
              </a:spcBef>
              <a:spcAft>
                <a:spcPts val="0"/>
              </a:spcAft>
              <a:buSzPts val="1100"/>
              <a:buChar char="○"/>
            </a:pPr>
            <a:r>
              <a:rPr lang="en"/>
              <a:t>One layer of Convolutional Layer, number of filters = 300, filter size = 5</a:t>
            </a:r>
            <a:endParaRPr/>
          </a:p>
          <a:p>
            <a:pPr indent="-298450" lvl="1" marL="914400" rtl="0" algn="l">
              <a:spcBef>
                <a:spcPts val="0"/>
              </a:spcBef>
              <a:spcAft>
                <a:spcPts val="0"/>
              </a:spcAft>
              <a:buSzPts val="1100"/>
              <a:buChar char="○"/>
            </a:pPr>
            <a:r>
              <a:rPr lang="en"/>
              <a:t>One layer of max pooling</a:t>
            </a:r>
            <a:endParaRPr/>
          </a:p>
          <a:p>
            <a:pPr indent="-298450" lvl="1" marL="914400" rtl="0" algn="l">
              <a:spcBef>
                <a:spcPts val="0"/>
              </a:spcBef>
              <a:spcAft>
                <a:spcPts val="0"/>
              </a:spcAft>
              <a:buSzPts val="1100"/>
              <a:buChar char="○"/>
            </a:pPr>
            <a:r>
              <a:rPr lang="en"/>
              <a:t>One layer of RELU</a:t>
            </a:r>
            <a:endParaRPr/>
          </a:p>
          <a:p>
            <a:pPr indent="-298450" lvl="1" marL="914400" rtl="0" algn="l">
              <a:spcBef>
                <a:spcPts val="0"/>
              </a:spcBef>
              <a:spcAft>
                <a:spcPts val="0"/>
              </a:spcAft>
              <a:buSzPts val="1100"/>
              <a:buChar char="○"/>
            </a:pPr>
            <a:r>
              <a:rPr lang="en"/>
              <a:t>One layer of fully-connected softmax</a:t>
            </a:r>
            <a:endParaRPr/>
          </a:p>
          <a:p>
            <a:pPr indent="-311150" lvl="0" marL="457200" rtl="0" algn="l">
              <a:spcBef>
                <a:spcPts val="0"/>
              </a:spcBef>
              <a:spcAft>
                <a:spcPts val="0"/>
              </a:spcAft>
              <a:buSzPts val="1300"/>
              <a:buChar char="●"/>
            </a:pPr>
            <a:r>
              <a:rPr lang="en"/>
              <a:t>Optimization</a:t>
            </a:r>
            <a:endParaRPr/>
          </a:p>
          <a:p>
            <a:pPr indent="-298450" lvl="1" marL="914400" rtl="0" algn="l">
              <a:spcBef>
                <a:spcPts val="0"/>
              </a:spcBef>
              <a:spcAft>
                <a:spcPts val="0"/>
              </a:spcAft>
              <a:buSzPts val="1100"/>
              <a:buChar char="○"/>
            </a:pPr>
            <a:r>
              <a:rPr lang="en"/>
              <a:t>Stochastic Gradient Descent (Adadelta)</a:t>
            </a:r>
            <a:endParaRPr/>
          </a:p>
          <a:p>
            <a:pPr indent="-311150" lvl="0" marL="457200" rtl="0" algn="l">
              <a:spcBef>
                <a:spcPts val="0"/>
              </a:spcBef>
              <a:spcAft>
                <a:spcPts val="0"/>
              </a:spcAft>
              <a:buSzPts val="1300"/>
              <a:buChar char="●"/>
            </a:pPr>
            <a:r>
              <a:rPr lang="en"/>
              <a:t>Regularization</a:t>
            </a:r>
            <a:endParaRPr/>
          </a:p>
          <a:p>
            <a:pPr indent="-298450" lvl="1" marL="914400" rtl="0" algn="l">
              <a:spcBef>
                <a:spcPts val="0"/>
              </a:spcBef>
              <a:spcAft>
                <a:spcPts val="0"/>
              </a:spcAft>
              <a:buSzPts val="1100"/>
              <a:buChar char="○"/>
            </a:pPr>
            <a:r>
              <a:rPr lang="en"/>
              <a:t>L2-normalization, dropout = 0.5</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Chosen Dataset</a:t>
            </a:r>
            <a:endParaRPr/>
          </a:p>
        </p:txBody>
      </p:sp>
      <p:sp>
        <p:nvSpPr>
          <p:cNvPr id="326" name="Google Shape;326;p20"/>
          <p:cNvSpPr txBox="1"/>
          <p:nvPr>
            <p:ph idx="1" type="body"/>
          </p:nvPr>
        </p:nvSpPr>
        <p:spPr>
          <a:xfrm>
            <a:off x="1303800" y="1971575"/>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Severyn, A et. al (2015) uses the dataset from Semeval-2015 Twitter Sentiment Analysis Challenge.</a:t>
            </a:r>
            <a:endParaRPr/>
          </a:p>
          <a:p>
            <a:pPr indent="-311150" lvl="0" marL="457200" rtl="0" algn="l">
              <a:spcBef>
                <a:spcPts val="0"/>
              </a:spcBef>
              <a:spcAft>
                <a:spcPts val="0"/>
              </a:spcAft>
              <a:buSzPts val="1300"/>
              <a:buChar char="●"/>
            </a:pPr>
            <a:r>
              <a:rPr lang="en" sz="1100" u="sng">
                <a:solidFill>
                  <a:schemeClr val="hlink"/>
                </a:solidFill>
                <a:latin typeface="Arial"/>
                <a:ea typeface="Arial"/>
                <a:cs typeface="Arial"/>
                <a:sym typeface="Arial"/>
                <a:hlinkClick r:id="rId3"/>
              </a:rPr>
              <a:t>T4SA Dataset - Twitter for Sentiment Analysis Dataset</a:t>
            </a:r>
            <a:r>
              <a:rPr lang="en"/>
              <a:t> used by Vadicamo, L. et. al (2017)</a:t>
            </a:r>
            <a:endParaRPr/>
          </a:p>
          <a:p>
            <a:pPr indent="-311150" lvl="0" marL="457200" rtl="0" algn="l">
              <a:spcBef>
                <a:spcPts val="0"/>
              </a:spcBef>
              <a:spcAft>
                <a:spcPts val="0"/>
              </a:spcAft>
              <a:buSzPts val="1300"/>
              <a:buChar char="●"/>
            </a:pPr>
            <a:r>
              <a:rPr lang="en"/>
              <a:t>u</a:t>
            </a:r>
            <a:r>
              <a:rPr lang="en"/>
              <a:t>nlabeled Covid tweets from Kaggle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Preliminary Results</a:t>
            </a:r>
            <a:endParaRPr/>
          </a:p>
        </p:txBody>
      </p:sp>
      <p:sp>
        <p:nvSpPr>
          <p:cNvPr id="332" name="Google Shape;332;p2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training for 5 epochs, our results on training set, validation set and test set are as follows:</a:t>
            </a:r>
            <a:endParaRPr/>
          </a:p>
          <a:p>
            <a:pPr indent="0" lvl="0" marL="0" rtl="0" algn="l">
              <a:spcBef>
                <a:spcPts val="1600"/>
              </a:spcBef>
              <a:spcAft>
                <a:spcPts val="1600"/>
              </a:spcAft>
              <a:buNone/>
            </a:pPr>
            <a:r>
              <a:t/>
            </a:r>
            <a:endParaRPr/>
          </a:p>
        </p:txBody>
      </p:sp>
      <p:graphicFrame>
        <p:nvGraphicFramePr>
          <p:cNvPr id="333" name="Google Shape;333;p21"/>
          <p:cNvGraphicFramePr/>
          <p:nvPr/>
        </p:nvGraphicFramePr>
        <p:xfrm>
          <a:off x="1303800" y="2803750"/>
          <a:ext cx="3000000" cy="3000000"/>
        </p:xfrm>
        <a:graphic>
          <a:graphicData uri="http://schemas.openxmlformats.org/drawingml/2006/table">
            <a:tbl>
              <a:tblPr>
                <a:noFill/>
                <a:tableStyleId>{DCD97CCB-835C-44D8-96D8-4F689E227FD6}</a:tableStyleId>
              </a:tblPr>
              <a:tblGrid>
                <a:gridCol w="877525"/>
                <a:gridCol w="1500100"/>
                <a:gridCol w="1309275"/>
                <a:gridCol w="1910050"/>
              </a:tblGrid>
              <a:tr h="400550">
                <a:tc>
                  <a:txBody>
                    <a:bodyPr/>
                    <a:lstStyle/>
                    <a:p>
                      <a:pPr indent="0" lvl="0" marL="0" rtl="0" algn="ctr">
                        <a:spcBef>
                          <a:spcPts val="0"/>
                        </a:spcBef>
                        <a:spcAft>
                          <a:spcPts val="0"/>
                        </a:spcAft>
                        <a:buNone/>
                      </a:pPr>
                      <a:r>
                        <a:rPr b="1" lang="en" sz="1200"/>
                        <a:t>Dataset</a:t>
                      </a:r>
                      <a:endParaRPr b="1" sz="1200"/>
                    </a:p>
                  </a:txBody>
                  <a:tcPr marT="91425" marB="91425" marR="91425" marL="91425"/>
                </a:tc>
                <a:tc>
                  <a:txBody>
                    <a:bodyPr/>
                    <a:lstStyle/>
                    <a:p>
                      <a:pPr indent="0" lvl="0" marL="0" rtl="0" algn="ctr">
                        <a:spcBef>
                          <a:spcPts val="0"/>
                        </a:spcBef>
                        <a:spcAft>
                          <a:spcPts val="0"/>
                        </a:spcAft>
                        <a:buNone/>
                      </a:pPr>
                      <a:r>
                        <a:rPr b="1" lang="en" sz="1200"/>
                        <a:t>Precision </a:t>
                      </a:r>
                      <a:endParaRPr b="1" sz="1200"/>
                    </a:p>
                  </a:txBody>
                  <a:tcPr marT="91425" marB="91425" marR="91425" marL="91425"/>
                </a:tc>
                <a:tc>
                  <a:txBody>
                    <a:bodyPr/>
                    <a:lstStyle/>
                    <a:p>
                      <a:pPr indent="0" lvl="0" marL="0" rtl="0" algn="ctr">
                        <a:spcBef>
                          <a:spcPts val="0"/>
                        </a:spcBef>
                        <a:spcAft>
                          <a:spcPts val="0"/>
                        </a:spcAft>
                        <a:buNone/>
                      </a:pPr>
                      <a:r>
                        <a:rPr b="1" lang="en" sz="1200"/>
                        <a:t>Recall</a:t>
                      </a:r>
                      <a:endParaRPr b="1" sz="1200"/>
                    </a:p>
                  </a:txBody>
                  <a:tcPr marT="91425" marB="91425" marR="91425" marL="91425"/>
                </a:tc>
                <a:tc>
                  <a:txBody>
                    <a:bodyPr/>
                    <a:lstStyle/>
                    <a:p>
                      <a:pPr indent="0" lvl="0" marL="0" rtl="0" algn="ctr">
                        <a:spcBef>
                          <a:spcPts val="0"/>
                        </a:spcBef>
                        <a:spcAft>
                          <a:spcPts val="0"/>
                        </a:spcAft>
                        <a:buNone/>
                      </a:pPr>
                      <a:r>
                        <a:rPr b="1" lang="en" sz="1200"/>
                        <a:t>F1 score</a:t>
                      </a:r>
                      <a:endParaRPr b="1" sz="1200"/>
                    </a:p>
                  </a:txBody>
                  <a:tcPr marT="91425" marB="91425" marR="91425" marL="91425"/>
                </a:tc>
              </a:tr>
              <a:tr h="388900">
                <a:tc>
                  <a:txBody>
                    <a:bodyPr/>
                    <a:lstStyle/>
                    <a:p>
                      <a:pPr indent="0" lvl="0" marL="0" rtl="0" algn="ctr">
                        <a:spcBef>
                          <a:spcPts val="0"/>
                        </a:spcBef>
                        <a:spcAft>
                          <a:spcPts val="0"/>
                        </a:spcAft>
                        <a:buNone/>
                      </a:pPr>
                      <a:r>
                        <a:rPr lang="en" sz="1200"/>
                        <a:t>Train</a:t>
                      </a:r>
                      <a:endParaRPr sz="1200"/>
                    </a:p>
                  </a:txBody>
                  <a:tcPr marT="91425" marB="91425" marR="91425" marL="91425"/>
                </a:tc>
                <a:tc>
                  <a:txBody>
                    <a:bodyPr/>
                    <a:lstStyle/>
                    <a:p>
                      <a:pPr indent="0" lvl="0" marL="0" rtl="0" algn="ctr">
                        <a:spcBef>
                          <a:spcPts val="0"/>
                        </a:spcBef>
                        <a:spcAft>
                          <a:spcPts val="0"/>
                        </a:spcAft>
                        <a:buNone/>
                      </a:pPr>
                      <a:r>
                        <a:rPr lang="en" sz="1200"/>
                        <a:t>88.55</a:t>
                      </a:r>
                      <a:endParaRPr sz="1200"/>
                    </a:p>
                  </a:txBody>
                  <a:tcPr marT="91425" marB="91425" marR="91425" marL="91425"/>
                </a:tc>
                <a:tc>
                  <a:txBody>
                    <a:bodyPr/>
                    <a:lstStyle/>
                    <a:p>
                      <a:pPr indent="0" lvl="0" marL="0" rtl="0" algn="ctr">
                        <a:spcBef>
                          <a:spcPts val="0"/>
                        </a:spcBef>
                        <a:spcAft>
                          <a:spcPts val="0"/>
                        </a:spcAft>
                        <a:buNone/>
                      </a:pPr>
                      <a:r>
                        <a:rPr lang="en" sz="1200"/>
                        <a:t>87.74</a:t>
                      </a:r>
                      <a:endParaRPr sz="1200"/>
                    </a:p>
                  </a:txBody>
                  <a:tcPr marT="91425" marB="91425" marR="91425" marL="91425"/>
                </a:tc>
                <a:tc>
                  <a:txBody>
                    <a:bodyPr/>
                    <a:lstStyle/>
                    <a:p>
                      <a:pPr indent="0" lvl="0" marL="0" rtl="0" algn="ctr">
                        <a:spcBef>
                          <a:spcPts val="0"/>
                        </a:spcBef>
                        <a:spcAft>
                          <a:spcPts val="0"/>
                        </a:spcAft>
                        <a:buNone/>
                      </a:pPr>
                      <a:r>
                        <a:rPr lang="en" sz="1200"/>
                        <a:t>88.12</a:t>
                      </a:r>
                      <a:endParaRPr sz="1200"/>
                    </a:p>
                  </a:txBody>
                  <a:tcPr marT="91425" marB="91425" marR="91425" marL="91425"/>
                </a:tc>
              </a:tr>
              <a:tr h="388900">
                <a:tc>
                  <a:txBody>
                    <a:bodyPr/>
                    <a:lstStyle/>
                    <a:p>
                      <a:pPr indent="0" lvl="0" marL="0" rtl="0" algn="ctr">
                        <a:spcBef>
                          <a:spcPts val="0"/>
                        </a:spcBef>
                        <a:spcAft>
                          <a:spcPts val="0"/>
                        </a:spcAft>
                        <a:buNone/>
                      </a:pPr>
                      <a:r>
                        <a:rPr lang="en" sz="1200"/>
                        <a:t>Validation</a:t>
                      </a:r>
                      <a:endParaRPr sz="1200"/>
                    </a:p>
                  </a:txBody>
                  <a:tcPr marT="91425" marB="91425" marR="91425" marL="91425"/>
                </a:tc>
                <a:tc>
                  <a:txBody>
                    <a:bodyPr/>
                    <a:lstStyle/>
                    <a:p>
                      <a:pPr indent="0" lvl="0" marL="0" rtl="0" algn="ctr">
                        <a:spcBef>
                          <a:spcPts val="0"/>
                        </a:spcBef>
                        <a:spcAft>
                          <a:spcPts val="0"/>
                        </a:spcAft>
                        <a:buNone/>
                      </a:pPr>
                      <a:r>
                        <a:rPr lang="en" sz="1200"/>
                        <a:t>93.96</a:t>
                      </a:r>
                      <a:endParaRPr sz="1200"/>
                    </a:p>
                  </a:txBody>
                  <a:tcPr marT="91425" marB="91425" marR="91425" marL="91425"/>
                </a:tc>
                <a:tc>
                  <a:txBody>
                    <a:bodyPr/>
                    <a:lstStyle/>
                    <a:p>
                      <a:pPr indent="0" lvl="0" marL="0" rtl="0" algn="ctr">
                        <a:spcBef>
                          <a:spcPts val="0"/>
                        </a:spcBef>
                        <a:spcAft>
                          <a:spcPts val="0"/>
                        </a:spcAft>
                        <a:buNone/>
                      </a:pPr>
                      <a:r>
                        <a:rPr lang="en" sz="1200"/>
                        <a:t>93.04</a:t>
                      </a:r>
                      <a:endParaRPr sz="1200"/>
                    </a:p>
                  </a:txBody>
                  <a:tcPr marT="91425" marB="91425" marR="91425" marL="91425"/>
                </a:tc>
                <a:tc>
                  <a:txBody>
                    <a:bodyPr/>
                    <a:lstStyle/>
                    <a:p>
                      <a:pPr indent="0" lvl="0" marL="0" rtl="0" algn="ctr">
                        <a:spcBef>
                          <a:spcPts val="0"/>
                        </a:spcBef>
                        <a:spcAft>
                          <a:spcPts val="0"/>
                        </a:spcAft>
                        <a:buNone/>
                      </a:pPr>
                      <a:r>
                        <a:rPr lang="en" sz="1200"/>
                        <a:t>91.04</a:t>
                      </a:r>
                      <a:endParaRPr sz="1200"/>
                    </a:p>
                  </a:txBody>
                  <a:tcPr marT="91425" marB="91425" marR="91425" marL="91425"/>
                </a:tc>
              </a:tr>
              <a:tr h="388900">
                <a:tc>
                  <a:txBody>
                    <a:bodyPr/>
                    <a:lstStyle/>
                    <a:p>
                      <a:pPr indent="0" lvl="0" marL="0" rtl="0" algn="ctr">
                        <a:spcBef>
                          <a:spcPts val="0"/>
                        </a:spcBef>
                        <a:spcAft>
                          <a:spcPts val="0"/>
                        </a:spcAft>
                        <a:buNone/>
                      </a:pPr>
                      <a:r>
                        <a:rPr lang="en" sz="1200"/>
                        <a:t>Test</a:t>
                      </a:r>
                      <a:endParaRPr sz="1200"/>
                    </a:p>
                  </a:txBody>
                  <a:tcPr marT="91425" marB="91425" marR="91425" marL="91425"/>
                </a:tc>
                <a:tc>
                  <a:txBody>
                    <a:bodyPr/>
                    <a:lstStyle/>
                    <a:p>
                      <a:pPr indent="0" lvl="0" marL="0" rtl="0" algn="ctr">
                        <a:spcBef>
                          <a:spcPts val="0"/>
                        </a:spcBef>
                        <a:spcAft>
                          <a:spcPts val="0"/>
                        </a:spcAft>
                        <a:buNone/>
                      </a:pPr>
                      <a:r>
                        <a:rPr lang="en" sz="1200"/>
                        <a:t> 93.72	</a:t>
                      </a:r>
                      <a:endParaRPr sz="1200"/>
                    </a:p>
                  </a:txBody>
                  <a:tcPr marT="91425" marB="91425" marR="91425" marL="91425"/>
                </a:tc>
                <a:tc>
                  <a:txBody>
                    <a:bodyPr/>
                    <a:lstStyle/>
                    <a:p>
                      <a:pPr indent="0" lvl="0" marL="0" rtl="0" algn="ctr">
                        <a:spcBef>
                          <a:spcPts val="0"/>
                        </a:spcBef>
                        <a:spcAft>
                          <a:spcPts val="0"/>
                        </a:spcAft>
                        <a:buNone/>
                      </a:pPr>
                      <a:r>
                        <a:rPr lang="en" sz="1200"/>
                        <a:t>90.60</a:t>
                      </a:r>
                      <a:endParaRPr sz="1200"/>
                    </a:p>
                  </a:txBody>
                  <a:tcPr marT="91425" marB="91425" marR="91425" marL="91425"/>
                </a:tc>
                <a:tc>
                  <a:txBody>
                    <a:bodyPr/>
                    <a:lstStyle/>
                    <a:p>
                      <a:pPr indent="0" lvl="0" marL="0" rtl="0" algn="ctr">
                        <a:spcBef>
                          <a:spcPts val="0"/>
                        </a:spcBef>
                        <a:spcAft>
                          <a:spcPts val="0"/>
                        </a:spcAft>
                        <a:buNone/>
                      </a:pPr>
                      <a:r>
                        <a:rPr lang="en" sz="1200"/>
                        <a:t>92.00</a:t>
                      </a:r>
                      <a:endParaRPr sz="1200"/>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