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0" r:id="rId2"/>
    <p:sldId id="296" r:id="rId3"/>
    <p:sldId id="297" r:id="rId4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2318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552">
          <p15:clr>
            <a:srgbClr val="A4A3A4"/>
          </p15:clr>
        </p15:guide>
        <p15:guide id="6" pos="16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6" d="100"/>
          <a:sy n="106" d="100"/>
        </p:scale>
        <p:origin x="1552" y="176"/>
      </p:cViewPr>
      <p:guideLst>
        <p:guide orient="horz" pos="255"/>
        <p:guide orient="horz" pos="1185"/>
        <p:guide orient="horz" pos="2318"/>
        <p:guide orient="horz" pos="3226"/>
        <p:guide pos="5552"/>
        <p:guide pos="16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CF67-931D-41B3-9BB6-519EB6C624CB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A33A7-0C16-479F-B779-995FE752C3A0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00E5-1A9F-493F-9C70-C4DAB2DF5A4F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6B4D7-C4FF-4DDF-AE91-3CFA2D34FB93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4284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2039A-E97F-411B-A3B7-244AE55654E7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E1D06-3CC0-432D-A037-8B55800A5E92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016F-9AB9-40C7-A909-117A1DD87674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6AF7-50A3-4672-B70D-1DD89258D21D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55409-E38B-4897-97A0-F05091393522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78694-A35B-4125-983A-6EF9FA5E1AE2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3248-30FA-467D-A8AB-CD6B0EDC9020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21F8A-E89D-48DC-A3C0-551905838FA5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7" y="1825625"/>
            <a:ext cx="4189413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825625"/>
            <a:ext cx="4189413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60548-C483-4487-AB9C-A09D735CC82F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0FD5-A9D6-49BD-ADD9-776DD538D701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1A2B-BA97-4C0C-B5A4-16D0A7236EE0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E165-D9FB-4AD4-AF6D-BEF23EF904B4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ABEA-9E06-470D-A3CC-798C856532D9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DB832-3792-470E-904F-796927EFBDE9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C858-5D08-4010-9724-A2DB9DA32EE3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F4DC6-E371-4377-B7DC-EDBF35669477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3F09F-8BB2-4EC6-905F-E179034E9881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3082-8BCB-49AA-8681-322102545676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47A6-50F5-40CC-AF28-E630DE32D6E1}" type="datetime1">
              <a:rPr lang="en-US" altLang="zh-CN"/>
              <a:t>2/6/20</a:t>
            </a:fld>
            <a:endParaRPr lang="zh-CN" altLang="zh-CN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79164-E59C-4961-8EC3-F3D21B2D9B24}" type="slidenum">
              <a:rPr lang="zh-CN" altLang="zh-CN"/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/>
              </a:rPr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1038" y="6356350"/>
            <a:ext cx="222885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0A981B-B062-4F81-9D41-DE04D6C298A1}" type="datetime1">
              <a:rPr lang="en-US" altLang="zh-CN"/>
              <a:t>2/6/20</a:t>
            </a:fld>
            <a:endParaRPr lang="zh-CN" altLang="zh-CN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1363" y="6356350"/>
            <a:ext cx="33432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56350"/>
            <a:ext cx="222885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422622-435A-4160-B8A6-34A30C0752DE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12FB4-22BE-DF49-88AF-99E97DE82B91}"/>
              </a:ext>
            </a:extLst>
          </p:cNvPr>
          <p:cNvSpPr txBox="1"/>
          <p:nvPr/>
        </p:nvSpPr>
        <p:spPr>
          <a:xfrm>
            <a:off x="3359803" y="25032"/>
            <a:ext cx="318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49D2C-7322-B248-BF97-C057B494C014}"/>
              </a:ext>
            </a:extLst>
          </p:cNvPr>
          <p:cNvSpPr txBox="1"/>
          <p:nvPr/>
        </p:nvSpPr>
        <p:spPr>
          <a:xfrm>
            <a:off x="-15681" y="40671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Architecture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916D6-6F8C-354D-83F9-8901A5A22128}"/>
              </a:ext>
            </a:extLst>
          </p:cNvPr>
          <p:cNvSpPr txBox="1"/>
          <p:nvPr/>
        </p:nvSpPr>
        <p:spPr>
          <a:xfrm>
            <a:off x="-39585" y="307396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Selected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28B64-9A0C-F840-A8C9-ACE9C6F2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091"/>
            <a:ext cx="9906000" cy="31519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DA1A05-DF6D-FC41-9F09-2D4AC3129006}"/>
              </a:ext>
            </a:extLst>
          </p:cNvPr>
          <p:cNvSpPr txBox="1"/>
          <p:nvPr/>
        </p:nvSpPr>
        <p:spPr>
          <a:xfrm>
            <a:off x="1565564" y="5524381"/>
            <a:ext cx="54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D2D2B6-DC6E-E845-AF02-D7937A763D98}"/>
              </a:ext>
            </a:extLst>
          </p:cNvPr>
          <p:cNvSpPr txBox="1"/>
          <p:nvPr/>
        </p:nvSpPr>
        <p:spPr>
          <a:xfrm>
            <a:off x="1087944" y="4817964"/>
            <a:ext cx="1997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11DD2-E8B2-A540-A8E2-221BA2BDF312}"/>
              </a:ext>
            </a:extLst>
          </p:cNvPr>
          <p:cNvSpPr txBox="1"/>
          <p:nvPr/>
        </p:nvSpPr>
        <p:spPr>
          <a:xfrm>
            <a:off x="1270393" y="6094950"/>
            <a:ext cx="18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Mexico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8F4E7-E879-F340-8280-6B08AF29FE02}"/>
              </a:ext>
            </a:extLst>
          </p:cNvPr>
          <p:cNvSpPr txBox="1"/>
          <p:nvPr/>
        </p:nvSpPr>
        <p:spPr>
          <a:xfrm>
            <a:off x="4059382" y="5374022"/>
            <a:ext cx="105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3D7BD6-D493-6046-827F-81ECDA49EA12}"/>
              </a:ext>
            </a:extLst>
          </p:cNvPr>
          <p:cNvSpPr txBox="1"/>
          <p:nvPr/>
        </p:nvSpPr>
        <p:spPr>
          <a:xfrm>
            <a:off x="6575960" y="6146322"/>
            <a:ext cx="84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2076EF-BB99-4D4B-9A65-05CCBC9839D9}"/>
              </a:ext>
            </a:extLst>
          </p:cNvPr>
          <p:cNvSpPr txBox="1"/>
          <p:nvPr/>
        </p:nvSpPr>
        <p:spPr>
          <a:xfrm>
            <a:off x="4791692" y="5135564"/>
            <a:ext cx="132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Germany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4A881-A09A-3D4F-A5E2-44D623E693FA}"/>
              </a:ext>
            </a:extLst>
          </p:cNvPr>
          <p:cNvSpPr txBox="1"/>
          <p:nvPr/>
        </p:nvSpPr>
        <p:spPr>
          <a:xfrm>
            <a:off x="6820394" y="4681880"/>
            <a:ext cx="10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Russia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2A152-6551-C642-AA8E-2175737A1AA6}"/>
              </a:ext>
            </a:extLst>
          </p:cNvPr>
          <p:cNvSpPr txBox="1"/>
          <p:nvPr/>
        </p:nvSpPr>
        <p:spPr>
          <a:xfrm>
            <a:off x="3415373" y="4875303"/>
            <a:ext cx="177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Great Britain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DA9CE6-6DF5-BC4A-BB2E-ED57220360F6}"/>
              </a:ext>
            </a:extLst>
          </p:cNvPr>
          <p:cNvSpPr txBox="1"/>
          <p:nvPr/>
        </p:nvSpPr>
        <p:spPr>
          <a:xfrm>
            <a:off x="8263742" y="6192489"/>
            <a:ext cx="15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South Korea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DABFFF-F17B-2041-9D95-D9F5878CF3C5}"/>
              </a:ext>
            </a:extLst>
          </p:cNvPr>
          <p:cNvSpPr txBox="1"/>
          <p:nvPr/>
        </p:nvSpPr>
        <p:spPr>
          <a:xfrm>
            <a:off x="8326492" y="5653354"/>
            <a:ext cx="9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Japan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164E98-C32C-164F-819E-8030A05B19BF}"/>
              </a:ext>
            </a:extLst>
          </p:cNvPr>
          <p:cNvSpPr txBox="1"/>
          <p:nvPr/>
        </p:nvSpPr>
        <p:spPr>
          <a:xfrm>
            <a:off x="2314834" y="3467633"/>
            <a:ext cx="603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375942 pieces of YouTube data from 10 countries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20">
            <a:extLst>
              <a:ext uri="{FF2B5EF4-FFF2-40B4-BE49-F238E27FC236}">
                <a16:creationId xmlns:a16="http://schemas.microsoft.com/office/drawing/2014/main" id="{E357C6B1-C217-F14E-BB53-B69E00A9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90" y="771991"/>
            <a:ext cx="106439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Input</a:t>
            </a:r>
            <a:endParaRPr lang="zh-CN" altLang="en-US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117EBB-35D8-7845-B360-7775DB8D68B8}"/>
              </a:ext>
            </a:extLst>
          </p:cNvPr>
          <p:cNvSpPr/>
          <p:nvPr/>
        </p:nvSpPr>
        <p:spPr bwMode="auto">
          <a:xfrm>
            <a:off x="104109" y="1139548"/>
            <a:ext cx="3292966" cy="192089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文本框 20">
            <a:extLst>
              <a:ext uri="{FF2B5EF4-FFF2-40B4-BE49-F238E27FC236}">
                <a16:creationId xmlns:a16="http://schemas.microsoft.com/office/drawing/2014/main" id="{C77F5917-BBDB-6544-A23B-DE17B3C9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16" y="1238634"/>
            <a:ext cx="297665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31496"/>
                      <a:gd name="connsiteY0" fmla="*/ 0 h 400110"/>
                      <a:gd name="connsiteX1" fmla="*/ 535559 w 2231496"/>
                      <a:gd name="connsiteY1" fmla="*/ 0 h 400110"/>
                      <a:gd name="connsiteX2" fmla="*/ 1026488 w 2231496"/>
                      <a:gd name="connsiteY2" fmla="*/ 0 h 400110"/>
                      <a:gd name="connsiteX3" fmla="*/ 1628992 w 2231496"/>
                      <a:gd name="connsiteY3" fmla="*/ 0 h 400110"/>
                      <a:gd name="connsiteX4" fmla="*/ 2231496 w 2231496"/>
                      <a:gd name="connsiteY4" fmla="*/ 0 h 400110"/>
                      <a:gd name="connsiteX5" fmla="*/ 2231496 w 2231496"/>
                      <a:gd name="connsiteY5" fmla="*/ 400110 h 400110"/>
                      <a:gd name="connsiteX6" fmla="*/ 1718252 w 2231496"/>
                      <a:gd name="connsiteY6" fmla="*/ 400110 h 400110"/>
                      <a:gd name="connsiteX7" fmla="*/ 1205008 w 2231496"/>
                      <a:gd name="connsiteY7" fmla="*/ 400110 h 400110"/>
                      <a:gd name="connsiteX8" fmla="*/ 602504 w 2231496"/>
                      <a:gd name="connsiteY8" fmla="*/ 400110 h 400110"/>
                      <a:gd name="connsiteX9" fmla="*/ 0 w 2231496"/>
                      <a:gd name="connsiteY9" fmla="*/ 400110 h 400110"/>
                      <a:gd name="connsiteX10" fmla="*/ 0 w 2231496"/>
                      <a:gd name="connsiteY10" fmla="*/ 0 h 40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231496" h="400110" extrusionOk="0">
                        <a:moveTo>
                          <a:pt x="0" y="0"/>
                        </a:moveTo>
                        <a:cubicBezTo>
                          <a:pt x="263301" y="3342"/>
                          <a:pt x="358645" y="-22867"/>
                          <a:pt x="535559" y="0"/>
                        </a:cubicBezTo>
                        <a:cubicBezTo>
                          <a:pt x="712473" y="22867"/>
                          <a:pt x="814846" y="-13713"/>
                          <a:pt x="1026488" y="0"/>
                        </a:cubicBezTo>
                        <a:cubicBezTo>
                          <a:pt x="1238130" y="13713"/>
                          <a:pt x="1433510" y="1007"/>
                          <a:pt x="1628992" y="0"/>
                        </a:cubicBezTo>
                        <a:cubicBezTo>
                          <a:pt x="1824474" y="-1007"/>
                          <a:pt x="2079273" y="-4633"/>
                          <a:pt x="2231496" y="0"/>
                        </a:cubicBezTo>
                        <a:cubicBezTo>
                          <a:pt x="2243116" y="88236"/>
                          <a:pt x="2241642" y="309932"/>
                          <a:pt x="2231496" y="400110"/>
                        </a:cubicBezTo>
                        <a:cubicBezTo>
                          <a:pt x="2128466" y="392133"/>
                          <a:pt x="1902742" y="424962"/>
                          <a:pt x="1718252" y="400110"/>
                        </a:cubicBezTo>
                        <a:cubicBezTo>
                          <a:pt x="1533762" y="375258"/>
                          <a:pt x="1445155" y="392904"/>
                          <a:pt x="1205008" y="400110"/>
                        </a:cubicBezTo>
                        <a:cubicBezTo>
                          <a:pt x="964861" y="407316"/>
                          <a:pt x="731062" y="384365"/>
                          <a:pt x="602504" y="400110"/>
                        </a:cubicBezTo>
                        <a:cubicBezTo>
                          <a:pt x="473946" y="415855"/>
                          <a:pt x="279492" y="384546"/>
                          <a:pt x="0" y="400110"/>
                        </a:cubicBezTo>
                        <a:cubicBezTo>
                          <a:pt x="4306" y="228309"/>
                          <a:pt x="-14020" y="1451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of Likes</a:t>
            </a:r>
            <a:endParaRPr lang="zh-CN" altLang="en-US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文本框 20">
            <a:extLst>
              <a:ext uri="{FF2B5EF4-FFF2-40B4-BE49-F238E27FC236}">
                <a16:creationId xmlns:a16="http://schemas.microsoft.com/office/drawing/2014/main" id="{CBFAF3BC-2477-054B-81FE-7D115539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16" y="1672489"/>
            <a:ext cx="297665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of Dislikes</a:t>
            </a:r>
            <a:endParaRPr lang="zh-CN" altLang="en-US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20">
            <a:extLst>
              <a:ext uri="{FF2B5EF4-FFF2-40B4-BE49-F238E27FC236}">
                <a16:creationId xmlns:a16="http://schemas.microsoft.com/office/drawing/2014/main" id="{BA5ED345-210E-C247-A729-39B0B0E3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15" y="2546325"/>
            <a:ext cx="297665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of Comments</a:t>
            </a:r>
            <a:endParaRPr lang="zh-CN" altLang="en-US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20">
            <a:extLst>
              <a:ext uri="{FF2B5EF4-FFF2-40B4-BE49-F238E27FC236}">
                <a16:creationId xmlns:a16="http://schemas.microsoft.com/office/drawing/2014/main" id="{0CF36262-A896-DF4E-A074-8F02F728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16" y="2109407"/>
            <a:ext cx="297665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Days Published</a:t>
            </a:r>
            <a:endParaRPr lang="zh-CN" altLang="en-US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文本框 20">
            <a:extLst>
              <a:ext uri="{FF2B5EF4-FFF2-40B4-BE49-F238E27FC236}">
                <a16:creationId xmlns:a16="http://schemas.microsoft.com/office/drawing/2014/main" id="{BE8963CD-5AC2-7B41-A59E-41356DA1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422" y="1736523"/>
            <a:ext cx="160213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Regression Algorithm</a:t>
            </a:r>
            <a:endParaRPr lang="zh-CN" altLang="en-US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DC60D9-C562-B242-A435-7D5B9EC4DF8D}"/>
              </a:ext>
            </a:extLst>
          </p:cNvPr>
          <p:cNvSpPr/>
          <p:nvPr/>
        </p:nvSpPr>
        <p:spPr bwMode="auto">
          <a:xfrm>
            <a:off x="4912338" y="1139548"/>
            <a:ext cx="1534989" cy="193441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722005E-FB18-A34A-BFDA-F06D587541AD}"/>
              </a:ext>
            </a:extLst>
          </p:cNvPr>
          <p:cNvSpPr/>
          <p:nvPr/>
        </p:nvSpPr>
        <p:spPr bwMode="auto">
          <a:xfrm>
            <a:off x="7971478" y="1161862"/>
            <a:ext cx="1620827" cy="193441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文本框 20">
            <a:extLst>
              <a:ext uri="{FF2B5EF4-FFF2-40B4-BE49-F238E27FC236}">
                <a16:creationId xmlns:a16="http://schemas.microsoft.com/office/drawing/2014/main" id="{106275CE-3269-A64C-89A4-837D6379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788" y="1723817"/>
            <a:ext cx="160213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endParaRPr lang="zh-CN" altLang="en-US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6A0B8-9C54-FA4B-A18C-D54AEED4DC49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 bwMode="auto">
          <a:xfrm>
            <a:off x="3397075" y="2099998"/>
            <a:ext cx="1515263" cy="6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528032-44A8-7D4E-94BD-99C799A9FF6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 bwMode="auto">
          <a:xfrm>
            <a:off x="6447327" y="2106758"/>
            <a:ext cx="1524151" cy="22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文本框 20">
            <a:extLst>
              <a:ext uri="{FF2B5EF4-FFF2-40B4-BE49-F238E27FC236}">
                <a16:creationId xmlns:a16="http://schemas.microsoft.com/office/drawing/2014/main" id="{48100B71-4C39-CC4F-9E22-9F1214B2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02" y="761752"/>
            <a:ext cx="112197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Output</a:t>
            </a:r>
            <a:endParaRPr lang="zh-CN" altLang="en-US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20">
            <a:extLst>
              <a:ext uri="{FF2B5EF4-FFF2-40B4-BE49-F238E27FC236}">
                <a16:creationId xmlns:a16="http://schemas.microsoft.com/office/drawing/2014/main" id="{F54E9705-38D6-5C41-BABA-C93FCD6A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510" y="736793"/>
            <a:ext cx="112197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Label</a:t>
            </a:r>
            <a:endParaRPr lang="zh-CN" altLang="en-US" sz="28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20">
            <a:extLst>
              <a:ext uri="{FF2B5EF4-FFF2-40B4-BE49-F238E27FC236}">
                <a16:creationId xmlns:a16="http://schemas.microsoft.com/office/drawing/2014/main" id="{73ABAFA1-A658-8645-B4AA-CBDE75AF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635" y="1625899"/>
            <a:ext cx="1404949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Predicted Number of Views</a:t>
            </a:r>
            <a:endParaRPr lang="zh-CN" altLang="en-US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文本框 20">
            <a:extLst>
              <a:ext uri="{FF2B5EF4-FFF2-40B4-BE49-F238E27FC236}">
                <a16:creationId xmlns:a16="http://schemas.microsoft.com/office/drawing/2014/main" id="{8399BCD5-E455-F948-8640-0ECC62340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924" y="1365151"/>
            <a:ext cx="1385936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Popular</a:t>
            </a:r>
          </a:p>
          <a:p>
            <a:pPr algn="ctr"/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1F63B-266A-3E44-81D2-3F675131FA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88924" y="5853409"/>
            <a:ext cx="237568" cy="441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7" name="文本框 20">
            <a:extLst>
              <a:ext uri="{FF2B5EF4-FFF2-40B4-BE49-F238E27FC236}">
                <a16:creationId xmlns:a16="http://schemas.microsoft.com/office/drawing/2014/main" id="{8C1AEC83-922D-B047-8AD7-21186A3B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924" y="2196881"/>
            <a:ext cx="1385936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Popular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ED254C-D43E-0E44-8FB7-D9CE1FFEAE59}"/>
              </a:ext>
            </a:extLst>
          </p:cNvPr>
          <p:cNvSpPr/>
          <p:nvPr/>
        </p:nvSpPr>
        <p:spPr bwMode="auto">
          <a:xfrm>
            <a:off x="129690" y="990789"/>
            <a:ext cx="5825634" cy="31679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C6BB8-A1FE-C345-8274-691E065829B0}"/>
              </a:ext>
            </a:extLst>
          </p:cNvPr>
          <p:cNvSpPr txBox="1"/>
          <p:nvPr/>
        </p:nvSpPr>
        <p:spPr>
          <a:xfrm>
            <a:off x="3359803" y="25032"/>
            <a:ext cx="325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Selection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8AFED1-3D0F-3743-A6A2-AC1B4A02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64241"/>
              </p:ext>
            </p:extLst>
          </p:nvPr>
        </p:nvGraphicFramePr>
        <p:xfrm>
          <a:off x="129689" y="1122665"/>
          <a:ext cx="5591172" cy="3108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8742">
                  <a:extLst>
                    <a:ext uri="{9D8B030D-6E8A-4147-A177-3AD203B41FA5}">
                      <a16:colId xmlns:a16="http://schemas.microsoft.com/office/drawing/2014/main" val="3070810842"/>
                    </a:ext>
                  </a:extLst>
                </a:gridCol>
                <a:gridCol w="926123">
                  <a:extLst>
                    <a:ext uri="{9D8B030D-6E8A-4147-A177-3AD203B41FA5}">
                      <a16:colId xmlns:a16="http://schemas.microsoft.com/office/drawing/2014/main" val="544889302"/>
                    </a:ext>
                  </a:extLst>
                </a:gridCol>
                <a:gridCol w="2696307">
                  <a:extLst>
                    <a:ext uri="{9D8B030D-6E8A-4147-A177-3AD203B41FA5}">
                      <a16:colId xmlns:a16="http://schemas.microsoft.com/office/drawing/2014/main" val="2094631639"/>
                    </a:ext>
                  </a:extLst>
                </a:gridCol>
              </a:tblGrid>
              <a:tr h="3357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Algorithm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CV</a:t>
                      </a: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MSE</a:t>
                      </a:r>
                      <a:r>
                        <a:rPr lang="zh-CN" altLang="en-US" sz="1800" b="1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endParaRPr lang="en-US" sz="1800" b="1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33910"/>
                  </a:ext>
                </a:extLst>
              </a:tr>
              <a:tr h="839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Linear 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Regression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0.6953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15,433,411,971,867.74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69159"/>
                  </a:ext>
                </a:extLst>
              </a:tr>
              <a:tr h="839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Ridge 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Regression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0.6953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15,433,411,971,866.65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15104"/>
                  </a:ext>
                </a:extLst>
              </a:tr>
              <a:tr h="650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Random Forest 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Regression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0.9703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1,084,290,013,297.92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3181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64B42FA-7EC6-F045-BE6B-EB32D5C8849E}"/>
              </a:ext>
            </a:extLst>
          </p:cNvPr>
          <p:cNvSpPr txBox="1"/>
          <p:nvPr/>
        </p:nvSpPr>
        <p:spPr>
          <a:xfrm>
            <a:off x="129689" y="50447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 Algorithm Selection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EA78A-E28C-7C4F-83AB-D7BE73877D36}"/>
              </a:ext>
            </a:extLst>
          </p:cNvPr>
          <p:cNvSpPr txBox="1"/>
          <p:nvPr/>
        </p:nvSpPr>
        <p:spPr>
          <a:xfrm>
            <a:off x="129688" y="429064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Selection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3320D9-5E4B-734E-9F33-B5710DC301EC}"/>
              </a:ext>
            </a:extLst>
          </p:cNvPr>
          <p:cNvCxnSpPr/>
          <p:nvPr/>
        </p:nvCxnSpPr>
        <p:spPr bwMode="auto">
          <a:xfrm flipV="1">
            <a:off x="984738" y="4752312"/>
            <a:ext cx="0" cy="1648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D254E0-4B0E-D741-8EE5-06BF4D92D101}"/>
              </a:ext>
            </a:extLst>
          </p:cNvPr>
          <p:cNvCxnSpPr/>
          <p:nvPr/>
        </p:nvCxnSpPr>
        <p:spPr bwMode="auto">
          <a:xfrm>
            <a:off x="773723" y="6131169"/>
            <a:ext cx="35989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32C0F-E59D-A94E-9C3A-B2E512B241C3}"/>
              </a:ext>
            </a:extLst>
          </p:cNvPr>
          <p:cNvCxnSpPr/>
          <p:nvPr/>
        </p:nvCxnSpPr>
        <p:spPr bwMode="auto">
          <a:xfrm>
            <a:off x="984738" y="5474677"/>
            <a:ext cx="33059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02EB5DE-22D1-E241-937A-372B32EE9A4B}"/>
              </a:ext>
            </a:extLst>
          </p:cNvPr>
          <p:cNvSpPr txBox="1"/>
          <p:nvPr/>
        </p:nvSpPr>
        <p:spPr>
          <a:xfrm>
            <a:off x="4290646" y="5274622"/>
            <a:ext cx="309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 = 100 million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E54252-4043-8547-A2D5-D5BA15891DB9}"/>
              </a:ext>
            </a:extLst>
          </p:cNvPr>
          <p:cNvSpPr txBox="1"/>
          <p:nvPr/>
        </p:nvSpPr>
        <p:spPr>
          <a:xfrm>
            <a:off x="1775443" y="4933128"/>
            <a:ext cx="140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Mega-hit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B4BDC-7370-0B41-803E-9F21E8C8972E}"/>
              </a:ext>
            </a:extLst>
          </p:cNvPr>
          <p:cNvSpPr txBox="1"/>
          <p:nvPr/>
        </p:nvSpPr>
        <p:spPr>
          <a:xfrm>
            <a:off x="1464783" y="5612302"/>
            <a:ext cx="202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Mega-hit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F4BE6A-3EAA-CB42-9D71-100CBD3C94B8}"/>
              </a:ext>
            </a:extLst>
          </p:cNvPr>
          <p:cNvSpPr txBox="1"/>
          <p:nvPr/>
        </p:nvSpPr>
        <p:spPr>
          <a:xfrm>
            <a:off x="6138722" y="389389"/>
            <a:ext cx="349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</a:t>
            </a:r>
          </a:p>
          <a:p>
            <a:pPr algn="ctr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 Algorithm 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1047F58-76EE-F54F-A74A-F0975AA95435}"/>
              </a:ext>
            </a:extLst>
          </p:cNvPr>
          <p:cNvSpPr/>
          <p:nvPr/>
        </p:nvSpPr>
        <p:spPr bwMode="auto">
          <a:xfrm>
            <a:off x="6765538" y="1242458"/>
            <a:ext cx="2239108" cy="104299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F045A0-5D97-0F49-B413-EAEE10D8F388}"/>
              </a:ext>
            </a:extLst>
          </p:cNvPr>
          <p:cNvSpPr/>
          <p:nvPr/>
        </p:nvSpPr>
        <p:spPr>
          <a:xfrm>
            <a:off x="6765537" y="1389171"/>
            <a:ext cx="2239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Random Forest </a:t>
            </a: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Regression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4A9B804-2453-0D45-A481-CBFDCD19F9D7}"/>
              </a:ext>
            </a:extLst>
          </p:cNvPr>
          <p:cNvSpPr/>
          <p:nvPr/>
        </p:nvSpPr>
        <p:spPr bwMode="auto">
          <a:xfrm>
            <a:off x="6466970" y="3024064"/>
            <a:ext cx="1246813" cy="104299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7C5686F-0A63-BD42-9FB9-3DD1C705C842}"/>
              </a:ext>
            </a:extLst>
          </p:cNvPr>
          <p:cNvSpPr/>
          <p:nvPr/>
        </p:nvSpPr>
        <p:spPr bwMode="auto">
          <a:xfrm>
            <a:off x="8065281" y="3024064"/>
            <a:ext cx="1246813" cy="104299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34647B-8303-C849-B0CD-B00CE5EBB453}"/>
              </a:ext>
            </a:extLst>
          </p:cNvPr>
          <p:cNvSpPr/>
          <p:nvPr/>
        </p:nvSpPr>
        <p:spPr>
          <a:xfrm>
            <a:off x="6392091" y="3193971"/>
            <a:ext cx="1396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Highest CV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A11084-C7FD-D04E-AC26-C848D5AF170D}"/>
              </a:ext>
            </a:extLst>
          </p:cNvPr>
          <p:cNvSpPr/>
          <p:nvPr/>
        </p:nvSpPr>
        <p:spPr>
          <a:xfrm>
            <a:off x="7990402" y="3190808"/>
            <a:ext cx="1396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Lowest MSE Error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18932-FCC1-9A46-956C-AFF3C3D5758E}"/>
              </a:ext>
            </a:extLst>
          </p:cNvPr>
          <p:cNvCxnSpPr>
            <a:stCxn id="67" idx="0"/>
            <a:endCxn id="66" idx="2"/>
          </p:cNvCxnSpPr>
          <p:nvPr/>
        </p:nvCxnSpPr>
        <p:spPr bwMode="auto">
          <a:xfrm flipV="1">
            <a:off x="7090377" y="2285455"/>
            <a:ext cx="794715" cy="73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96AF84-18C6-4648-9D29-A9BC4D87CD6B}"/>
              </a:ext>
            </a:extLst>
          </p:cNvPr>
          <p:cNvCxnSpPr>
            <a:stCxn id="66" idx="2"/>
            <a:endCxn id="68" idx="0"/>
          </p:cNvCxnSpPr>
          <p:nvPr/>
        </p:nvCxnSpPr>
        <p:spPr bwMode="auto">
          <a:xfrm>
            <a:off x="7885092" y="2285455"/>
            <a:ext cx="803596" cy="73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450580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91E472D-DDB3-4B4D-A2F0-7904E9A3FD9E}"/>
              </a:ext>
            </a:extLst>
          </p:cNvPr>
          <p:cNvSpPr txBox="1"/>
          <p:nvPr/>
        </p:nvSpPr>
        <p:spPr>
          <a:xfrm>
            <a:off x="3359803" y="25032"/>
            <a:ext cx="3990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and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F8C68-C92B-CF47-B947-82D8C7EA6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36287"/>
            <a:ext cx="4097215" cy="40972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93DBCB-E212-9B47-824B-F5D727F5773E}"/>
              </a:ext>
            </a:extLst>
          </p:cNvPr>
          <p:cNvSpPr txBox="1"/>
          <p:nvPr/>
        </p:nvSpPr>
        <p:spPr>
          <a:xfrm>
            <a:off x="129689" y="38445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Analyze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9025CA-6E83-6C43-A275-F806407D4800}"/>
              </a:ext>
            </a:extLst>
          </p:cNvPr>
          <p:cNvSpPr/>
          <p:nvPr/>
        </p:nvSpPr>
        <p:spPr bwMode="auto">
          <a:xfrm>
            <a:off x="117965" y="863067"/>
            <a:ext cx="5157419" cy="192341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02B3BF9-83B0-DF43-AF2C-B801DE969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06598"/>
              </p:ext>
            </p:extLst>
          </p:nvPr>
        </p:nvGraphicFramePr>
        <p:xfrm>
          <a:off x="309930" y="984738"/>
          <a:ext cx="4773488" cy="16478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4505">
                  <a:extLst>
                    <a:ext uri="{9D8B030D-6E8A-4147-A177-3AD203B41FA5}">
                      <a16:colId xmlns:a16="http://schemas.microsoft.com/office/drawing/2014/main" val="3070810842"/>
                    </a:ext>
                  </a:extLst>
                </a:gridCol>
                <a:gridCol w="2758983">
                  <a:extLst>
                    <a:ext uri="{9D8B030D-6E8A-4147-A177-3AD203B41FA5}">
                      <a16:colId xmlns:a16="http://schemas.microsoft.com/office/drawing/2014/main" val="2094631639"/>
                    </a:ext>
                  </a:extLst>
                </a:gridCol>
              </a:tblGrid>
              <a:tr h="265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Parameter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en-US" sz="1800" b="1" kern="12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33910"/>
                  </a:ext>
                </a:extLst>
              </a:tr>
              <a:tr h="486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Precision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0.935484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69159"/>
                  </a:ext>
                </a:extLst>
              </a:tr>
              <a:tr h="399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Recall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0.966667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15104"/>
                  </a:ext>
                </a:extLst>
              </a:tr>
              <a:tr h="309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F1-score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0.950820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318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2F35A4B-43C5-1846-9C24-AFEA01DEDAF6}"/>
              </a:ext>
            </a:extLst>
          </p:cNvPr>
          <p:cNvSpPr txBox="1"/>
          <p:nvPr/>
        </p:nvSpPr>
        <p:spPr>
          <a:xfrm>
            <a:off x="71072" y="2847860"/>
            <a:ext cx="525120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points locates on or near 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 line</a:t>
            </a:r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where predicted views original number of views; Even if the difference is large, it usually does not affect the relative position with </a:t>
            </a:r>
            <a:r>
              <a:rPr 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 line</a:t>
            </a:r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F751D6-9BF7-584A-BD04-21A08FE46193}"/>
              </a:ext>
            </a:extLst>
          </p:cNvPr>
          <p:cNvSpPr txBox="1"/>
          <p:nvPr/>
        </p:nvSpPr>
        <p:spPr>
          <a:xfrm>
            <a:off x="64845" y="463350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74C2BBB-27F5-FF4E-9DE3-424451E91EC0}"/>
              </a:ext>
            </a:extLst>
          </p:cNvPr>
          <p:cNvSpPr/>
          <p:nvPr/>
        </p:nvSpPr>
        <p:spPr bwMode="auto">
          <a:xfrm>
            <a:off x="129689" y="5172857"/>
            <a:ext cx="9446964" cy="98684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FCD36-D2DB-DE48-B349-5F8E9D81C3EC}"/>
              </a:ext>
            </a:extLst>
          </p:cNvPr>
          <p:cNvSpPr txBox="1"/>
          <p:nvPr/>
        </p:nvSpPr>
        <p:spPr>
          <a:xfrm>
            <a:off x="309930" y="5172857"/>
            <a:ext cx="926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developed model could well predict the 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of views </a:t>
            </a:r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 video </a:t>
            </a:r>
            <a:r>
              <a:rPr lang="en-US" sz="20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whether it </a:t>
            </a:r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popular or not</a:t>
            </a:r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given the </a:t>
            </a:r>
            <a:r>
              <a:rPr 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of likes</a:t>
            </a:r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dislikes and comments</a:t>
            </a:r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 it has been published</a:t>
            </a:r>
            <a:r>
              <a:rPr 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94434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180</Words>
  <Application>Microsoft Macintosh PowerPoint</Application>
  <PresentationFormat>A4 Paper (210x297 mm)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3_Office 主题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Sun, Yujie</cp:lastModifiedBy>
  <cp:revision>143</cp:revision>
  <cp:lastPrinted>2020-02-06T22:04:22Z</cp:lastPrinted>
  <dcterms:created xsi:type="dcterms:W3CDTF">2015-02-19T23:46:00Z</dcterms:created>
  <dcterms:modified xsi:type="dcterms:W3CDTF">2020-02-06T22:04:28Z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