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2" r:id="rId3"/>
    <p:sldId id="258" r:id="rId4"/>
    <p:sldId id="304" r:id="rId5"/>
    <p:sldId id="313" r:id="rId6"/>
    <p:sldId id="308" r:id="rId7"/>
    <p:sldId id="324" r:id="rId8"/>
    <p:sldId id="325" r:id="rId9"/>
    <p:sldId id="326" r:id="rId10"/>
    <p:sldId id="314" r:id="rId11"/>
    <p:sldId id="327" r:id="rId12"/>
    <p:sldId id="318" r:id="rId13"/>
    <p:sldId id="319" r:id="rId14"/>
    <p:sldId id="323" r:id="rId15"/>
    <p:sldId id="320" r:id="rId16"/>
    <p:sldId id="321" r:id="rId17"/>
    <p:sldId id="316" r:id="rId18"/>
    <p:sldId id="317" r:id="rId19"/>
    <p:sldId id="312" r:id="rId20"/>
    <p:sldId id="315" r:id="rId21"/>
  </p:sldIdLst>
  <p:sldSz cx="9144000" cy="6858000" type="screen4x3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0707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03" autoAdjust="0"/>
    <p:restoredTop sz="76441" autoAdjust="0"/>
  </p:normalViewPr>
  <p:slideViewPr>
    <p:cSldViewPr snapToGrid="0">
      <p:cViewPr varScale="1">
        <p:scale>
          <a:sx n="70" d="100"/>
          <a:sy n="70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2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2035-7D7D-4458-9192-7BFC7F8F28FB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2626-9701-4336-AB7B-937426DE8CE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7507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582D0-2F87-47CB-91DC-E925C3C7CC4D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41425"/>
            <a:ext cx="4468812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78722"/>
            <a:ext cx="543179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879A-ACFB-4F44-BA93-40F2237C1EE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2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042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20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42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941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32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2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398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1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83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4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23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6389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7200" y="1931458"/>
            <a:ext cx="5025600" cy="2992436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923894"/>
            <a:ext cx="7142205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16346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6677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800" y="3304800"/>
            <a:ext cx="6732000" cy="2296800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6526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944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03047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163200"/>
            <a:ext cx="9144000" cy="6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284489"/>
            <a:ext cx="2246400" cy="122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3600"/>
            <a:ext cx="6288000" cy="11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749599"/>
            <a:ext cx="7864801" cy="434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25600" y="6293908"/>
            <a:ext cx="6591239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Declarative Integration of Interactive 3D Graphics into the World-Wide Web: Principles, Current Approaches, and Research Agenda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Jacek Jankowski, Sandy Ressler, Kristian Sons, Yvonne Jung, Johannes Behr, and Philipp Slusallek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Web3D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20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13, San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Sebastian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, Spain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63200"/>
            <a:ext cx="9144000" cy="36576"/>
          </a:xfrm>
          <a:prstGeom prst="rect">
            <a:avLst/>
          </a:prstGeom>
          <a:ln w="9525">
            <a:noFill/>
          </a:ln>
          <a:effectLst>
            <a:outerShdw blurRad="635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08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2" r:id="rId2"/>
    <p:sldLayoutId id="2147484040" r:id="rId3"/>
    <p:sldLayoutId id="2147484041" r:id="rId4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xml3d/xml3d.j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ilip.html5.org" TargetMode="External"/><Relationship Id="rId2" Type="http://schemas.openxmlformats.org/officeDocument/2006/relationships/hyperlink" Target="http://www.w3.org/TR/2009/WD-html5-20090212/no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x3dom.org/?page_id=158" TargetMode="External"/><Relationship Id="rId4" Type="http://schemas.openxmlformats.org/officeDocument/2006/relationships/hyperlink" Target="http://www.x3dom.or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x3dom.or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hyperlink" Target="http://www.simscale.de/_en/index.php?page=index" TargetMode="External"/><Relationship Id="rId2" Type="http://schemas.openxmlformats.org/officeDocument/2006/relationships/hyperlink" Target="http://www.x3dom.org/?page_id=242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www.shapeways.com/creator/custom-ring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31458"/>
            <a:ext cx="6977400" cy="273579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Declarative</a:t>
            </a:r>
            <a:br>
              <a:rPr lang="en-US" sz="2800" dirty="0" smtClean="0"/>
            </a:br>
            <a:r>
              <a:rPr lang="en-US" sz="2800" dirty="0" smtClean="0"/>
              <a:t>Integration </a:t>
            </a:r>
            <a:r>
              <a:rPr lang="en-US" sz="2800" dirty="0"/>
              <a:t>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Interactive </a:t>
            </a:r>
            <a:r>
              <a:rPr lang="en-US" sz="2800" dirty="0"/>
              <a:t>3D </a:t>
            </a:r>
            <a:r>
              <a:rPr lang="en-US" sz="2800" dirty="0" smtClean="0"/>
              <a:t>Graphics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into the World-Wide </a:t>
            </a:r>
            <a:r>
              <a:rPr lang="en-US" sz="2800" dirty="0" smtClean="0"/>
              <a:t>Web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2000" i="1" dirty="0" smtClean="0"/>
              <a:t>Principles</a:t>
            </a:r>
            <a:r>
              <a:rPr lang="en-US" sz="2000" i="1" dirty="0"/>
              <a:t>, Current Approaches</a:t>
            </a:r>
            <a:r>
              <a:rPr lang="en-US" sz="2000" i="1" dirty="0" smtClean="0"/>
              <a:t>, and </a:t>
            </a:r>
            <a:r>
              <a:rPr lang="en-US" sz="2000" i="1" dirty="0"/>
              <a:t>Research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Jacek Jankowski, </a:t>
            </a:r>
            <a:r>
              <a:rPr lang="en-US" dirty="0"/>
              <a:t>Sandy </a:t>
            </a:r>
            <a:r>
              <a:rPr lang="en-US" dirty="0" smtClean="0"/>
              <a:t>Ressler, </a:t>
            </a:r>
            <a:r>
              <a:rPr lang="en-US" dirty="0"/>
              <a:t>Kristian </a:t>
            </a:r>
            <a:r>
              <a:rPr lang="en-US" dirty="0" smtClean="0"/>
              <a:t>Sons, </a:t>
            </a:r>
            <a:r>
              <a:rPr lang="en-US" dirty="0"/>
              <a:t>Yvonne </a:t>
            </a:r>
            <a:r>
              <a:rPr lang="en-US" dirty="0" smtClean="0"/>
              <a:t>Jung, </a:t>
            </a:r>
            <a:r>
              <a:rPr lang="en-US" dirty="0"/>
              <a:t>Johannes </a:t>
            </a:r>
            <a:r>
              <a:rPr lang="en-US" dirty="0" smtClean="0"/>
              <a:t>Behr, and Philipp Slusallek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490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from scratch</a:t>
            </a:r>
          </a:p>
          <a:p>
            <a:pPr lvl="1"/>
            <a:r>
              <a:rPr lang="en-US" dirty="0" smtClean="0"/>
              <a:t>Granular data compositing</a:t>
            </a:r>
          </a:p>
          <a:p>
            <a:pPr lvl="1"/>
            <a:r>
              <a:rPr lang="en-US" dirty="0" smtClean="0"/>
              <a:t>Data structures aligned with VBOs</a:t>
            </a:r>
          </a:p>
          <a:p>
            <a:pPr lvl="1"/>
            <a:r>
              <a:rPr lang="en-US" dirty="0" smtClean="0"/>
              <a:t>Consistent resource handling, XML3DRepo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Doboš</a:t>
            </a:r>
            <a:r>
              <a:rPr lang="en-US" dirty="0" smtClean="0"/>
              <a:t>, Web3D2013]</a:t>
            </a:r>
          </a:p>
          <a:p>
            <a:r>
              <a:rPr lang="en-US" dirty="0" smtClean="0"/>
              <a:t>Integrated dataflow concept (</a:t>
            </a:r>
            <a:r>
              <a:rPr lang="en-US" dirty="0" err="1" smtClean="0"/>
              <a:t>Xflow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Skeleton animation, Image Processing, Augmented Reality</a:t>
            </a:r>
          </a:p>
          <a:p>
            <a:pPr lvl="2"/>
            <a:r>
              <a:rPr lang="en-US" dirty="0" smtClean="0"/>
              <a:t>[Klein, Web3D2013]</a:t>
            </a:r>
          </a:p>
          <a:p>
            <a:pPr lvl="1"/>
            <a:r>
              <a:rPr lang="en-US" dirty="0" smtClean="0"/>
              <a:t>Can be mapped to HW (GPU, River Trail, </a:t>
            </a:r>
            <a:r>
              <a:rPr lang="en-US" dirty="0" err="1" smtClean="0"/>
              <a:t>WebCL</a:t>
            </a:r>
            <a:r>
              <a:rPr lang="en-US" dirty="0" smtClean="0"/>
              <a:t>?)</a:t>
            </a:r>
          </a:p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de-DE" sz="1800" dirty="0" smtClean="0">
                <a:hlinkClick r:id="rId2"/>
              </a:rPr>
              <a:t>https://github.com/xml3d/xml3d.js</a:t>
            </a:r>
            <a:endParaRPr lang="en-US" sz="18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S:\repos\xml3drepo\web3d\slides\images\KingsCrossAll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7468" y="1824807"/>
            <a:ext cx="3236365" cy="1820455"/>
          </a:xfrm>
          <a:prstGeom prst="rect">
            <a:avLst/>
          </a:prstGeom>
          <a:noFill/>
        </p:spPr>
      </p:pic>
      <p:pic>
        <p:nvPicPr>
          <p:cNvPr id="1028" name="Picture 4" descr="https://a248.e.akamai.net/camo.github.com/f1f7d766a628e000fbef205e9defad8aa0cc9f12/687474703a2f2f7777772e786d6c33642e6f72672f786d6c33642f64656d6f732f7468756d62732f61722e6a70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1342" y="4064189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9452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from scratch</a:t>
            </a:r>
          </a:p>
          <a:p>
            <a:pPr lvl="1"/>
            <a:r>
              <a:rPr lang="en-US" dirty="0" smtClean="0"/>
              <a:t>Granular data compositing</a:t>
            </a:r>
          </a:p>
          <a:p>
            <a:pPr lvl="1"/>
            <a:r>
              <a:rPr lang="en-US" dirty="0" smtClean="0"/>
              <a:t>Data structures aligned with VBOs</a:t>
            </a:r>
          </a:p>
          <a:p>
            <a:pPr lvl="1"/>
            <a:r>
              <a:rPr lang="en-US" dirty="0" smtClean="0"/>
              <a:t>Consistent resource handling</a:t>
            </a:r>
          </a:p>
          <a:p>
            <a:r>
              <a:rPr lang="en-US" dirty="0" smtClean="0"/>
              <a:t>Integrated dataflow concept (</a:t>
            </a:r>
            <a:r>
              <a:rPr lang="en-US" dirty="0" err="1" smtClean="0"/>
              <a:t>Xflow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Skeleton animation, Image Processing, Augmented Reality</a:t>
            </a:r>
          </a:p>
          <a:p>
            <a:pPr lvl="1"/>
            <a:r>
              <a:rPr lang="en-US" dirty="0" smtClean="0"/>
              <a:t>Can be mapped to HW (GPU, River Trail, </a:t>
            </a:r>
            <a:r>
              <a:rPr lang="en-US" dirty="0" err="1" smtClean="0"/>
              <a:t>WebCL</a:t>
            </a:r>
            <a:r>
              <a:rPr lang="en-US" dirty="0" smtClean="0"/>
              <a:t>?)</a:t>
            </a:r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455738"/>
            <a:ext cx="80200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Jozef\workspace\siggraph2012\slides\asia apps\images\XML3D-annotations (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522" y="3399145"/>
            <a:ext cx="3166281" cy="1860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9452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15 essentials for HTML/DOM-based 3D graphics</a:t>
            </a:r>
          </a:p>
          <a:p>
            <a:r>
              <a:rPr lang="en-US" dirty="0" smtClean="0"/>
              <a:t>For instance: </a:t>
            </a:r>
          </a:p>
          <a:p>
            <a:pPr lvl="1"/>
            <a:r>
              <a:rPr lang="en-US" dirty="0" smtClean="0"/>
              <a:t>Use CSS 3D Transforms for transformations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tight can we integrate 3D with web technology?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0192" y="3016156"/>
            <a:ext cx="613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&lt;div&gt;</a:t>
            </a:r>
          </a:p>
          <a:p>
            <a:r>
              <a:rPr lang="en-US" dirty="0" smtClean="0">
                <a:latin typeface="Consolas" pitchFamily="49" charset="0"/>
              </a:rPr>
              <a:t>   &lt;dec3d style="border: 1px solid black;"&gt;</a:t>
            </a:r>
          </a:p>
          <a:p>
            <a:r>
              <a:rPr lang="fr-FR" dirty="0" smtClean="0">
                <a:latin typeface="Consolas" pitchFamily="49" charset="0"/>
              </a:rPr>
              <a:t>   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latin typeface="Consolas" pitchFamily="49" charset="0"/>
              </a:rPr>
              <a:t>transform</a:t>
            </a:r>
            <a:r>
              <a:rPr lang="fr-FR" dirty="0" smtClean="0">
                <a:latin typeface="Consolas" pitchFamily="49" charset="0"/>
              </a:rPr>
              <a:t>: scale3d(2, 2, 2);"&gt;</a:t>
            </a:r>
          </a:p>
          <a:p>
            <a:r>
              <a:rPr lang="en-US" dirty="0" smtClean="0">
                <a:latin typeface="Consolas" pitchFamily="49" charset="0"/>
              </a:rPr>
              <a:t>        ...</a:t>
            </a:r>
          </a:p>
          <a:p>
            <a:r>
              <a:rPr lang="en-US" dirty="0" smtClean="0">
                <a:latin typeface="Consolas" pitchFamily="49" charset="0"/>
              </a:rPr>
              <a:t>     &lt;/div&gt;</a:t>
            </a:r>
          </a:p>
          <a:p>
            <a:r>
              <a:rPr lang="en-US" dirty="0" smtClean="0">
                <a:latin typeface="Consolas" pitchFamily="49" charset="0"/>
              </a:rPr>
              <a:t>   &lt;/dec3d&gt;</a:t>
            </a:r>
          </a:p>
          <a:p>
            <a:r>
              <a:rPr lang="en-US" dirty="0" smtClean="0">
                <a:latin typeface="Consolas" pitchFamily="49" charset="0"/>
              </a:rPr>
              <a:t>&lt;/div&gt;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94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</a:t>
            </a:r>
            <a:r>
              <a:rPr lang="en-US" dirty="0" smtClean="0"/>
              <a:t>Integration (LOI)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LOI 0: Classical </a:t>
            </a:r>
            <a:r>
              <a:rPr lang="en-US" dirty="0"/>
              <a:t>integration using </a:t>
            </a:r>
            <a:r>
              <a:rPr lang="en-US" dirty="0" smtClean="0"/>
              <a:t>plug-ins</a:t>
            </a:r>
          </a:p>
          <a:p>
            <a:r>
              <a:rPr lang="en-US" dirty="0" smtClean="0"/>
              <a:t>LOI 1: </a:t>
            </a:r>
            <a:r>
              <a:rPr lang="en-US" dirty="0"/>
              <a:t>D</a:t>
            </a:r>
            <a:r>
              <a:rPr lang="en-US" dirty="0" smtClean="0"/>
              <a:t>edicated </a:t>
            </a:r>
            <a:r>
              <a:rPr lang="en-US" dirty="0"/>
              <a:t>element in the DOM </a:t>
            </a:r>
            <a:r>
              <a:rPr lang="en-US" dirty="0" smtClean="0"/>
              <a:t>+ API (</a:t>
            </a:r>
            <a:r>
              <a:rPr lang="en-US" dirty="0" err="1" smtClean="0"/>
              <a:t>WebGL</a:t>
            </a:r>
            <a:r>
              <a:rPr lang="en-US" dirty="0" smtClean="0"/>
              <a:t>)</a:t>
            </a:r>
          </a:p>
          <a:p>
            <a:r>
              <a:rPr lang="en-US" dirty="0"/>
              <a:t>LOI 2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cene </a:t>
            </a:r>
            <a:r>
              <a:rPr lang="en-US" dirty="0"/>
              <a:t>description </a:t>
            </a:r>
            <a:r>
              <a:rPr lang="en-US" dirty="0" smtClean="0"/>
              <a:t>integrated </a:t>
            </a:r>
            <a:r>
              <a:rPr lang="en-US" dirty="0"/>
              <a:t>in the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LOI 3 and LOI 4: Tight integration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CSS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2" y="3771900"/>
            <a:ext cx="3753111" cy="1809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947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Polyfill?</a:t>
            </a:r>
          </a:p>
          <a:p>
            <a:r>
              <a:rPr lang="en-US" dirty="0" smtClean="0"/>
              <a:t>UA requirements:</a:t>
            </a:r>
          </a:p>
          <a:p>
            <a:pPr lvl="1"/>
            <a:r>
              <a:rPr lang="en-US" dirty="0" smtClean="0"/>
              <a:t>DOM: Polyfill </a:t>
            </a:r>
            <a:r>
              <a:rPr lang="en-US" dirty="0"/>
              <a:t>Layer </a:t>
            </a:r>
            <a:r>
              <a:rPr lang="en-US" dirty="0" smtClean="0"/>
              <a:t>must be able to access </a:t>
            </a:r>
            <a:r>
              <a:rPr lang="en-US" dirty="0"/>
              <a:t>and monitor changes in related DOM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Events: </a:t>
            </a:r>
            <a:r>
              <a:rPr lang="en-US" dirty="0"/>
              <a:t>The UA must support registration, firing, and extending UI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CSS: Supporting </a:t>
            </a:r>
            <a:r>
              <a:rPr lang="en-US" dirty="0"/>
              <a:t>scene management though custom CSS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CSS 3D </a:t>
            </a:r>
            <a:r>
              <a:rPr lang="en-US" dirty="0" smtClean="0"/>
              <a:t>Transforms: Extending </a:t>
            </a:r>
            <a:r>
              <a:rPr lang="en-US" dirty="0"/>
              <a:t>for optimal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TypedArrays</a:t>
            </a:r>
            <a:r>
              <a:rPr lang="en-US" dirty="0" smtClean="0"/>
              <a:t>: 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0889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Declarative </a:t>
            </a:r>
            <a:r>
              <a:rPr lang="en-US" dirty="0"/>
              <a:t>3D Polyfill Runtime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3" y="1749425"/>
            <a:ext cx="6613649" cy="4344988"/>
          </a:xfrm>
        </p:spPr>
      </p:pic>
    </p:spTree>
    <p:extLst>
      <p:ext uri="{BB962C8B-B14F-4D97-AF65-F5344CB8AC3E}">
        <p14:creationId xmlns="" xmlns:p14="http://schemas.microsoft.com/office/powerpoint/2010/main" val="922523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4102748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</a:t>
            </a:r>
            <a:r>
              <a:rPr lang="en-US" dirty="0" smtClean="0"/>
              <a:t>Participation</a:t>
            </a:r>
          </a:p>
          <a:p>
            <a:r>
              <a:rPr lang="en-US" dirty="0" smtClean="0"/>
              <a:t>Clear </a:t>
            </a:r>
            <a:r>
              <a:rPr lang="en-US" dirty="0"/>
              <a:t>Definition of Use Cases and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Clear </a:t>
            </a:r>
            <a:r>
              <a:rPr lang="en-US" dirty="0"/>
              <a:t>Technical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Outreach </a:t>
            </a:r>
            <a:r>
              <a:rPr lang="en-US" dirty="0"/>
              <a:t>and Exemplar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W3C </a:t>
            </a:r>
            <a:r>
              <a:rPr lang="en-US" dirty="0"/>
              <a:t>Working Group Proposal</a:t>
            </a:r>
          </a:p>
        </p:txBody>
      </p:sp>
    </p:spTree>
    <p:extLst>
      <p:ext uri="{BB962C8B-B14F-4D97-AF65-F5344CB8AC3E}">
        <p14:creationId xmlns="" xmlns:p14="http://schemas.microsoft.com/office/powerpoint/2010/main" val="997690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40167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1825666"/>
            <a:ext cx="5320523" cy="3363872"/>
          </a:xfrm>
        </p:spPr>
      </p:pic>
    </p:spTree>
    <p:extLst>
      <p:ext uri="{BB962C8B-B14F-4D97-AF65-F5344CB8AC3E}">
        <p14:creationId xmlns="" xmlns:p14="http://schemas.microsoft.com/office/powerpoint/2010/main" val="5200862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vs. Imperative</a:t>
            </a:r>
          </a:p>
          <a:p>
            <a:r>
              <a:rPr lang="en-US" dirty="0" smtClean="0"/>
              <a:t>Need more </a:t>
            </a:r>
            <a:r>
              <a:rPr lang="en-US" dirty="0"/>
              <a:t>participation from the Web3D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Ultimate goal: 3D </a:t>
            </a:r>
            <a:r>
              <a:rPr lang="en-US" dirty="0"/>
              <a:t>for everyone and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884" y="4238625"/>
            <a:ext cx="33542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Join us now</a:t>
            </a: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Visit: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://declarative3d.org/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05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3D </a:t>
            </a:r>
            <a:r>
              <a:rPr lang="en-US" dirty="0" smtClean="0"/>
              <a:t>Principles</a:t>
            </a:r>
          </a:p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Platforms</a:t>
            </a:r>
            <a:r>
              <a:rPr lang="en-US" dirty="0"/>
              <a:t>: X3DOM and XML3D</a:t>
            </a:r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3D </a:t>
            </a:r>
            <a:r>
              <a:rPr lang="en-US" dirty="0" smtClean="0"/>
              <a:t>Essentials</a:t>
            </a:r>
          </a:p>
          <a:p>
            <a:pPr lvl="1"/>
            <a:r>
              <a:rPr lang="en-US" dirty="0"/>
              <a:t>Level of Integration and Polyfill Approach</a:t>
            </a:r>
            <a:endParaRPr lang="en-US" dirty="0" smtClean="0"/>
          </a:p>
          <a:p>
            <a:r>
              <a:rPr lang="en-US" dirty="0"/>
              <a:t>Declarative 3D </a:t>
            </a:r>
            <a:r>
              <a:rPr lang="en-US" dirty="0" smtClean="0"/>
              <a:t>Agenda</a:t>
            </a: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554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br>
              <a:rPr lang="en-US" dirty="0"/>
            </a:br>
            <a:r>
              <a:rPr lang="en-US" dirty="0" smtClean="0"/>
              <a:t>of Declarative 3D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588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the Established Principles of the </a:t>
            </a:r>
            <a:r>
              <a:rPr lang="en-US" dirty="0" smtClean="0"/>
              <a:t>Web</a:t>
            </a:r>
          </a:p>
          <a:p>
            <a:pPr lvl="1"/>
            <a:r>
              <a:rPr lang="en-US" dirty="0"/>
              <a:t>Separation of structure from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Separation of content from </a:t>
            </a:r>
            <a:r>
              <a:rPr lang="en-US" dirty="0" smtClean="0"/>
              <a:t>style</a:t>
            </a:r>
          </a:p>
          <a:p>
            <a:pPr lvl="1"/>
            <a:r>
              <a:rPr lang="en-US" dirty="0"/>
              <a:t>Use of the Document Object </a:t>
            </a:r>
            <a:r>
              <a:rPr lang="en-US" dirty="0" smtClean="0"/>
              <a:t>Model (DOM)</a:t>
            </a:r>
          </a:p>
          <a:p>
            <a:r>
              <a:rPr lang="en-US" dirty="0" smtClean="0"/>
              <a:t>3D Content Creation and Reuse</a:t>
            </a:r>
          </a:p>
          <a:p>
            <a:r>
              <a:rPr lang="en-US" dirty="0" smtClean="0"/>
              <a:t>Platform Independence</a:t>
            </a:r>
          </a:p>
          <a:p>
            <a:r>
              <a:rPr lang="en-US" dirty="0"/>
              <a:t>Efficiency and </a:t>
            </a:r>
            <a:r>
              <a:rPr lang="en-US" dirty="0" smtClean="0"/>
              <a:t>Scalability</a:t>
            </a:r>
          </a:p>
          <a:p>
            <a:r>
              <a:rPr lang="en-US" dirty="0"/>
              <a:t>Security and Digital Rights </a:t>
            </a:r>
            <a:r>
              <a:rPr lang="en-US" dirty="0" smtClean="0"/>
              <a:t>Management</a:t>
            </a:r>
          </a:p>
          <a:p>
            <a:r>
              <a:rPr lang="en-US" dirty="0"/>
              <a:t>Accessibility and </a:t>
            </a:r>
            <a:r>
              <a:rPr lang="en-US" dirty="0" smtClean="0"/>
              <a:t>Usability</a:t>
            </a:r>
          </a:p>
          <a:p>
            <a:r>
              <a:rPr lang="en-US" dirty="0"/>
              <a:t>Leveraging Web Development Infrastructure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1929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78401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X3DOM: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49599"/>
            <a:ext cx="8534402" cy="4345401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latin typeface="Frutiger LT Com 45 Light"/>
              </a:rPr>
              <a:t>2004: X3D</a:t>
            </a:r>
            <a:r>
              <a:rPr lang="en-GB" b="1" dirty="0">
                <a:latin typeface="Frutiger LT Com 45 Light"/>
              </a:rPr>
              <a:t>: ISO </a:t>
            </a:r>
            <a:r>
              <a:rPr lang="en-GB" b="1" dirty="0" smtClean="0">
                <a:latin typeface="Frutiger LT Com 45 Light"/>
              </a:rPr>
              <a:t>Standard; </a:t>
            </a:r>
            <a:r>
              <a:rPr lang="en-GB" b="1" dirty="0">
                <a:latin typeface="Frutiger LT Com 45 Light"/>
              </a:rPr>
              <a:t>Plugin integration </a:t>
            </a:r>
            <a:r>
              <a:rPr lang="en-GB" b="1" dirty="0" smtClean="0">
                <a:latin typeface="Frutiger LT Com 45 Light"/>
              </a:rPr>
              <a:t>model</a:t>
            </a:r>
          </a:p>
          <a:p>
            <a:r>
              <a:rPr lang="en-GB" b="1" dirty="0" smtClean="0">
                <a:latin typeface="Frutiger LT Com 45 Light"/>
              </a:rPr>
              <a:t>2007: HTML5 </a:t>
            </a:r>
            <a:r>
              <a:rPr lang="en-GB" dirty="0">
                <a:latin typeface="Frutiger LT Com 45 Light"/>
              </a:rPr>
              <a:t>Spec:: </a:t>
            </a:r>
            <a:r>
              <a:rPr lang="pl-PL" sz="1600" dirty="0">
                <a:latin typeface="Frutiger LT Com 45 Light"/>
                <a:hlinkClick r:id="rId2"/>
              </a:rPr>
              <a:t>http://www.w3.org/TR/2009/WD-html5-20090212/no.html#declarative-3d-scenes</a:t>
            </a:r>
            <a:endParaRPr lang="en-GB" sz="1600" dirty="0">
              <a:latin typeface="Frutiger LT Com 45 Light"/>
            </a:endParaRPr>
          </a:p>
          <a:p>
            <a:pPr marL="57150" indent="0">
              <a:buNone/>
            </a:pPr>
            <a:r>
              <a:rPr lang="en-GB" dirty="0">
                <a:latin typeface="Frutiger LT Com 45 Light"/>
              </a:rPr>
              <a:t>	</a:t>
            </a:r>
            <a:r>
              <a:rPr lang="en-GB" i="1" dirty="0" smtClean="0">
                <a:latin typeface="Frutiger LT Com 45 Light"/>
              </a:rPr>
              <a:t>13.2 </a:t>
            </a:r>
            <a:r>
              <a:rPr lang="en-GB" b="1" i="1" dirty="0">
                <a:latin typeface="Frutiger LT Com 45 Light"/>
              </a:rPr>
              <a:t>Declarative </a:t>
            </a:r>
            <a:r>
              <a:rPr lang="en-GB" i="1" dirty="0">
                <a:latin typeface="Frutiger LT Com 45 Light"/>
              </a:rPr>
              <a:t>3D scenes</a:t>
            </a:r>
            <a:br>
              <a:rPr lang="en-GB" i="1" dirty="0">
                <a:latin typeface="Frutiger LT Com 45 Light"/>
              </a:rPr>
            </a:br>
            <a:r>
              <a:rPr lang="en-GB" i="1" dirty="0" smtClean="0">
                <a:latin typeface="Frutiger LT Com 45 Light"/>
              </a:rPr>
              <a:t>	Embedding </a:t>
            </a:r>
            <a:r>
              <a:rPr lang="en-GB" i="1" dirty="0">
                <a:latin typeface="Frutiger LT Com 45 Light"/>
              </a:rPr>
              <a:t>3D imagery into XHTML documents is the domain of X3D, or </a:t>
            </a:r>
            <a:r>
              <a:rPr lang="en-GB" i="1" dirty="0" smtClean="0">
                <a:latin typeface="Frutiger LT Com 45 Light"/>
              </a:rPr>
              <a:t>	technologies </a:t>
            </a:r>
            <a:r>
              <a:rPr lang="en-GB" i="1" dirty="0">
                <a:latin typeface="Frutiger LT Com 45 Light"/>
              </a:rPr>
              <a:t>based on </a:t>
            </a:r>
            <a:r>
              <a:rPr lang="en-GB" b="1" i="1" dirty="0">
                <a:latin typeface="Frutiger LT Com 45 Light"/>
              </a:rPr>
              <a:t>X3D </a:t>
            </a:r>
            <a:r>
              <a:rPr lang="en-GB" i="1" dirty="0">
                <a:latin typeface="Frutiger LT Com 45 Light"/>
              </a:rPr>
              <a:t>that are namespace aware</a:t>
            </a:r>
            <a:r>
              <a:rPr lang="en-GB" i="1" dirty="0" smtClean="0">
                <a:latin typeface="Frutiger LT Com 45 Light"/>
              </a:rPr>
              <a:t>.</a:t>
            </a:r>
          </a:p>
          <a:p>
            <a:r>
              <a:rPr lang="en-GB" b="1" dirty="0" smtClean="0">
                <a:latin typeface="Frutiger LT Com 45 Light"/>
              </a:rPr>
              <a:t>2008</a:t>
            </a:r>
            <a:r>
              <a:rPr lang="en-GB" dirty="0" smtClean="0">
                <a:latin typeface="Frutiger LT Com 45 Light"/>
              </a:rPr>
              <a:t>: First </a:t>
            </a:r>
            <a:r>
              <a:rPr lang="en-GB" dirty="0">
                <a:latin typeface="Frutiger LT Com 45 Light"/>
              </a:rPr>
              <a:t>experiment by Philip Taylor, W3C: </a:t>
            </a:r>
            <a:r>
              <a:rPr lang="de-DE" dirty="0">
                <a:latin typeface="Frutiger LT Com 45 Light"/>
                <a:hlinkClick r:id="rId3"/>
              </a:rPr>
              <a:t>http://philip.html5.</a:t>
            </a:r>
            <a:r>
              <a:rPr lang="de-DE" dirty="0" smtClean="0">
                <a:latin typeface="Frutiger LT Com 45 Light"/>
                <a:hlinkClick r:id="rId3"/>
              </a:rPr>
              <a:t>org</a:t>
            </a:r>
            <a:r>
              <a:rPr lang="en-GB" dirty="0">
                <a:latin typeface="Frutiger LT Com 45 Light"/>
              </a:rPr>
              <a:t/>
            </a:r>
            <a:br>
              <a:rPr lang="en-GB" dirty="0">
                <a:latin typeface="Frutiger LT Com 45 Light"/>
              </a:rPr>
            </a:br>
            <a:r>
              <a:rPr lang="en-GB" dirty="0" smtClean="0">
                <a:latin typeface="Frutiger LT Com 45 Light"/>
              </a:rPr>
              <a:t>  </a:t>
            </a:r>
            <a:r>
              <a:rPr lang="en-GB" b="1" dirty="0" smtClean="0">
                <a:latin typeface="Frutiger LT Com 45 Light"/>
              </a:rPr>
              <a:t>X3D </a:t>
            </a:r>
            <a:r>
              <a:rPr lang="en-GB" b="1" dirty="0">
                <a:latin typeface="Frutiger LT Com 45 Light"/>
              </a:rPr>
              <a:t>in DOM, no DOM manipulation</a:t>
            </a:r>
            <a:r>
              <a:rPr lang="en-GB" dirty="0">
                <a:latin typeface="Frutiger LT Com 45 Light"/>
              </a:rPr>
              <a:t> (Canvas3D for </a:t>
            </a:r>
            <a:r>
              <a:rPr lang="en-GB" dirty="0" smtClean="0">
                <a:latin typeface="Frutiger LT Com 45 Light"/>
              </a:rPr>
              <a:t>rendering)</a:t>
            </a:r>
          </a:p>
          <a:p>
            <a:r>
              <a:rPr lang="en-GB" b="1" dirty="0" smtClean="0">
                <a:latin typeface="Frutiger LT Com 45 Light"/>
              </a:rPr>
              <a:t>2009: </a:t>
            </a:r>
            <a:r>
              <a:rPr lang="en-GB" dirty="0">
                <a:latin typeface="Frutiger LT Com 45 Light"/>
                <a:hlinkClick r:id="rId4"/>
              </a:rPr>
              <a:t>x3dom </a:t>
            </a:r>
            <a:r>
              <a:rPr lang="en-GB" dirty="0">
                <a:latin typeface="Frutiger LT Com 45 Light"/>
              </a:rPr>
              <a:t>by Fraunhofer IGD, Based on code of </a:t>
            </a:r>
            <a:r>
              <a:rPr lang="en-GB" dirty="0" smtClean="0">
                <a:latin typeface="Frutiger LT Com 45 Light"/>
              </a:rPr>
              <a:t>Taylor:</a:t>
            </a:r>
            <a:br>
              <a:rPr lang="en-GB" dirty="0" smtClean="0">
                <a:latin typeface="Frutiger LT Com 45 Light"/>
              </a:rPr>
            </a:br>
            <a:r>
              <a:rPr lang="en-GB" dirty="0" smtClean="0">
                <a:latin typeface="Frutiger LT Com 45 Light"/>
              </a:rPr>
              <a:t>  </a:t>
            </a:r>
            <a:r>
              <a:rPr lang="en-GB" b="1" dirty="0" smtClean="0">
                <a:latin typeface="Frutiger LT Com 45 Light"/>
              </a:rPr>
              <a:t>Full </a:t>
            </a:r>
            <a:r>
              <a:rPr lang="en-GB" b="1" dirty="0">
                <a:latin typeface="Frutiger LT Com 45 Light"/>
              </a:rPr>
              <a:t>DOM </a:t>
            </a:r>
            <a:r>
              <a:rPr lang="en-GB" dirty="0">
                <a:latin typeface="Frutiger LT Com 45 Light"/>
              </a:rPr>
              <a:t>integration. </a:t>
            </a:r>
            <a:r>
              <a:rPr lang="en-GB" dirty="0" smtClean="0">
                <a:latin typeface="Frutiger LT Com 45 Light"/>
              </a:rPr>
              <a:t>Maps to </a:t>
            </a:r>
            <a:r>
              <a:rPr lang="en-GB" b="1" dirty="0" smtClean="0">
                <a:latin typeface="Frutiger LT Com 45 Light"/>
              </a:rPr>
              <a:t>Native</a:t>
            </a:r>
            <a:r>
              <a:rPr lang="en-GB" dirty="0">
                <a:latin typeface="Frutiger LT Com 45 Light"/>
              </a:rPr>
              <a:t>, </a:t>
            </a:r>
            <a:r>
              <a:rPr lang="en-GB" b="1" dirty="0">
                <a:latin typeface="Frutiger LT Com 45 Light"/>
              </a:rPr>
              <a:t>X3D-</a:t>
            </a:r>
            <a:r>
              <a:rPr lang="en-GB" b="1" dirty="0" smtClean="0">
                <a:latin typeface="Frutiger LT Com 45 Light"/>
              </a:rPr>
              <a:t>Plugin, WebGL or Flash</a:t>
            </a:r>
            <a:r>
              <a:rPr lang="en-GB" dirty="0" smtClean="0">
                <a:latin typeface="Frutiger LT Com 45 Light"/>
              </a:rPr>
              <a:t/>
            </a:r>
            <a:br>
              <a:rPr lang="en-GB" dirty="0" smtClean="0">
                <a:latin typeface="Frutiger LT Com 45 Light"/>
              </a:rPr>
            </a:br>
            <a:r>
              <a:rPr lang="en-GB" dirty="0" smtClean="0">
                <a:latin typeface="Frutiger LT Com 45 Light"/>
              </a:rPr>
              <a:t>  </a:t>
            </a:r>
            <a:r>
              <a:rPr lang="en-GB" dirty="0"/>
              <a:t>Utilizes </a:t>
            </a:r>
            <a:r>
              <a:rPr lang="en-GB" b="1" dirty="0"/>
              <a:t>HTML/JS/CSS </a:t>
            </a:r>
            <a:r>
              <a:rPr lang="en-GB" dirty="0"/>
              <a:t>for </a:t>
            </a:r>
            <a:r>
              <a:rPr lang="en-GB" b="1" dirty="0"/>
              <a:t>scripting </a:t>
            </a:r>
            <a:r>
              <a:rPr lang="en-GB" dirty="0"/>
              <a:t>and </a:t>
            </a:r>
            <a:r>
              <a:rPr lang="en-GB" b="1" dirty="0" smtClean="0"/>
              <a:t>interaction</a:t>
            </a:r>
            <a:r>
              <a:rPr lang="en-GB" dirty="0" smtClean="0">
                <a:latin typeface="Frutiger LT Com 45 Light"/>
              </a:rPr>
              <a:t/>
            </a:r>
            <a:br>
              <a:rPr lang="en-GB" dirty="0" smtClean="0">
                <a:latin typeface="Frutiger LT Com 45 Light"/>
              </a:rPr>
            </a:br>
            <a:r>
              <a:rPr lang="en-GB" dirty="0" smtClean="0">
                <a:latin typeface="Frutiger LT Com 45 Light"/>
              </a:rPr>
              <a:t>  </a:t>
            </a:r>
            <a:r>
              <a:rPr lang="en-GB" dirty="0" smtClean="0">
                <a:latin typeface="Frutiger LT Com 45 Light"/>
                <a:hlinkClick r:id="rId5"/>
              </a:rPr>
              <a:t>HTML-Profile</a:t>
            </a:r>
            <a:r>
              <a:rPr lang="en-GB" dirty="0" smtClean="0">
                <a:latin typeface="Frutiger LT Com 45 Light"/>
              </a:rPr>
              <a:t>: </a:t>
            </a:r>
            <a:r>
              <a:rPr lang="en-GB" b="1" dirty="0" smtClean="0"/>
              <a:t>Reduced </a:t>
            </a:r>
            <a:r>
              <a:rPr lang="en-GB" b="1" dirty="0"/>
              <a:t>complexity </a:t>
            </a:r>
            <a:r>
              <a:rPr lang="en-GB" dirty="0"/>
              <a:t>and </a:t>
            </a:r>
            <a:r>
              <a:rPr lang="en-GB" b="1" dirty="0"/>
              <a:t>implementation effort</a:t>
            </a:r>
            <a:r>
              <a:rPr lang="en-GB" dirty="0" smtClean="0">
                <a:latin typeface="Frutiger LT Com 45 Light"/>
              </a:rPr>
              <a:t> </a:t>
            </a:r>
          </a:p>
          <a:p>
            <a:r>
              <a:rPr lang="en-GB" b="1" dirty="0" smtClean="0">
                <a:latin typeface="Frutiger LT Com 45 Light"/>
              </a:rPr>
              <a:t>2011</a:t>
            </a:r>
            <a:r>
              <a:rPr lang="en-GB" dirty="0" smtClean="0">
                <a:latin typeface="Frutiger LT Com 45 Light"/>
              </a:rPr>
              <a:t>: </a:t>
            </a:r>
            <a:r>
              <a:rPr lang="en-GB" b="1" dirty="0" smtClean="0">
                <a:latin typeface="Frutiger LT Com 45 Light"/>
              </a:rPr>
              <a:t>W3C Declarative 3D Community Group </a:t>
            </a:r>
          </a:p>
          <a:p>
            <a:r>
              <a:rPr lang="en-GB" b="1" dirty="0" smtClean="0">
                <a:latin typeface="Frutiger LT Com 45 Light"/>
              </a:rPr>
              <a:t>2012</a:t>
            </a:r>
            <a:r>
              <a:rPr lang="en-GB" dirty="0" smtClean="0">
                <a:latin typeface="Frutiger LT Com 45 Light"/>
              </a:rPr>
              <a:t>: </a:t>
            </a:r>
            <a:r>
              <a:rPr lang="en-GB" b="1" dirty="0" smtClean="0">
                <a:latin typeface="Frutiger LT Com 45 Light"/>
              </a:rPr>
              <a:t>Component-Plugins</a:t>
            </a:r>
            <a:r>
              <a:rPr lang="en-GB" dirty="0" smtClean="0">
                <a:latin typeface="Frutiger LT Com 45 Light"/>
              </a:rPr>
              <a:t>: Volume, GEO, CAD, Geo2D, …</a:t>
            </a:r>
            <a:endParaRPr lang="en-GB" dirty="0">
              <a:latin typeface="Frutiger LT Com 45 Light"/>
            </a:endParaRPr>
          </a:p>
          <a:p>
            <a:endParaRPr lang="en-GB" b="1" dirty="0" smtClean="0">
              <a:latin typeface="Frutiger LT Com 45 Light"/>
            </a:endParaRPr>
          </a:p>
          <a:p>
            <a:pPr marL="57150" indent="0">
              <a:buNone/>
            </a:pPr>
            <a:endParaRPr lang="en-GB" i="1" dirty="0">
              <a:latin typeface="Frutiger LT Com 45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94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X3DOM: </a:t>
            </a:r>
            <a:r>
              <a:rPr lang="en-US" dirty="0" smtClean="0">
                <a:hlinkClick r:id="rId2"/>
              </a:rPr>
              <a:t>Portal</a:t>
            </a:r>
            <a:endParaRPr lang="en-US" dirty="0"/>
          </a:p>
        </p:txBody>
      </p:sp>
      <p:pic>
        <p:nvPicPr>
          <p:cNvPr id="5" name="Picture 4" descr="Screen Shot 2013-06-20 at 13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2" y="1664746"/>
            <a:ext cx="5858441" cy="4240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973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X3DOM: </a:t>
            </a:r>
            <a:r>
              <a:rPr lang="en-US" dirty="0" smtClean="0">
                <a:hlinkClick r:id="rId2"/>
              </a:rPr>
              <a:t>Showcases</a:t>
            </a:r>
            <a:endParaRPr lang="en-US" dirty="0"/>
          </a:p>
        </p:txBody>
      </p:sp>
      <p:pic>
        <p:nvPicPr>
          <p:cNvPr id="10" name="Bild 7" descr="cad_app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583"/>
            <a:ext cx="9144000" cy="1698460"/>
          </a:xfrm>
          <a:prstGeom prst="rect">
            <a:avLst/>
          </a:prstGeom>
        </p:spPr>
      </p:pic>
      <p:pic>
        <p:nvPicPr>
          <p:cNvPr id="11" name="Bild 8" descr="ch_app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033"/>
            <a:ext cx="9144000" cy="1982996"/>
          </a:xfrm>
          <a:prstGeom prst="rect">
            <a:avLst/>
          </a:prstGeom>
        </p:spPr>
      </p:pic>
      <p:pic>
        <p:nvPicPr>
          <p:cNvPr id="9" name="Picture 8" descr="Screen Shot 2013-06-13 at 11.41.23.png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207"/>
            <a:ext cx="2765437" cy="2028755"/>
          </a:xfrm>
          <a:prstGeom prst="rect">
            <a:avLst/>
          </a:prstGeom>
        </p:spPr>
      </p:pic>
      <p:pic>
        <p:nvPicPr>
          <p:cNvPr id="8" name="Picture 7" descr="sim-des_bc-visu_bracket.png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5220"/>
            <a:ext cx="2326137" cy="17696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3481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Jace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TAR" id="{337B15D5-31BB-4D98-9693-879717AF7C82}" vid="{D4FEF77D-C77F-4540-B21B-D1F1542CE1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Bildschirmpräsentation (4:3)</PresentationFormat>
  <Paragraphs>124</Paragraphs>
  <Slides>20</Slides>
  <Notes>11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ThemeJacek</vt:lpstr>
      <vt:lpstr>Declarative Integration of  Interactive 3D Graphics  into the World-Wide Web  Principles, Current Approaches, and Research Agenda</vt:lpstr>
      <vt:lpstr>Introduction</vt:lpstr>
      <vt:lpstr>Outline</vt:lpstr>
      <vt:lpstr>Principles of Declarative 3D</vt:lpstr>
      <vt:lpstr>Declarative 3D Principles </vt:lpstr>
      <vt:lpstr>Declarative 3D Frameworks</vt:lpstr>
      <vt:lpstr>X3DOM: History</vt:lpstr>
      <vt:lpstr>X3DOM: Portal</vt:lpstr>
      <vt:lpstr>X3DOM: Showcases</vt:lpstr>
      <vt:lpstr>XML3D</vt:lpstr>
      <vt:lpstr>XML3D</vt:lpstr>
      <vt:lpstr>Declarative 3D Essentials</vt:lpstr>
      <vt:lpstr>Level of Integration (LOI) </vt:lpstr>
      <vt:lpstr>Demo</vt:lpstr>
      <vt:lpstr>Polyfill Approach</vt:lpstr>
      <vt:lpstr>Proposed Declarative 3D Polyfill Runtime Architecture</vt:lpstr>
      <vt:lpstr>Declarative 3D Agenda</vt:lpstr>
      <vt:lpstr>Declarative 3D Agenda</vt:lpstr>
      <vt:lpstr>Conclusions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Interaction Techniques for Interactive 3D Environments</dc:title>
  <dc:creator>Alien</dc:creator>
  <cp:lastModifiedBy>Kristian Sons</cp:lastModifiedBy>
  <cp:revision>148</cp:revision>
  <cp:lastPrinted>2013-04-24T11:10:17Z</cp:lastPrinted>
  <dcterms:created xsi:type="dcterms:W3CDTF">2013-04-24T07:57:51Z</dcterms:created>
  <dcterms:modified xsi:type="dcterms:W3CDTF">2013-06-20T14:04:43Z</dcterms:modified>
</cp:coreProperties>
</file>