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2" r:id="rId3"/>
    <p:sldId id="258" r:id="rId4"/>
    <p:sldId id="304" r:id="rId5"/>
    <p:sldId id="313" r:id="rId6"/>
    <p:sldId id="308" r:id="rId7"/>
    <p:sldId id="314" r:id="rId8"/>
    <p:sldId id="318" r:id="rId9"/>
    <p:sldId id="319" r:id="rId10"/>
    <p:sldId id="320" r:id="rId11"/>
    <p:sldId id="321" r:id="rId12"/>
    <p:sldId id="316" r:id="rId13"/>
    <p:sldId id="317" r:id="rId14"/>
    <p:sldId id="312" r:id="rId15"/>
    <p:sldId id="315" r:id="rId16"/>
  </p:sldIdLst>
  <p:sldSz cx="9144000" cy="6858000" type="screen4x3"/>
  <p:notesSz cx="6789738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0707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03" autoAdjust="0"/>
    <p:restoredTop sz="76441" autoAdjust="0"/>
  </p:normalViewPr>
  <p:slideViewPr>
    <p:cSldViewPr snapToGrid="0">
      <p:cViewPr varScale="1">
        <p:scale>
          <a:sx n="70" d="100"/>
          <a:sy n="70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26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5947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2035-7D7D-4458-9192-7BFC7F8F28FB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5947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2626-9701-4336-AB7B-937426DE8CE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7507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947" y="1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582D0-2F87-47CB-91DC-E925C3C7CC4D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241425"/>
            <a:ext cx="4468812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4" y="4778722"/>
            <a:ext cx="543179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947" y="9431600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3879A-ACFB-4F44-BA93-40F2237C1EE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25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241425"/>
            <a:ext cx="4468812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042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720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542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241425"/>
            <a:ext cx="4468812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941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32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241425"/>
            <a:ext cx="4468812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2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98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218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33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644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3879A-ACFB-4F44-BA93-40F2237C1EE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623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0" y="638942"/>
            <a:ext cx="5824800" cy="3170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7200" y="1931458"/>
            <a:ext cx="5025600" cy="2992436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923894"/>
            <a:ext cx="7142205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163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0" y="667742"/>
            <a:ext cx="5824800" cy="3170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800" y="3304800"/>
            <a:ext cx="6732000" cy="2296800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652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944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0304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6163200"/>
            <a:ext cx="9144000" cy="69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7600" y="284489"/>
            <a:ext cx="2246400" cy="1222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3600"/>
            <a:ext cx="6288000" cy="111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1749599"/>
            <a:ext cx="7864801" cy="434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25600" y="6293908"/>
            <a:ext cx="6591239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  <a:spcAft>
                <a:spcPts val="100"/>
              </a:spcAft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Declarative Integration of Interactive 3D Graphics into the World-Wide Web: Principles, Current Approaches, and Research Agenda</a:t>
            </a:r>
          </a:p>
          <a:p>
            <a:pPr algn="r">
              <a:lnSpc>
                <a:spcPct val="100000"/>
              </a:lnSpc>
              <a:spcAft>
                <a:spcPts val="100"/>
              </a:spcAft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Jacek Jankowski, Sandy Ressler, Kristian Sons, Yvonne Jung, Johannes Behr, and Philipp Slusallek</a:t>
            </a:r>
          </a:p>
          <a:p>
            <a:pPr algn="r">
              <a:lnSpc>
                <a:spcPct val="100000"/>
              </a:lnSpc>
              <a:spcAft>
                <a:spcPts val="100"/>
              </a:spcAft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Web3D 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20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13, San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Sebastian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, Spain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63200"/>
            <a:ext cx="9144000" cy="36576"/>
          </a:xfrm>
          <a:prstGeom prst="rect">
            <a:avLst/>
          </a:prstGeom>
          <a:ln w="9525">
            <a:noFill/>
          </a:ln>
          <a:effectLst>
            <a:outerShdw blurRad="635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108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2" r:id="rId2"/>
    <p:sldLayoutId id="2147484040" r:id="rId3"/>
    <p:sldLayoutId id="2147484041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31458"/>
            <a:ext cx="6977400" cy="2735792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Declarative</a:t>
            </a:r>
            <a:br>
              <a:rPr lang="en-US" sz="2800" dirty="0" smtClean="0"/>
            </a:br>
            <a:r>
              <a:rPr lang="en-US" sz="2800" dirty="0" smtClean="0"/>
              <a:t>Integration </a:t>
            </a:r>
            <a:r>
              <a:rPr lang="en-US" sz="2800" dirty="0"/>
              <a:t>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Interactive </a:t>
            </a:r>
            <a:r>
              <a:rPr lang="en-US" sz="2800" dirty="0"/>
              <a:t>3D </a:t>
            </a:r>
            <a:r>
              <a:rPr lang="en-US" sz="2800" dirty="0" smtClean="0"/>
              <a:t>Graphics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into the World-Wide </a:t>
            </a:r>
            <a:r>
              <a:rPr lang="en-US" sz="2800" dirty="0" smtClean="0"/>
              <a:t>Web</a:t>
            </a:r>
            <a:br>
              <a:rPr lang="en-US" sz="28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2000" i="1" dirty="0" smtClean="0"/>
              <a:t>Principles</a:t>
            </a:r>
            <a:r>
              <a:rPr lang="en-US" sz="2000" i="1" dirty="0"/>
              <a:t>, Current Approaches</a:t>
            </a:r>
            <a:r>
              <a:rPr lang="en-US" sz="2000" i="1" dirty="0" smtClean="0"/>
              <a:t>, and </a:t>
            </a:r>
            <a:r>
              <a:rPr lang="en-US" sz="2000" i="1" dirty="0"/>
              <a:t>Research 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Jacek Jankowski, </a:t>
            </a:r>
            <a:r>
              <a:rPr lang="en-US" dirty="0"/>
              <a:t>Sandy </a:t>
            </a:r>
            <a:r>
              <a:rPr lang="en-US" dirty="0" smtClean="0"/>
              <a:t>Ressler, </a:t>
            </a:r>
            <a:r>
              <a:rPr lang="en-US" dirty="0"/>
              <a:t>Kristian </a:t>
            </a:r>
            <a:r>
              <a:rPr lang="en-US" dirty="0" smtClean="0"/>
              <a:t>Sons, </a:t>
            </a:r>
            <a:r>
              <a:rPr lang="en-US" dirty="0"/>
              <a:t>Yvonne </a:t>
            </a:r>
            <a:r>
              <a:rPr lang="en-US" dirty="0" smtClean="0"/>
              <a:t>Jung, </a:t>
            </a:r>
            <a:r>
              <a:rPr lang="en-US" dirty="0"/>
              <a:t>Johannes </a:t>
            </a:r>
            <a:r>
              <a:rPr lang="en-US" dirty="0" smtClean="0"/>
              <a:t>Behr, and Philipp Slusallek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490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Polyfill </a:t>
            </a:r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Polyfill?</a:t>
            </a:r>
          </a:p>
          <a:p>
            <a:r>
              <a:rPr lang="en-US" dirty="0" smtClean="0"/>
              <a:t>UA requirements:</a:t>
            </a:r>
          </a:p>
          <a:p>
            <a:pPr lvl="1"/>
            <a:r>
              <a:rPr lang="en-US" dirty="0" smtClean="0"/>
              <a:t>DOM: Polyfill </a:t>
            </a:r>
            <a:r>
              <a:rPr lang="en-US" dirty="0"/>
              <a:t>Layer </a:t>
            </a:r>
            <a:r>
              <a:rPr lang="en-US" dirty="0" smtClean="0"/>
              <a:t>must be able to access </a:t>
            </a:r>
            <a:r>
              <a:rPr lang="en-US" dirty="0"/>
              <a:t>and monitor changes in related DOM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Events: </a:t>
            </a:r>
            <a:r>
              <a:rPr lang="en-US" dirty="0"/>
              <a:t>The UA must support registration, firing, and extending UI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CSS: Supporting </a:t>
            </a:r>
            <a:r>
              <a:rPr lang="en-US" dirty="0"/>
              <a:t>scene management though custom CSS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/>
              <a:t>CSS 3D </a:t>
            </a:r>
            <a:r>
              <a:rPr lang="en-US" dirty="0" smtClean="0"/>
              <a:t>Transforms: Extending </a:t>
            </a:r>
            <a:r>
              <a:rPr lang="en-US" dirty="0"/>
              <a:t>for optimal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err="1" smtClean="0"/>
              <a:t>TypedArrays</a:t>
            </a:r>
            <a:r>
              <a:rPr lang="en-US" dirty="0" smtClean="0"/>
              <a:t>: 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088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Declarative </a:t>
            </a:r>
            <a:r>
              <a:rPr lang="en-US" dirty="0"/>
              <a:t>3D Polyfill Runtime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5013" y="1749425"/>
            <a:ext cx="6613649" cy="4344988"/>
          </a:xfrm>
        </p:spPr>
      </p:pic>
    </p:spTree>
    <p:extLst>
      <p:ext uri="{BB962C8B-B14F-4D97-AF65-F5344CB8AC3E}">
        <p14:creationId xmlns:p14="http://schemas.microsoft.com/office/powerpoint/2010/main" xmlns="" val="92252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Declarative 3D Agenda</a:t>
            </a:r>
          </a:p>
        </p:txBody>
      </p:sp>
    </p:spTree>
    <p:extLst>
      <p:ext uri="{BB962C8B-B14F-4D97-AF65-F5344CB8AC3E}">
        <p14:creationId xmlns:p14="http://schemas.microsoft.com/office/powerpoint/2010/main" xmlns="" val="410274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3D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 </a:t>
            </a:r>
            <a:r>
              <a:rPr lang="en-US" dirty="0" smtClean="0"/>
              <a:t>Participation</a:t>
            </a:r>
          </a:p>
          <a:p>
            <a:r>
              <a:rPr lang="en-US" dirty="0" smtClean="0"/>
              <a:t>Clear </a:t>
            </a:r>
            <a:r>
              <a:rPr lang="en-US" dirty="0"/>
              <a:t>Definition of Use Cases and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Clear </a:t>
            </a:r>
            <a:r>
              <a:rPr lang="en-US" dirty="0"/>
              <a:t>Technical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Outreach </a:t>
            </a:r>
            <a:r>
              <a:rPr lang="en-US" dirty="0"/>
              <a:t>and Exemplar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W3C </a:t>
            </a:r>
            <a:r>
              <a:rPr lang="en-US" dirty="0"/>
              <a:t>Working Group Proposal</a:t>
            </a:r>
          </a:p>
        </p:txBody>
      </p:sp>
    </p:spTree>
    <p:extLst>
      <p:ext uri="{BB962C8B-B14F-4D97-AF65-F5344CB8AC3E}">
        <p14:creationId xmlns:p14="http://schemas.microsoft.com/office/powerpoint/2010/main" xmlns="" val="99769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401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vs. Imperative</a:t>
            </a:r>
          </a:p>
          <a:p>
            <a:r>
              <a:rPr lang="en-US" dirty="0" smtClean="0"/>
              <a:t>Need more </a:t>
            </a:r>
            <a:r>
              <a:rPr lang="en-US" dirty="0"/>
              <a:t>participation from the Web3D </a:t>
            </a:r>
            <a:r>
              <a:rPr lang="en-US" dirty="0" smtClean="0"/>
              <a:t>community</a:t>
            </a:r>
          </a:p>
          <a:p>
            <a:r>
              <a:rPr lang="en-US" dirty="0" smtClean="0"/>
              <a:t>Ultimate goal: 3D </a:t>
            </a:r>
            <a:r>
              <a:rPr lang="en-US" dirty="0"/>
              <a:t>for everyone and </a:t>
            </a:r>
            <a:r>
              <a:rPr lang="en-US" dirty="0" smtClean="0"/>
              <a:t>everywhere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884" y="4238625"/>
            <a:ext cx="33542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Join us now</a:t>
            </a:r>
            <a:r>
              <a:rPr lang="en-US" sz="4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!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Visit: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://declarative3d.org/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0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5949" y="1825666"/>
            <a:ext cx="5320523" cy="3363872"/>
          </a:xfrm>
        </p:spPr>
      </p:pic>
    </p:spTree>
    <p:extLst>
      <p:ext uri="{BB962C8B-B14F-4D97-AF65-F5344CB8AC3E}">
        <p14:creationId xmlns:p14="http://schemas.microsoft.com/office/powerpoint/2010/main" xmlns="" val="52008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 3D </a:t>
            </a:r>
            <a:r>
              <a:rPr lang="en-US" dirty="0" smtClean="0"/>
              <a:t>Principles</a:t>
            </a:r>
          </a:p>
          <a:p>
            <a:r>
              <a:rPr lang="en-US" dirty="0"/>
              <a:t>Declarative 3D </a:t>
            </a:r>
            <a:r>
              <a:rPr lang="en-US" dirty="0" smtClean="0"/>
              <a:t>Frameworks</a:t>
            </a:r>
          </a:p>
          <a:p>
            <a:pPr lvl="1"/>
            <a:r>
              <a:rPr lang="en-US" dirty="0"/>
              <a:t>Evaluation </a:t>
            </a:r>
            <a:r>
              <a:rPr lang="en-US" dirty="0" smtClean="0"/>
              <a:t>Platforms</a:t>
            </a:r>
            <a:r>
              <a:rPr lang="en-US" dirty="0"/>
              <a:t>: X3DOM and XML3D</a:t>
            </a:r>
          </a:p>
          <a:p>
            <a:pPr lvl="1"/>
            <a:r>
              <a:rPr lang="en-US" dirty="0" smtClean="0"/>
              <a:t>Declarative </a:t>
            </a:r>
            <a:r>
              <a:rPr lang="en-US" dirty="0"/>
              <a:t>3D </a:t>
            </a:r>
            <a:r>
              <a:rPr lang="en-US" dirty="0" smtClean="0"/>
              <a:t>Essentials</a:t>
            </a:r>
          </a:p>
          <a:p>
            <a:pPr lvl="1"/>
            <a:r>
              <a:rPr lang="en-US" dirty="0"/>
              <a:t>Level of Integration and Polyfill Approach</a:t>
            </a:r>
            <a:endParaRPr lang="en-US" dirty="0" smtClean="0"/>
          </a:p>
          <a:p>
            <a:r>
              <a:rPr lang="en-US" dirty="0"/>
              <a:t>Declarative 3D </a:t>
            </a:r>
            <a:r>
              <a:rPr lang="en-US" dirty="0" smtClean="0"/>
              <a:t>Agenda</a:t>
            </a:r>
            <a:endParaRPr lang="en-US" dirty="0"/>
          </a:p>
          <a:p>
            <a:r>
              <a:rPr lang="en-US" dirty="0" smtClean="0"/>
              <a:t>Conclusions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55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br>
              <a:rPr lang="en-US" dirty="0"/>
            </a:br>
            <a:r>
              <a:rPr lang="en-US" dirty="0" smtClean="0"/>
              <a:t>of Declarative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458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3D </a:t>
            </a:r>
            <a:r>
              <a:rPr lang="en-US" dirty="0" smtClean="0"/>
              <a:t>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the Established Principles of the </a:t>
            </a:r>
            <a:r>
              <a:rPr lang="en-US" dirty="0" smtClean="0"/>
              <a:t>Web</a:t>
            </a:r>
          </a:p>
          <a:p>
            <a:pPr lvl="1"/>
            <a:r>
              <a:rPr lang="en-US" dirty="0"/>
              <a:t>Separation of structure from </a:t>
            </a:r>
            <a:r>
              <a:rPr lang="en-US" dirty="0" smtClean="0"/>
              <a:t>content</a:t>
            </a:r>
          </a:p>
          <a:p>
            <a:pPr lvl="1"/>
            <a:r>
              <a:rPr lang="en-US" dirty="0"/>
              <a:t>Separation of content from </a:t>
            </a:r>
            <a:r>
              <a:rPr lang="en-US" dirty="0" smtClean="0"/>
              <a:t>style</a:t>
            </a:r>
          </a:p>
          <a:p>
            <a:pPr lvl="1"/>
            <a:r>
              <a:rPr lang="en-US" dirty="0"/>
              <a:t>Use of the Document Object </a:t>
            </a:r>
            <a:r>
              <a:rPr lang="en-US" dirty="0" smtClean="0"/>
              <a:t>Model (DOM)</a:t>
            </a:r>
          </a:p>
          <a:p>
            <a:r>
              <a:rPr lang="en-US" dirty="0" smtClean="0"/>
              <a:t>3D Content Creation and Reuse</a:t>
            </a:r>
          </a:p>
          <a:p>
            <a:r>
              <a:rPr lang="en-US" dirty="0" smtClean="0"/>
              <a:t>Platform Independence</a:t>
            </a:r>
          </a:p>
          <a:p>
            <a:r>
              <a:rPr lang="en-US" dirty="0"/>
              <a:t>Efficiency and </a:t>
            </a:r>
            <a:r>
              <a:rPr lang="en-US" dirty="0" smtClean="0"/>
              <a:t>Scalability</a:t>
            </a:r>
          </a:p>
          <a:p>
            <a:r>
              <a:rPr lang="en-US" dirty="0"/>
              <a:t>Security and Digital Rights </a:t>
            </a:r>
            <a:r>
              <a:rPr lang="en-US" dirty="0" smtClean="0"/>
              <a:t>Management</a:t>
            </a:r>
          </a:p>
          <a:p>
            <a:r>
              <a:rPr lang="en-US" dirty="0"/>
              <a:t>Accessibility and </a:t>
            </a:r>
            <a:r>
              <a:rPr lang="en-US" dirty="0" smtClean="0"/>
              <a:t>Usability</a:t>
            </a:r>
          </a:p>
          <a:p>
            <a:r>
              <a:rPr lang="en-US" dirty="0"/>
              <a:t>Leveraging Web Development Infrastructure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192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Declarative 3D </a:t>
            </a:r>
            <a:r>
              <a:rPr lang="en-US" dirty="0" smtClean="0"/>
              <a:t>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784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X3DOM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XML3D</a:t>
            </a:r>
          </a:p>
          <a:p>
            <a:pPr lvl="1"/>
            <a:r>
              <a:rPr lang="en-US" dirty="0" smtClean="0"/>
              <a:t>Designed from scratch</a:t>
            </a:r>
            <a:endParaRPr lang="en-US" dirty="0" smtClean="0"/>
          </a:p>
          <a:p>
            <a:pPr lvl="1"/>
            <a:r>
              <a:rPr lang="en-US" dirty="0" smtClean="0"/>
              <a:t>Integrated dataflow concept (</a:t>
            </a:r>
            <a:r>
              <a:rPr lang="en-US" dirty="0" err="1" smtClean="0"/>
              <a:t>Xflow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Skeleton animation, Image Processing, Augmented Reality</a:t>
            </a:r>
          </a:p>
          <a:p>
            <a:pPr lvl="2"/>
            <a:r>
              <a:rPr lang="en-US" dirty="0" smtClean="0"/>
              <a:t>Can be mapped to HW (GPU, River Trail, </a:t>
            </a:r>
            <a:r>
              <a:rPr lang="en-US" dirty="0" err="1" smtClean="0"/>
              <a:t>WebCL</a:t>
            </a:r>
            <a:r>
              <a:rPr lang="en-US" dirty="0" smtClean="0"/>
              <a:t>?)</a:t>
            </a:r>
          </a:p>
          <a:p>
            <a:r>
              <a:rPr lang="en-US" dirty="0" smtClean="0"/>
              <a:t>Both platforms OSS and freely available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945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3D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Extracted 15 essentials for HTML/DOM-based 3D graphics</a:t>
            </a:r>
          </a:p>
          <a:p>
            <a:r>
              <a:rPr lang="en-US" dirty="0" smtClean="0"/>
              <a:t>For instance: </a:t>
            </a:r>
          </a:p>
          <a:p>
            <a:pPr lvl="1"/>
            <a:r>
              <a:rPr lang="en-US" dirty="0" smtClean="0"/>
              <a:t>Use CSS 3D Transforms for transformations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tight can we integrate 3D with web technology?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0192" y="3016156"/>
            <a:ext cx="61366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&lt;div&gt;</a:t>
            </a:r>
          </a:p>
          <a:p>
            <a:r>
              <a:rPr lang="en-US" dirty="0" smtClean="0">
                <a:latin typeface="Consolas" pitchFamily="49" charset="0"/>
              </a:rPr>
              <a:t>   &lt;</a:t>
            </a:r>
            <a:r>
              <a:rPr lang="en-US" dirty="0" smtClean="0">
                <a:latin typeface="Consolas" pitchFamily="49" charset="0"/>
              </a:rPr>
              <a:t>dec3d style="border: 1px solid black;"&gt;</a:t>
            </a:r>
          </a:p>
          <a:p>
            <a:r>
              <a:rPr lang="fr-FR" dirty="0" smtClean="0">
                <a:latin typeface="Consolas" pitchFamily="49" charset="0"/>
              </a:rPr>
              <a:t>     &lt;</a:t>
            </a:r>
            <a:r>
              <a:rPr lang="fr-FR" dirty="0" err="1" smtClean="0">
                <a:latin typeface="Consolas" pitchFamily="49" charset="0"/>
              </a:rPr>
              <a:t>div</a:t>
            </a:r>
            <a:r>
              <a:rPr lang="fr-FR" dirty="0" smtClean="0">
                <a:latin typeface="Consolas" pitchFamily="49" charset="0"/>
              </a:rPr>
              <a:t> style="</a:t>
            </a:r>
            <a:r>
              <a:rPr lang="fr-FR" dirty="0" err="1" smtClean="0">
                <a:latin typeface="Consolas" pitchFamily="49" charset="0"/>
              </a:rPr>
              <a:t>transform</a:t>
            </a:r>
            <a:r>
              <a:rPr lang="fr-FR" dirty="0" smtClean="0">
                <a:latin typeface="Consolas" pitchFamily="49" charset="0"/>
              </a:rPr>
              <a:t>: scale3d(2, 2, 2);"&gt;</a:t>
            </a:r>
          </a:p>
          <a:p>
            <a:r>
              <a:rPr lang="en-US" dirty="0" smtClean="0">
                <a:latin typeface="Consolas" pitchFamily="49" charset="0"/>
              </a:rPr>
              <a:t>        ...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&lt;/</a:t>
            </a:r>
            <a:r>
              <a:rPr lang="en-US" dirty="0" smtClean="0">
                <a:latin typeface="Consolas" pitchFamily="49" charset="0"/>
              </a:rPr>
              <a:t>div&gt;</a:t>
            </a:r>
          </a:p>
          <a:p>
            <a:r>
              <a:rPr lang="en-US" dirty="0" smtClean="0">
                <a:latin typeface="Consolas" pitchFamily="49" charset="0"/>
              </a:rPr>
              <a:t>   &lt;/</a:t>
            </a:r>
            <a:r>
              <a:rPr lang="en-US" dirty="0" smtClean="0">
                <a:latin typeface="Consolas" pitchFamily="49" charset="0"/>
              </a:rPr>
              <a:t>dec3d&gt;</a:t>
            </a:r>
          </a:p>
          <a:p>
            <a:r>
              <a:rPr lang="en-US" dirty="0" smtClean="0">
                <a:latin typeface="Consolas" pitchFamily="49" charset="0"/>
              </a:rPr>
              <a:t>&lt;/div&gt;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94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</a:t>
            </a:r>
            <a:r>
              <a:rPr lang="en-US" dirty="0" smtClean="0"/>
              <a:t>Integration (LOI)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LOI 0: Classical </a:t>
            </a:r>
            <a:r>
              <a:rPr lang="en-US" dirty="0"/>
              <a:t>integration using </a:t>
            </a:r>
            <a:r>
              <a:rPr lang="en-US" dirty="0" smtClean="0"/>
              <a:t>plug-ins</a:t>
            </a:r>
          </a:p>
          <a:p>
            <a:r>
              <a:rPr lang="en-US" dirty="0" smtClean="0"/>
              <a:t>LOI 1: </a:t>
            </a:r>
            <a:r>
              <a:rPr lang="en-US" dirty="0"/>
              <a:t>D</a:t>
            </a:r>
            <a:r>
              <a:rPr lang="en-US" dirty="0" smtClean="0"/>
              <a:t>edicated </a:t>
            </a:r>
            <a:r>
              <a:rPr lang="en-US" dirty="0"/>
              <a:t>element in the DOM </a:t>
            </a:r>
            <a:r>
              <a:rPr lang="en-US" dirty="0" smtClean="0"/>
              <a:t>+ API (</a:t>
            </a:r>
            <a:r>
              <a:rPr lang="en-US" dirty="0" err="1" smtClean="0"/>
              <a:t>WebGL</a:t>
            </a:r>
            <a:r>
              <a:rPr lang="en-US" dirty="0" smtClean="0"/>
              <a:t>)</a:t>
            </a:r>
          </a:p>
          <a:p>
            <a:r>
              <a:rPr lang="en-US" dirty="0"/>
              <a:t>LOI 2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cene </a:t>
            </a:r>
            <a:r>
              <a:rPr lang="en-US" dirty="0"/>
              <a:t>description </a:t>
            </a:r>
            <a:r>
              <a:rPr lang="en-US" dirty="0" smtClean="0"/>
              <a:t>integrated </a:t>
            </a:r>
            <a:r>
              <a:rPr lang="en-US" dirty="0"/>
              <a:t>in the </a:t>
            </a:r>
            <a:r>
              <a:rPr lang="en-US" dirty="0" smtClean="0"/>
              <a:t>DOM</a:t>
            </a:r>
          </a:p>
          <a:p>
            <a:r>
              <a:rPr lang="en-US" dirty="0" smtClean="0"/>
              <a:t>LOI 3 and LOI 4: Tight integration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CSS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5442" y="3771900"/>
            <a:ext cx="3753111" cy="180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947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Jace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TAR" id="{337B15D5-31BB-4D98-9693-879717AF7C82}" vid="{D4FEF77D-C77F-4540-B21B-D1F1542CE1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393</Words>
  <Application>Microsoft Office PowerPoint</Application>
  <PresentationFormat>Bildschirmpräsentation (4:3)</PresentationFormat>
  <Paragraphs>103</Paragraphs>
  <Slides>15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ThemeJacek</vt:lpstr>
      <vt:lpstr>Declarative Integration of  Interactive 3D Graphics  into the World-Wide Web  Principles, Current Approaches, and Research Agenda</vt:lpstr>
      <vt:lpstr>Introduction</vt:lpstr>
      <vt:lpstr>Outline</vt:lpstr>
      <vt:lpstr>Principles of Declarative 3D</vt:lpstr>
      <vt:lpstr>Declarative 3D Principles </vt:lpstr>
      <vt:lpstr>Declarative 3D Frameworks</vt:lpstr>
      <vt:lpstr>Evaluation Platforms</vt:lpstr>
      <vt:lpstr>Declarative 3D Essentials</vt:lpstr>
      <vt:lpstr>Level of Integration (LOI) </vt:lpstr>
      <vt:lpstr>Polyfill Approach</vt:lpstr>
      <vt:lpstr>Proposed Declarative 3D Polyfill Runtime Architecture</vt:lpstr>
      <vt:lpstr>Declarative 3D Agenda</vt:lpstr>
      <vt:lpstr>Declarative 3D Agenda</vt:lpstr>
      <vt:lpstr>Conclusions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Interaction Techniques for Interactive 3D Environments</dc:title>
  <dc:creator>Alien</dc:creator>
  <cp:lastModifiedBy>Kristian Sons</cp:lastModifiedBy>
  <cp:revision>142</cp:revision>
  <cp:lastPrinted>2013-04-24T11:10:17Z</cp:lastPrinted>
  <dcterms:created xsi:type="dcterms:W3CDTF">2013-04-24T07:57:51Z</dcterms:created>
  <dcterms:modified xsi:type="dcterms:W3CDTF">2013-06-20T07:11:22Z</dcterms:modified>
</cp:coreProperties>
</file>