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pen Sans"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2001980" y="632113"/>
            <a:ext cx="5195455" cy="4071505"/>
          </a:xfrm>
          <a:prstGeom prst="rect">
            <a:avLst/>
          </a:prstGeom>
        </p:spPr>
        <p:txBody>
          <a:bodyPr wrap="square" lIns="91425" tIns="91425" rIns="91425" bIns="91425" anchor="t" anchorCtr="0">
            <a:noAutofit/>
          </a:bodyPr>
          <a:lstStyle/>
          <a:p>
            <a:pPr lvl="0" algn="ctr">
              <a:spcBef>
                <a:spcPts val="0"/>
              </a:spcBef>
              <a:buNone/>
            </a:pPr>
            <a:r>
              <a:rPr lang="en-US" sz="3000" u="sng" dirty="0">
                <a:latin typeface="Open Sans"/>
                <a:ea typeface="Open Sans"/>
                <a:cs typeface="Open Sans"/>
                <a:sym typeface="Open Sans"/>
              </a:rPr>
              <a:t>Questions:</a:t>
            </a:r>
            <a:endParaRPr lang="en" sz="3000" u="sng" dirty="0">
              <a:latin typeface="Open Sans"/>
              <a:ea typeface="Open Sans"/>
              <a:cs typeface="Open Sans"/>
              <a:sym typeface="Open Sans"/>
            </a:endParaRPr>
          </a:p>
          <a:p>
            <a:pPr marL="342900" lvl="0" indent="-342900" algn="ctr">
              <a:buFont typeface="+mj-lt"/>
              <a:buAutoNum type="arabicPeriod"/>
            </a:pPr>
            <a:r>
              <a:rPr lang="en-US" dirty="0">
                <a:latin typeface="Open Sans"/>
                <a:ea typeface="Open Sans"/>
                <a:cs typeface="Open Sans"/>
                <a:sym typeface="Open Sans"/>
              </a:rPr>
              <a:t>What is the age demographics of Udacity students?</a:t>
            </a:r>
          </a:p>
          <a:p>
            <a:pPr marL="342900" lvl="0" indent="-342900" algn="ctr">
              <a:buFont typeface="+mj-lt"/>
              <a:buAutoNum type="arabicPeriod"/>
            </a:pPr>
            <a:r>
              <a:rPr lang="en-US" dirty="0">
                <a:latin typeface="Open Sans"/>
                <a:ea typeface="Open Sans"/>
                <a:cs typeface="Open Sans"/>
                <a:sym typeface="Open Sans"/>
              </a:rPr>
              <a:t>How does the total number of hours to complete a project differ by highest level of education? </a:t>
            </a:r>
          </a:p>
          <a:p>
            <a:pPr marL="342900" lvl="0" indent="-342900" algn="ctr">
              <a:buFont typeface="+mj-lt"/>
              <a:buAutoNum type="arabicPeriod"/>
            </a:pPr>
            <a:r>
              <a:rPr lang="en-US" dirty="0">
                <a:latin typeface="Open Sans"/>
                <a:ea typeface="Open Sans"/>
                <a:cs typeface="Open Sans"/>
                <a:sym typeface="Open Sans"/>
              </a:rPr>
              <a:t>What was the most helpful tool for students when they got stuck in their Nanodegree programs?</a:t>
            </a:r>
          </a:p>
          <a:p>
            <a:pPr marL="342900" lvl="0" indent="-342900" algn="ctr">
              <a:buFont typeface="+mj-lt"/>
              <a:buAutoNum type="arabicPeriod"/>
            </a:pPr>
            <a:r>
              <a:rPr lang="en-US" dirty="0">
                <a:latin typeface="Open Sans"/>
                <a:ea typeface="Open Sans"/>
                <a:cs typeface="Open Sans"/>
                <a:sym typeface="Open Sans"/>
              </a:rPr>
              <a:t>Does the number of books consumed vary between individual contributors and managers &amp; executives?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Shape 61"/>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rtl="0">
              <a:spcBef>
                <a:spcPts val="0"/>
              </a:spcBef>
              <a:buNone/>
            </a:pPr>
            <a:r>
              <a:rPr lang="en-US" dirty="0">
                <a:solidFill>
                  <a:srgbClr val="FFFFFF"/>
                </a:solidFill>
                <a:latin typeface="Open Sans"/>
                <a:ea typeface="Open Sans"/>
                <a:cs typeface="Open Sans"/>
                <a:sym typeface="Open Sans"/>
              </a:rPr>
              <a:t>What is the age demographics of Udacity students?</a:t>
            </a:r>
            <a:endParaRPr lang="en" dirty="0">
              <a:solidFill>
                <a:srgbClr val="FFFFFF"/>
              </a:solidFill>
              <a:latin typeface="Open Sans"/>
              <a:ea typeface="Open Sans"/>
              <a:cs typeface="Open Sans"/>
              <a:sym typeface="Open Sans"/>
            </a:endParaRPr>
          </a:p>
        </p:txBody>
      </p:sp>
      <p:pic>
        <p:nvPicPr>
          <p:cNvPr id="11" name="Picture 10">
            <a:extLst>
              <a:ext uri="{FF2B5EF4-FFF2-40B4-BE49-F238E27FC236}">
                <a16:creationId xmlns:a16="http://schemas.microsoft.com/office/drawing/2014/main" id="{6E6EF84A-DFE7-41A8-9B3B-7081CE3508F4}"/>
              </a:ext>
            </a:extLst>
          </p:cNvPr>
          <p:cNvPicPr>
            <a:picLocks noChangeAspect="1"/>
          </p:cNvPicPr>
          <p:nvPr/>
        </p:nvPicPr>
        <p:blipFill>
          <a:blip r:embed="rId3"/>
          <a:stretch>
            <a:fillRect/>
          </a:stretch>
        </p:blipFill>
        <p:spPr>
          <a:xfrm>
            <a:off x="454764" y="1058231"/>
            <a:ext cx="4570570" cy="2869532"/>
          </a:xfrm>
          <a:prstGeom prst="rect">
            <a:avLst/>
          </a:prstGeom>
        </p:spPr>
      </p:pic>
      <p:graphicFrame>
        <p:nvGraphicFramePr>
          <p:cNvPr id="12" name="Table 11">
            <a:extLst>
              <a:ext uri="{FF2B5EF4-FFF2-40B4-BE49-F238E27FC236}">
                <a16:creationId xmlns:a16="http://schemas.microsoft.com/office/drawing/2014/main" id="{4DE297B1-827E-495E-A195-39E7C416D983}"/>
              </a:ext>
            </a:extLst>
          </p:cNvPr>
          <p:cNvGraphicFramePr>
            <a:graphicFrameLocks noGrp="1"/>
          </p:cNvGraphicFramePr>
          <p:nvPr>
            <p:extLst>
              <p:ext uri="{D42A27DB-BD31-4B8C-83A1-F6EECF244321}">
                <p14:modId xmlns:p14="http://schemas.microsoft.com/office/powerpoint/2010/main" val="2724701478"/>
              </p:ext>
            </p:extLst>
          </p:nvPr>
        </p:nvGraphicFramePr>
        <p:xfrm>
          <a:off x="5708073" y="1462565"/>
          <a:ext cx="2486892" cy="1866900"/>
        </p:xfrm>
        <a:graphic>
          <a:graphicData uri="http://schemas.openxmlformats.org/drawingml/2006/table">
            <a:tbl>
              <a:tblPr>
                <a:tableStyleId>{9D7B26C5-4107-4FEC-AEDC-1716B250A1EF}</a:tableStyleId>
              </a:tblPr>
              <a:tblGrid>
                <a:gridCol w="1243446">
                  <a:extLst>
                    <a:ext uri="{9D8B030D-6E8A-4147-A177-3AD203B41FA5}">
                      <a16:colId xmlns:a16="http://schemas.microsoft.com/office/drawing/2014/main" val="2648085792"/>
                    </a:ext>
                  </a:extLst>
                </a:gridCol>
                <a:gridCol w="1243446">
                  <a:extLst>
                    <a:ext uri="{9D8B030D-6E8A-4147-A177-3AD203B41FA5}">
                      <a16:colId xmlns:a16="http://schemas.microsoft.com/office/drawing/2014/main" val="2842425110"/>
                    </a:ext>
                  </a:extLst>
                </a:gridCol>
              </a:tblGrid>
              <a:tr h="156081">
                <a:tc>
                  <a:txBody>
                    <a:bodyPr/>
                    <a:lstStyle/>
                    <a:p>
                      <a:pPr algn="l" fontAlgn="b"/>
                      <a:r>
                        <a:rPr lang="en-US" sz="2400" b="1" u="none" strike="noStrike" dirty="0">
                          <a:effectLst/>
                          <a:latin typeface="Open Sans" panose="020B0604020202020204" charset="0"/>
                          <a:ea typeface="Open Sans" panose="020B0604020202020204" charset="0"/>
                          <a:cs typeface="Open Sans" panose="020B0604020202020204" charset="0"/>
                        </a:rPr>
                        <a:t>Mean</a:t>
                      </a:r>
                      <a:endParaRPr lang="en-US" sz="24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400" u="none" strike="noStrike">
                          <a:effectLst/>
                          <a:latin typeface="Open Sans" panose="020B0604020202020204" charset="0"/>
                          <a:ea typeface="Open Sans" panose="020B0604020202020204" charset="0"/>
                          <a:cs typeface="Open Sans" panose="020B0604020202020204" charset="0"/>
                        </a:rPr>
                        <a:t>33</a:t>
                      </a:r>
                      <a:endParaRPr lang="en-US" sz="24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2871347359"/>
                  </a:ext>
                </a:extLst>
              </a:tr>
              <a:tr h="182880">
                <a:tc>
                  <a:txBody>
                    <a:bodyPr/>
                    <a:lstStyle/>
                    <a:p>
                      <a:pPr algn="l" fontAlgn="b"/>
                      <a:r>
                        <a:rPr lang="en-US" sz="2400" b="1" u="none" strike="noStrike" dirty="0">
                          <a:effectLst/>
                          <a:latin typeface="Open Sans" panose="020B0604020202020204" charset="0"/>
                          <a:ea typeface="Open Sans" panose="020B0604020202020204" charset="0"/>
                          <a:cs typeface="Open Sans" panose="020B0604020202020204" charset="0"/>
                        </a:rPr>
                        <a:t>Median</a:t>
                      </a:r>
                      <a:endParaRPr lang="en-US" sz="24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400" u="none" strike="noStrike" dirty="0">
                          <a:effectLst/>
                          <a:latin typeface="Open Sans" panose="020B0604020202020204" charset="0"/>
                          <a:ea typeface="Open Sans" panose="020B0604020202020204" charset="0"/>
                          <a:cs typeface="Open Sans" panose="020B0604020202020204" charset="0"/>
                        </a:rPr>
                        <a:t>31</a:t>
                      </a:r>
                      <a:endParaRPr lang="en-US" sz="24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741240733"/>
                  </a:ext>
                </a:extLst>
              </a:tr>
              <a:tr h="182880">
                <a:tc>
                  <a:txBody>
                    <a:bodyPr/>
                    <a:lstStyle/>
                    <a:p>
                      <a:pPr algn="l" fontAlgn="b"/>
                      <a:r>
                        <a:rPr lang="en-US" sz="2400" b="1" u="none" strike="noStrike">
                          <a:effectLst/>
                          <a:latin typeface="Open Sans" panose="020B0604020202020204" charset="0"/>
                          <a:ea typeface="Open Sans" panose="020B0604020202020204" charset="0"/>
                          <a:cs typeface="Open Sans" panose="020B0604020202020204" charset="0"/>
                        </a:rPr>
                        <a:t>Mode</a:t>
                      </a:r>
                      <a:endParaRPr lang="en-US" sz="2400" b="1"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400" u="none" strike="noStrike">
                          <a:effectLst/>
                          <a:latin typeface="Open Sans" panose="020B0604020202020204" charset="0"/>
                          <a:ea typeface="Open Sans" panose="020B0604020202020204" charset="0"/>
                          <a:cs typeface="Open Sans" panose="020B0604020202020204" charset="0"/>
                        </a:rPr>
                        <a:t>22</a:t>
                      </a:r>
                      <a:endParaRPr lang="en-US" sz="24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383965842"/>
                  </a:ext>
                </a:extLst>
              </a:tr>
              <a:tr h="182880">
                <a:tc>
                  <a:txBody>
                    <a:bodyPr/>
                    <a:lstStyle/>
                    <a:p>
                      <a:pPr algn="l" fontAlgn="b"/>
                      <a:r>
                        <a:rPr lang="en-US" sz="2400" b="1" u="none" strike="noStrike" dirty="0">
                          <a:effectLst/>
                          <a:latin typeface="Open Sans" panose="020B0604020202020204" charset="0"/>
                          <a:ea typeface="Open Sans" panose="020B0604020202020204" charset="0"/>
                          <a:cs typeface="Open Sans" panose="020B0604020202020204" charset="0"/>
                        </a:rPr>
                        <a:t>St Dev.</a:t>
                      </a:r>
                      <a:endParaRPr lang="en-US" sz="24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400" u="none" strike="noStrike">
                          <a:effectLst/>
                          <a:latin typeface="Open Sans" panose="020B0604020202020204" charset="0"/>
                          <a:ea typeface="Open Sans" panose="020B0604020202020204" charset="0"/>
                          <a:cs typeface="Open Sans" panose="020B0604020202020204" charset="0"/>
                        </a:rPr>
                        <a:t>8.35</a:t>
                      </a:r>
                      <a:endParaRPr lang="en-US" sz="24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675388465"/>
                  </a:ext>
                </a:extLst>
              </a:tr>
              <a:tr h="182880">
                <a:tc>
                  <a:txBody>
                    <a:bodyPr/>
                    <a:lstStyle/>
                    <a:p>
                      <a:pPr algn="l" fontAlgn="b"/>
                      <a:r>
                        <a:rPr lang="en-US" sz="2400" b="1" u="none" strike="noStrike" dirty="0">
                          <a:effectLst/>
                          <a:latin typeface="Open Sans" panose="020B0604020202020204" charset="0"/>
                          <a:ea typeface="Open Sans" panose="020B0604020202020204" charset="0"/>
                          <a:cs typeface="Open Sans" panose="020B0604020202020204" charset="0"/>
                        </a:rPr>
                        <a:t>Range</a:t>
                      </a:r>
                      <a:endParaRPr lang="en-US" sz="24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400" u="none" strike="noStrike" dirty="0">
                          <a:effectLst/>
                          <a:latin typeface="Open Sans" panose="020B0604020202020204" charset="0"/>
                          <a:ea typeface="Open Sans" panose="020B0604020202020204" charset="0"/>
                          <a:cs typeface="Open Sans" panose="020B0604020202020204" charset="0"/>
                        </a:rPr>
                        <a:t>59</a:t>
                      </a:r>
                      <a:endParaRPr lang="en-US" sz="24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830759380"/>
                  </a:ext>
                </a:extLst>
              </a:tr>
            </a:tbl>
          </a:graphicData>
        </a:graphic>
      </p:graphicFrame>
      <p:sp>
        <p:nvSpPr>
          <p:cNvPr id="13" name="TextBox 12">
            <a:extLst>
              <a:ext uri="{FF2B5EF4-FFF2-40B4-BE49-F238E27FC236}">
                <a16:creationId xmlns:a16="http://schemas.microsoft.com/office/drawing/2014/main" id="{6EC5A6CE-63A2-4303-B021-A16920A3E46E}"/>
              </a:ext>
            </a:extLst>
          </p:cNvPr>
          <p:cNvSpPr txBox="1"/>
          <p:nvPr/>
        </p:nvSpPr>
        <p:spPr>
          <a:xfrm>
            <a:off x="387927" y="4100945"/>
            <a:ext cx="8485909" cy="954107"/>
          </a:xfrm>
          <a:prstGeom prst="rect">
            <a:avLst/>
          </a:prstGeom>
          <a:noFill/>
        </p:spPr>
        <p:txBody>
          <a:bodyPr wrap="square" rtlCol="0">
            <a:spAutoFit/>
          </a:bodyPr>
          <a:lstStyle/>
          <a:p>
            <a:r>
              <a:rPr lang="en-US" dirty="0">
                <a:solidFill>
                  <a:schemeClr val="tx1"/>
                </a:solidFill>
              </a:rPr>
              <a:t>The histogram is right-skewed with the measures of center and spread shown in the right table. The youngest and oldest student are 19 and 78 years old, respectively. Most students are between 22 and 40 years old. Removing 41 outliers was necessary because their birthdates in the original data were either unavailable or incorrect.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8" name="Shape 68"/>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a:r>
              <a:rPr lang="en-US" dirty="0">
                <a:solidFill>
                  <a:srgbClr val="FFFFFF"/>
                </a:solidFill>
                <a:latin typeface="Open Sans"/>
                <a:ea typeface="Open Sans"/>
                <a:cs typeface="Open Sans"/>
                <a:sym typeface="Open Sans"/>
              </a:rPr>
              <a:t>How does the total number of hours to complete a project differ by highest level of education? </a:t>
            </a:r>
            <a:endParaRPr lang="en"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4F391D8B-A75E-4D20-975E-FFC8E3FEDC2C}"/>
              </a:ext>
            </a:extLst>
          </p:cNvPr>
          <p:cNvPicPr>
            <a:picLocks noChangeAspect="1"/>
          </p:cNvPicPr>
          <p:nvPr/>
        </p:nvPicPr>
        <p:blipFill>
          <a:blip r:embed="rId3"/>
          <a:stretch>
            <a:fillRect/>
          </a:stretch>
        </p:blipFill>
        <p:spPr>
          <a:xfrm>
            <a:off x="307975" y="959951"/>
            <a:ext cx="5116459" cy="3072600"/>
          </a:xfrm>
          <a:prstGeom prst="rect">
            <a:avLst/>
          </a:prstGeom>
        </p:spPr>
      </p:pic>
      <p:graphicFrame>
        <p:nvGraphicFramePr>
          <p:cNvPr id="8" name="Table 7">
            <a:extLst>
              <a:ext uri="{FF2B5EF4-FFF2-40B4-BE49-F238E27FC236}">
                <a16:creationId xmlns:a16="http://schemas.microsoft.com/office/drawing/2014/main" id="{126A1094-086B-4421-8AA6-7603E3BB5190}"/>
              </a:ext>
            </a:extLst>
          </p:cNvPr>
          <p:cNvGraphicFramePr>
            <a:graphicFrameLocks noGrp="1"/>
          </p:cNvGraphicFramePr>
          <p:nvPr>
            <p:extLst>
              <p:ext uri="{D42A27DB-BD31-4B8C-83A1-F6EECF244321}">
                <p14:modId xmlns:p14="http://schemas.microsoft.com/office/powerpoint/2010/main" val="389809690"/>
              </p:ext>
            </p:extLst>
          </p:nvPr>
        </p:nvGraphicFramePr>
        <p:xfrm>
          <a:off x="5656117" y="1558991"/>
          <a:ext cx="3252355" cy="1874520"/>
        </p:xfrm>
        <a:graphic>
          <a:graphicData uri="http://schemas.openxmlformats.org/drawingml/2006/table">
            <a:tbl>
              <a:tblPr>
                <a:tableStyleId>{9D7B26C5-4107-4FEC-AEDC-1716B250A1EF}</a:tableStyleId>
              </a:tblPr>
              <a:tblGrid>
                <a:gridCol w="2684483">
                  <a:extLst>
                    <a:ext uri="{9D8B030D-6E8A-4147-A177-3AD203B41FA5}">
                      <a16:colId xmlns:a16="http://schemas.microsoft.com/office/drawing/2014/main" val="4190270206"/>
                    </a:ext>
                  </a:extLst>
                </a:gridCol>
                <a:gridCol w="567872">
                  <a:extLst>
                    <a:ext uri="{9D8B030D-6E8A-4147-A177-3AD203B41FA5}">
                      <a16:colId xmlns:a16="http://schemas.microsoft.com/office/drawing/2014/main" val="819989223"/>
                    </a:ext>
                  </a:extLst>
                </a:gridCol>
              </a:tblGrid>
              <a:tr h="182880">
                <a:tc>
                  <a:txBody>
                    <a:bodyPr/>
                    <a:lstStyle/>
                    <a:p>
                      <a:pPr algn="l" fontAlgn="b"/>
                      <a:r>
                        <a:rPr lang="en-US" sz="1800" b="1" u="none" strike="noStrike" dirty="0">
                          <a:effectLst/>
                          <a:latin typeface="Open Sans" panose="020B0604020202020204" charset="0"/>
                          <a:ea typeface="Open Sans" panose="020B0604020202020204" charset="0"/>
                          <a:cs typeface="Open Sans" panose="020B0604020202020204" charset="0"/>
                        </a:rPr>
                        <a:t>Nanodegree Program</a:t>
                      </a:r>
                      <a:endParaRPr lang="en-US" sz="18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38</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909101285"/>
                  </a:ext>
                </a:extLst>
              </a:tr>
              <a:tr h="182880">
                <a:tc>
                  <a:txBody>
                    <a:bodyPr/>
                    <a:lstStyle/>
                    <a:p>
                      <a:pPr algn="l" fontAlgn="b"/>
                      <a:r>
                        <a:rPr lang="en-US" sz="1800" b="1" u="none" strike="noStrike" dirty="0">
                          <a:effectLst/>
                          <a:latin typeface="Open Sans" panose="020B0604020202020204" charset="0"/>
                          <a:ea typeface="Open Sans" panose="020B0604020202020204" charset="0"/>
                          <a:cs typeface="Open Sans" panose="020B0604020202020204" charset="0"/>
                        </a:rPr>
                        <a:t>High school or below</a:t>
                      </a:r>
                      <a:endParaRPr lang="en-US" sz="18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16</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625476079"/>
                  </a:ext>
                </a:extLst>
              </a:tr>
              <a:tr h="182880">
                <a:tc>
                  <a:txBody>
                    <a:bodyPr/>
                    <a:lstStyle/>
                    <a:p>
                      <a:pPr algn="l" fontAlgn="b"/>
                      <a:r>
                        <a:rPr lang="en-US" sz="1800" b="1" u="none" strike="noStrike">
                          <a:effectLst/>
                          <a:latin typeface="Open Sans" panose="020B0604020202020204" charset="0"/>
                          <a:ea typeface="Open Sans" panose="020B0604020202020204" charset="0"/>
                          <a:cs typeface="Open Sans" panose="020B0604020202020204" charset="0"/>
                        </a:rPr>
                        <a:t>Associates</a:t>
                      </a:r>
                      <a:endParaRPr lang="en-US" sz="1800" b="1"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9</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2554076958"/>
                  </a:ext>
                </a:extLst>
              </a:tr>
              <a:tr h="182880">
                <a:tc>
                  <a:txBody>
                    <a:bodyPr/>
                    <a:lstStyle/>
                    <a:p>
                      <a:pPr algn="l" fontAlgn="b"/>
                      <a:r>
                        <a:rPr lang="en-US" sz="1800" b="1" u="none" strike="noStrike" dirty="0">
                          <a:effectLst/>
                          <a:latin typeface="Open Sans" panose="020B0604020202020204" charset="0"/>
                          <a:ea typeface="Open Sans" panose="020B0604020202020204" charset="0"/>
                          <a:cs typeface="Open Sans" panose="020B0604020202020204" charset="0"/>
                        </a:rPr>
                        <a:t>Bachelors</a:t>
                      </a:r>
                      <a:endParaRPr lang="en-US" sz="18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217</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918908000"/>
                  </a:ext>
                </a:extLst>
              </a:tr>
              <a:tr h="182880">
                <a:tc>
                  <a:txBody>
                    <a:bodyPr/>
                    <a:lstStyle/>
                    <a:p>
                      <a:pPr algn="l" fontAlgn="b"/>
                      <a:r>
                        <a:rPr lang="en-US" sz="1800" b="1" u="none" strike="noStrike">
                          <a:effectLst/>
                          <a:latin typeface="Open Sans" panose="020B0604020202020204" charset="0"/>
                          <a:ea typeface="Open Sans" panose="020B0604020202020204" charset="0"/>
                          <a:cs typeface="Open Sans" panose="020B0604020202020204" charset="0"/>
                        </a:rPr>
                        <a:t>Masters</a:t>
                      </a:r>
                      <a:endParaRPr lang="en-US" sz="1800" b="1"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253</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787161216"/>
                  </a:ext>
                </a:extLst>
              </a:tr>
              <a:tr h="182880">
                <a:tc>
                  <a:txBody>
                    <a:bodyPr/>
                    <a:lstStyle/>
                    <a:p>
                      <a:pPr algn="l" fontAlgn="b"/>
                      <a:r>
                        <a:rPr lang="en-US" sz="1800" b="1" u="none" strike="noStrike" dirty="0">
                          <a:effectLst/>
                          <a:latin typeface="Open Sans" panose="020B0604020202020204" charset="0"/>
                          <a:ea typeface="Open Sans" panose="020B0604020202020204" charset="0"/>
                          <a:cs typeface="Open Sans" panose="020B0604020202020204" charset="0"/>
                        </a:rPr>
                        <a:t>PhD</a:t>
                      </a:r>
                      <a:endParaRPr lang="en-US" sz="18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dirty="0">
                          <a:effectLst/>
                          <a:latin typeface="Open Sans" panose="020B0604020202020204" charset="0"/>
                          <a:ea typeface="Open Sans" panose="020B0604020202020204" charset="0"/>
                          <a:cs typeface="Open Sans" panose="020B0604020202020204" charset="0"/>
                        </a:rPr>
                        <a:t>62</a:t>
                      </a:r>
                      <a:endParaRPr lang="en-US" sz="20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986762053"/>
                  </a:ext>
                </a:extLst>
              </a:tr>
            </a:tbl>
          </a:graphicData>
        </a:graphic>
      </p:graphicFrame>
      <p:sp>
        <p:nvSpPr>
          <p:cNvPr id="12" name="TextBox 11">
            <a:extLst>
              <a:ext uri="{FF2B5EF4-FFF2-40B4-BE49-F238E27FC236}">
                <a16:creationId xmlns:a16="http://schemas.microsoft.com/office/drawing/2014/main" id="{E6E543B7-7958-491C-981A-0629694E6083}"/>
              </a:ext>
            </a:extLst>
          </p:cNvPr>
          <p:cNvSpPr txBox="1"/>
          <p:nvPr/>
        </p:nvSpPr>
        <p:spPr>
          <a:xfrm>
            <a:off x="329045" y="4032551"/>
            <a:ext cx="8485909" cy="1015663"/>
          </a:xfrm>
          <a:prstGeom prst="rect">
            <a:avLst/>
          </a:prstGeom>
          <a:noFill/>
        </p:spPr>
        <p:txBody>
          <a:bodyPr wrap="square" rtlCol="0">
            <a:spAutoFit/>
          </a:bodyPr>
          <a:lstStyle/>
          <a:p>
            <a:r>
              <a:rPr lang="en-US" sz="1200" dirty="0">
                <a:solidFill>
                  <a:schemeClr val="tx1"/>
                </a:solidFill>
              </a:rPr>
              <a:t>The six box plots show that total hours of completion does not vary by the highest level of education except for the associates degree holder. This has to be verified by the use of a Chi-test (comparing the means for each degree holder). The number for each degree holder significantly varies which poses a big limitation. The total hours exceeding 40 hours are excluded in the analysis since they are treated as outliers in the box plots. Total hours to complete a project is only based on a students’ perception which may not be completely accurate and subject to different interpretations.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5" name="Shape 75"/>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a:r>
              <a:rPr lang="en-US" dirty="0">
                <a:solidFill>
                  <a:srgbClr val="FFFFFF"/>
                </a:solidFill>
                <a:latin typeface="Open Sans"/>
                <a:ea typeface="Open Sans"/>
                <a:cs typeface="Open Sans"/>
                <a:sym typeface="Open Sans"/>
              </a:rPr>
              <a:t>What was the most helpful tool for students when they got stuck in their Nanodegree programs?</a:t>
            </a:r>
            <a:endParaRPr lang="en" dirty="0">
              <a:solidFill>
                <a:srgbClr val="FFFFFF"/>
              </a:solidFill>
              <a:latin typeface="Open Sans"/>
              <a:ea typeface="Open Sans"/>
              <a:cs typeface="Open Sans"/>
              <a:sym typeface="Open Sans"/>
            </a:endParaRPr>
          </a:p>
        </p:txBody>
      </p:sp>
      <p:graphicFrame>
        <p:nvGraphicFramePr>
          <p:cNvPr id="6" name="Table 5">
            <a:extLst>
              <a:ext uri="{FF2B5EF4-FFF2-40B4-BE49-F238E27FC236}">
                <a16:creationId xmlns:a16="http://schemas.microsoft.com/office/drawing/2014/main" id="{38475A1C-5FC1-4D6D-9809-2AABAA3A79E6}"/>
              </a:ext>
            </a:extLst>
          </p:cNvPr>
          <p:cNvGraphicFramePr>
            <a:graphicFrameLocks noGrp="1"/>
          </p:cNvGraphicFramePr>
          <p:nvPr>
            <p:extLst>
              <p:ext uri="{D42A27DB-BD31-4B8C-83A1-F6EECF244321}">
                <p14:modId xmlns:p14="http://schemas.microsoft.com/office/powerpoint/2010/main" val="1793191291"/>
              </p:ext>
            </p:extLst>
          </p:nvPr>
        </p:nvGraphicFramePr>
        <p:xfrm>
          <a:off x="5523346" y="1066544"/>
          <a:ext cx="3461327" cy="3078480"/>
        </p:xfrm>
        <a:graphic>
          <a:graphicData uri="http://schemas.openxmlformats.org/drawingml/2006/table">
            <a:tbl>
              <a:tblPr>
                <a:tableStyleId>{9D7B26C5-4107-4FEC-AEDC-1716B250A1EF}</a:tableStyleId>
              </a:tblPr>
              <a:tblGrid>
                <a:gridCol w="3461327">
                  <a:extLst>
                    <a:ext uri="{9D8B030D-6E8A-4147-A177-3AD203B41FA5}">
                      <a16:colId xmlns:a16="http://schemas.microsoft.com/office/drawing/2014/main" val="3709434679"/>
                    </a:ext>
                  </a:extLst>
                </a:gridCol>
              </a:tblGrid>
              <a:tr h="182880">
                <a:tc>
                  <a:txBody>
                    <a:bodyPr/>
                    <a:lstStyle/>
                    <a:p>
                      <a:pPr algn="ctr" fontAlgn="b"/>
                      <a:r>
                        <a:rPr lang="en-US" sz="1100" b="0" u="none" strike="noStrike" dirty="0">
                          <a:solidFill>
                            <a:schemeClr val="bg1"/>
                          </a:solidFill>
                          <a:effectLst/>
                        </a:rPr>
                        <a:t>Others</a:t>
                      </a:r>
                      <a:endParaRPr lang="en-US" sz="1100" b="0" i="0" u="none" strike="noStrike" dirty="0">
                        <a:solidFill>
                          <a:schemeClr val="bg1"/>
                        </a:solidFill>
                        <a:effectLst/>
                        <a:latin typeface="Open Sans" panose="020B0604020202020204" charset="0"/>
                        <a:ea typeface="Open Sans" panose="020B0604020202020204" charset="0"/>
                        <a:cs typeface="Open Sans" panose="020B0604020202020204" charset="0"/>
                      </a:endParaRPr>
                    </a:p>
                  </a:txBody>
                  <a:tcPr marL="7620" marR="7620" marT="7620" marB="0" anchor="b">
                    <a:solidFill>
                      <a:srgbClr val="073763"/>
                    </a:solidFill>
                  </a:tcPr>
                </a:tc>
                <a:extLst>
                  <a:ext uri="{0D108BD9-81ED-4DB2-BD59-A6C34878D82A}">
                    <a16:rowId xmlns:a16="http://schemas.microsoft.com/office/drawing/2014/main" val="645442132"/>
                  </a:ext>
                </a:extLst>
              </a:tr>
              <a:tr h="182880">
                <a:tc>
                  <a:txBody>
                    <a:bodyPr/>
                    <a:lstStyle/>
                    <a:p>
                      <a:pPr algn="ctr" fontAlgn="b"/>
                      <a:r>
                        <a:rPr lang="en-US" sz="1100" u="none" strike="noStrike">
                          <a:effectLst/>
                        </a:rPr>
                        <a:t>Ask Me Anythings (AMAs)</a:t>
                      </a:r>
                      <a:endParaRPr lang="en-US" sz="11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530547980"/>
                  </a:ext>
                </a:extLst>
              </a:tr>
              <a:tr h="182880">
                <a:tc>
                  <a:txBody>
                    <a:bodyPr/>
                    <a:lstStyle/>
                    <a:p>
                      <a:pPr algn="ctr" fontAlgn="b"/>
                      <a:r>
                        <a:rPr lang="en-US" sz="1100" u="none" strike="noStrike" dirty="0">
                          <a:effectLst/>
                        </a:rPr>
                        <a:t>Books</a:t>
                      </a:r>
                      <a:endParaRPr lang="en-US" sz="11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4053129045"/>
                  </a:ext>
                </a:extLst>
              </a:tr>
              <a:tr h="182880">
                <a:tc>
                  <a:txBody>
                    <a:bodyPr/>
                    <a:lstStyle/>
                    <a:p>
                      <a:pPr algn="ctr" fontAlgn="b"/>
                      <a:r>
                        <a:rPr lang="en-US" sz="1100" u="none" strike="noStrike">
                          <a:effectLst/>
                        </a:rPr>
                        <a:t>External resources (khan academy, coursera)</a:t>
                      </a:r>
                      <a:endParaRPr lang="en-US" sz="11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16430639"/>
                  </a:ext>
                </a:extLst>
              </a:tr>
              <a:tr h="182880">
                <a:tc>
                  <a:txBody>
                    <a:bodyPr/>
                    <a:lstStyle/>
                    <a:p>
                      <a:pPr algn="ctr" fontAlgn="b"/>
                      <a:r>
                        <a:rPr lang="en-US" sz="1100" u="none" strike="noStrike" dirty="0">
                          <a:effectLst/>
                        </a:rPr>
                        <a:t>Feedback from graders</a:t>
                      </a:r>
                      <a:endParaRPr lang="en-US" sz="11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564388052"/>
                  </a:ext>
                </a:extLst>
              </a:tr>
              <a:tr h="182880">
                <a:tc>
                  <a:txBody>
                    <a:bodyPr/>
                    <a:lstStyle/>
                    <a:p>
                      <a:pPr algn="ctr" fontAlgn="b"/>
                      <a:r>
                        <a:rPr lang="en-US" sz="1100" u="none" strike="noStrike">
                          <a:effectLst/>
                        </a:rPr>
                        <a:t>Feedback from submissions </a:t>
                      </a:r>
                      <a:endParaRPr lang="en-US" sz="11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593164099"/>
                  </a:ext>
                </a:extLst>
              </a:tr>
              <a:tr h="182880">
                <a:tc>
                  <a:txBody>
                    <a:bodyPr/>
                    <a:lstStyle/>
                    <a:p>
                      <a:pPr algn="ctr" fontAlgn="b"/>
                      <a:r>
                        <a:rPr lang="en-US" sz="1100" u="none" strike="noStrike">
                          <a:effectLst/>
                        </a:rPr>
                        <a:t>google</a:t>
                      </a:r>
                      <a:endParaRPr lang="en-US" sz="11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984934775"/>
                  </a:ext>
                </a:extLst>
              </a:tr>
              <a:tr h="182880">
                <a:tc>
                  <a:txBody>
                    <a:bodyPr/>
                    <a:lstStyle/>
                    <a:p>
                      <a:pPr algn="ctr" fontAlgn="b"/>
                      <a:r>
                        <a:rPr lang="en-US" sz="1100" u="none" strike="noStrike">
                          <a:effectLst/>
                        </a:rPr>
                        <a:t>Google search</a:t>
                      </a:r>
                      <a:endParaRPr lang="en-US" sz="11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890336655"/>
                  </a:ext>
                </a:extLst>
              </a:tr>
              <a:tr h="182880">
                <a:tc>
                  <a:txBody>
                    <a:bodyPr/>
                    <a:lstStyle/>
                    <a:p>
                      <a:pPr algn="ctr" fontAlgn="b"/>
                      <a:r>
                        <a:rPr lang="en-US" sz="1100" u="none" strike="noStrike">
                          <a:effectLst/>
                        </a:rPr>
                        <a:t>I received no help.</a:t>
                      </a:r>
                      <a:endParaRPr lang="en-US" sz="11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193739331"/>
                  </a:ext>
                </a:extLst>
              </a:tr>
              <a:tr h="182880">
                <a:tc>
                  <a:txBody>
                    <a:bodyPr/>
                    <a:lstStyle/>
                    <a:p>
                      <a:pPr algn="ctr" fontAlgn="b"/>
                      <a:r>
                        <a:rPr lang="en-US" sz="1100" u="none" strike="noStrike">
                          <a:effectLst/>
                        </a:rPr>
                        <a:t>Internet searches</a:t>
                      </a:r>
                      <a:endParaRPr lang="en-US" sz="11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686771218"/>
                  </a:ext>
                </a:extLst>
              </a:tr>
              <a:tr h="182880">
                <a:tc>
                  <a:txBody>
                    <a:bodyPr/>
                    <a:lstStyle/>
                    <a:p>
                      <a:pPr algn="ctr" fontAlgn="b"/>
                      <a:r>
                        <a:rPr lang="en-US" sz="1100" u="none" strike="noStrike" dirty="0">
                          <a:effectLst/>
                        </a:rPr>
                        <a:t>Just googling for answers</a:t>
                      </a:r>
                      <a:endParaRPr lang="en-US" sz="11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156434024"/>
                  </a:ext>
                </a:extLst>
              </a:tr>
              <a:tr h="182880">
                <a:tc>
                  <a:txBody>
                    <a:bodyPr/>
                    <a:lstStyle/>
                    <a:p>
                      <a:pPr algn="ctr" fontAlgn="b"/>
                      <a:r>
                        <a:rPr lang="en-US" sz="1100" u="none" strike="noStrike">
                          <a:effectLst/>
                        </a:rPr>
                        <a:t>Live Help</a:t>
                      </a:r>
                      <a:endParaRPr lang="en-US" sz="11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2523623315"/>
                  </a:ext>
                </a:extLst>
              </a:tr>
              <a:tr h="182880">
                <a:tc>
                  <a:txBody>
                    <a:bodyPr/>
                    <a:lstStyle/>
                    <a:p>
                      <a:pPr algn="ctr" fontAlgn="b"/>
                      <a:r>
                        <a:rPr lang="en-US" sz="1100" u="none" strike="noStrike">
                          <a:effectLst/>
                        </a:rPr>
                        <a:t>Me</a:t>
                      </a:r>
                      <a:endParaRPr lang="en-US" sz="11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2270059942"/>
                  </a:ext>
                </a:extLst>
              </a:tr>
              <a:tr h="182880">
                <a:tc>
                  <a:txBody>
                    <a:bodyPr/>
                    <a:lstStyle/>
                    <a:p>
                      <a:pPr algn="ctr" fontAlgn="b"/>
                      <a:r>
                        <a:rPr lang="en-US" sz="1100" u="none" strike="noStrike">
                          <a:effectLst/>
                        </a:rPr>
                        <a:t>So far, I did not get really stuck</a:t>
                      </a:r>
                      <a:endParaRPr lang="en-US" sz="11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796482021"/>
                  </a:ext>
                </a:extLst>
              </a:tr>
              <a:tr h="182880">
                <a:tc>
                  <a:txBody>
                    <a:bodyPr/>
                    <a:lstStyle/>
                    <a:p>
                      <a:pPr algn="ctr" fontAlgn="b"/>
                      <a:r>
                        <a:rPr lang="en-US" sz="1100" u="none" strike="noStrike" dirty="0" err="1">
                          <a:effectLst/>
                        </a:rPr>
                        <a:t>Stackoverflow</a:t>
                      </a:r>
                      <a:r>
                        <a:rPr lang="en-US" sz="1100" u="none" strike="noStrike" dirty="0">
                          <a:effectLst/>
                        </a:rPr>
                        <a:t> and official Documentation i.e. on Keras.org or tensorflow.org</a:t>
                      </a:r>
                      <a:endParaRPr lang="en-US" sz="11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226543514"/>
                  </a:ext>
                </a:extLst>
              </a:tr>
              <a:tr h="0">
                <a:tc>
                  <a:txBody>
                    <a:bodyPr/>
                    <a:lstStyle/>
                    <a:p>
                      <a:pPr algn="ctr" fontAlgn="b"/>
                      <a:r>
                        <a:rPr lang="en-US" sz="1100" u="none" strike="noStrike" dirty="0">
                          <a:effectLst/>
                        </a:rPr>
                        <a:t>Videos</a:t>
                      </a:r>
                      <a:endParaRPr lang="en-US" sz="11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151800477"/>
                  </a:ext>
                </a:extLst>
              </a:tr>
            </a:tbl>
          </a:graphicData>
        </a:graphic>
      </p:graphicFrame>
      <p:sp>
        <p:nvSpPr>
          <p:cNvPr id="10" name="TextBox 9">
            <a:extLst>
              <a:ext uri="{FF2B5EF4-FFF2-40B4-BE49-F238E27FC236}">
                <a16:creationId xmlns:a16="http://schemas.microsoft.com/office/drawing/2014/main" id="{ADBEF7B0-38D2-42B1-9D4B-0DB44A95770A}"/>
              </a:ext>
            </a:extLst>
          </p:cNvPr>
          <p:cNvSpPr txBox="1"/>
          <p:nvPr/>
        </p:nvSpPr>
        <p:spPr>
          <a:xfrm>
            <a:off x="329045" y="4189393"/>
            <a:ext cx="8485909" cy="954107"/>
          </a:xfrm>
          <a:prstGeom prst="rect">
            <a:avLst/>
          </a:prstGeom>
          <a:noFill/>
        </p:spPr>
        <p:txBody>
          <a:bodyPr wrap="square" rtlCol="0">
            <a:spAutoFit/>
          </a:bodyPr>
          <a:lstStyle/>
          <a:p>
            <a:r>
              <a:rPr lang="en-US" dirty="0">
                <a:solidFill>
                  <a:schemeClr val="tx1"/>
                </a:solidFill>
              </a:rPr>
              <a:t>When students get stuck in their nanodegree program, most of them turn to the forums to ask for help. The slack channel and stack overflow are almost equally as helpful as the second choices. Unfortunately, mentors are the least helpful for some unknown reasons which cannot be explained by this pie chart alone. Other tools are listed on the right which may already be similar to the more popular tools.</a:t>
            </a:r>
          </a:p>
        </p:txBody>
      </p:sp>
      <p:pic>
        <p:nvPicPr>
          <p:cNvPr id="7" name="Picture 6">
            <a:extLst>
              <a:ext uri="{FF2B5EF4-FFF2-40B4-BE49-F238E27FC236}">
                <a16:creationId xmlns:a16="http://schemas.microsoft.com/office/drawing/2014/main" id="{35CCFF88-03BE-48C3-9B9B-2E2B0C442A05}"/>
              </a:ext>
            </a:extLst>
          </p:cNvPr>
          <p:cNvPicPr>
            <a:picLocks noChangeAspect="1"/>
          </p:cNvPicPr>
          <p:nvPr/>
        </p:nvPicPr>
        <p:blipFill>
          <a:blip r:embed="rId3"/>
          <a:stretch>
            <a:fillRect/>
          </a:stretch>
        </p:blipFill>
        <p:spPr>
          <a:xfrm>
            <a:off x="263235" y="1066544"/>
            <a:ext cx="5111318" cy="30722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2" name="Shape 82"/>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a:r>
              <a:rPr lang="en-US" dirty="0">
                <a:solidFill>
                  <a:srgbClr val="FFFFFF"/>
                </a:solidFill>
                <a:latin typeface="Open Sans"/>
                <a:ea typeface="Open Sans"/>
                <a:cs typeface="Open Sans"/>
                <a:sym typeface="Open Sans"/>
              </a:rPr>
              <a:t>Does the number of books consumed vary between individual contributors and managers &amp; executives?</a:t>
            </a:r>
            <a:endParaRPr lang="en" dirty="0">
              <a:solidFill>
                <a:srgbClr val="FFFFFF"/>
              </a:solidFill>
              <a:latin typeface="Open Sans"/>
              <a:ea typeface="Open Sans"/>
              <a:cs typeface="Open Sans"/>
              <a:sym typeface="Open Sans"/>
            </a:endParaRPr>
          </a:p>
        </p:txBody>
      </p:sp>
      <p:graphicFrame>
        <p:nvGraphicFramePr>
          <p:cNvPr id="5" name="Table 4">
            <a:extLst>
              <a:ext uri="{FF2B5EF4-FFF2-40B4-BE49-F238E27FC236}">
                <a16:creationId xmlns:a16="http://schemas.microsoft.com/office/drawing/2014/main" id="{116F5372-144E-413F-9205-AC563644245F}"/>
              </a:ext>
            </a:extLst>
          </p:cNvPr>
          <p:cNvGraphicFramePr>
            <a:graphicFrameLocks noGrp="1"/>
          </p:cNvGraphicFramePr>
          <p:nvPr>
            <p:extLst>
              <p:ext uri="{D42A27DB-BD31-4B8C-83A1-F6EECF244321}">
                <p14:modId xmlns:p14="http://schemas.microsoft.com/office/powerpoint/2010/main" val="2517998462"/>
              </p:ext>
            </p:extLst>
          </p:nvPr>
        </p:nvGraphicFramePr>
        <p:xfrm>
          <a:off x="6097371" y="1515234"/>
          <a:ext cx="2589429" cy="1874520"/>
        </p:xfrm>
        <a:graphic>
          <a:graphicData uri="http://schemas.openxmlformats.org/drawingml/2006/table">
            <a:tbl>
              <a:tblPr>
                <a:tableStyleId>{9D7B26C5-4107-4FEC-AEDC-1716B250A1EF}</a:tableStyleId>
              </a:tblPr>
              <a:tblGrid>
                <a:gridCol w="1322396">
                  <a:extLst>
                    <a:ext uri="{9D8B030D-6E8A-4147-A177-3AD203B41FA5}">
                      <a16:colId xmlns:a16="http://schemas.microsoft.com/office/drawing/2014/main" val="2697491518"/>
                    </a:ext>
                  </a:extLst>
                </a:gridCol>
                <a:gridCol w="478945">
                  <a:extLst>
                    <a:ext uri="{9D8B030D-6E8A-4147-A177-3AD203B41FA5}">
                      <a16:colId xmlns:a16="http://schemas.microsoft.com/office/drawing/2014/main" val="2765282373"/>
                    </a:ext>
                  </a:extLst>
                </a:gridCol>
                <a:gridCol w="788088">
                  <a:extLst>
                    <a:ext uri="{9D8B030D-6E8A-4147-A177-3AD203B41FA5}">
                      <a16:colId xmlns:a16="http://schemas.microsoft.com/office/drawing/2014/main" val="2774662916"/>
                    </a:ext>
                  </a:extLst>
                </a:gridCol>
              </a:tblGrid>
              <a:tr h="182880">
                <a:tc>
                  <a:txBody>
                    <a:bodyPr/>
                    <a:lstStyle/>
                    <a:p>
                      <a:pPr algn="l" fontAlgn="b"/>
                      <a:endParaRPr lang="en-US" sz="20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l" fontAlgn="b"/>
                      <a:r>
                        <a:rPr lang="en-US" sz="2000" b="1" u="none" strike="noStrike" dirty="0">
                          <a:effectLst/>
                          <a:latin typeface="Open Sans" panose="020B0604020202020204" charset="0"/>
                          <a:ea typeface="Open Sans" panose="020B0604020202020204" charset="0"/>
                          <a:cs typeface="Open Sans" panose="020B0604020202020204" charset="0"/>
                        </a:rPr>
                        <a:t>IC</a:t>
                      </a:r>
                      <a:endParaRPr lang="en-US" sz="20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l" fontAlgn="b"/>
                      <a:r>
                        <a:rPr lang="en-US" sz="2000" b="1" u="none" strike="noStrike" dirty="0">
                          <a:effectLst/>
                          <a:latin typeface="Open Sans" panose="020B0604020202020204" charset="0"/>
                          <a:ea typeface="Open Sans" panose="020B0604020202020204" charset="0"/>
                          <a:cs typeface="Open Sans" panose="020B0604020202020204" charset="0"/>
                        </a:rPr>
                        <a:t>M&amp;E</a:t>
                      </a:r>
                      <a:endParaRPr lang="en-US" sz="20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31119589"/>
                  </a:ext>
                </a:extLst>
              </a:tr>
              <a:tr h="182880">
                <a:tc>
                  <a:txBody>
                    <a:bodyPr/>
                    <a:lstStyle/>
                    <a:p>
                      <a:pPr algn="l" fontAlgn="b"/>
                      <a:r>
                        <a:rPr lang="en-US" sz="2000" b="1" u="none" strike="noStrike">
                          <a:effectLst/>
                          <a:latin typeface="Open Sans" panose="020B0604020202020204" charset="0"/>
                          <a:ea typeface="Open Sans" panose="020B0604020202020204" charset="0"/>
                          <a:cs typeface="Open Sans" panose="020B0604020202020204" charset="0"/>
                        </a:rPr>
                        <a:t>Minimum</a:t>
                      </a:r>
                      <a:endParaRPr lang="en-US" sz="2000" b="1"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0</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dirty="0">
                          <a:effectLst/>
                          <a:latin typeface="Open Sans" panose="020B0604020202020204" charset="0"/>
                          <a:ea typeface="Open Sans" panose="020B0604020202020204" charset="0"/>
                          <a:cs typeface="Open Sans" panose="020B0604020202020204" charset="0"/>
                        </a:rPr>
                        <a:t>0</a:t>
                      </a:r>
                      <a:endParaRPr lang="en-US" sz="20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638632308"/>
                  </a:ext>
                </a:extLst>
              </a:tr>
              <a:tr h="182880">
                <a:tc>
                  <a:txBody>
                    <a:bodyPr/>
                    <a:lstStyle/>
                    <a:p>
                      <a:pPr algn="l" fontAlgn="b"/>
                      <a:r>
                        <a:rPr lang="en-US" sz="2000" b="1" u="none" strike="noStrike" dirty="0">
                          <a:effectLst/>
                          <a:latin typeface="Open Sans" panose="020B0604020202020204" charset="0"/>
                          <a:ea typeface="Open Sans" panose="020B0604020202020204" charset="0"/>
                          <a:cs typeface="Open Sans" panose="020B0604020202020204" charset="0"/>
                        </a:rPr>
                        <a:t>Q1</a:t>
                      </a:r>
                      <a:endParaRPr lang="en-US" sz="20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3</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dirty="0">
                          <a:effectLst/>
                          <a:latin typeface="Open Sans" panose="020B0604020202020204" charset="0"/>
                          <a:ea typeface="Open Sans" panose="020B0604020202020204" charset="0"/>
                          <a:cs typeface="Open Sans" panose="020B0604020202020204" charset="0"/>
                        </a:rPr>
                        <a:t>5</a:t>
                      </a:r>
                      <a:endParaRPr lang="en-US" sz="20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2000487974"/>
                  </a:ext>
                </a:extLst>
              </a:tr>
              <a:tr h="182880">
                <a:tc>
                  <a:txBody>
                    <a:bodyPr/>
                    <a:lstStyle/>
                    <a:p>
                      <a:pPr algn="l" fontAlgn="b"/>
                      <a:r>
                        <a:rPr lang="en-US" sz="2000" b="1" u="none" strike="noStrike" dirty="0">
                          <a:effectLst/>
                          <a:latin typeface="Open Sans" panose="020B0604020202020204" charset="0"/>
                          <a:ea typeface="Open Sans" panose="020B0604020202020204" charset="0"/>
                          <a:cs typeface="Open Sans" panose="020B0604020202020204" charset="0"/>
                        </a:rPr>
                        <a:t>Q2</a:t>
                      </a:r>
                      <a:endParaRPr lang="en-US" sz="20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6</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10</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817418177"/>
                  </a:ext>
                </a:extLst>
              </a:tr>
              <a:tr h="182880">
                <a:tc>
                  <a:txBody>
                    <a:bodyPr/>
                    <a:lstStyle/>
                    <a:p>
                      <a:pPr algn="l" fontAlgn="b"/>
                      <a:r>
                        <a:rPr lang="en-US" sz="2000" b="1" u="none" strike="noStrike" dirty="0">
                          <a:effectLst/>
                          <a:latin typeface="Open Sans" panose="020B0604020202020204" charset="0"/>
                          <a:ea typeface="Open Sans" panose="020B0604020202020204" charset="0"/>
                          <a:cs typeface="Open Sans" panose="020B0604020202020204" charset="0"/>
                        </a:rPr>
                        <a:t>Q3</a:t>
                      </a:r>
                      <a:endParaRPr lang="en-US" sz="20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12</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15</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1956481203"/>
                  </a:ext>
                </a:extLst>
              </a:tr>
              <a:tr h="182880">
                <a:tc>
                  <a:txBody>
                    <a:bodyPr/>
                    <a:lstStyle/>
                    <a:p>
                      <a:pPr algn="l" fontAlgn="b"/>
                      <a:r>
                        <a:rPr lang="en-US" sz="2000" b="1" u="none" strike="noStrike" dirty="0">
                          <a:effectLst/>
                          <a:latin typeface="Open Sans" panose="020B0604020202020204" charset="0"/>
                          <a:ea typeface="Open Sans" panose="020B0604020202020204" charset="0"/>
                          <a:cs typeface="Open Sans" panose="020B0604020202020204" charset="0"/>
                        </a:rPr>
                        <a:t>Maximum</a:t>
                      </a:r>
                      <a:endParaRPr lang="en-US" sz="2000" b="1"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a:effectLst/>
                          <a:latin typeface="Open Sans" panose="020B0604020202020204" charset="0"/>
                          <a:ea typeface="Open Sans" panose="020B0604020202020204" charset="0"/>
                          <a:cs typeface="Open Sans" panose="020B0604020202020204" charset="0"/>
                        </a:rPr>
                        <a:t>50</a:t>
                      </a:r>
                      <a:endParaRPr lang="en-US" sz="2000" b="0" i="0" u="none" strike="noStrike">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tc>
                  <a:txBody>
                    <a:bodyPr/>
                    <a:lstStyle/>
                    <a:p>
                      <a:pPr algn="r" fontAlgn="b"/>
                      <a:r>
                        <a:rPr lang="en-US" sz="2000" u="none" strike="noStrike" dirty="0">
                          <a:effectLst/>
                          <a:latin typeface="Open Sans" panose="020B0604020202020204" charset="0"/>
                          <a:ea typeface="Open Sans" panose="020B0604020202020204" charset="0"/>
                          <a:cs typeface="Open Sans" panose="020B0604020202020204" charset="0"/>
                        </a:rPr>
                        <a:t>60</a:t>
                      </a:r>
                      <a:endParaRPr lang="en-US" sz="2000" b="0" i="0" u="none" strike="noStrike" dirty="0">
                        <a:solidFill>
                          <a:srgbClr val="000000"/>
                        </a:solidFill>
                        <a:effectLst/>
                        <a:latin typeface="Open Sans" panose="020B0604020202020204" charset="0"/>
                        <a:ea typeface="Open Sans" panose="020B0604020202020204" charset="0"/>
                        <a:cs typeface="Open Sans" panose="020B0604020202020204" charset="0"/>
                      </a:endParaRPr>
                    </a:p>
                  </a:txBody>
                  <a:tcPr marL="7620" marR="7620" marT="7620" marB="0" anchor="b"/>
                </a:tc>
                <a:extLst>
                  <a:ext uri="{0D108BD9-81ED-4DB2-BD59-A6C34878D82A}">
                    <a16:rowId xmlns:a16="http://schemas.microsoft.com/office/drawing/2014/main" val="343936603"/>
                  </a:ext>
                </a:extLst>
              </a:tr>
            </a:tbl>
          </a:graphicData>
        </a:graphic>
      </p:graphicFrame>
      <p:sp>
        <p:nvSpPr>
          <p:cNvPr id="14" name="TextBox 13">
            <a:extLst>
              <a:ext uri="{FF2B5EF4-FFF2-40B4-BE49-F238E27FC236}">
                <a16:creationId xmlns:a16="http://schemas.microsoft.com/office/drawing/2014/main" id="{4BE50C4B-57CA-498D-9CE6-A2BA2F81D595}"/>
              </a:ext>
            </a:extLst>
          </p:cNvPr>
          <p:cNvSpPr txBox="1"/>
          <p:nvPr/>
        </p:nvSpPr>
        <p:spPr>
          <a:xfrm>
            <a:off x="387927" y="3996982"/>
            <a:ext cx="8485909" cy="1169551"/>
          </a:xfrm>
          <a:prstGeom prst="rect">
            <a:avLst/>
          </a:prstGeom>
          <a:noFill/>
        </p:spPr>
        <p:txBody>
          <a:bodyPr wrap="square" rtlCol="0">
            <a:spAutoFit/>
          </a:bodyPr>
          <a:lstStyle/>
          <a:p>
            <a:r>
              <a:rPr lang="en-US" dirty="0">
                <a:solidFill>
                  <a:schemeClr val="tx1"/>
                </a:solidFill>
              </a:rPr>
              <a:t>Both histograms are right-skewed with the five number summary shown in the right table. Executives include directors, c-levels, vice presidents and presidents. Comparing the five number summary shows that managers and executives read more books than individual contributors. This has to be verified by the use of other statistical tools. Above 60 books consumed for either category were treated as outliers and excluded from the analysis.</a:t>
            </a:r>
          </a:p>
        </p:txBody>
      </p:sp>
      <p:pic>
        <p:nvPicPr>
          <p:cNvPr id="6" name="Picture 5">
            <a:extLst>
              <a:ext uri="{FF2B5EF4-FFF2-40B4-BE49-F238E27FC236}">
                <a16:creationId xmlns:a16="http://schemas.microsoft.com/office/drawing/2014/main" id="{81BDFA2E-474E-4675-BBEC-95CD519834F3}"/>
              </a:ext>
            </a:extLst>
          </p:cNvPr>
          <p:cNvPicPr>
            <a:picLocks noChangeAspect="1"/>
          </p:cNvPicPr>
          <p:nvPr/>
        </p:nvPicPr>
        <p:blipFill>
          <a:blip r:embed="rId3"/>
          <a:stretch>
            <a:fillRect/>
          </a:stretch>
        </p:blipFill>
        <p:spPr>
          <a:xfrm>
            <a:off x="151749" y="938607"/>
            <a:ext cx="5735736" cy="307222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548</Words>
  <Application>Microsoft Office PowerPoint</Application>
  <PresentationFormat>On-screen Show (16:9)</PresentationFormat>
  <Paragraphs>68</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Open Sans</vt:lpstr>
      <vt:lpstr>Arial</vt:lpstr>
      <vt:lpstr>Simple Light</vt:lpstr>
      <vt:lpstr>PowerPoint Presentation</vt:lpstr>
      <vt:lpstr>What is the age demographics of Udacity students?</vt:lpstr>
      <vt:lpstr>How does the total number of hours to complete a project differ by highest level of education? </vt:lpstr>
      <vt:lpstr>What was the most helpful tool for students when they got stuck in their Nanodegree programs?</vt:lpstr>
      <vt:lpstr>Does the number of books consumed vary between individual contributors and managers &amp; executives?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Lawrence V. Sumera</cp:lastModifiedBy>
  <cp:revision>26</cp:revision>
  <dcterms:modified xsi:type="dcterms:W3CDTF">2017-09-23T18:21:19Z</dcterms:modified>
</cp:coreProperties>
</file>