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9" r:id="rId3"/>
    <p:sldId id="257" r:id="rId4"/>
    <p:sldId id="258"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D877B6-9551-4359-846F-FAFF3EFF04A8}">
  <a:tblStyle styleId="{EED877B6-9551-4359-846F-FAFF3EFF04A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01" autoAdjust="0"/>
  </p:normalViewPr>
  <p:slideViewPr>
    <p:cSldViewPr snapToGrid="0">
      <p:cViewPr varScale="1">
        <p:scale>
          <a:sx n="96" d="100"/>
          <a:sy n="96" d="100"/>
        </p:scale>
        <p:origin x="6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US\Desktop\UdaBA\1\surveydata_cx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Sheet3!$N$6</c:f>
              <c:strCache>
                <c:ptCount val="1"/>
                <c:pt idx="0">
                  <c:v>average sitting hours</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Sheet3!$M$7:$M$27</c:f>
              <c:strCache>
                <c:ptCount val="21"/>
                <c:pt idx="0">
                  <c:v>Agriculture</c:v>
                </c:pt>
                <c:pt idx="1">
                  <c:v>Food &amp; Beverages</c:v>
                </c:pt>
                <c:pt idx="2">
                  <c:v>Transportation &amp; Delivery</c:v>
                </c:pt>
                <c:pt idx="3">
                  <c:v>Government</c:v>
                </c:pt>
                <c:pt idx="4">
                  <c:v>Construction, Machinery, and Homes</c:v>
                </c:pt>
                <c:pt idx="5">
                  <c:v>Healthcare and Pharmaceuticals</c:v>
                </c:pt>
                <c:pt idx="6">
                  <c:v>Automotive</c:v>
                </c:pt>
                <c:pt idx="7">
                  <c:v>Nonprofit</c:v>
                </c:pt>
                <c:pt idx="8">
                  <c:v>Education</c:v>
                </c:pt>
                <c:pt idx="9">
                  <c:v>Business Support &amp; Logistics</c:v>
                </c:pt>
                <c:pt idx="10">
                  <c:v>Technology &amp; Internet</c:v>
                </c:pt>
                <c:pt idx="11">
                  <c:v>Insurance</c:v>
                </c:pt>
                <c:pt idx="12">
                  <c:v>Real Estate</c:v>
                </c:pt>
                <c:pt idx="13">
                  <c:v>Manufacturing</c:v>
                </c:pt>
                <c:pt idx="14">
                  <c:v>Retail &amp; Consumer Durables</c:v>
                </c:pt>
                <c:pt idx="15">
                  <c:v>Airlines &amp; Aerospace (including Defense)</c:v>
                </c:pt>
                <c:pt idx="16">
                  <c:v>Telecommunications</c:v>
                </c:pt>
                <c:pt idx="17">
                  <c:v>Utilities, Energy and Extraction</c:v>
                </c:pt>
                <c:pt idx="18">
                  <c:v>Electronics</c:v>
                </c:pt>
                <c:pt idx="19">
                  <c:v>Advertising &amp; Marketing</c:v>
                </c:pt>
                <c:pt idx="20">
                  <c:v>Entertainment &amp; Leisure</c:v>
                </c:pt>
              </c:strCache>
            </c:strRef>
          </c:cat>
          <c:val>
            <c:numRef>
              <c:f>Sheet3!$N$7:$N$27</c:f>
              <c:numCache>
                <c:formatCode>0.00_);[Red]\(0.00\)</c:formatCode>
                <c:ptCount val="21"/>
                <c:pt idx="0">
                  <c:v>5</c:v>
                </c:pt>
                <c:pt idx="1">
                  <c:v>6</c:v>
                </c:pt>
                <c:pt idx="2">
                  <c:v>8.4444444444444446</c:v>
                </c:pt>
                <c:pt idx="3">
                  <c:v>8.8888888888888893</c:v>
                </c:pt>
                <c:pt idx="4">
                  <c:v>9</c:v>
                </c:pt>
                <c:pt idx="5">
                  <c:v>9.0833333333333339</c:v>
                </c:pt>
                <c:pt idx="6">
                  <c:v>9.3000000000000007</c:v>
                </c:pt>
                <c:pt idx="7">
                  <c:v>9.4</c:v>
                </c:pt>
                <c:pt idx="8">
                  <c:v>9.4821428571428577</c:v>
                </c:pt>
                <c:pt idx="9">
                  <c:v>9.5294117647058822</c:v>
                </c:pt>
                <c:pt idx="10">
                  <c:v>9.6444444444444439</c:v>
                </c:pt>
                <c:pt idx="11">
                  <c:v>9.7894736842105257</c:v>
                </c:pt>
                <c:pt idx="12">
                  <c:v>9.8571428571428577</c:v>
                </c:pt>
                <c:pt idx="13">
                  <c:v>9.9090909090909083</c:v>
                </c:pt>
                <c:pt idx="14">
                  <c:v>9.9166666666666661</c:v>
                </c:pt>
                <c:pt idx="15">
                  <c:v>10.1</c:v>
                </c:pt>
                <c:pt idx="16">
                  <c:v>10.411764705882353</c:v>
                </c:pt>
                <c:pt idx="17">
                  <c:v>10.555555555555555</c:v>
                </c:pt>
                <c:pt idx="18">
                  <c:v>10.647058823529411</c:v>
                </c:pt>
                <c:pt idx="19">
                  <c:v>10.6666666666667</c:v>
                </c:pt>
                <c:pt idx="20">
                  <c:v>10.764705882352942</c:v>
                </c:pt>
              </c:numCache>
            </c:numRef>
          </c:val>
          <c:extLst>
            <c:ext xmlns:c16="http://schemas.microsoft.com/office/drawing/2014/chart" uri="{C3380CC4-5D6E-409C-BE32-E72D297353CC}">
              <c16:uniqueId val="{00000000-57F9-47BD-BCF8-F1A169B15530}"/>
            </c:ext>
          </c:extLst>
        </c:ser>
        <c:ser>
          <c:idx val="1"/>
          <c:order val="1"/>
          <c:tx>
            <c:strRef>
              <c:f>Sheet3!$O$6</c:f>
              <c:strCache>
                <c:ptCount val="1"/>
                <c:pt idx="0">
                  <c:v>average sleeping hours</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Sheet3!$M$7:$M$27</c:f>
              <c:strCache>
                <c:ptCount val="21"/>
                <c:pt idx="0">
                  <c:v>Agriculture</c:v>
                </c:pt>
                <c:pt idx="1">
                  <c:v>Food &amp; Beverages</c:v>
                </c:pt>
                <c:pt idx="2">
                  <c:v>Transportation &amp; Delivery</c:v>
                </c:pt>
                <c:pt idx="3">
                  <c:v>Government</c:v>
                </c:pt>
                <c:pt idx="4">
                  <c:v>Construction, Machinery, and Homes</c:v>
                </c:pt>
                <c:pt idx="5">
                  <c:v>Healthcare and Pharmaceuticals</c:v>
                </c:pt>
                <c:pt idx="6">
                  <c:v>Automotive</c:v>
                </c:pt>
                <c:pt idx="7">
                  <c:v>Nonprofit</c:v>
                </c:pt>
                <c:pt idx="8">
                  <c:v>Education</c:v>
                </c:pt>
                <c:pt idx="9">
                  <c:v>Business Support &amp; Logistics</c:v>
                </c:pt>
                <c:pt idx="10">
                  <c:v>Technology &amp; Internet</c:v>
                </c:pt>
                <c:pt idx="11">
                  <c:v>Insurance</c:v>
                </c:pt>
                <c:pt idx="12">
                  <c:v>Real Estate</c:v>
                </c:pt>
                <c:pt idx="13">
                  <c:v>Manufacturing</c:v>
                </c:pt>
                <c:pt idx="14">
                  <c:v>Retail &amp; Consumer Durables</c:v>
                </c:pt>
                <c:pt idx="15">
                  <c:v>Airlines &amp; Aerospace (including Defense)</c:v>
                </c:pt>
                <c:pt idx="16">
                  <c:v>Telecommunications</c:v>
                </c:pt>
                <c:pt idx="17">
                  <c:v>Utilities, Energy and Extraction</c:v>
                </c:pt>
                <c:pt idx="18">
                  <c:v>Electronics</c:v>
                </c:pt>
                <c:pt idx="19">
                  <c:v>Advertising &amp; Marketing</c:v>
                </c:pt>
                <c:pt idx="20">
                  <c:v>Entertainment &amp; Leisure</c:v>
                </c:pt>
              </c:strCache>
            </c:strRef>
          </c:cat>
          <c:val>
            <c:numRef>
              <c:f>Sheet3!$O$7:$O$27</c:f>
              <c:numCache>
                <c:formatCode>0.00_);[Red]\(0.00\)</c:formatCode>
                <c:ptCount val="21"/>
                <c:pt idx="0">
                  <c:v>7</c:v>
                </c:pt>
                <c:pt idx="1">
                  <c:v>6.833333333333333</c:v>
                </c:pt>
                <c:pt idx="2">
                  <c:v>6.7777777777777777</c:v>
                </c:pt>
                <c:pt idx="3">
                  <c:v>6.4444444444444446</c:v>
                </c:pt>
                <c:pt idx="4">
                  <c:v>6.333333333333333</c:v>
                </c:pt>
                <c:pt idx="5">
                  <c:v>6.7222222222222223</c:v>
                </c:pt>
                <c:pt idx="6">
                  <c:v>6.9</c:v>
                </c:pt>
                <c:pt idx="7">
                  <c:v>6.8</c:v>
                </c:pt>
                <c:pt idx="8">
                  <c:v>7.0535714285714288</c:v>
                </c:pt>
                <c:pt idx="9">
                  <c:v>6.9411764705882355</c:v>
                </c:pt>
                <c:pt idx="10">
                  <c:v>6.9866666666666664</c:v>
                </c:pt>
                <c:pt idx="11">
                  <c:v>6.8947368421052628</c:v>
                </c:pt>
                <c:pt idx="12">
                  <c:v>7.5714285714285712</c:v>
                </c:pt>
                <c:pt idx="13">
                  <c:v>7.1818181818181817</c:v>
                </c:pt>
                <c:pt idx="14">
                  <c:v>7.25</c:v>
                </c:pt>
                <c:pt idx="15">
                  <c:v>6.6</c:v>
                </c:pt>
                <c:pt idx="16">
                  <c:v>6.8235294117647056</c:v>
                </c:pt>
                <c:pt idx="17">
                  <c:v>6.8888888888888893</c:v>
                </c:pt>
                <c:pt idx="18">
                  <c:v>6.8235294117647056</c:v>
                </c:pt>
                <c:pt idx="19">
                  <c:v>6.7777777777777777</c:v>
                </c:pt>
                <c:pt idx="20">
                  <c:v>6.882352941176471</c:v>
                </c:pt>
              </c:numCache>
            </c:numRef>
          </c:val>
          <c:extLst>
            <c:ext xmlns:c16="http://schemas.microsoft.com/office/drawing/2014/chart" uri="{C3380CC4-5D6E-409C-BE32-E72D297353CC}">
              <c16:uniqueId val="{00000001-57F9-47BD-BCF8-F1A169B15530}"/>
            </c:ext>
          </c:extLst>
        </c:ser>
        <c:dLbls>
          <c:showLegendKey val="0"/>
          <c:showVal val="0"/>
          <c:showCatName val="0"/>
          <c:showSerName val="0"/>
          <c:showPercent val="0"/>
          <c:showBubbleSize val="0"/>
        </c:dLbls>
        <c:gapWidth val="100"/>
        <c:overlap val="-24"/>
        <c:axId val="1169962896"/>
        <c:axId val="1169966640"/>
      </c:barChart>
      <c:catAx>
        <c:axId val="1169962896"/>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INdustries</a:t>
                </a:r>
                <a:endParaRPr lang="zh-CN"/>
              </a:p>
            </c:rich>
          </c:tx>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169966640"/>
        <c:crosses val="autoZero"/>
        <c:auto val="1"/>
        <c:lblAlgn val="ctr"/>
        <c:lblOffset val="100"/>
        <c:noMultiLvlLbl val="0"/>
      </c:catAx>
      <c:valAx>
        <c:axId val="1169966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r>
                  <a:rPr lang="en-US"/>
                  <a:t>hours</a:t>
                </a:r>
                <a:endParaRPr lang="zh-CN"/>
              </a:p>
            </c:rich>
          </c:tx>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zh-CN"/>
            </a:p>
          </c:txPr>
        </c:title>
        <c:numFmt formatCode="0.00_);[Red]\(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crossAx val="11699628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705880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6252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40069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04024" y="3742661"/>
            <a:ext cx="8669853" cy="1095153"/>
          </a:xfrm>
          <a:prstGeom prst="rect">
            <a:avLst/>
          </a:prstGeom>
          <a:solidFill>
            <a:srgbClr val="FFFFFF"/>
          </a:solidFill>
          <a:ln w="9525" cap="flat" cmpd="sng">
            <a:solidFill>
              <a:srgbClr val="FFFFFF"/>
            </a:solidFill>
            <a:prstDash val="solid"/>
            <a:round/>
            <a:headEnd type="none" w="med" len="med"/>
            <a:tailEnd type="none" w="med" len="med"/>
          </a:ln>
        </p:spPr>
        <p:txBody>
          <a:bodyPr wrap="square" lIns="91425" tIns="91425" rIns="91425" bIns="91425" anchor="t" anchorCtr="0">
            <a:noAutofit/>
          </a:bodyPr>
          <a:lstStyle/>
          <a:p>
            <a:pPr lvl="0">
              <a:buNone/>
            </a:pPr>
            <a:r>
              <a:rPr lang="en" dirty="0" smtClean="0">
                <a:latin typeface="Open Sans"/>
                <a:ea typeface="Open Sans"/>
                <a:cs typeface="Open Sans"/>
                <a:sym typeface="Open Sans"/>
              </a:rPr>
              <a:t>The proportional distributions of why people learn in udacity and how do they know udacity are drawn into pie charts. According to the mode, we can find that the major reason for learning is about employment. In contrast, the ideal employment companies don’t provide enough advertisements for udacity except google. It’s better for udacity to </a:t>
            </a:r>
            <a:r>
              <a:rPr lang="en-US" dirty="0">
                <a:ea typeface="Open Sans"/>
              </a:rPr>
              <a:t>s</a:t>
            </a:r>
            <a:r>
              <a:rPr lang="en-US" altLang="zh-CN" dirty="0" smtClean="0"/>
              <a:t>trengthen </a:t>
            </a:r>
            <a:r>
              <a:rPr lang="en-US" altLang="zh-CN" dirty="0"/>
              <a:t>cooperation with enterprises</a:t>
            </a:r>
            <a:r>
              <a:rPr lang="en" dirty="0" smtClean="0">
                <a:latin typeface="Open Sans"/>
                <a:ea typeface="Open Sans"/>
                <a:cs typeface="Open Sans"/>
                <a:sym typeface="Open Sans"/>
              </a:rPr>
              <a:t> in order to benefit both itself and the students.</a:t>
            </a:r>
            <a:endParaRPr lang="en" dirty="0">
              <a:latin typeface="Open Sans"/>
              <a:ea typeface="Open Sans"/>
              <a:cs typeface="Open Sans"/>
              <a:sym typeface="Open Sans"/>
            </a:endParaRPr>
          </a:p>
        </p:txBody>
      </p:sp>
      <p:sp>
        <p:nvSpPr>
          <p:cNvPr id="55" name="Shape 55"/>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rtl="0">
              <a:spcBef>
                <a:spcPts val="0"/>
              </a:spcBef>
              <a:buNone/>
            </a:pPr>
            <a:r>
              <a:rPr lang="en" dirty="0" smtClean="0">
                <a:solidFill>
                  <a:srgbClr val="FFFFFF"/>
                </a:solidFill>
                <a:latin typeface="Open Sans"/>
                <a:ea typeface="Open Sans"/>
                <a:cs typeface="Open Sans"/>
                <a:sym typeface="Open Sans"/>
              </a:rPr>
              <a:t>How and Why do people get interested in Udacity?</a:t>
            </a:r>
            <a:endParaRPr lang="en" dirty="0">
              <a:solidFill>
                <a:srgbClr val="FFFFFF"/>
              </a:solidFill>
              <a:latin typeface="Open Sans"/>
              <a:ea typeface="Open Sans"/>
              <a:cs typeface="Open Sans"/>
              <a:sym typeface="Open Sans"/>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r="48" b="10663"/>
          <a:stretch/>
        </p:blipFill>
        <p:spPr>
          <a:xfrm>
            <a:off x="304025" y="902753"/>
            <a:ext cx="4289240" cy="2839908"/>
          </a:xfrm>
          <a:prstGeom prst="rect">
            <a:avLst/>
          </a:prstGeom>
        </p:spPr>
      </p:pic>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12262" r="18901" b="953"/>
          <a:stretch/>
        </p:blipFill>
        <p:spPr>
          <a:xfrm>
            <a:off x="4922873" y="795600"/>
            <a:ext cx="4051005" cy="2947061"/>
          </a:xfrm>
          <a:prstGeom prst="rect">
            <a:avLst/>
          </a:prstGeom>
        </p:spPr>
      </p:pic>
      <p:sp>
        <p:nvSpPr>
          <p:cNvPr id="9" name="文本框 8"/>
          <p:cNvSpPr txBox="1"/>
          <p:nvPr/>
        </p:nvSpPr>
        <p:spPr>
          <a:xfrm>
            <a:off x="7832036" y="4741176"/>
            <a:ext cx="526774" cy="307777"/>
          </a:xfrm>
          <a:prstGeom prst="rect">
            <a:avLst/>
          </a:prstGeom>
          <a:noFill/>
        </p:spPr>
        <p:txBody>
          <a:bodyPr wrap="square" rtlCol="0">
            <a:spAutoFit/>
          </a:bodyPr>
          <a:lstStyle/>
          <a:p>
            <a:r>
              <a:rPr lang="en-US" altLang="zh-CN" dirty="0" smtClean="0"/>
              <a:t>N/A</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04025" y="3672039"/>
            <a:ext cx="7254600" cy="1069136"/>
          </a:xfrm>
          <a:prstGeom prst="rect">
            <a:avLst/>
          </a:prstGeom>
          <a:solidFill>
            <a:srgbClr val="FFFFFF"/>
          </a:solidFill>
          <a:ln w="9525" cap="flat" cmpd="sng">
            <a:solidFill>
              <a:srgbClr val="FFFFFF"/>
            </a:solidFill>
            <a:prstDash val="solid"/>
            <a:round/>
            <a:headEnd type="none" w="med" len="med"/>
            <a:tailEnd type="none" w="med" len="med"/>
          </a:ln>
        </p:spPr>
        <p:txBody>
          <a:bodyPr wrap="square" lIns="91425" tIns="91425" rIns="91425" bIns="91425" anchor="t" anchorCtr="0">
            <a:noAutofit/>
          </a:bodyPr>
          <a:lstStyle/>
          <a:p>
            <a:pPr>
              <a:buNone/>
            </a:pPr>
            <a:r>
              <a:rPr lang="en-US" dirty="0">
                <a:latin typeface="Open Sans"/>
                <a:ea typeface="Open Sans"/>
                <a:cs typeface="Open Sans"/>
                <a:sym typeface="Open Sans"/>
              </a:rPr>
              <a:t>The </a:t>
            </a:r>
            <a:r>
              <a:rPr lang="en-US" dirty="0" smtClean="0">
                <a:latin typeface="Open Sans"/>
                <a:ea typeface="Open Sans"/>
                <a:cs typeface="Open Sans"/>
                <a:sym typeface="Open Sans"/>
              </a:rPr>
              <a:t>time of students spend </a:t>
            </a:r>
            <a:r>
              <a:rPr lang="en-US" dirty="0">
                <a:latin typeface="Open Sans"/>
                <a:ea typeface="Open Sans"/>
                <a:cs typeface="Open Sans"/>
                <a:sym typeface="Open Sans"/>
              </a:rPr>
              <a:t>learning materials and </a:t>
            </a:r>
            <a:r>
              <a:rPr lang="en-US" dirty="0" smtClean="0">
                <a:latin typeface="Open Sans"/>
                <a:ea typeface="Open Sans"/>
                <a:cs typeface="Open Sans"/>
                <a:sym typeface="Open Sans"/>
              </a:rPr>
              <a:t>applying </a:t>
            </a:r>
            <a:r>
              <a:rPr lang="en-US" dirty="0">
                <a:latin typeface="Open Sans"/>
                <a:ea typeface="Open Sans"/>
                <a:cs typeface="Open Sans"/>
                <a:sym typeface="Open Sans"/>
              </a:rPr>
              <a:t>knowledge </a:t>
            </a:r>
            <a:r>
              <a:rPr lang="en-US" dirty="0" smtClean="0">
                <a:latin typeface="Open Sans"/>
                <a:ea typeface="Open Sans"/>
                <a:cs typeface="Open Sans"/>
                <a:sym typeface="Open Sans"/>
              </a:rPr>
              <a:t>are drawn </a:t>
            </a:r>
            <a:r>
              <a:rPr lang="en-US" dirty="0">
                <a:latin typeface="Open Sans"/>
                <a:ea typeface="Open Sans"/>
                <a:cs typeface="Open Sans"/>
                <a:sym typeface="Open Sans"/>
              </a:rPr>
              <a:t>into a </a:t>
            </a:r>
            <a:r>
              <a:rPr lang="en-US" dirty="0" smtClean="0">
                <a:latin typeface="Open Sans"/>
                <a:ea typeface="Open Sans"/>
                <a:cs typeface="Open Sans"/>
                <a:sym typeface="Open Sans"/>
              </a:rPr>
              <a:t>histogram.</a:t>
            </a:r>
            <a:r>
              <a:rPr lang="en-US" altLang="zh-CN" dirty="0">
                <a:latin typeface="Open Sans"/>
                <a:ea typeface="Open Sans"/>
                <a:cs typeface="Open Sans"/>
                <a:sym typeface="Open Sans"/>
              </a:rPr>
              <a:t> B</a:t>
            </a:r>
            <a:r>
              <a:rPr lang="en-US" altLang="zh-CN" dirty="0" smtClean="0">
                <a:latin typeface="Open Sans"/>
                <a:ea typeface="Open Sans"/>
                <a:cs typeface="Open Sans"/>
                <a:sym typeface="Open Sans"/>
              </a:rPr>
              <a:t>oth </a:t>
            </a:r>
            <a:r>
              <a:rPr lang="en-US" altLang="zh-CN" dirty="0">
                <a:latin typeface="Open Sans"/>
                <a:ea typeface="Open Sans"/>
                <a:cs typeface="Open Sans"/>
                <a:sym typeface="Open Sans"/>
              </a:rPr>
              <a:t>modes fall </a:t>
            </a:r>
            <a:r>
              <a:rPr lang="en-US" altLang="zh-CN" dirty="0" smtClean="0">
                <a:latin typeface="Open Sans"/>
                <a:ea typeface="Open Sans"/>
                <a:cs typeface="Open Sans"/>
                <a:sym typeface="Open Sans"/>
              </a:rPr>
              <a:t>into [5,6], so the </a:t>
            </a:r>
            <a:r>
              <a:rPr lang="en-US" altLang="zh-CN" dirty="0">
                <a:latin typeface="Open Sans"/>
                <a:ea typeface="Open Sans"/>
                <a:cs typeface="Open Sans"/>
                <a:sym typeface="Open Sans"/>
              </a:rPr>
              <a:t>majority of students are </a:t>
            </a:r>
            <a:r>
              <a:rPr lang="en-US" altLang="zh-CN" dirty="0" smtClean="0">
                <a:latin typeface="Open Sans"/>
                <a:ea typeface="Open Sans"/>
                <a:cs typeface="Open Sans"/>
                <a:sym typeface="Open Sans"/>
              </a:rPr>
              <a:t>hardworking and they </a:t>
            </a:r>
            <a:r>
              <a:rPr lang="en-US" altLang="zh-CN" dirty="0">
                <a:latin typeface="Open Sans"/>
                <a:ea typeface="Open Sans"/>
                <a:cs typeface="Open Sans"/>
                <a:sym typeface="Open Sans"/>
              </a:rPr>
              <a:t>have the sense of putting knowledge into </a:t>
            </a:r>
            <a:r>
              <a:rPr lang="en-US" altLang="zh-CN" dirty="0" smtClean="0">
                <a:latin typeface="Open Sans"/>
                <a:ea typeface="Open Sans"/>
                <a:cs typeface="Open Sans"/>
                <a:sym typeface="Open Sans"/>
              </a:rPr>
              <a:t>practice</a:t>
            </a:r>
            <a:r>
              <a:rPr lang="en-US" altLang="zh-CN" dirty="0" smtClean="0">
                <a:latin typeface="Open Sans"/>
                <a:ea typeface="Open Sans"/>
                <a:cs typeface="Open Sans"/>
                <a:sym typeface="Open Sans"/>
              </a:rPr>
              <a:t>. According to means and mediums</a:t>
            </a:r>
            <a:r>
              <a:rPr lang="en-US" altLang="zh-CN" dirty="0" smtClean="0">
                <a:latin typeface="Open Sans"/>
                <a:ea typeface="Open Sans"/>
                <a:cs typeface="Open Sans"/>
                <a:sym typeface="Open Sans"/>
              </a:rPr>
              <a:t>,  </a:t>
            </a:r>
            <a:r>
              <a:rPr lang="en-US" altLang="zh-CN" dirty="0" smtClean="0">
                <a:latin typeface="Open Sans"/>
                <a:ea typeface="Open Sans"/>
                <a:cs typeface="Open Sans"/>
                <a:sym typeface="Open Sans"/>
              </a:rPr>
              <a:t>the general learning condition is also good.</a:t>
            </a:r>
            <a:r>
              <a:rPr lang="en-US" dirty="0" smtClean="0">
                <a:latin typeface="Open Sans"/>
                <a:ea typeface="Open Sans"/>
                <a:cs typeface="Open Sans"/>
                <a:sym typeface="Open Sans"/>
              </a:rPr>
              <a:t> By computation, both ranges are 5</a:t>
            </a:r>
            <a:r>
              <a:rPr lang="en-US" dirty="0" smtClean="0">
                <a:latin typeface="Open Sans"/>
                <a:ea typeface="Open Sans"/>
                <a:cs typeface="Open Sans"/>
                <a:sym typeface="Open Sans"/>
              </a:rPr>
              <a:t>. The data distribution is relatively concentrated.</a:t>
            </a:r>
            <a:endParaRPr lang="en" dirty="0">
              <a:latin typeface="Open Sans"/>
              <a:ea typeface="Open Sans"/>
              <a:cs typeface="Open Sans"/>
              <a:sym typeface="Open Sans"/>
            </a:endParaRPr>
          </a:p>
        </p:txBody>
      </p:sp>
      <p:sp>
        <p:nvSpPr>
          <p:cNvPr id="55" name="Shape 55"/>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rtl="0">
              <a:spcBef>
                <a:spcPts val="0"/>
              </a:spcBef>
              <a:buNone/>
            </a:pPr>
            <a:r>
              <a:rPr lang="en" dirty="0" smtClean="0">
                <a:solidFill>
                  <a:srgbClr val="FFFFFF"/>
                </a:solidFill>
                <a:latin typeface="Open Sans"/>
                <a:ea typeface="Open Sans"/>
                <a:cs typeface="Open Sans"/>
                <a:sym typeface="Open Sans"/>
              </a:rPr>
              <a:t>How Do Students Allocate Time for Materials and Applying?</a:t>
            </a:r>
            <a:endParaRPr lang="en" dirty="0">
              <a:solidFill>
                <a:srgbClr val="FFFFFF"/>
              </a:solidFill>
              <a:latin typeface="Open Sans"/>
              <a:ea typeface="Open Sans"/>
              <a:cs typeface="Open Sans"/>
              <a:sym typeface="Open Sans"/>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7418" y="795600"/>
            <a:ext cx="3133992" cy="275726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87" y="795600"/>
            <a:ext cx="2994843" cy="2757267"/>
          </a:xfrm>
          <a:prstGeom prst="rect">
            <a:avLst/>
          </a:prstGeom>
        </p:spPr>
      </p:pic>
      <p:sp>
        <p:nvSpPr>
          <p:cNvPr id="7" name="文本框 6"/>
          <p:cNvSpPr txBox="1"/>
          <p:nvPr/>
        </p:nvSpPr>
        <p:spPr>
          <a:xfrm>
            <a:off x="7832036" y="4741176"/>
            <a:ext cx="526774" cy="307777"/>
          </a:xfrm>
          <a:prstGeom prst="rect">
            <a:avLst/>
          </a:prstGeom>
          <a:noFill/>
        </p:spPr>
        <p:txBody>
          <a:bodyPr wrap="square" rtlCol="0">
            <a:spAutoFit/>
          </a:bodyPr>
          <a:lstStyle/>
          <a:p>
            <a:r>
              <a:rPr lang="en-US" altLang="zh-CN" dirty="0" smtClean="0"/>
              <a:t>N/A</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290281622"/>
              </p:ext>
            </p:extLst>
          </p:nvPr>
        </p:nvGraphicFramePr>
        <p:xfrm>
          <a:off x="6301411" y="914770"/>
          <a:ext cx="2683564" cy="2638099"/>
        </p:xfrm>
        <a:graphic>
          <a:graphicData uri="http://schemas.openxmlformats.org/drawingml/2006/table">
            <a:tbl>
              <a:tblPr firstRow="1" bandRow="1">
                <a:tableStyleId>{EED877B6-9551-4359-846F-FAFF3EFF04A8}</a:tableStyleId>
              </a:tblPr>
              <a:tblGrid>
                <a:gridCol w="967205">
                  <a:extLst>
                    <a:ext uri="{9D8B030D-6E8A-4147-A177-3AD203B41FA5}">
                      <a16:colId xmlns:a16="http://schemas.microsoft.com/office/drawing/2014/main" val="2998598159"/>
                    </a:ext>
                  </a:extLst>
                </a:gridCol>
                <a:gridCol w="821838">
                  <a:extLst>
                    <a:ext uri="{9D8B030D-6E8A-4147-A177-3AD203B41FA5}">
                      <a16:colId xmlns:a16="http://schemas.microsoft.com/office/drawing/2014/main" val="2517475391"/>
                    </a:ext>
                  </a:extLst>
                </a:gridCol>
                <a:gridCol w="894521">
                  <a:extLst>
                    <a:ext uri="{9D8B030D-6E8A-4147-A177-3AD203B41FA5}">
                      <a16:colId xmlns:a16="http://schemas.microsoft.com/office/drawing/2014/main" val="2167941934"/>
                    </a:ext>
                  </a:extLst>
                </a:gridCol>
              </a:tblGrid>
              <a:tr h="358585">
                <a:tc>
                  <a:txBody>
                    <a:bodyPr/>
                    <a:lstStyle/>
                    <a:p>
                      <a:endParaRPr lang="zh-CN" altLang="en-US" dirty="0"/>
                    </a:p>
                  </a:txBody>
                  <a:tcPr/>
                </a:tc>
                <a:tc>
                  <a:txBody>
                    <a:bodyPr/>
                    <a:lstStyle/>
                    <a:p>
                      <a:r>
                        <a:rPr lang="en-US" altLang="zh-CN" dirty="0" smtClean="0"/>
                        <a:t>learning</a:t>
                      </a:r>
                      <a:endParaRPr lang="zh-CN" altLang="en-US" dirty="0"/>
                    </a:p>
                  </a:txBody>
                  <a:tcPr/>
                </a:tc>
                <a:tc>
                  <a:txBody>
                    <a:bodyPr/>
                    <a:lstStyle/>
                    <a:p>
                      <a:r>
                        <a:rPr lang="en-US" altLang="zh-CN" dirty="0" smtClean="0"/>
                        <a:t>applying</a:t>
                      </a:r>
                      <a:endParaRPr lang="zh-CN" altLang="en-US" dirty="0"/>
                    </a:p>
                  </a:txBody>
                  <a:tcPr/>
                </a:tc>
                <a:extLst>
                  <a:ext uri="{0D108BD9-81ED-4DB2-BD59-A6C34878D82A}">
                    <a16:rowId xmlns:a16="http://schemas.microsoft.com/office/drawing/2014/main" val="1843840136"/>
                  </a:ext>
                </a:extLst>
              </a:tr>
              <a:tr h="358585">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minimum</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1</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1</a:t>
                      </a:r>
                      <a:endParaRPr lang="zh-CN" altLang="en-US" sz="1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2621919052"/>
                  </a:ext>
                </a:extLst>
              </a:tr>
              <a:tr h="358585">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Q1</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4</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3</a:t>
                      </a:r>
                      <a:endParaRPr lang="zh-CN" altLang="en-US" sz="1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912603707"/>
                  </a:ext>
                </a:extLst>
              </a:tr>
              <a:tr h="358585">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Q2</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5</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5</a:t>
                      </a:r>
                      <a:endParaRPr lang="zh-CN" altLang="en-US" sz="1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1107573980"/>
                  </a:ext>
                </a:extLst>
              </a:tr>
              <a:tr h="358585">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Q3</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6</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6</a:t>
                      </a:r>
                      <a:endParaRPr lang="zh-CN" altLang="en-US" sz="1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4100309280"/>
                  </a:ext>
                </a:extLst>
              </a:tr>
              <a:tr h="422587">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maximum</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6</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6</a:t>
                      </a:r>
                      <a:endParaRPr lang="zh-CN" altLang="en-US" sz="1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4145242964"/>
                  </a:ext>
                </a:extLst>
              </a:tr>
              <a:tr h="422587">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mean</a:t>
                      </a:r>
                      <a:endParaRPr lang="zh-CN" altLang="en-US" sz="1400" b="0" i="0" u="none" strike="noStrike" cap="none" dirty="0">
                        <a:solidFill>
                          <a:srgbClr val="000000"/>
                        </a:solidFill>
                        <a:latin typeface="Arial"/>
                        <a:ea typeface="Arial"/>
                        <a:cs typeface="Arial"/>
                        <a:sym typeface="Arial"/>
                      </a:endParaRPr>
                    </a:p>
                  </a:txBody>
                  <a:tcPr/>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4.8</a:t>
                      </a:r>
                      <a:endParaRPr lang="en-US" altLang="zh-CN" sz="1400" b="0" i="0" u="none" strike="noStrike" cap="none" dirty="0">
                        <a:solidFill>
                          <a:srgbClr val="000000"/>
                        </a:solidFill>
                        <a:latin typeface="Arial"/>
                        <a:ea typeface="Arial"/>
                        <a:cs typeface="Arial"/>
                        <a:sym typeface="Arial"/>
                      </a:endParaRPr>
                    </a:p>
                  </a:txBody>
                  <a:tcPr marL="9525" marR="9525" marT="9525" marB="0" anchor="b"/>
                </a:tc>
                <a:tc>
                  <a:txBody>
                    <a:bodyPr/>
                    <a:lstStyle/>
                    <a:p>
                      <a:pPr marR="0" algn="r" rtl="0" fontAlgn="b">
                        <a:lnSpc>
                          <a:spcPct val="100000"/>
                        </a:lnSpc>
                        <a:spcBef>
                          <a:spcPts val="0"/>
                        </a:spcBef>
                        <a:spcAft>
                          <a:spcPts val="0"/>
                        </a:spcAft>
                        <a:buNone/>
                      </a:pPr>
                      <a:r>
                        <a:rPr lang="en-US" altLang="zh-CN" sz="1400" b="0" i="0" u="none" strike="noStrike" cap="none" dirty="0" smtClean="0">
                          <a:solidFill>
                            <a:srgbClr val="000000"/>
                          </a:solidFill>
                          <a:latin typeface="Arial"/>
                          <a:ea typeface="Arial"/>
                          <a:cs typeface="Arial"/>
                          <a:sym typeface="Arial"/>
                        </a:rPr>
                        <a:t>4.4</a:t>
                      </a:r>
                      <a:endParaRPr lang="en-US" altLang="zh-CN" sz="1400" b="0" i="0" u="none" strike="noStrike" cap="none" dirty="0">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2194326134"/>
                  </a:ext>
                </a:extLst>
              </a:tr>
            </a:tbl>
          </a:graphicData>
        </a:graphic>
      </p:graphicFrame>
    </p:spTree>
    <p:extLst>
      <p:ext uri="{BB962C8B-B14F-4D97-AF65-F5344CB8AC3E}">
        <p14:creationId xmlns:p14="http://schemas.microsoft.com/office/powerpoint/2010/main" val="160728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04024" y="3886200"/>
            <a:ext cx="8442411" cy="854975"/>
          </a:xfrm>
          <a:prstGeom prst="rect">
            <a:avLst/>
          </a:prstGeom>
          <a:solidFill>
            <a:srgbClr val="FFFFFF"/>
          </a:solidFill>
          <a:ln w="9525" cap="flat" cmpd="sng">
            <a:solidFill>
              <a:srgbClr val="FFFFFF"/>
            </a:solidFill>
            <a:prstDash val="solid"/>
            <a:round/>
            <a:headEnd type="none" w="med" len="med"/>
            <a:tailEnd type="none" w="med" len="med"/>
          </a:ln>
        </p:spPr>
        <p:txBody>
          <a:bodyPr wrap="square" lIns="91425" tIns="91425" rIns="91425" bIns="91425" anchor="t" anchorCtr="0">
            <a:noAutofit/>
          </a:bodyPr>
          <a:lstStyle/>
          <a:p>
            <a:pPr lvl="0">
              <a:buNone/>
            </a:pPr>
            <a:r>
              <a:rPr lang="en-US" dirty="0">
                <a:latin typeface="Open Sans"/>
                <a:ea typeface="Open Sans"/>
                <a:cs typeface="Open Sans"/>
                <a:sym typeface="Open Sans"/>
              </a:rPr>
              <a:t>The </a:t>
            </a:r>
            <a:r>
              <a:rPr lang="en-US" dirty="0" smtClean="0">
                <a:latin typeface="Open Sans"/>
                <a:ea typeface="Open Sans"/>
                <a:cs typeface="Open Sans"/>
                <a:sym typeface="Open Sans"/>
              </a:rPr>
              <a:t>means </a:t>
            </a:r>
            <a:r>
              <a:rPr lang="en-US" dirty="0">
                <a:latin typeface="Open Sans"/>
                <a:ea typeface="Open Sans"/>
                <a:cs typeface="Open Sans"/>
                <a:sym typeface="Open Sans"/>
              </a:rPr>
              <a:t>can reflect the general situation of the same </a:t>
            </a:r>
            <a:r>
              <a:rPr lang="en-US" dirty="0" smtClean="0">
                <a:latin typeface="Open Sans"/>
                <a:ea typeface="Open Sans"/>
                <a:cs typeface="Open Sans"/>
                <a:sym typeface="Open Sans"/>
              </a:rPr>
              <a:t>industry. According to standard deviations, we can find that people’s sleeping hours are similar, while sitting hours relate to the assignments of different jobs. </a:t>
            </a:r>
            <a:r>
              <a:rPr lang="en-US" altLang="zh-CN" dirty="0" smtClean="0">
                <a:latin typeface="Open Sans"/>
                <a:ea typeface="Open Sans"/>
                <a:cs typeface="Open Sans"/>
                <a:sym typeface="Open Sans"/>
              </a:rPr>
              <a:t>For example, the mean sitting hour for people working in agriculture industry is only 5 hours, maybe they need time to grow plants.</a:t>
            </a:r>
            <a:endParaRPr lang="en" dirty="0">
              <a:latin typeface="Open Sans"/>
              <a:ea typeface="Open Sans"/>
              <a:cs typeface="Open Sans"/>
              <a:sym typeface="Open Sans"/>
            </a:endParaRPr>
          </a:p>
        </p:txBody>
      </p:sp>
      <p:sp>
        <p:nvSpPr>
          <p:cNvPr id="55" name="Shape 55"/>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a:r>
              <a:rPr lang="en" altLang="zh-CN" dirty="0" smtClean="0">
                <a:solidFill>
                  <a:srgbClr val="FFFFFF"/>
                </a:solidFill>
                <a:latin typeface="Open Sans"/>
                <a:ea typeface="Open Sans"/>
                <a:cs typeface="Open Sans"/>
                <a:sym typeface="Open Sans"/>
              </a:rPr>
              <a:t>Do </a:t>
            </a:r>
            <a:r>
              <a:rPr lang="en" altLang="zh-CN" dirty="0">
                <a:solidFill>
                  <a:srgbClr val="FFFFFF"/>
                </a:solidFill>
                <a:latin typeface="Open Sans"/>
                <a:ea typeface="Open Sans"/>
                <a:cs typeface="Open Sans"/>
                <a:sym typeface="Open Sans"/>
              </a:rPr>
              <a:t>the </a:t>
            </a:r>
            <a:r>
              <a:rPr lang="en" altLang="zh-CN" dirty="0" smtClean="0">
                <a:solidFill>
                  <a:srgbClr val="FFFFFF"/>
                </a:solidFill>
                <a:latin typeface="Open Sans"/>
                <a:ea typeface="Open Sans"/>
                <a:cs typeface="Open Sans"/>
                <a:sym typeface="Open Sans"/>
              </a:rPr>
              <a:t>Average hours of Sleeping and </a:t>
            </a:r>
            <a:r>
              <a:rPr lang="en" altLang="zh-CN" dirty="0">
                <a:solidFill>
                  <a:srgbClr val="FFFFFF"/>
                </a:solidFill>
                <a:latin typeface="Open Sans"/>
                <a:ea typeface="Open Sans"/>
                <a:cs typeface="Open Sans"/>
                <a:sym typeface="Open Sans"/>
              </a:rPr>
              <a:t>S</a:t>
            </a:r>
            <a:r>
              <a:rPr lang="en" altLang="zh-CN" dirty="0" smtClean="0">
                <a:solidFill>
                  <a:srgbClr val="FFFFFF"/>
                </a:solidFill>
                <a:latin typeface="Open Sans"/>
                <a:ea typeface="Open Sans"/>
                <a:cs typeface="Open Sans"/>
                <a:sym typeface="Open Sans"/>
              </a:rPr>
              <a:t>itting vary </a:t>
            </a:r>
            <a:r>
              <a:rPr lang="en" altLang="zh-CN" dirty="0">
                <a:solidFill>
                  <a:srgbClr val="FFFFFF"/>
                </a:solidFill>
                <a:latin typeface="Open Sans"/>
                <a:ea typeface="Open Sans"/>
                <a:cs typeface="Open Sans"/>
                <a:sym typeface="Open Sans"/>
              </a:rPr>
              <a:t>based on </a:t>
            </a:r>
            <a:r>
              <a:rPr lang="en" altLang="zh-CN" dirty="0" smtClean="0">
                <a:solidFill>
                  <a:srgbClr val="FFFFFF"/>
                </a:solidFill>
                <a:latin typeface="Open Sans"/>
                <a:ea typeface="Open Sans"/>
                <a:cs typeface="Open Sans"/>
                <a:sym typeface="Open Sans"/>
              </a:rPr>
              <a:t>Industry?</a:t>
            </a:r>
            <a:endParaRPr lang="en" dirty="0">
              <a:solidFill>
                <a:srgbClr val="FFFFFF"/>
              </a:solidFill>
              <a:latin typeface="Open Sans"/>
              <a:ea typeface="Open Sans"/>
              <a:cs typeface="Open Sans"/>
              <a:sym typeface="Open Sans"/>
            </a:endParaRPr>
          </a:p>
        </p:txBody>
      </p:sp>
      <p:sp>
        <p:nvSpPr>
          <p:cNvPr id="57" name="Shape 57"/>
          <p:cNvSpPr txBox="1"/>
          <p:nvPr/>
        </p:nvSpPr>
        <p:spPr>
          <a:xfrm>
            <a:off x="223250" y="902749"/>
            <a:ext cx="3222600" cy="522013"/>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 sz="1400" b="1" i="0" u="none" strike="noStrike" kern="0" cap="none" spc="0" normalizeH="0" baseline="0" noProof="0" dirty="0">
              <a:ln>
                <a:noFill/>
              </a:ln>
              <a:solidFill>
                <a:srgbClr val="000000"/>
              </a:solidFill>
              <a:effectLst/>
              <a:uLnTx/>
              <a:uFillTx/>
              <a:latin typeface="Arial"/>
              <a:cs typeface="Arial"/>
              <a:sym typeface="Arial"/>
            </a:endParaRPr>
          </a:p>
        </p:txBody>
      </p:sp>
      <p:sp>
        <p:nvSpPr>
          <p:cNvPr id="10" name="文本框 9"/>
          <p:cNvSpPr txBox="1"/>
          <p:nvPr/>
        </p:nvSpPr>
        <p:spPr>
          <a:xfrm>
            <a:off x="8408503" y="4786237"/>
            <a:ext cx="526774" cy="307777"/>
          </a:xfrm>
          <a:prstGeom prst="rect">
            <a:avLst/>
          </a:prstGeom>
          <a:noFill/>
        </p:spPr>
        <p:txBody>
          <a:bodyPr wrap="square" rtlCol="0">
            <a:spAutoFit/>
          </a:bodyPr>
          <a:lstStyle/>
          <a:p>
            <a:r>
              <a:rPr lang="en-US" altLang="zh-CN" dirty="0" smtClean="0"/>
              <a:t>N/A</a:t>
            </a:r>
            <a:endParaRPr lang="zh-CN" altLang="en-US" dirty="0"/>
          </a:p>
        </p:txBody>
      </p:sp>
      <p:graphicFrame>
        <p:nvGraphicFramePr>
          <p:cNvPr id="9" name="图表 8"/>
          <p:cNvGraphicFramePr>
            <a:graphicFrameLocks/>
          </p:cNvGraphicFramePr>
          <p:nvPr>
            <p:extLst>
              <p:ext uri="{D42A27DB-BD31-4B8C-83A1-F6EECF244321}">
                <p14:modId xmlns:p14="http://schemas.microsoft.com/office/powerpoint/2010/main" val="648152253"/>
              </p:ext>
            </p:extLst>
          </p:nvPr>
        </p:nvGraphicFramePr>
        <p:xfrm>
          <a:off x="3777929" y="1062037"/>
          <a:ext cx="5157348" cy="3019425"/>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p:cNvSpPr txBox="1"/>
          <p:nvPr/>
        </p:nvSpPr>
        <p:spPr>
          <a:xfrm>
            <a:off x="274691" y="1270797"/>
            <a:ext cx="3171159" cy="138499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Use select function to remove null and apparently wrong data.</a:t>
            </a:r>
          </a:p>
          <a:p>
            <a:pPr marL="285750" indent="-285750">
              <a:buFont typeface="Arial" panose="020B0604020202020204" pitchFamily="34" charset="0"/>
              <a:buChar char="•"/>
            </a:pPr>
            <a:r>
              <a:rPr lang="en-US" altLang="zh-CN"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Compute mean data in each industry with individual’s data</a:t>
            </a:r>
          </a:p>
          <a:p>
            <a:pPr marL="285750" indent="-285750">
              <a:buFont typeface="Arial" panose="020B0604020202020204" pitchFamily="34" charset="0"/>
              <a:buChar char="•"/>
            </a:pPr>
            <a:r>
              <a:rPr lang="en-US" altLang="zh-CN"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arrange average sitting hours from small to large.</a:t>
            </a:r>
            <a:endParaRPr lang="zh-CN" altLang="en-US" dirty="0">
              <a:solidFill>
                <a:schemeClr val="bg2"/>
              </a:solidFill>
              <a:latin typeface="Open Sans" panose="020B0606030504020204" pitchFamily="34" charset="0"/>
              <a:cs typeface="Open Sans" panose="020B0606030504020204" pitchFamily="34"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3844404952"/>
              </p:ext>
            </p:extLst>
          </p:nvPr>
        </p:nvGraphicFramePr>
        <p:xfrm>
          <a:off x="223250" y="2864552"/>
          <a:ext cx="3554679" cy="888429"/>
        </p:xfrm>
        <a:graphic>
          <a:graphicData uri="http://schemas.openxmlformats.org/drawingml/2006/table">
            <a:tbl>
              <a:tblPr firstRow="1" bandRow="1">
                <a:tableStyleId>{EED877B6-9551-4359-846F-FAFF3EFF04A8}</a:tableStyleId>
              </a:tblPr>
              <a:tblGrid>
                <a:gridCol w="1184893">
                  <a:extLst>
                    <a:ext uri="{9D8B030D-6E8A-4147-A177-3AD203B41FA5}">
                      <a16:colId xmlns:a16="http://schemas.microsoft.com/office/drawing/2014/main" val="665429884"/>
                    </a:ext>
                  </a:extLst>
                </a:gridCol>
                <a:gridCol w="1184893">
                  <a:extLst>
                    <a:ext uri="{9D8B030D-6E8A-4147-A177-3AD203B41FA5}">
                      <a16:colId xmlns:a16="http://schemas.microsoft.com/office/drawing/2014/main" val="1671074991"/>
                    </a:ext>
                  </a:extLst>
                </a:gridCol>
                <a:gridCol w="1184893">
                  <a:extLst>
                    <a:ext uri="{9D8B030D-6E8A-4147-A177-3AD203B41FA5}">
                      <a16:colId xmlns:a16="http://schemas.microsoft.com/office/drawing/2014/main" val="3341730001"/>
                    </a:ext>
                  </a:extLst>
                </a:gridCol>
              </a:tblGrid>
              <a:tr h="461709">
                <a:tc>
                  <a:txBody>
                    <a:bodyPr/>
                    <a:lstStyle/>
                    <a:p>
                      <a:endParaRPr lang="zh-CN" altLang="en-US" baseline="0" dirty="0">
                        <a:solidFill>
                          <a:schemeClr val="bg2"/>
                        </a:solidFill>
                      </a:endParaRPr>
                    </a:p>
                  </a:txBody>
                  <a:tcPr/>
                </a:tc>
                <a:tc>
                  <a:txBody>
                    <a:bodyPr/>
                    <a:lstStyle/>
                    <a:p>
                      <a:r>
                        <a:rPr lang="en-US" altLang="zh-CN" sz="1100" baseline="0" dirty="0" smtClean="0">
                          <a:solidFill>
                            <a:schemeClr val="bg2"/>
                          </a:solidFill>
                        </a:rPr>
                        <a:t>Average </a:t>
                      </a:r>
                    </a:p>
                    <a:p>
                      <a:r>
                        <a:rPr lang="en-US" altLang="zh-CN" sz="1100" baseline="0" dirty="0" smtClean="0">
                          <a:solidFill>
                            <a:schemeClr val="bg2"/>
                          </a:solidFill>
                        </a:rPr>
                        <a:t>sitting hours</a:t>
                      </a:r>
                      <a:endParaRPr lang="zh-CN" altLang="en-US" sz="1100" baseline="0" dirty="0">
                        <a:solidFill>
                          <a:schemeClr val="bg2"/>
                        </a:solidFill>
                      </a:endParaRPr>
                    </a:p>
                  </a:txBody>
                  <a:tcPr/>
                </a:tc>
                <a:tc>
                  <a:txBody>
                    <a:bodyPr/>
                    <a:lstStyle/>
                    <a:p>
                      <a:r>
                        <a:rPr lang="en-US" altLang="zh-CN" sz="1100" baseline="0" dirty="0" smtClean="0">
                          <a:solidFill>
                            <a:schemeClr val="bg2"/>
                          </a:solidFill>
                        </a:rPr>
                        <a:t>Average sleeping hours</a:t>
                      </a:r>
                      <a:endParaRPr lang="zh-CN" altLang="en-US" sz="1100" baseline="0" dirty="0">
                        <a:solidFill>
                          <a:schemeClr val="bg2"/>
                        </a:solidFill>
                      </a:endParaRPr>
                    </a:p>
                  </a:txBody>
                  <a:tcPr/>
                </a:tc>
                <a:extLst>
                  <a:ext uri="{0D108BD9-81ED-4DB2-BD59-A6C34878D82A}">
                    <a16:rowId xmlns:a16="http://schemas.microsoft.com/office/drawing/2014/main" val="3022024938"/>
                  </a:ext>
                </a:extLst>
              </a:tr>
              <a:tr h="338260">
                <a:tc>
                  <a:txBody>
                    <a:bodyPr/>
                    <a:lstStyle/>
                    <a:p>
                      <a:r>
                        <a:rPr lang="en-US" altLang="zh-CN" sz="1100" b="0" i="0" u="none" strike="noStrike" cap="none" baseline="0" dirty="0" smtClean="0">
                          <a:solidFill>
                            <a:schemeClr val="bg2"/>
                          </a:solidFill>
                          <a:effectLst/>
                          <a:latin typeface="Arial"/>
                          <a:ea typeface="Arial"/>
                          <a:cs typeface="Arial"/>
                          <a:sym typeface="Arial"/>
                        </a:rPr>
                        <a:t>standard deviation</a:t>
                      </a:r>
                      <a:endParaRPr lang="zh-CN" altLang="en-US" sz="1100" baseline="0" dirty="0">
                        <a:solidFill>
                          <a:schemeClr val="bg2"/>
                        </a:solidFill>
                      </a:endParaRPr>
                    </a:p>
                  </a:txBody>
                  <a:tcPr/>
                </a:tc>
                <a:tc>
                  <a:txBody>
                    <a:bodyPr/>
                    <a:lstStyle/>
                    <a:p>
                      <a:pPr algn="r" fontAlgn="b"/>
                      <a:r>
                        <a:rPr lang="en-US" altLang="zh-CN" sz="1000" b="0" i="0" u="none" strike="noStrike" baseline="0" dirty="0">
                          <a:solidFill>
                            <a:schemeClr val="bg2"/>
                          </a:solidFill>
                          <a:effectLst/>
                          <a:latin typeface="Arial" panose="020B0604020202020204" pitchFamily="34" charset="0"/>
                        </a:rPr>
                        <a:t>1.399951</a:t>
                      </a:r>
                    </a:p>
                  </a:txBody>
                  <a:tcPr marL="9525" marR="9525" marT="9525" marB="0" anchor="b"/>
                </a:tc>
                <a:tc>
                  <a:txBody>
                    <a:bodyPr/>
                    <a:lstStyle/>
                    <a:p>
                      <a:pPr algn="r" fontAlgn="b"/>
                      <a:r>
                        <a:rPr lang="en-US" altLang="zh-CN" sz="1000" b="0" i="0" u="none" strike="noStrike" baseline="0" dirty="0">
                          <a:solidFill>
                            <a:schemeClr val="bg2"/>
                          </a:solidFill>
                          <a:effectLst/>
                          <a:latin typeface="Arial" panose="020B0604020202020204" pitchFamily="34" charset="0"/>
                        </a:rPr>
                        <a:t>0.257656</a:t>
                      </a:r>
                    </a:p>
                  </a:txBody>
                  <a:tcPr marL="9525" marR="9525" marT="9525" marB="0" anchor="b"/>
                </a:tc>
                <a:extLst>
                  <a:ext uri="{0D108BD9-81ED-4DB2-BD59-A6C34878D82A}">
                    <a16:rowId xmlns:a16="http://schemas.microsoft.com/office/drawing/2014/main" val="2625195182"/>
                  </a:ext>
                </a:extLst>
              </a:tr>
            </a:tbl>
          </a:graphicData>
        </a:graphic>
      </p:graphicFrame>
    </p:spTree>
    <p:extLst>
      <p:ext uri="{BB962C8B-B14F-4D97-AF65-F5344CB8AC3E}">
        <p14:creationId xmlns:p14="http://schemas.microsoft.com/office/powerpoint/2010/main" val="378601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04025" y="3945575"/>
            <a:ext cx="7254600" cy="795600"/>
          </a:xfrm>
          <a:prstGeom prst="rect">
            <a:avLst/>
          </a:prstGeom>
          <a:solidFill>
            <a:srgbClr val="FFFFFF"/>
          </a:solidFill>
          <a:ln w="9525" cap="flat" cmpd="sng">
            <a:solidFill>
              <a:srgbClr val="FFFFFF"/>
            </a:solidFill>
            <a:prstDash val="solid"/>
            <a:round/>
            <a:headEnd type="none" w="med" len="med"/>
            <a:tailEnd type="none" w="med" len="med"/>
          </a:ln>
        </p:spPr>
        <p:txBody>
          <a:bodyPr wrap="square" lIns="91425" tIns="91425" rIns="91425" bIns="91425" anchor="t" anchorCtr="0">
            <a:noAutofit/>
          </a:bodyPr>
          <a:lstStyle/>
          <a:p>
            <a:pPr lvl="0">
              <a:buNone/>
            </a:pPr>
            <a:r>
              <a:rPr lang="en" dirty="0">
                <a:latin typeface="Open Sans"/>
                <a:ea typeface="Open Sans"/>
                <a:cs typeface="Open Sans"/>
                <a:sym typeface="Open Sans"/>
              </a:rPr>
              <a:t>Comparing </a:t>
            </a:r>
            <a:r>
              <a:rPr lang="en" dirty="0" smtClean="0">
                <a:latin typeface="Open Sans"/>
                <a:ea typeface="Open Sans"/>
                <a:cs typeface="Open Sans"/>
                <a:sym typeface="Open Sans"/>
              </a:rPr>
              <a:t>different levels of education, there appears people having level of high school or below have difficulty advancing in jobs. Masters are slightly more competed than </a:t>
            </a:r>
            <a:r>
              <a:rPr lang="en" altLang="zh-CN" dirty="0" smtClean="0">
                <a:latin typeface="Open Sans"/>
                <a:ea typeface="Open Sans"/>
                <a:cs typeface="Open Sans"/>
                <a:sym typeface="Open Sans"/>
              </a:rPr>
              <a:t>bachelors. PhDs often occupy higher level of jobs.</a:t>
            </a:r>
            <a:endParaRPr lang="en" dirty="0">
              <a:latin typeface="Open Sans"/>
              <a:ea typeface="Open Sans"/>
              <a:cs typeface="Open Sans"/>
              <a:sym typeface="Open Sans"/>
            </a:endParaRPr>
          </a:p>
        </p:txBody>
      </p:sp>
      <p:sp>
        <p:nvSpPr>
          <p:cNvPr id="55" name="Shape 55"/>
          <p:cNvSpPr txBox="1">
            <a:spLocks noGrp="1"/>
          </p:cNvSpPr>
          <p:nvPr>
            <p:ph type="title"/>
          </p:nvPr>
        </p:nvSpPr>
        <p:spPr>
          <a:xfrm>
            <a:off x="0" y="0"/>
            <a:ext cx="9144000" cy="795600"/>
          </a:xfrm>
          <a:prstGeom prst="rect">
            <a:avLst/>
          </a:prstGeom>
          <a:solidFill>
            <a:srgbClr val="073763"/>
          </a:solidFill>
        </p:spPr>
        <p:txBody>
          <a:bodyPr wrap="square" lIns="91425" tIns="91425" rIns="91425" bIns="91425" anchor="ctr" anchorCtr="0">
            <a:noAutofit/>
          </a:bodyPr>
          <a:lstStyle/>
          <a:p>
            <a:pPr lvl="0" rtl="0">
              <a:spcBef>
                <a:spcPts val="0"/>
              </a:spcBef>
              <a:buNone/>
            </a:pPr>
            <a:r>
              <a:rPr lang="en" dirty="0" smtClean="0">
                <a:solidFill>
                  <a:srgbClr val="FFFFFF"/>
                </a:solidFill>
                <a:latin typeface="Open Sans"/>
                <a:ea typeface="Open Sans"/>
                <a:cs typeface="Open Sans"/>
                <a:sym typeface="Open Sans"/>
              </a:rPr>
              <a:t>Does </a:t>
            </a:r>
            <a:r>
              <a:rPr lang="en" dirty="0">
                <a:solidFill>
                  <a:srgbClr val="FFFFFF"/>
                </a:solidFill>
                <a:latin typeface="Open Sans"/>
                <a:ea typeface="Open Sans"/>
                <a:cs typeface="Open Sans"/>
                <a:sym typeface="Open Sans"/>
              </a:rPr>
              <a:t>the </a:t>
            </a:r>
            <a:r>
              <a:rPr lang="en" dirty="0" smtClean="0">
                <a:solidFill>
                  <a:srgbClr val="FFFFFF"/>
                </a:solidFill>
                <a:latin typeface="Open Sans"/>
                <a:ea typeface="Open Sans"/>
                <a:cs typeface="Open Sans"/>
                <a:sym typeface="Open Sans"/>
              </a:rPr>
              <a:t>Level </a:t>
            </a:r>
            <a:r>
              <a:rPr lang="en" dirty="0">
                <a:solidFill>
                  <a:srgbClr val="FFFFFF"/>
                </a:solidFill>
                <a:latin typeface="Open Sans"/>
                <a:ea typeface="Open Sans"/>
                <a:cs typeface="Open Sans"/>
                <a:sym typeface="Open Sans"/>
              </a:rPr>
              <a:t>of </a:t>
            </a:r>
            <a:r>
              <a:rPr lang="en" dirty="0" smtClean="0">
                <a:solidFill>
                  <a:srgbClr val="FFFFFF"/>
                </a:solidFill>
                <a:latin typeface="Open Sans"/>
                <a:ea typeface="Open Sans"/>
                <a:cs typeface="Open Sans"/>
                <a:sym typeface="Open Sans"/>
              </a:rPr>
              <a:t>Jobs vary </a:t>
            </a:r>
            <a:r>
              <a:rPr lang="en" dirty="0">
                <a:solidFill>
                  <a:srgbClr val="FFFFFF"/>
                </a:solidFill>
                <a:latin typeface="Open Sans"/>
                <a:ea typeface="Open Sans"/>
                <a:cs typeface="Open Sans"/>
                <a:sym typeface="Open Sans"/>
              </a:rPr>
              <a:t>based on </a:t>
            </a:r>
            <a:r>
              <a:rPr lang="en" dirty="0" smtClean="0">
                <a:solidFill>
                  <a:srgbClr val="FFFFFF"/>
                </a:solidFill>
                <a:latin typeface="Open Sans"/>
                <a:ea typeface="Open Sans"/>
                <a:cs typeface="Open Sans"/>
                <a:sym typeface="Open Sans"/>
              </a:rPr>
              <a:t>Educational Background?</a:t>
            </a:r>
            <a:endParaRPr lang="en" dirty="0">
              <a:solidFill>
                <a:srgbClr val="FFFFFF"/>
              </a:solidFill>
              <a:latin typeface="Open Sans"/>
              <a:ea typeface="Open Sans"/>
              <a:cs typeface="Open Sans"/>
              <a:sym typeface="Open Sans"/>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9201" y="1002718"/>
            <a:ext cx="5590476" cy="2942857"/>
          </a:xfrm>
          <a:prstGeom prst="rect">
            <a:avLst/>
          </a:prstGeom>
        </p:spPr>
      </p:pic>
      <p:sp>
        <p:nvSpPr>
          <p:cNvPr id="4" name="文本框 3"/>
          <p:cNvSpPr txBox="1"/>
          <p:nvPr/>
        </p:nvSpPr>
        <p:spPr>
          <a:xfrm>
            <a:off x="304025" y="1709530"/>
            <a:ext cx="2687653" cy="738664"/>
          </a:xfrm>
          <a:prstGeom prst="rect">
            <a:avLst/>
          </a:prstGeom>
          <a:noFill/>
        </p:spPr>
        <p:txBody>
          <a:bodyPr wrap="square" rtlCol="0">
            <a:spAutoFit/>
          </a:bodyPr>
          <a:lstStyle/>
          <a:p>
            <a:r>
              <a:rPr lang="en-US" altLang="zh-CN" dirty="0"/>
              <a:t>Use PivotTable to </a:t>
            </a:r>
            <a:r>
              <a:rPr lang="en-US" altLang="zh-CN" dirty="0" smtClean="0"/>
              <a:t>view </a:t>
            </a:r>
            <a:r>
              <a:rPr lang="en-US" altLang="zh-CN" dirty="0"/>
              <a:t>the distribution of </a:t>
            </a:r>
            <a:r>
              <a:rPr lang="en-US" altLang="zh-CN" dirty="0" smtClean="0"/>
              <a:t>background levels </a:t>
            </a:r>
            <a:r>
              <a:rPr lang="en-US" altLang="zh-CN" dirty="0"/>
              <a:t>at different </a:t>
            </a:r>
            <a:r>
              <a:rPr lang="en-US" altLang="zh-CN" dirty="0" smtClean="0"/>
              <a:t>job levels</a:t>
            </a:r>
            <a:endParaRPr lang="zh-CN" altLang="en-US" dirty="0"/>
          </a:p>
        </p:txBody>
      </p:sp>
      <p:sp>
        <p:nvSpPr>
          <p:cNvPr id="10" name="文本框 9"/>
          <p:cNvSpPr txBox="1"/>
          <p:nvPr/>
        </p:nvSpPr>
        <p:spPr>
          <a:xfrm>
            <a:off x="7832036" y="4741176"/>
            <a:ext cx="526774" cy="307777"/>
          </a:xfrm>
          <a:prstGeom prst="rect">
            <a:avLst/>
          </a:prstGeom>
          <a:noFill/>
        </p:spPr>
        <p:txBody>
          <a:bodyPr wrap="square" rtlCol="0">
            <a:spAutoFit/>
          </a:bodyPr>
          <a:lstStyle/>
          <a:p>
            <a:r>
              <a:rPr lang="en-US" altLang="zh-CN" dirty="0" smtClean="0"/>
              <a:t>N/A</a:t>
            </a:r>
            <a:endParaRPr lang="zh-CN" altLang="en-US" dirty="0"/>
          </a:p>
        </p:txBody>
      </p:sp>
    </p:spTree>
    <p:extLst>
      <p:ext uri="{BB962C8B-B14F-4D97-AF65-F5344CB8AC3E}">
        <p14:creationId xmlns:p14="http://schemas.microsoft.com/office/powerpoint/2010/main" val="322156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368</Words>
  <Application>Microsoft Office PowerPoint</Application>
  <PresentationFormat>全屏显示(16:9)</PresentationFormat>
  <Paragraphs>44</Paragraphs>
  <Slides>4</Slides>
  <Notes>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vt:i4>
      </vt:variant>
    </vt:vector>
  </HeadingPairs>
  <TitlesOfParts>
    <vt:vector size="7" baseType="lpstr">
      <vt:lpstr>Open Sans</vt:lpstr>
      <vt:lpstr>Arial</vt:lpstr>
      <vt:lpstr>Simple Light</vt:lpstr>
      <vt:lpstr>How and Why do people get interested in Udacity?</vt:lpstr>
      <vt:lpstr>How Do Students Allocate Time for Materials and Applying?</vt:lpstr>
      <vt:lpstr>Do the Average hours of Sleeping and Sitting vary based on Industry?</vt:lpstr>
      <vt:lpstr>Does the Level of Jobs vary based on Educational 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Does the Number of Books read vary based on Employment?</dc:title>
  <dc:creator>USUS</dc:creator>
  <cp:lastModifiedBy>Windows 用户</cp:lastModifiedBy>
  <cp:revision>23</cp:revision>
  <dcterms:modified xsi:type="dcterms:W3CDTF">2017-10-22T12:47:20Z</dcterms:modified>
</cp:coreProperties>
</file>