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257" r:id="rId3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 bwMode="auto">
          <a:xfrm>
            <a:off x="360000" y="540000"/>
            <a:ext cx="7016196" cy="543330"/>
          </a:xfrm>
          <a:prstGeom prst="rect">
            <a:avLst/>
          </a:prstGeom>
          <a:noFill/>
          <a:ln>
            <a:solidFill>
              <a:srgbClr val="FFFF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3437" tIns="61718" rIns="123437" bIns="61718" numCol="1" anchor="t" anchorCtr="0" compatLnSpc="1"/>
          <a:lstStyle>
            <a:lvl1pPr marL="463550" indent="-463550" algn="l" defTabSz="123507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4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3300" indent="-386080" algn="l" defTabSz="123507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800">
                <a:solidFill>
                  <a:schemeClr val="tx1"/>
                </a:solidFill>
                <a:latin typeface="+mn-lt"/>
                <a:ea typeface="+mn-ea"/>
              </a:defRPr>
            </a:lvl2pPr>
            <a:lvl3pPr marL="1543050" indent="-307975" algn="l" defTabSz="123507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</a:defRPr>
            </a:lvl3pPr>
            <a:lvl4pPr marL="2162175" indent="-311150" algn="l" defTabSz="123507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700">
                <a:solidFill>
                  <a:schemeClr val="tx1"/>
                </a:solidFill>
                <a:latin typeface="+mn-lt"/>
                <a:ea typeface="+mn-ea"/>
              </a:defRPr>
            </a:lvl4pPr>
            <a:lvl5pPr marL="2776855" indent="-307975" algn="l" defTabSz="123507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700">
                <a:solidFill>
                  <a:schemeClr val="tx1"/>
                </a:solidFill>
                <a:latin typeface="+mn-lt"/>
                <a:ea typeface="+mn-ea"/>
              </a:defRPr>
            </a:lvl5pPr>
            <a:lvl6pPr marL="3234055" indent="-307975" algn="l" defTabSz="1235075" rtl="0" fontAlgn="base">
              <a:spcBef>
                <a:spcPct val="20000"/>
              </a:spcBef>
              <a:spcAft>
                <a:spcPct val="0"/>
              </a:spcAft>
              <a:buChar char="»"/>
              <a:defRPr sz="2700">
                <a:solidFill>
                  <a:schemeClr val="tx1"/>
                </a:solidFill>
                <a:latin typeface="+mn-lt"/>
                <a:ea typeface="+mn-ea"/>
              </a:defRPr>
            </a:lvl6pPr>
            <a:lvl7pPr marL="3691255" indent="-307975" algn="l" defTabSz="1235075" rtl="0" fontAlgn="base">
              <a:spcBef>
                <a:spcPct val="20000"/>
              </a:spcBef>
              <a:spcAft>
                <a:spcPct val="0"/>
              </a:spcAft>
              <a:buChar char="»"/>
              <a:defRPr sz="2700">
                <a:solidFill>
                  <a:schemeClr val="tx1"/>
                </a:solidFill>
                <a:latin typeface="+mn-lt"/>
                <a:ea typeface="+mn-ea"/>
              </a:defRPr>
            </a:lvl7pPr>
            <a:lvl8pPr marL="4148455" indent="-307975" algn="l" defTabSz="1235075" rtl="0" fontAlgn="base">
              <a:spcBef>
                <a:spcPct val="20000"/>
              </a:spcBef>
              <a:spcAft>
                <a:spcPct val="0"/>
              </a:spcAft>
              <a:buChar char="»"/>
              <a:defRPr sz="2700">
                <a:solidFill>
                  <a:schemeClr val="tx1"/>
                </a:solidFill>
                <a:latin typeface="+mn-lt"/>
                <a:ea typeface="+mn-ea"/>
              </a:defRPr>
            </a:lvl8pPr>
            <a:lvl9pPr marL="4605655" indent="-307975" algn="l" defTabSz="1235075" rtl="0" fontAlgn="base">
              <a:spcBef>
                <a:spcPct val="20000"/>
              </a:spcBef>
              <a:spcAft>
                <a:spcPct val="0"/>
              </a:spcAft>
              <a:buChar char="»"/>
              <a:defRPr sz="27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0" indent="0" eaLnBrk="1" hangingPunct="1">
              <a:spcBef>
                <a:spcPct val="0"/>
              </a:spcBef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4.5 </a:t>
            </a:r>
            <a:r>
              <a:rPr lang="zh-CN" altLang="en-US" sz="2400" kern="1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企业</a:t>
            </a:r>
            <a:r>
              <a:rPr lang="zh-CN" altLang="en-US" sz="2400" kern="1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实战与应用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0000" y="1147146"/>
            <a:ext cx="9057861" cy="25186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400" b="1" kern="100" dirty="0">
                <a:latin typeface="Arial" panose="020B0604020202020204" pitchFamily="34" charset="0"/>
                <a:ea typeface="方正兰亭黑简体"/>
                <a:cs typeface="Times New Roman" panose="02020603050405020304" pitchFamily="18" charset="0"/>
              </a:rPr>
              <a:t>1</a:t>
            </a:r>
            <a:r>
              <a:rPr lang="zh-CN" altLang="zh-CN" sz="2400" b="1" kern="100" dirty="0">
                <a:latin typeface="Arial" panose="020B0604020202020204" pitchFamily="34" charset="0"/>
                <a:ea typeface="方正兰亭黑简体"/>
                <a:cs typeface="Times New Roman" panose="02020603050405020304" pitchFamily="18" charset="0"/>
              </a:rPr>
              <a:t>．情境及需求</a:t>
            </a:r>
            <a:endParaRPr lang="zh-CN" altLang="zh-CN" sz="2400" b="1" kern="100" dirty="0">
              <a:latin typeface="Arial" panose="020B0604020202020204" pitchFamily="34" charset="0"/>
              <a:ea typeface="方正兰亭黑简体"/>
              <a:cs typeface="Times New Roman" panose="02020603050405020304" pitchFamily="18" charset="0"/>
            </a:endParaRPr>
          </a:p>
          <a:p>
            <a:pPr indent="266700" algn="just">
              <a:lnSpc>
                <a:spcPts val="1550"/>
              </a:lnSpc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黑体" panose="02010609060101010101" charset="-122"/>
              </a:rPr>
              <a:t>情境：</a:t>
            </a:r>
            <a:r>
              <a:rPr lang="zh-CN" altLang="zh-CN" kern="100" dirty="0">
                <a:latin typeface="Times New Roman" panose="02020603050405020304" pitchFamily="18" charset="0"/>
                <a:ea typeface="方正书宋简体"/>
              </a:rPr>
              <a:t>假设系统中有两个账号，分别是</a:t>
            </a:r>
            <a:r>
              <a:rPr lang="en-US" altLang="zh-CN" kern="100" dirty="0" err="1">
                <a:latin typeface="Times New Roman" panose="02020603050405020304" pitchFamily="18" charset="0"/>
                <a:ea typeface="方正书宋简体"/>
              </a:rPr>
              <a:t>alex</a:t>
            </a:r>
            <a:r>
              <a:rPr lang="zh-CN" altLang="zh-CN" kern="100" dirty="0">
                <a:latin typeface="Times New Roman" panose="02020603050405020304" pitchFamily="18" charset="0"/>
                <a:ea typeface="方正书宋简体"/>
              </a:rPr>
              <a:t>与</a:t>
            </a:r>
            <a:r>
              <a:rPr lang="en-US" altLang="zh-CN" kern="100" dirty="0" err="1">
                <a:latin typeface="Times New Roman" panose="02020603050405020304" pitchFamily="18" charset="0"/>
                <a:ea typeface="方正书宋简体"/>
              </a:rPr>
              <a:t>arod</a:t>
            </a:r>
            <a:r>
              <a:rPr lang="zh-CN" altLang="zh-CN" kern="100" dirty="0">
                <a:latin typeface="Times New Roman" panose="02020603050405020304" pitchFamily="18" charset="0"/>
                <a:ea typeface="方正书宋简体"/>
              </a:rPr>
              <a:t>，这两个账号除了支持自己的群组，还共同支持一个名为</a:t>
            </a:r>
            <a:r>
              <a:rPr lang="en-US" altLang="zh-CN" kern="100" dirty="0">
                <a:latin typeface="Times New Roman" panose="02020603050405020304" pitchFamily="18" charset="0"/>
                <a:ea typeface="方正书宋简体"/>
              </a:rPr>
              <a:t>project</a:t>
            </a:r>
            <a:r>
              <a:rPr lang="zh-CN" altLang="zh-CN" kern="100" dirty="0">
                <a:latin typeface="Times New Roman" panose="02020603050405020304" pitchFamily="18" charset="0"/>
                <a:ea typeface="方正书宋简体"/>
              </a:rPr>
              <a:t>的群组。如这两个账号需要共同拥有</a:t>
            </a:r>
            <a:r>
              <a:rPr lang="en-US" altLang="zh-CN" kern="100" dirty="0">
                <a:latin typeface="Times New Roman" panose="02020603050405020304" pitchFamily="18" charset="0"/>
                <a:ea typeface="方正书宋简体"/>
              </a:rPr>
              <a:t>/</a:t>
            </a:r>
            <a:r>
              <a:rPr lang="en-US" altLang="zh-CN" kern="100" dirty="0" err="1">
                <a:latin typeface="Times New Roman" panose="02020603050405020304" pitchFamily="18" charset="0"/>
                <a:ea typeface="方正书宋简体"/>
              </a:rPr>
              <a:t>srv</a:t>
            </a:r>
            <a:r>
              <a:rPr lang="en-US" altLang="zh-CN" kern="100" dirty="0">
                <a:latin typeface="Times New Roman" panose="02020603050405020304" pitchFamily="18" charset="0"/>
                <a:ea typeface="方正书宋简体"/>
              </a:rPr>
              <a:t>/</a:t>
            </a:r>
            <a:r>
              <a:rPr lang="en-US" altLang="zh-CN" kern="100" dirty="0" err="1">
                <a:latin typeface="Times New Roman" panose="02020603050405020304" pitchFamily="18" charset="0"/>
                <a:ea typeface="方正书宋简体"/>
              </a:rPr>
              <a:t>ahome</a:t>
            </a:r>
            <a:r>
              <a:rPr lang="en-US" altLang="zh-CN" kern="100" dirty="0">
                <a:latin typeface="Times New Roman" panose="02020603050405020304" pitchFamily="18" charset="0"/>
                <a:ea typeface="方正书宋简体"/>
              </a:rPr>
              <a:t>/</a:t>
            </a:r>
            <a:r>
              <a:rPr lang="zh-CN" altLang="zh-CN" kern="100" dirty="0">
                <a:latin typeface="Times New Roman" panose="02020603050405020304" pitchFamily="18" charset="0"/>
                <a:ea typeface="方正书宋简体"/>
              </a:rPr>
              <a:t>目录的开发权，且该目录不许其他账号进入查阅，请问该目录的权限应如何设定？请先以传统权限说明，再以</a:t>
            </a:r>
            <a:r>
              <a:rPr lang="en-US" altLang="zh-CN" kern="100" dirty="0">
                <a:latin typeface="Times New Roman" panose="02020603050405020304" pitchFamily="18" charset="0"/>
                <a:ea typeface="方正书宋简体"/>
              </a:rPr>
              <a:t>SGID</a:t>
            </a:r>
            <a:r>
              <a:rPr lang="zh-CN" altLang="zh-CN" kern="100" dirty="0">
                <a:latin typeface="Times New Roman" panose="02020603050405020304" pitchFamily="18" charset="0"/>
                <a:ea typeface="方正书宋简体"/>
              </a:rPr>
              <a:t>的功能解析</a:t>
            </a:r>
            <a:r>
              <a:rPr lang="zh-CN" altLang="zh-CN" kern="100" dirty="0" smtClean="0">
                <a:latin typeface="Times New Roman" panose="02020603050405020304" pitchFamily="18" charset="0"/>
                <a:ea typeface="方正书宋简体"/>
              </a:rPr>
              <a:t>。</a:t>
            </a:r>
            <a:endParaRPr lang="en-US" altLang="zh-CN" kern="100" dirty="0" smtClean="0">
              <a:latin typeface="Times New Roman" panose="02020603050405020304" pitchFamily="18" charset="0"/>
              <a:ea typeface="方正书宋简体"/>
            </a:endParaRPr>
          </a:p>
          <a:p>
            <a:pPr indent="266700" algn="just">
              <a:lnSpc>
                <a:spcPts val="1550"/>
              </a:lnSpc>
              <a:spcAft>
                <a:spcPts val="0"/>
              </a:spcAft>
            </a:pPr>
            <a:endParaRPr lang="zh-CN" altLang="zh-CN" kern="100" dirty="0">
              <a:latin typeface="Times New Roman" panose="02020603050405020304" pitchFamily="18" charset="0"/>
              <a:ea typeface="方正书宋简体"/>
            </a:endParaRPr>
          </a:p>
          <a:p>
            <a:pPr marL="285750" indent="-285750" algn="just">
              <a:lnSpc>
                <a:spcPts val="155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zh-CN" kern="100" dirty="0">
                <a:latin typeface="Times New Roman" panose="02020603050405020304" pitchFamily="18" charset="0"/>
                <a:ea typeface="黑体" panose="02010609060101010101" charset="-122"/>
              </a:rPr>
              <a:t>目标：</a:t>
            </a:r>
            <a:r>
              <a:rPr lang="zh-CN" altLang="zh-CN" kern="100" dirty="0">
                <a:latin typeface="Times New Roman" panose="02020603050405020304" pitchFamily="18" charset="0"/>
                <a:ea typeface="方正书宋简体"/>
              </a:rPr>
              <a:t>了解为何项目开发时，目录最好设定</a:t>
            </a:r>
            <a:r>
              <a:rPr lang="en-US" altLang="zh-CN" kern="100" dirty="0">
                <a:latin typeface="Times New Roman" panose="02020603050405020304" pitchFamily="18" charset="0"/>
                <a:ea typeface="方正书宋简体"/>
              </a:rPr>
              <a:t>SGID</a:t>
            </a:r>
            <a:r>
              <a:rPr lang="zh-CN" altLang="zh-CN" kern="100" dirty="0">
                <a:latin typeface="Times New Roman" panose="02020603050405020304" pitchFamily="18" charset="0"/>
                <a:ea typeface="方正书宋简体"/>
              </a:rPr>
              <a:t>的权限。</a:t>
            </a:r>
            <a:endParaRPr lang="zh-CN" altLang="zh-CN" kern="100" dirty="0">
              <a:latin typeface="Times New Roman" panose="02020603050405020304" pitchFamily="18" charset="0"/>
              <a:ea typeface="方正书宋简体"/>
            </a:endParaRPr>
          </a:p>
          <a:p>
            <a:pPr marL="285750" indent="-285750" algn="just">
              <a:lnSpc>
                <a:spcPts val="155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zh-CN" kern="100" dirty="0">
                <a:latin typeface="Times New Roman" panose="02020603050405020304" pitchFamily="18" charset="0"/>
                <a:ea typeface="黑体" panose="02010609060101010101" charset="-122"/>
              </a:rPr>
              <a:t>前提：</a:t>
            </a:r>
            <a:r>
              <a:rPr lang="zh-CN" altLang="zh-CN" kern="100" dirty="0">
                <a:latin typeface="Times New Roman" panose="02020603050405020304" pitchFamily="18" charset="0"/>
                <a:ea typeface="方正书宋简体"/>
              </a:rPr>
              <a:t>多个账号支持同一群组，且共同拥有目录的使用权。</a:t>
            </a:r>
            <a:endParaRPr lang="zh-CN" altLang="zh-CN" kern="100" dirty="0">
              <a:latin typeface="Times New Roman" panose="02020603050405020304" pitchFamily="18" charset="0"/>
              <a:ea typeface="方正书宋简体"/>
            </a:endParaRPr>
          </a:p>
          <a:p>
            <a:pPr marL="285750" indent="-285750" algn="just">
              <a:lnSpc>
                <a:spcPts val="155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zh-CN" kern="100" dirty="0">
                <a:latin typeface="Times New Roman" panose="02020603050405020304" pitchFamily="18" charset="0"/>
                <a:ea typeface="黑体" panose="02010609060101010101" charset="-122"/>
              </a:rPr>
              <a:t>需求：</a:t>
            </a:r>
            <a:r>
              <a:rPr lang="zh-CN" altLang="zh-CN" kern="100" dirty="0">
                <a:latin typeface="Times New Roman" panose="02020603050405020304" pitchFamily="18" charset="0"/>
                <a:ea typeface="方正书宋简体"/>
              </a:rPr>
              <a:t>需要使用</a:t>
            </a:r>
            <a:r>
              <a:rPr lang="en-US" altLang="zh-CN" kern="100" dirty="0">
                <a:latin typeface="Times New Roman" panose="02020603050405020304" pitchFamily="18" charset="0"/>
                <a:ea typeface="方正书宋简体"/>
              </a:rPr>
              <a:t>root</a:t>
            </a:r>
            <a:r>
              <a:rPr lang="zh-CN" altLang="zh-CN" kern="100" dirty="0">
                <a:latin typeface="Times New Roman" panose="02020603050405020304" pitchFamily="18" charset="0"/>
                <a:ea typeface="方正书宋简体"/>
              </a:rPr>
              <a:t>的身份运行</a:t>
            </a:r>
            <a:r>
              <a:rPr lang="en-US" altLang="zh-CN" kern="100" dirty="0" err="1">
                <a:latin typeface="Times New Roman" panose="02020603050405020304" pitchFamily="18" charset="0"/>
                <a:ea typeface="方正书宋简体"/>
              </a:rPr>
              <a:t>chmod</a:t>
            </a:r>
            <a:r>
              <a:rPr lang="zh-CN" altLang="zh-CN" kern="100" dirty="0">
                <a:latin typeface="Times New Roman" panose="02020603050405020304" pitchFamily="18" charset="0"/>
                <a:ea typeface="方正书宋简体"/>
              </a:rPr>
              <a:t>、</a:t>
            </a:r>
            <a:r>
              <a:rPr lang="en-US" altLang="zh-CN" kern="100" dirty="0" err="1">
                <a:latin typeface="Times New Roman" panose="02020603050405020304" pitchFamily="18" charset="0"/>
                <a:ea typeface="方正书宋简体"/>
              </a:rPr>
              <a:t>chgrp</a:t>
            </a:r>
            <a:r>
              <a:rPr lang="zh-CN" altLang="zh-CN" kern="100" dirty="0">
                <a:latin typeface="Times New Roman" panose="02020603050405020304" pitchFamily="18" charset="0"/>
                <a:ea typeface="方正书宋简体"/>
              </a:rPr>
              <a:t>等命令，帮用户设定好他们的开发环境。这也是管理员的重要任务之一。</a:t>
            </a:r>
            <a:endParaRPr lang="zh-CN" altLang="zh-CN" kern="100" dirty="0">
              <a:latin typeface="Times New Roman" panose="02020603050405020304" pitchFamily="18" charset="0"/>
              <a:ea typeface="方正书宋简体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0000" y="3575567"/>
            <a:ext cx="6096000" cy="87716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400" b="1" kern="100" dirty="0">
                <a:latin typeface="Arial" panose="020B0604020202020204" pitchFamily="34" charset="0"/>
                <a:ea typeface="方正兰亭黑简体"/>
                <a:cs typeface="Times New Roman" panose="02020603050405020304" pitchFamily="18" charset="0"/>
              </a:rPr>
              <a:t>2</a:t>
            </a:r>
            <a:r>
              <a:rPr lang="zh-CN" altLang="zh-CN" sz="2400" b="1" kern="100" dirty="0">
                <a:latin typeface="Arial" panose="020B0604020202020204" pitchFamily="34" charset="0"/>
                <a:ea typeface="方正兰亭黑简体"/>
                <a:cs typeface="Times New Roman" panose="02020603050405020304" pitchFamily="18" charset="0"/>
              </a:rPr>
              <a:t>．解决方案</a:t>
            </a:r>
            <a:endParaRPr lang="zh-CN" altLang="zh-CN" sz="2400" b="1" kern="100" dirty="0">
              <a:latin typeface="Arial" panose="020B0604020202020204" pitchFamily="34" charset="0"/>
              <a:ea typeface="方正兰亭黑简体"/>
              <a:cs typeface="Times New Roman" panose="02020603050405020304" pitchFamily="18" charset="0"/>
            </a:endParaRPr>
          </a:p>
          <a:p>
            <a:pPr indent="266700" algn="just">
              <a:lnSpc>
                <a:spcPts val="1550"/>
              </a:lnSpc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方正书宋简体"/>
              </a:rPr>
              <a:t>（</a:t>
            </a:r>
            <a:r>
              <a:rPr lang="en-US" altLang="zh-CN" kern="100" dirty="0">
                <a:latin typeface="Times New Roman" panose="02020603050405020304" pitchFamily="18" charset="0"/>
                <a:ea typeface="方正书宋简体"/>
              </a:rPr>
              <a:t>1</a:t>
            </a:r>
            <a:r>
              <a:rPr lang="zh-CN" altLang="zh-CN" kern="100" dirty="0">
                <a:latin typeface="Times New Roman" panose="02020603050405020304" pitchFamily="18" charset="0"/>
                <a:ea typeface="方正书宋简体"/>
              </a:rPr>
              <a:t>）制作出这两个账号的相关数据，如下所示。</a:t>
            </a:r>
            <a:endParaRPr lang="zh-CN" altLang="zh-CN" kern="100" dirty="0">
              <a:latin typeface="Times New Roman" panose="02020603050405020304" pitchFamily="18" charset="0"/>
              <a:ea typeface="方正书宋简体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937590" y="4601981"/>
            <a:ext cx="9495564" cy="2038662"/>
          </a:xfrm>
          <a:prstGeom prst="roundRect">
            <a:avLst>
              <a:gd name="adj" fmla="val 1235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矩形 5"/>
          <p:cNvSpPr/>
          <p:nvPr/>
        </p:nvSpPr>
        <p:spPr>
          <a:xfrm>
            <a:off x="937590" y="4860234"/>
            <a:ext cx="838531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" marR="26670" indent="284480" algn="just">
              <a:spcAft>
                <a:spcPts val="0"/>
              </a:spcAft>
            </a:pPr>
            <a:r>
              <a:rPr lang="en-US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[root@RHEL7-1 ~]# </a:t>
            </a:r>
            <a:r>
              <a:rPr lang="en-US" altLang="zh-CN" sz="1400" b="1" kern="100" dirty="0" err="1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groupadd</a:t>
            </a:r>
            <a:r>
              <a:rPr lang="en-US" altLang="zh-CN" sz="1400" b="1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 project</a:t>
            </a:r>
            <a:r>
              <a:rPr lang="en-US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       &lt;==</a:t>
            </a:r>
            <a:r>
              <a:rPr lang="zh-CN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增加新的群组</a:t>
            </a:r>
            <a:endParaRPr lang="zh-CN" altLang="zh-CN" sz="1400" kern="100" dirty="0">
              <a:solidFill>
                <a:schemeClr val="bg1"/>
              </a:solidFill>
              <a:latin typeface="Courier New" panose="02070309020205020404" pitchFamily="49" charset="0"/>
              <a:ea typeface="方正书宋简体"/>
            </a:endParaRPr>
          </a:p>
          <a:p>
            <a:pPr marL="26670" marR="26670" indent="284480" algn="just">
              <a:spcAft>
                <a:spcPts val="0"/>
              </a:spcAft>
            </a:pPr>
            <a:r>
              <a:rPr lang="en-US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[root@RHEL7-1 ~]# </a:t>
            </a:r>
            <a:r>
              <a:rPr lang="en-US" altLang="zh-CN" sz="1400" b="1" kern="100" dirty="0" err="1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useradd</a:t>
            </a:r>
            <a:r>
              <a:rPr lang="en-US" altLang="zh-CN" sz="1400" b="1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 -G project </a:t>
            </a:r>
            <a:r>
              <a:rPr lang="en-US" altLang="zh-CN" sz="1400" b="1" kern="100" dirty="0" err="1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alex</a:t>
            </a:r>
            <a:r>
              <a:rPr lang="en-US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  &lt;==</a:t>
            </a:r>
            <a:r>
              <a:rPr lang="zh-CN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建立</a:t>
            </a:r>
            <a:r>
              <a:rPr lang="en-US" altLang="zh-CN" sz="1400" kern="100" dirty="0" err="1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alex</a:t>
            </a:r>
            <a:r>
              <a:rPr lang="zh-CN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账号，且支持</a:t>
            </a:r>
            <a:r>
              <a:rPr lang="en-US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project</a:t>
            </a:r>
            <a:endParaRPr lang="zh-CN" altLang="zh-CN" sz="1400" kern="100" dirty="0">
              <a:solidFill>
                <a:schemeClr val="bg1"/>
              </a:solidFill>
              <a:latin typeface="Courier New" panose="02070309020205020404" pitchFamily="49" charset="0"/>
              <a:ea typeface="方正书宋简体"/>
            </a:endParaRPr>
          </a:p>
          <a:p>
            <a:pPr marL="26670" marR="26670" indent="284480" algn="just">
              <a:spcAft>
                <a:spcPts val="0"/>
              </a:spcAft>
            </a:pPr>
            <a:r>
              <a:rPr lang="en-US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[root@RHEL7-1 ~]# </a:t>
            </a:r>
            <a:r>
              <a:rPr lang="en-US" altLang="zh-CN" sz="1400" b="1" kern="100" dirty="0" err="1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useradd</a:t>
            </a:r>
            <a:r>
              <a:rPr lang="en-US" altLang="zh-CN" sz="1400" b="1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 -G project </a:t>
            </a:r>
            <a:r>
              <a:rPr lang="en-US" altLang="zh-CN" sz="1400" b="1" kern="100" dirty="0" err="1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arod</a:t>
            </a:r>
            <a:r>
              <a:rPr lang="en-US" altLang="zh-CN" sz="1400" b="1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  &lt;</a:t>
            </a:r>
            <a:r>
              <a:rPr lang="en-US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==</a:t>
            </a:r>
            <a:r>
              <a:rPr lang="zh-CN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建立</a:t>
            </a:r>
            <a:r>
              <a:rPr lang="en-US" altLang="zh-CN" sz="1400" kern="100" dirty="0" err="1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arod</a:t>
            </a:r>
            <a:r>
              <a:rPr lang="zh-CN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账号，且支持</a:t>
            </a:r>
            <a:r>
              <a:rPr lang="en-US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project</a:t>
            </a:r>
            <a:endParaRPr lang="zh-CN" altLang="zh-CN" sz="1400" kern="100" dirty="0">
              <a:solidFill>
                <a:schemeClr val="bg1"/>
              </a:solidFill>
              <a:latin typeface="Courier New" panose="02070309020205020404" pitchFamily="49" charset="0"/>
              <a:ea typeface="方正书宋简体"/>
            </a:endParaRPr>
          </a:p>
          <a:p>
            <a:pPr marL="26670" marR="26670" indent="284480" algn="just">
              <a:spcAft>
                <a:spcPts val="0"/>
              </a:spcAft>
            </a:pPr>
            <a:r>
              <a:rPr lang="en-US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[root@RHEL7-1 ~]# </a:t>
            </a:r>
            <a:r>
              <a:rPr lang="en-US" altLang="zh-CN" sz="1400" b="1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id </a:t>
            </a:r>
            <a:r>
              <a:rPr lang="en-US" altLang="zh-CN" sz="1400" b="1" kern="100" dirty="0" err="1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alex</a:t>
            </a:r>
            <a:r>
              <a:rPr lang="en-US" altLang="zh-CN" sz="1400" b="1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 </a:t>
            </a:r>
            <a:r>
              <a:rPr lang="en-US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          &lt;==</a:t>
            </a:r>
            <a:r>
              <a:rPr lang="zh-CN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查阅</a:t>
            </a:r>
            <a:r>
              <a:rPr lang="en-US" altLang="zh-CN" sz="1400" kern="100" dirty="0" err="1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alex</a:t>
            </a:r>
            <a:r>
              <a:rPr lang="zh-CN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账号的属性</a:t>
            </a:r>
            <a:endParaRPr lang="zh-CN" altLang="zh-CN" sz="1400" kern="100" dirty="0">
              <a:solidFill>
                <a:schemeClr val="bg1"/>
              </a:solidFill>
              <a:latin typeface="Courier New" panose="02070309020205020404" pitchFamily="49" charset="0"/>
              <a:ea typeface="方正书宋简体"/>
            </a:endParaRPr>
          </a:p>
          <a:p>
            <a:pPr marL="26670" marR="26670" indent="284480" algn="just">
              <a:spcAft>
                <a:spcPts val="0"/>
              </a:spcAft>
            </a:pPr>
            <a:r>
              <a:rPr lang="en-US" altLang="zh-CN" sz="1400" kern="100" dirty="0" err="1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uid</a:t>
            </a:r>
            <a:r>
              <a:rPr lang="en-US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=1008(</a:t>
            </a:r>
            <a:r>
              <a:rPr lang="en-US" altLang="zh-CN" sz="1400" kern="100" dirty="0" err="1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alex</a:t>
            </a:r>
            <a:r>
              <a:rPr lang="en-US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) </a:t>
            </a:r>
            <a:r>
              <a:rPr lang="en-US" altLang="zh-CN" sz="1400" kern="100" dirty="0" err="1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gid</a:t>
            </a:r>
            <a:r>
              <a:rPr lang="en-US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=1012(</a:t>
            </a:r>
            <a:r>
              <a:rPr lang="en-US" altLang="zh-CN" sz="1400" kern="100" dirty="0" err="1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alex</a:t>
            </a:r>
            <a:r>
              <a:rPr lang="en-US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) </a:t>
            </a:r>
            <a:r>
              <a:rPr lang="zh-CN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组</a:t>
            </a:r>
            <a:r>
              <a:rPr lang="en-US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=1012(</a:t>
            </a:r>
            <a:r>
              <a:rPr lang="en-US" altLang="zh-CN" sz="1400" kern="100" dirty="0" err="1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alex</a:t>
            </a:r>
            <a:r>
              <a:rPr lang="en-US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),1011(project) &lt;==</a:t>
            </a:r>
            <a:r>
              <a:rPr lang="zh-CN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确定有支持！</a:t>
            </a:r>
            <a:endParaRPr lang="zh-CN" altLang="zh-CN" sz="1400" kern="100" dirty="0">
              <a:solidFill>
                <a:schemeClr val="bg1"/>
              </a:solidFill>
              <a:latin typeface="Courier New" panose="02070309020205020404" pitchFamily="49" charset="0"/>
              <a:ea typeface="方正书宋简体"/>
            </a:endParaRPr>
          </a:p>
          <a:p>
            <a:pPr marL="26670" marR="26670" indent="284480" algn="just">
              <a:spcAft>
                <a:spcPts val="0"/>
              </a:spcAft>
            </a:pPr>
            <a:r>
              <a:rPr lang="en-US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[root@RHEL7-1 ~]#</a:t>
            </a:r>
            <a:r>
              <a:rPr lang="en-US" altLang="zh-CN" sz="1400" b="1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 id </a:t>
            </a:r>
            <a:r>
              <a:rPr lang="en-US" altLang="zh-CN" sz="1400" b="1" kern="100" dirty="0" err="1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arod</a:t>
            </a:r>
            <a:endParaRPr lang="zh-CN" altLang="zh-CN" sz="1400" kern="100" dirty="0">
              <a:solidFill>
                <a:schemeClr val="bg1"/>
              </a:solidFill>
              <a:latin typeface="Courier New" panose="02070309020205020404" pitchFamily="49" charset="0"/>
              <a:ea typeface="方正书宋简体"/>
            </a:endParaRPr>
          </a:p>
          <a:p>
            <a:pPr marL="26670" marR="26670" indent="284480" algn="just">
              <a:spcAft>
                <a:spcPts val="0"/>
              </a:spcAft>
            </a:pPr>
            <a:r>
              <a:rPr lang="en-US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id=1009(</a:t>
            </a:r>
            <a:r>
              <a:rPr lang="en-US" altLang="zh-CN" sz="1400" kern="100" dirty="0" err="1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arod</a:t>
            </a:r>
            <a:r>
              <a:rPr lang="en-US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) </a:t>
            </a:r>
            <a:r>
              <a:rPr lang="en-US" altLang="zh-CN" sz="1400" kern="100" dirty="0" err="1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gid</a:t>
            </a:r>
            <a:r>
              <a:rPr lang="en-US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=1013(</a:t>
            </a:r>
            <a:r>
              <a:rPr lang="en-US" altLang="zh-CN" sz="1400" kern="100" dirty="0" err="1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arod</a:t>
            </a:r>
            <a:r>
              <a:rPr lang="en-US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) </a:t>
            </a:r>
            <a:r>
              <a:rPr lang="zh-CN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组</a:t>
            </a:r>
            <a:r>
              <a:rPr lang="en-US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=1013(</a:t>
            </a:r>
            <a:r>
              <a:rPr lang="en-US" altLang="zh-CN" sz="1400" kern="100" dirty="0" err="1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arod</a:t>
            </a:r>
            <a:r>
              <a:rPr lang="en-US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),1011(project)</a:t>
            </a:r>
            <a:endParaRPr lang="zh-CN" altLang="zh-CN" sz="1400" kern="100" dirty="0">
              <a:solidFill>
                <a:schemeClr val="bg1"/>
              </a:solidFill>
              <a:latin typeface="Courier New" panose="02070309020205020404" pitchFamily="49" charset="0"/>
              <a:ea typeface="方正书宋简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2828" y="1033998"/>
            <a:ext cx="4031873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lnSpc>
                <a:spcPts val="1550"/>
              </a:lnSpc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方正书宋简体"/>
              </a:rPr>
              <a:t>（</a:t>
            </a:r>
            <a:r>
              <a:rPr lang="en-US" altLang="zh-CN" kern="100" dirty="0">
                <a:latin typeface="Times New Roman" panose="02020603050405020304" pitchFamily="18" charset="0"/>
                <a:ea typeface="方正书宋简体"/>
              </a:rPr>
              <a:t>2</a:t>
            </a:r>
            <a:r>
              <a:rPr lang="zh-CN" altLang="zh-CN" kern="100" dirty="0">
                <a:latin typeface="Times New Roman" panose="02020603050405020304" pitchFamily="18" charset="0"/>
                <a:ea typeface="方正书宋简体"/>
              </a:rPr>
              <a:t>）建立所需要开发的项目目录。</a:t>
            </a:r>
            <a:endParaRPr lang="zh-CN" altLang="zh-CN" kern="100" dirty="0">
              <a:latin typeface="Times New Roman" panose="02020603050405020304" pitchFamily="18" charset="0"/>
              <a:ea typeface="方正书宋简体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576906" y="1621525"/>
            <a:ext cx="6950767" cy="1033670"/>
          </a:xfrm>
          <a:prstGeom prst="roundRect">
            <a:avLst>
              <a:gd name="adj" fmla="val 1235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矩形 3"/>
          <p:cNvSpPr/>
          <p:nvPr/>
        </p:nvSpPr>
        <p:spPr>
          <a:xfrm>
            <a:off x="1346701" y="1746440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670" marR="26670" indent="284480" algn="just">
              <a:spcAft>
                <a:spcPts val="0"/>
              </a:spcAft>
            </a:pPr>
            <a:r>
              <a:rPr lang="en-US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[root@RHEL7-1 ~]# </a:t>
            </a:r>
            <a:r>
              <a:rPr lang="en-US" altLang="zh-CN" sz="1400" b="1" kern="100" dirty="0" err="1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mkdir</a:t>
            </a:r>
            <a:r>
              <a:rPr lang="en-US" altLang="zh-CN" sz="1400" b="1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     /</a:t>
            </a:r>
            <a:r>
              <a:rPr lang="en-US" altLang="zh-CN" sz="1400" b="1" kern="100" dirty="0" err="1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srv</a:t>
            </a:r>
            <a:r>
              <a:rPr lang="en-US" altLang="zh-CN" sz="1400" b="1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/</a:t>
            </a:r>
            <a:r>
              <a:rPr lang="en-US" altLang="zh-CN" sz="1400" b="1" kern="100" dirty="0" err="1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ahome</a:t>
            </a:r>
            <a:endParaRPr lang="zh-CN" altLang="zh-CN" sz="1400" kern="100" dirty="0">
              <a:solidFill>
                <a:schemeClr val="bg1"/>
              </a:solidFill>
              <a:latin typeface="Courier New" panose="02070309020205020404" pitchFamily="49" charset="0"/>
              <a:ea typeface="方正书宋简体"/>
            </a:endParaRPr>
          </a:p>
          <a:p>
            <a:pPr marL="26670" marR="26670" indent="284480" algn="just">
              <a:spcAft>
                <a:spcPts val="0"/>
              </a:spcAft>
            </a:pPr>
            <a:r>
              <a:rPr lang="en-US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[root@RHEL7-1 ~]# </a:t>
            </a:r>
            <a:r>
              <a:rPr lang="en-US" altLang="zh-CN" sz="1400" b="1" kern="100" dirty="0" err="1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ll</a:t>
            </a:r>
            <a:r>
              <a:rPr lang="en-US" altLang="zh-CN" sz="1400" b="1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   -d   /</a:t>
            </a:r>
            <a:r>
              <a:rPr lang="en-US" altLang="zh-CN" sz="1400" b="1" kern="100" dirty="0" err="1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srv</a:t>
            </a:r>
            <a:r>
              <a:rPr lang="en-US" altLang="zh-CN" sz="1400" b="1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/</a:t>
            </a:r>
            <a:r>
              <a:rPr lang="en-US" altLang="zh-CN" sz="1400" b="1" kern="100" dirty="0" err="1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ahome</a:t>
            </a:r>
            <a:endParaRPr lang="zh-CN" altLang="zh-CN" sz="1400" kern="100" dirty="0">
              <a:solidFill>
                <a:schemeClr val="bg1"/>
              </a:solidFill>
              <a:latin typeface="Courier New" panose="02070309020205020404" pitchFamily="49" charset="0"/>
              <a:ea typeface="方正书宋简体"/>
            </a:endParaRPr>
          </a:p>
          <a:p>
            <a:pPr marL="26670" marR="26670" indent="284480" algn="just">
              <a:spcAft>
                <a:spcPts val="0"/>
              </a:spcAft>
            </a:pPr>
            <a:r>
              <a:rPr lang="en-US" altLang="zh-CN" sz="1400" kern="100" dirty="0" err="1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drwxr</a:t>
            </a:r>
            <a:r>
              <a:rPr lang="en-US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-</a:t>
            </a:r>
            <a:r>
              <a:rPr lang="en-US" altLang="zh-CN" sz="1400" kern="100" dirty="0" err="1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xr</a:t>
            </a:r>
            <a:r>
              <a:rPr lang="en-US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-x 2 root </a:t>
            </a:r>
            <a:r>
              <a:rPr lang="en-US" altLang="zh-CN" sz="1400" kern="100" dirty="0" err="1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root</a:t>
            </a:r>
            <a:r>
              <a:rPr lang="en-US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 4096 Sep 29 22:36/</a:t>
            </a:r>
            <a:r>
              <a:rPr lang="en-US" altLang="zh-CN" sz="1400" kern="100" dirty="0" err="1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srv</a:t>
            </a:r>
            <a:r>
              <a:rPr lang="en-US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/</a:t>
            </a:r>
            <a:r>
              <a:rPr lang="en-US" altLang="zh-CN" sz="1400" kern="100" dirty="0" err="1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ahome</a:t>
            </a:r>
            <a:endParaRPr lang="zh-CN" altLang="zh-CN" sz="1400" kern="100" dirty="0">
              <a:solidFill>
                <a:schemeClr val="bg1"/>
              </a:solidFill>
              <a:latin typeface="Courier New" panose="02070309020205020404" pitchFamily="49" charset="0"/>
              <a:ea typeface="方正书宋简体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3032" y="3062585"/>
            <a:ext cx="85012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ts val="1550"/>
              </a:lnSpc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方正书宋简体"/>
              </a:rPr>
              <a:t>（</a:t>
            </a:r>
            <a:r>
              <a:rPr lang="en-US" altLang="zh-CN" kern="100" dirty="0">
                <a:latin typeface="Times New Roman" panose="02020603050405020304" pitchFamily="18" charset="0"/>
                <a:ea typeface="方正书宋简体"/>
              </a:rPr>
              <a:t>3</a:t>
            </a:r>
            <a:r>
              <a:rPr lang="zh-CN" altLang="zh-CN" kern="100" dirty="0">
                <a:latin typeface="Times New Roman" panose="02020603050405020304" pitchFamily="18" charset="0"/>
                <a:ea typeface="方正书宋简体"/>
              </a:rPr>
              <a:t>）从上面的输出结果可发现</a:t>
            </a:r>
            <a:r>
              <a:rPr lang="en-US" altLang="zh-CN" kern="100" dirty="0" err="1">
                <a:latin typeface="Times New Roman" panose="02020603050405020304" pitchFamily="18" charset="0"/>
                <a:ea typeface="方正书宋简体"/>
              </a:rPr>
              <a:t>alex</a:t>
            </a:r>
            <a:r>
              <a:rPr lang="zh-CN" altLang="zh-CN" kern="100" dirty="0">
                <a:latin typeface="Times New Roman" panose="02020603050405020304" pitchFamily="18" charset="0"/>
                <a:ea typeface="方正书宋简体"/>
              </a:rPr>
              <a:t>与</a:t>
            </a:r>
            <a:r>
              <a:rPr lang="en-US" altLang="zh-CN" kern="100" dirty="0" err="1">
                <a:latin typeface="Times New Roman" panose="02020603050405020304" pitchFamily="18" charset="0"/>
                <a:ea typeface="方正书宋简体"/>
              </a:rPr>
              <a:t>arod</a:t>
            </a:r>
            <a:r>
              <a:rPr lang="zh-CN" altLang="zh-CN" kern="100" dirty="0">
                <a:latin typeface="Times New Roman" panose="02020603050405020304" pitchFamily="18" charset="0"/>
                <a:ea typeface="方正书宋简体"/>
              </a:rPr>
              <a:t>都不能在该目录内建立文件，因此需要进行权限与属性的修改。由于其他人均不可进入此目录，所以该目录的群组应为</a:t>
            </a:r>
            <a:r>
              <a:rPr lang="en-US" altLang="zh-CN" kern="100" dirty="0">
                <a:latin typeface="Times New Roman" panose="02020603050405020304" pitchFamily="18" charset="0"/>
                <a:ea typeface="方正书宋简体"/>
              </a:rPr>
              <a:t>project</a:t>
            </a:r>
            <a:r>
              <a:rPr lang="zh-CN" altLang="zh-CN" kern="100" dirty="0">
                <a:latin typeface="Times New Roman" panose="02020603050405020304" pitchFamily="18" charset="0"/>
                <a:ea typeface="方正书宋简体"/>
              </a:rPr>
              <a:t>，权限应为</a:t>
            </a:r>
            <a:r>
              <a:rPr lang="en-US" altLang="zh-CN" kern="100" dirty="0">
                <a:latin typeface="Times New Roman" panose="02020603050405020304" pitchFamily="18" charset="0"/>
                <a:ea typeface="方正书宋简体"/>
              </a:rPr>
              <a:t>770</a:t>
            </a:r>
            <a:r>
              <a:rPr lang="zh-CN" altLang="zh-CN" kern="100" dirty="0">
                <a:latin typeface="Times New Roman" panose="02020603050405020304" pitchFamily="18" charset="0"/>
                <a:ea typeface="方正书宋简体"/>
              </a:rPr>
              <a:t>才合理。</a:t>
            </a:r>
            <a:endParaRPr lang="zh-CN" altLang="zh-CN" kern="100" dirty="0">
              <a:latin typeface="Times New Roman" panose="02020603050405020304" pitchFamily="18" charset="0"/>
              <a:ea typeface="方正书宋简体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652421" y="4092315"/>
            <a:ext cx="7798961" cy="1499016"/>
          </a:xfrm>
          <a:prstGeom prst="roundRect">
            <a:avLst>
              <a:gd name="adj" fmla="val 1235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矩形 6"/>
          <p:cNvSpPr/>
          <p:nvPr/>
        </p:nvSpPr>
        <p:spPr>
          <a:xfrm>
            <a:off x="1659831" y="4310195"/>
            <a:ext cx="711641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" marR="26670" indent="284480" algn="just">
              <a:spcAft>
                <a:spcPts val="0"/>
              </a:spcAft>
            </a:pPr>
            <a:r>
              <a:rPr lang="en-US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[root@RHEL7-1 ~]# </a:t>
            </a:r>
            <a:r>
              <a:rPr lang="en-US" altLang="zh-CN" sz="1400" b="1" kern="100" dirty="0" err="1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chgrp</a:t>
            </a:r>
            <a:r>
              <a:rPr lang="en-US" altLang="zh-CN" sz="1400" b="1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 project  /</a:t>
            </a:r>
            <a:r>
              <a:rPr lang="en-US" altLang="zh-CN" sz="1400" b="1" kern="100" dirty="0" err="1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srv</a:t>
            </a:r>
            <a:r>
              <a:rPr lang="en-US" altLang="zh-CN" sz="1400" b="1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/</a:t>
            </a:r>
            <a:r>
              <a:rPr lang="en-US" altLang="zh-CN" sz="1400" b="1" kern="100" dirty="0" err="1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ahome</a:t>
            </a:r>
            <a:endParaRPr lang="zh-CN" altLang="zh-CN" sz="1400" kern="100" dirty="0">
              <a:solidFill>
                <a:schemeClr val="bg1"/>
              </a:solidFill>
              <a:latin typeface="Courier New" panose="02070309020205020404" pitchFamily="49" charset="0"/>
              <a:ea typeface="方正书宋简体"/>
            </a:endParaRPr>
          </a:p>
          <a:p>
            <a:pPr marL="26670" marR="26670" indent="284480" algn="just">
              <a:spcAft>
                <a:spcPts val="0"/>
              </a:spcAft>
            </a:pPr>
            <a:r>
              <a:rPr lang="en-US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[root@RHEL7-1 ~]# </a:t>
            </a:r>
            <a:r>
              <a:rPr lang="en-US" altLang="zh-CN" sz="1400" b="1" kern="100" dirty="0" err="1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chmod</a:t>
            </a:r>
            <a:r>
              <a:rPr lang="en-US" altLang="zh-CN" sz="1400" b="1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 770  /</a:t>
            </a:r>
            <a:r>
              <a:rPr lang="en-US" altLang="zh-CN" sz="1400" b="1" kern="100" dirty="0" err="1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srv</a:t>
            </a:r>
            <a:r>
              <a:rPr lang="en-US" altLang="zh-CN" sz="1400" b="1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/</a:t>
            </a:r>
            <a:r>
              <a:rPr lang="en-US" altLang="zh-CN" sz="1400" b="1" kern="100" dirty="0" err="1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ahome</a:t>
            </a:r>
            <a:endParaRPr lang="zh-CN" altLang="zh-CN" sz="1400" kern="100" dirty="0">
              <a:solidFill>
                <a:schemeClr val="bg1"/>
              </a:solidFill>
              <a:latin typeface="Courier New" panose="02070309020205020404" pitchFamily="49" charset="0"/>
              <a:ea typeface="方正书宋简体"/>
            </a:endParaRPr>
          </a:p>
          <a:p>
            <a:pPr marL="26670" marR="26670" indent="284480" algn="just">
              <a:spcAft>
                <a:spcPts val="0"/>
              </a:spcAft>
            </a:pPr>
            <a:r>
              <a:rPr lang="en-US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[root@RHEL7-1 ~]# </a:t>
            </a:r>
            <a:r>
              <a:rPr lang="en-US" altLang="zh-CN" sz="1400" b="1" kern="100" dirty="0" err="1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ll</a:t>
            </a:r>
            <a:r>
              <a:rPr lang="en-US" altLang="zh-CN" sz="1400" b="1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 -d /</a:t>
            </a:r>
            <a:r>
              <a:rPr lang="en-US" altLang="zh-CN" sz="1400" b="1" kern="100" dirty="0" err="1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srv</a:t>
            </a:r>
            <a:r>
              <a:rPr lang="en-US" altLang="zh-CN" sz="1400" b="1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/</a:t>
            </a:r>
            <a:r>
              <a:rPr lang="en-US" altLang="zh-CN" sz="1400" b="1" kern="100" dirty="0" err="1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ahome</a:t>
            </a:r>
            <a:endParaRPr lang="zh-CN" altLang="zh-CN" sz="1400" kern="100" dirty="0">
              <a:solidFill>
                <a:schemeClr val="bg1"/>
              </a:solidFill>
              <a:latin typeface="Courier New" panose="02070309020205020404" pitchFamily="49" charset="0"/>
              <a:ea typeface="方正书宋简体"/>
            </a:endParaRPr>
          </a:p>
          <a:p>
            <a:pPr marL="26670" marR="26670" indent="284480" algn="just">
              <a:spcAft>
                <a:spcPts val="0"/>
              </a:spcAft>
            </a:pPr>
            <a:r>
              <a:rPr lang="en-US" altLang="zh-CN" sz="1400" kern="100" dirty="0" err="1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drwxrwx</a:t>
            </a:r>
            <a:r>
              <a:rPr lang="en-US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---  2 root project 4096 Sep 29 22:36/</a:t>
            </a:r>
            <a:r>
              <a:rPr lang="en-US" altLang="zh-CN" sz="1400" kern="100" dirty="0" err="1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srv</a:t>
            </a:r>
            <a:r>
              <a:rPr lang="en-US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/</a:t>
            </a:r>
            <a:r>
              <a:rPr lang="en-US" altLang="zh-CN" sz="1400" kern="100" dirty="0" err="1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ahome</a:t>
            </a:r>
            <a:endParaRPr lang="zh-CN" altLang="zh-CN" sz="1400" kern="100" dirty="0">
              <a:solidFill>
                <a:schemeClr val="bg1"/>
              </a:solidFill>
              <a:latin typeface="Courier New" panose="02070309020205020404" pitchFamily="49" charset="0"/>
              <a:ea typeface="方正书宋简体"/>
            </a:endParaRPr>
          </a:p>
          <a:p>
            <a:pPr marL="26670" marR="26670" indent="284480" algn="just">
              <a:spcAft>
                <a:spcPts val="0"/>
              </a:spcAft>
            </a:pPr>
            <a:r>
              <a:rPr lang="en-US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# </a:t>
            </a:r>
            <a:r>
              <a:rPr lang="zh-CN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从上面的权限来看，由于</a:t>
            </a:r>
            <a:r>
              <a:rPr lang="en-US" altLang="zh-CN" sz="1400" kern="100" dirty="0" err="1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alex</a:t>
            </a:r>
            <a:r>
              <a:rPr lang="en-US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/</a:t>
            </a:r>
            <a:r>
              <a:rPr lang="en-US" altLang="zh-CN" sz="1400" kern="100" dirty="0" err="1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arod</a:t>
            </a:r>
            <a:r>
              <a:rPr lang="zh-CN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均支持</a:t>
            </a:r>
            <a:r>
              <a:rPr lang="en-US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project</a:t>
            </a:r>
            <a:r>
              <a:rPr lang="zh-CN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，所以似乎没问题了</a:t>
            </a:r>
            <a:endParaRPr lang="zh-CN" altLang="zh-CN" sz="1400" kern="100" dirty="0">
              <a:solidFill>
                <a:schemeClr val="bg1"/>
              </a:solidFill>
              <a:latin typeface="Courier New" panose="02070309020205020404" pitchFamily="49" charset="0"/>
              <a:ea typeface="方正书宋简体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52668" y="941345"/>
            <a:ext cx="7139609" cy="870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方正书宋简体"/>
              </a:rPr>
              <a:t>（</a:t>
            </a:r>
            <a:r>
              <a:rPr lang="en-US" altLang="zh-CN" kern="100" dirty="0">
                <a:latin typeface="Times New Roman" panose="02020603050405020304" pitchFamily="18" charset="0"/>
                <a:ea typeface="方正书宋简体"/>
              </a:rPr>
              <a:t>4</a:t>
            </a:r>
            <a:r>
              <a:rPr lang="zh-CN" altLang="zh-CN" kern="100" dirty="0">
                <a:latin typeface="Times New Roman" panose="02020603050405020304" pitchFamily="18" charset="0"/>
                <a:ea typeface="方正书宋简体"/>
              </a:rPr>
              <a:t>）分别以两个使用者来测试，情况会如何呢？先用</a:t>
            </a:r>
            <a:r>
              <a:rPr lang="en-US" altLang="zh-CN" kern="100" dirty="0" err="1">
                <a:latin typeface="Times New Roman" panose="02020603050405020304" pitchFamily="18" charset="0"/>
                <a:ea typeface="方正书宋简体"/>
              </a:rPr>
              <a:t>alex</a:t>
            </a:r>
            <a:r>
              <a:rPr lang="zh-CN" altLang="zh-CN" kern="100" dirty="0">
                <a:latin typeface="Times New Roman" panose="02020603050405020304" pitchFamily="18" charset="0"/>
                <a:ea typeface="方正书宋简体"/>
              </a:rPr>
              <a:t>建立文件，再用</a:t>
            </a:r>
            <a:r>
              <a:rPr lang="en-US" altLang="zh-CN" kern="100" dirty="0" err="1">
                <a:latin typeface="Times New Roman" panose="02020603050405020304" pitchFamily="18" charset="0"/>
                <a:ea typeface="方正书宋简体"/>
              </a:rPr>
              <a:t>arod</a:t>
            </a:r>
            <a:r>
              <a:rPr lang="zh-CN" altLang="zh-CN" kern="100" dirty="0">
                <a:latin typeface="Times New Roman" panose="02020603050405020304" pitchFamily="18" charset="0"/>
                <a:ea typeface="方正书宋简体"/>
              </a:rPr>
              <a:t>去处理。</a:t>
            </a:r>
            <a:endParaRPr lang="zh-CN" altLang="zh-CN" kern="100" dirty="0">
              <a:latin typeface="Times New Roman" panose="02020603050405020304" pitchFamily="18" charset="0"/>
              <a:ea typeface="方正书宋简体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292087" y="2236851"/>
            <a:ext cx="8571441" cy="3129628"/>
          </a:xfrm>
          <a:prstGeom prst="roundRect">
            <a:avLst>
              <a:gd name="adj" fmla="val 1235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矩形 3"/>
          <p:cNvSpPr/>
          <p:nvPr/>
        </p:nvSpPr>
        <p:spPr>
          <a:xfrm>
            <a:off x="1209260" y="2383175"/>
            <a:ext cx="761668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" marR="26670" indent="284480" algn="just">
              <a:spcAft>
                <a:spcPts val="0"/>
              </a:spcAft>
            </a:pPr>
            <a:r>
              <a:rPr lang="en-US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[root@RHEL7-1 ~]# </a:t>
            </a:r>
            <a:r>
              <a:rPr lang="en-US" altLang="zh-CN" sz="1400" b="1" kern="100" dirty="0" err="1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su</a:t>
            </a:r>
            <a:r>
              <a:rPr lang="en-US" altLang="zh-CN" sz="1400" b="1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    -   </a:t>
            </a:r>
            <a:r>
              <a:rPr lang="en-US" altLang="zh-CN" sz="1400" b="1" kern="100" dirty="0" err="1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alex</a:t>
            </a:r>
            <a:r>
              <a:rPr lang="en-US" altLang="zh-CN" sz="1400" b="1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 </a:t>
            </a:r>
            <a:r>
              <a:rPr lang="en-US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    </a:t>
            </a:r>
            <a:r>
              <a:rPr lang="en-US" altLang="zh-CN" sz="1400" kern="100" dirty="0" smtClean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	&lt;==</a:t>
            </a:r>
            <a:r>
              <a:rPr lang="zh-CN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先切换身份成为</a:t>
            </a:r>
            <a:r>
              <a:rPr lang="en-US" altLang="zh-CN" sz="1400" kern="100" dirty="0" err="1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alex</a:t>
            </a:r>
            <a:r>
              <a:rPr lang="zh-CN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来处理</a:t>
            </a:r>
            <a:endParaRPr lang="zh-CN" altLang="zh-CN" sz="1400" kern="100" dirty="0">
              <a:solidFill>
                <a:schemeClr val="bg1"/>
              </a:solidFill>
              <a:latin typeface="Courier New" panose="02070309020205020404" pitchFamily="49" charset="0"/>
              <a:ea typeface="方正书宋简体"/>
            </a:endParaRPr>
          </a:p>
          <a:p>
            <a:pPr marL="26670" marR="26670" indent="284480" algn="just">
              <a:spcAft>
                <a:spcPts val="0"/>
              </a:spcAft>
            </a:pPr>
            <a:r>
              <a:rPr lang="en-US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[alex@RHEL7-1~]</a:t>
            </a:r>
            <a:r>
              <a:rPr lang="en-US" altLang="zh-CN" sz="1400" kern="100" dirty="0">
                <a:solidFill>
                  <a:schemeClr val="bg1"/>
                </a:solidFill>
                <a:latin typeface="Times New Roman" panose="02020603050405020304" pitchFamily="18" charset="0"/>
                <a:ea typeface="方正书宋简体"/>
                <a:cs typeface="Courier New" panose="02070309020205020404" pitchFamily="49" charset="0"/>
              </a:rPr>
              <a:t>$</a:t>
            </a:r>
            <a:r>
              <a:rPr lang="en-US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 </a:t>
            </a:r>
            <a:r>
              <a:rPr lang="en-US" altLang="zh-CN" sz="1400" b="1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cd    /</a:t>
            </a:r>
            <a:r>
              <a:rPr lang="en-US" altLang="zh-CN" sz="1400" b="1" kern="100" dirty="0" err="1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srv</a:t>
            </a:r>
            <a:r>
              <a:rPr lang="en-US" altLang="zh-CN" sz="1400" b="1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/</a:t>
            </a:r>
            <a:r>
              <a:rPr lang="en-US" altLang="zh-CN" sz="1400" b="1" kern="100" dirty="0" err="1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ahome</a:t>
            </a:r>
            <a:r>
              <a:rPr lang="en-US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  </a:t>
            </a:r>
            <a:r>
              <a:rPr lang="en-US" altLang="zh-CN" sz="1400" kern="100" dirty="0" smtClean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	&lt;==</a:t>
            </a:r>
            <a:r>
              <a:rPr lang="zh-CN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切换到群组的工作目录去</a:t>
            </a:r>
            <a:endParaRPr lang="zh-CN" altLang="zh-CN" sz="1400" kern="100" dirty="0">
              <a:solidFill>
                <a:schemeClr val="bg1"/>
              </a:solidFill>
              <a:latin typeface="Courier New" panose="02070309020205020404" pitchFamily="49" charset="0"/>
              <a:ea typeface="方正书宋简体"/>
            </a:endParaRPr>
          </a:p>
          <a:p>
            <a:pPr marL="26670" marR="26670" indent="284480" algn="just">
              <a:spcAft>
                <a:spcPts val="0"/>
              </a:spcAft>
            </a:pPr>
            <a:r>
              <a:rPr lang="en-US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[alex@RHEL7-1 </a:t>
            </a:r>
            <a:r>
              <a:rPr lang="en-US" altLang="zh-CN" sz="1400" kern="100" dirty="0" err="1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ahome</a:t>
            </a:r>
            <a:r>
              <a:rPr lang="en-US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]</a:t>
            </a:r>
            <a:r>
              <a:rPr lang="en-US" altLang="zh-CN" sz="1400" kern="100" dirty="0">
                <a:solidFill>
                  <a:schemeClr val="bg1"/>
                </a:solidFill>
                <a:latin typeface="Times New Roman" panose="02020603050405020304" pitchFamily="18" charset="0"/>
                <a:ea typeface="方正书宋简体"/>
                <a:cs typeface="Courier New" panose="02070309020205020404" pitchFamily="49" charset="0"/>
              </a:rPr>
              <a:t>$</a:t>
            </a:r>
            <a:r>
              <a:rPr lang="en-US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 </a:t>
            </a:r>
            <a:r>
              <a:rPr lang="en-US" altLang="zh-CN" sz="1400" b="1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touch </a:t>
            </a:r>
            <a:r>
              <a:rPr lang="en-US" altLang="zh-CN" sz="1400" b="1" kern="100" dirty="0" err="1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abcd</a:t>
            </a:r>
            <a:r>
              <a:rPr lang="en-US" altLang="zh-CN" sz="1400" b="1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 </a:t>
            </a:r>
            <a:r>
              <a:rPr lang="en-US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 </a:t>
            </a:r>
            <a:r>
              <a:rPr lang="en-US" altLang="zh-CN" sz="1400" kern="100" dirty="0" smtClean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	&lt;==</a:t>
            </a:r>
            <a:r>
              <a:rPr lang="zh-CN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建立一个空的文件出来！</a:t>
            </a:r>
            <a:endParaRPr lang="zh-CN" altLang="zh-CN" sz="1400" kern="100" dirty="0">
              <a:solidFill>
                <a:schemeClr val="bg1"/>
              </a:solidFill>
              <a:latin typeface="Courier New" panose="02070309020205020404" pitchFamily="49" charset="0"/>
              <a:ea typeface="方正书宋简体"/>
            </a:endParaRPr>
          </a:p>
          <a:p>
            <a:pPr marL="26670" marR="26670" indent="284480" algn="just">
              <a:spcAft>
                <a:spcPts val="0"/>
              </a:spcAft>
            </a:pPr>
            <a:r>
              <a:rPr lang="en-US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[alex@RHEL7-1 </a:t>
            </a:r>
            <a:r>
              <a:rPr lang="en-US" altLang="zh-CN" sz="1400" kern="100" dirty="0" err="1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ahome</a:t>
            </a:r>
            <a:r>
              <a:rPr lang="en-US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]</a:t>
            </a:r>
            <a:r>
              <a:rPr lang="en-US" altLang="zh-CN" sz="1400" kern="100" dirty="0">
                <a:solidFill>
                  <a:schemeClr val="bg1"/>
                </a:solidFill>
                <a:latin typeface="Times New Roman" panose="02020603050405020304" pitchFamily="18" charset="0"/>
                <a:ea typeface="方正书宋简体"/>
                <a:cs typeface="Courier New" panose="02070309020205020404" pitchFamily="49" charset="0"/>
              </a:rPr>
              <a:t>$</a:t>
            </a:r>
            <a:r>
              <a:rPr lang="en-US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 </a:t>
            </a:r>
            <a:r>
              <a:rPr lang="en-US" altLang="zh-CN" sz="1400" b="1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exit</a:t>
            </a:r>
            <a:r>
              <a:rPr lang="en-US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    </a:t>
            </a:r>
            <a:r>
              <a:rPr lang="en-US" altLang="zh-CN" sz="1400" kern="100" dirty="0" smtClean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		&lt;==</a:t>
            </a:r>
            <a:r>
              <a:rPr lang="zh-CN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离开</a:t>
            </a:r>
            <a:r>
              <a:rPr lang="en-US" altLang="zh-CN" sz="1400" kern="100" dirty="0" err="1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alex</a:t>
            </a:r>
            <a:r>
              <a:rPr lang="zh-CN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的身份</a:t>
            </a:r>
            <a:endParaRPr lang="zh-CN" altLang="zh-CN" sz="1400" kern="100" dirty="0">
              <a:solidFill>
                <a:schemeClr val="bg1"/>
              </a:solidFill>
              <a:latin typeface="Courier New" panose="02070309020205020404" pitchFamily="49" charset="0"/>
              <a:ea typeface="方正书宋简体"/>
            </a:endParaRPr>
          </a:p>
          <a:p>
            <a:pPr marL="26670" marR="26670" indent="284480" algn="just">
              <a:spcAft>
                <a:spcPts val="0"/>
              </a:spcAft>
            </a:pPr>
            <a:r>
              <a:rPr lang="en-US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[root@RHEL7-1 ~]# </a:t>
            </a:r>
            <a:r>
              <a:rPr lang="en-US" altLang="zh-CN" sz="1400" b="1" kern="100" dirty="0" err="1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su</a:t>
            </a:r>
            <a:r>
              <a:rPr lang="en-US" altLang="zh-CN" sz="1400" b="1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    -   </a:t>
            </a:r>
            <a:r>
              <a:rPr lang="en-US" altLang="zh-CN" sz="1400" b="1" kern="100" dirty="0" err="1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arod</a:t>
            </a:r>
            <a:endParaRPr lang="zh-CN" altLang="zh-CN" sz="1400" kern="100" dirty="0">
              <a:solidFill>
                <a:schemeClr val="bg1"/>
              </a:solidFill>
              <a:latin typeface="Courier New" panose="02070309020205020404" pitchFamily="49" charset="0"/>
              <a:ea typeface="方正书宋简体"/>
            </a:endParaRPr>
          </a:p>
          <a:p>
            <a:pPr marL="26670" marR="26670" indent="284480" algn="just">
              <a:spcAft>
                <a:spcPts val="0"/>
              </a:spcAft>
            </a:pPr>
            <a:r>
              <a:rPr lang="en-US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[arod@RHEL7-1 ~]</a:t>
            </a:r>
            <a:r>
              <a:rPr lang="en-US" altLang="zh-CN" sz="1400" kern="100" dirty="0">
                <a:solidFill>
                  <a:schemeClr val="bg1"/>
                </a:solidFill>
                <a:latin typeface="Times New Roman" panose="02020603050405020304" pitchFamily="18" charset="0"/>
                <a:ea typeface="方正书宋简体"/>
                <a:cs typeface="Courier New" panose="02070309020205020404" pitchFamily="49" charset="0"/>
              </a:rPr>
              <a:t>$</a:t>
            </a:r>
            <a:r>
              <a:rPr lang="en-US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 </a:t>
            </a:r>
            <a:r>
              <a:rPr lang="en-US" altLang="zh-CN" sz="1400" b="1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cd      /</a:t>
            </a:r>
            <a:r>
              <a:rPr lang="en-US" altLang="zh-CN" sz="1400" b="1" kern="100" dirty="0" err="1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srv</a:t>
            </a:r>
            <a:r>
              <a:rPr lang="en-US" altLang="zh-CN" sz="1400" b="1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/</a:t>
            </a:r>
            <a:r>
              <a:rPr lang="en-US" altLang="zh-CN" sz="1400" b="1" kern="100" dirty="0" err="1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ahome</a:t>
            </a:r>
            <a:endParaRPr lang="zh-CN" altLang="zh-CN" sz="1400" kern="100" dirty="0">
              <a:solidFill>
                <a:schemeClr val="bg1"/>
              </a:solidFill>
              <a:latin typeface="Courier New" panose="02070309020205020404" pitchFamily="49" charset="0"/>
              <a:ea typeface="方正书宋简体"/>
            </a:endParaRPr>
          </a:p>
          <a:p>
            <a:pPr marL="26670" marR="26670" indent="284480" algn="just">
              <a:spcAft>
                <a:spcPts val="0"/>
              </a:spcAft>
            </a:pPr>
            <a:r>
              <a:rPr lang="en-US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[arod@RHEL7-1 </a:t>
            </a:r>
            <a:r>
              <a:rPr lang="en-US" altLang="zh-CN" sz="1400" kern="100" dirty="0" err="1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ahome</a:t>
            </a:r>
            <a:r>
              <a:rPr lang="en-US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]</a:t>
            </a:r>
            <a:r>
              <a:rPr lang="en-US" altLang="zh-CN" sz="1400" kern="100" dirty="0">
                <a:solidFill>
                  <a:schemeClr val="bg1"/>
                </a:solidFill>
                <a:latin typeface="Times New Roman" panose="02020603050405020304" pitchFamily="18" charset="0"/>
                <a:ea typeface="方正书宋简体"/>
                <a:cs typeface="Courier New" panose="02070309020205020404" pitchFamily="49" charset="0"/>
              </a:rPr>
              <a:t>$</a:t>
            </a:r>
            <a:r>
              <a:rPr lang="en-US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 </a:t>
            </a:r>
            <a:r>
              <a:rPr lang="en-US" altLang="zh-CN" sz="1400" b="1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11 </a:t>
            </a:r>
            <a:r>
              <a:rPr lang="en-US" altLang="zh-CN" sz="1400" b="1" kern="100" dirty="0" err="1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abcd</a:t>
            </a:r>
            <a:endParaRPr lang="zh-CN" altLang="zh-CN" sz="1400" kern="100" dirty="0">
              <a:solidFill>
                <a:schemeClr val="bg1"/>
              </a:solidFill>
              <a:latin typeface="Courier New" panose="02070309020205020404" pitchFamily="49" charset="0"/>
              <a:ea typeface="方正书宋简体"/>
            </a:endParaRPr>
          </a:p>
          <a:p>
            <a:pPr marL="26670" marR="26670" indent="284480" algn="just">
              <a:spcAft>
                <a:spcPts val="0"/>
              </a:spcAft>
            </a:pPr>
            <a:r>
              <a:rPr lang="en-US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-</a:t>
            </a:r>
            <a:r>
              <a:rPr lang="en-US" altLang="zh-CN" sz="1400" kern="100" dirty="0" err="1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rw</a:t>
            </a:r>
            <a:r>
              <a:rPr lang="en-US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-</a:t>
            </a:r>
            <a:r>
              <a:rPr lang="en-US" altLang="zh-CN" sz="1400" kern="100" dirty="0" err="1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rw</a:t>
            </a:r>
            <a:r>
              <a:rPr lang="en-US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-r-—  1 </a:t>
            </a:r>
            <a:r>
              <a:rPr lang="en-US" altLang="zh-CN" sz="1400" kern="100" dirty="0" err="1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alex</a:t>
            </a:r>
            <a:r>
              <a:rPr lang="en-US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 </a:t>
            </a:r>
            <a:r>
              <a:rPr lang="en-US" altLang="zh-CN" sz="1400" b="1" kern="100" dirty="0" err="1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alex</a:t>
            </a:r>
            <a:r>
              <a:rPr lang="en-US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 0 Sep 29 22:46 </a:t>
            </a:r>
            <a:r>
              <a:rPr lang="en-US" altLang="zh-CN" sz="1400" kern="100" dirty="0" err="1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abcd</a:t>
            </a:r>
            <a:endParaRPr lang="zh-CN" altLang="zh-CN" sz="1400" kern="100" dirty="0">
              <a:solidFill>
                <a:schemeClr val="bg1"/>
              </a:solidFill>
              <a:latin typeface="Courier New" panose="02070309020205020404" pitchFamily="49" charset="0"/>
              <a:ea typeface="方正书宋简体"/>
            </a:endParaRPr>
          </a:p>
          <a:p>
            <a:pPr marL="26670" marR="26670" indent="284480" algn="just">
              <a:spcAft>
                <a:spcPts val="0"/>
              </a:spcAft>
            </a:pPr>
            <a:r>
              <a:rPr lang="en-US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# </a:t>
            </a:r>
            <a:r>
              <a:rPr lang="zh-CN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仔细看一下上面的文件，群组是</a:t>
            </a:r>
            <a:r>
              <a:rPr lang="en-US" altLang="zh-CN" sz="1400" kern="100" dirty="0" err="1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alex</a:t>
            </a:r>
            <a:r>
              <a:rPr lang="zh-CN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，而群组</a:t>
            </a:r>
            <a:r>
              <a:rPr lang="en-US" altLang="zh-CN" sz="1400" kern="100" dirty="0" err="1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arod</a:t>
            </a:r>
            <a:r>
              <a:rPr lang="zh-CN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并不支持</a:t>
            </a:r>
            <a:endParaRPr lang="zh-CN" altLang="zh-CN" sz="1400" kern="100" dirty="0">
              <a:solidFill>
                <a:schemeClr val="bg1"/>
              </a:solidFill>
              <a:latin typeface="Courier New" panose="02070309020205020404" pitchFamily="49" charset="0"/>
              <a:ea typeface="方正书宋简体"/>
            </a:endParaRPr>
          </a:p>
          <a:p>
            <a:pPr marL="26670" marR="26670" indent="284480" algn="just">
              <a:spcAft>
                <a:spcPts val="0"/>
              </a:spcAft>
            </a:pPr>
            <a:r>
              <a:rPr lang="en-US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# </a:t>
            </a:r>
            <a:r>
              <a:rPr lang="zh-CN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因此对于</a:t>
            </a:r>
            <a:r>
              <a:rPr lang="en-US" altLang="zh-CN" sz="1400" kern="100" dirty="0" err="1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abcd</a:t>
            </a:r>
            <a:r>
              <a:rPr lang="zh-CN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这个文件来说，</a:t>
            </a:r>
            <a:r>
              <a:rPr lang="en-US" altLang="zh-CN" sz="1400" kern="100" dirty="0" err="1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arod</a:t>
            </a:r>
            <a:r>
              <a:rPr lang="zh-CN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应该只是其他人，只有</a:t>
            </a:r>
            <a:r>
              <a:rPr lang="en-US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r</a:t>
            </a:r>
            <a:r>
              <a:rPr lang="zh-CN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权限</a:t>
            </a:r>
            <a:endParaRPr lang="zh-CN" altLang="zh-CN" sz="1400" kern="100" dirty="0">
              <a:solidFill>
                <a:schemeClr val="bg1"/>
              </a:solidFill>
              <a:latin typeface="Courier New" panose="02070309020205020404" pitchFamily="49" charset="0"/>
              <a:ea typeface="方正书宋简体"/>
            </a:endParaRPr>
          </a:p>
          <a:p>
            <a:pPr marL="26670" marR="26670" indent="284480" algn="just">
              <a:spcAft>
                <a:spcPts val="0"/>
              </a:spcAft>
            </a:pPr>
            <a:r>
              <a:rPr lang="en-US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[arod@RHEL7-1 </a:t>
            </a:r>
            <a:r>
              <a:rPr lang="en-US" altLang="zh-CN" sz="1400" kern="100" dirty="0" err="1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ahome</a:t>
            </a:r>
            <a:r>
              <a:rPr lang="en-US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]</a:t>
            </a:r>
            <a:r>
              <a:rPr lang="en-US" altLang="zh-CN" sz="1400" kern="100" dirty="0">
                <a:solidFill>
                  <a:schemeClr val="bg1"/>
                </a:solidFill>
                <a:latin typeface="Times New Roman" panose="02020603050405020304" pitchFamily="18" charset="0"/>
                <a:ea typeface="方正书宋简体"/>
                <a:cs typeface="Courier New" panose="02070309020205020404" pitchFamily="49" charset="0"/>
              </a:rPr>
              <a:t>$</a:t>
            </a:r>
            <a:r>
              <a:rPr lang="en-US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 </a:t>
            </a:r>
            <a:r>
              <a:rPr lang="en-US" altLang="zh-CN" sz="1400" b="1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exit</a:t>
            </a:r>
            <a:endParaRPr lang="zh-CN" altLang="zh-CN" sz="1400" kern="100" dirty="0">
              <a:solidFill>
                <a:schemeClr val="bg1"/>
              </a:solidFill>
              <a:latin typeface="Courier New" panose="02070309020205020404" pitchFamily="49" charset="0"/>
              <a:ea typeface="方正书宋简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8697" y="1005322"/>
            <a:ext cx="4339650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lnSpc>
                <a:spcPts val="1550"/>
              </a:lnSpc>
              <a:spcAft>
                <a:spcPts val="0"/>
              </a:spcAft>
            </a:pPr>
            <a:r>
              <a:rPr lang="zh-CN" altLang="zh-CN" kern="100">
                <a:latin typeface="Times New Roman" panose="02020603050405020304" pitchFamily="18" charset="0"/>
                <a:ea typeface="方正书宋简体"/>
              </a:rPr>
              <a:t>（</a:t>
            </a:r>
            <a:r>
              <a:rPr lang="en-US" altLang="zh-CN" kern="100" dirty="0">
                <a:latin typeface="Times New Roman" panose="02020603050405020304" pitchFamily="18" charset="0"/>
                <a:ea typeface="方正书宋简体"/>
              </a:rPr>
              <a:t>5</a:t>
            </a:r>
            <a:r>
              <a:rPr lang="zh-CN" altLang="zh-CN" kern="100" dirty="0">
                <a:latin typeface="Times New Roman" panose="02020603050405020304" pitchFamily="18" charset="0"/>
                <a:ea typeface="方正书宋简体"/>
              </a:rPr>
              <a:t>）加入</a:t>
            </a:r>
            <a:r>
              <a:rPr lang="en-US" altLang="zh-CN" kern="100" dirty="0">
                <a:latin typeface="Times New Roman" panose="02020603050405020304" pitchFamily="18" charset="0"/>
                <a:ea typeface="方正书宋简体"/>
              </a:rPr>
              <a:t>SGID</a:t>
            </a:r>
            <a:r>
              <a:rPr lang="zh-CN" altLang="zh-CN" kern="100" dirty="0">
                <a:latin typeface="Times New Roman" panose="02020603050405020304" pitchFamily="18" charset="0"/>
                <a:ea typeface="方正书宋简体"/>
              </a:rPr>
              <a:t>的权限，并进行测试。</a:t>
            </a:r>
            <a:endParaRPr lang="zh-CN" altLang="zh-CN" kern="100" dirty="0">
              <a:latin typeface="Times New Roman" panose="02020603050405020304" pitchFamily="18" charset="0"/>
              <a:ea typeface="方正书宋简体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123120" y="1629315"/>
            <a:ext cx="7434471" cy="1060175"/>
          </a:xfrm>
          <a:prstGeom prst="roundRect">
            <a:avLst>
              <a:gd name="adj" fmla="val 1235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矩形 3"/>
          <p:cNvSpPr/>
          <p:nvPr/>
        </p:nvSpPr>
        <p:spPr>
          <a:xfrm>
            <a:off x="964313" y="1824696"/>
            <a:ext cx="677826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" marR="26670" indent="284480" algn="just">
              <a:spcAft>
                <a:spcPts val="0"/>
              </a:spcAft>
            </a:pPr>
            <a:r>
              <a:rPr lang="en-US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[root@RHEL7-1 ~]# </a:t>
            </a:r>
            <a:r>
              <a:rPr lang="en-US" altLang="zh-CN" sz="1400" b="1" kern="100" dirty="0" err="1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chmod</a:t>
            </a:r>
            <a:r>
              <a:rPr lang="en-US" altLang="zh-CN" sz="1400" b="1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 2770     /</a:t>
            </a:r>
            <a:r>
              <a:rPr lang="en-US" altLang="zh-CN" sz="1400" b="1" kern="100" dirty="0" err="1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srv</a:t>
            </a:r>
            <a:r>
              <a:rPr lang="en-US" altLang="zh-CN" sz="1400" b="1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/</a:t>
            </a:r>
            <a:r>
              <a:rPr lang="en-US" altLang="zh-CN" sz="1400" b="1" kern="100" dirty="0" err="1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ahome</a:t>
            </a:r>
            <a:endParaRPr lang="zh-CN" altLang="zh-CN" sz="1400" kern="100" dirty="0">
              <a:solidFill>
                <a:schemeClr val="bg1"/>
              </a:solidFill>
              <a:latin typeface="Courier New" panose="02070309020205020404" pitchFamily="49" charset="0"/>
              <a:ea typeface="方正书宋简体"/>
            </a:endParaRPr>
          </a:p>
          <a:p>
            <a:pPr marL="26670" marR="26670" indent="284480" algn="just">
              <a:spcAft>
                <a:spcPts val="0"/>
              </a:spcAft>
            </a:pPr>
            <a:r>
              <a:rPr lang="en-US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[root@RHEL7-1 ~]# </a:t>
            </a:r>
            <a:r>
              <a:rPr lang="en-US" altLang="zh-CN" sz="1400" b="1" kern="100" dirty="0" err="1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ll</a:t>
            </a:r>
            <a:r>
              <a:rPr lang="en-US" altLang="zh-CN" sz="1400" b="1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    -d     /</a:t>
            </a:r>
            <a:r>
              <a:rPr lang="en-US" altLang="zh-CN" sz="1400" b="1" kern="100" dirty="0" err="1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srv</a:t>
            </a:r>
            <a:r>
              <a:rPr lang="en-US" altLang="zh-CN" sz="1400" b="1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/</a:t>
            </a:r>
            <a:r>
              <a:rPr lang="en-US" altLang="zh-CN" sz="1400" b="1" kern="100" dirty="0" err="1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ahome</a:t>
            </a:r>
            <a:endParaRPr lang="zh-CN" altLang="zh-CN" sz="1400" kern="100" dirty="0">
              <a:solidFill>
                <a:schemeClr val="bg1"/>
              </a:solidFill>
              <a:latin typeface="Courier New" panose="02070309020205020404" pitchFamily="49" charset="0"/>
              <a:ea typeface="方正书宋简体"/>
            </a:endParaRPr>
          </a:p>
          <a:p>
            <a:pPr marL="26670" marR="26670" indent="284480" algn="just">
              <a:spcAft>
                <a:spcPts val="0"/>
              </a:spcAft>
            </a:pPr>
            <a:r>
              <a:rPr lang="en-US" altLang="zh-CN" sz="1400" kern="100" dirty="0" err="1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drwxrws</a:t>
            </a:r>
            <a:r>
              <a:rPr lang="en-US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---  2 root project 4096 Sep 29 22:46/</a:t>
            </a:r>
            <a:r>
              <a:rPr lang="en-US" altLang="zh-CN" sz="1400" kern="100" dirty="0" err="1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srv</a:t>
            </a:r>
            <a:r>
              <a:rPr lang="en-US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/</a:t>
            </a:r>
            <a:r>
              <a:rPr lang="en-US" altLang="zh-CN" sz="1400" kern="100" dirty="0" err="1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ahome</a:t>
            </a:r>
            <a:endParaRPr lang="zh-CN" altLang="zh-CN" sz="1400" kern="100" dirty="0">
              <a:solidFill>
                <a:schemeClr val="bg1"/>
              </a:solidFill>
              <a:latin typeface="Courier New" panose="02070309020205020404" pitchFamily="49" charset="0"/>
              <a:ea typeface="方正书宋简体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8697" y="3402077"/>
            <a:ext cx="7795591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ts val="1550"/>
              </a:lnSpc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方正书宋简体"/>
              </a:rPr>
              <a:t>（</a:t>
            </a:r>
            <a:r>
              <a:rPr lang="en-US" altLang="zh-CN" kern="100" dirty="0">
                <a:latin typeface="Times New Roman" panose="02020603050405020304" pitchFamily="18" charset="0"/>
                <a:ea typeface="方正书宋简体"/>
              </a:rPr>
              <a:t>6</a:t>
            </a:r>
            <a:r>
              <a:rPr lang="zh-CN" altLang="zh-CN" kern="100" dirty="0">
                <a:latin typeface="Times New Roman" panose="02020603050405020304" pitchFamily="18" charset="0"/>
                <a:ea typeface="方正书宋简体"/>
              </a:rPr>
              <a:t>）测试：使用</a:t>
            </a:r>
            <a:r>
              <a:rPr lang="en-US" altLang="zh-CN" kern="100" dirty="0" err="1">
                <a:latin typeface="Times New Roman" panose="02020603050405020304" pitchFamily="18" charset="0"/>
                <a:ea typeface="方正书宋简体"/>
              </a:rPr>
              <a:t>alex</a:t>
            </a:r>
            <a:r>
              <a:rPr lang="zh-CN" altLang="zh-CN" kern="100" dirty="0">
                <a:latin typeface="Times New Roman" panose="02020603050405020304" pitchFamily="18" charset="0"/>
                <a:ea typeface="方正书宋简体"/>
              </a:rPr>
              <a:t>去建立一个文件，并且查阅文件权限看看。</a:t>
            </a:r>
            <a:endParaRPr lang="zh-CN" altLang="zh-CN" kern="100" dirty="0">
              <a:latin typeface="Times New Roman" panose="02020603050405020304" pitchFamily="18" charset="0"/>
              <a:ea typeface="方正书宋简体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36760" y="4157167"/>
            <a:ext cx="8569190" cy="1905703"/>
          </a:xfrm>
          <a:prstGeom prst="roundRect">
            <a:avLst>
              <a:gd name="adj" fmla="val 1235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矩形 6"/>
          <p:cNvSpPr/>
          <p:nvPr/>
        </p:nvSpPr>
        <p:spPr>
          <a:xfrm>
            <a:off x="1017321" y="4383011"/>
            <a:ext cx="807057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" marR="26670" indent="284480" algn="just">
              <a:spcAft>
                <a:spcPts val="0"/>
              </a:spcAft>
            </a:pPr>
            <a:r>
              <a:rPr lang="en-US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[root@RHEL7-1 ~]# </a:t>
            </a:r>
            <a:r>
              <a:rPr lang="en-US" altLang="zh-CN" sz="1400" b="1" kern="100" dirty="0" err="1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su</a:t>
            </a:r>
            <a:r>
              <a:rPr lang="en-US" altLang="zh-CN" sz="1400" b="1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  -  </a:t>
            </a:r>
            <a:r>
              <a:rPr lang="en-US" altLang="zh-CN" sz="1400" b="1" kern="100" dirty="0" err="1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alex</a:t>
            </a:r>
            <a:endParaRPr lang="zh-CN" altLang="zh-CN" sz="1400" kern="100" dirty="0">
              <a:solidFill>
                <a:schemeClr val="bg1"/>
              </a:solidFill>
              <a:latin typeface="Courier New" panose="02070309020205020404" pitchFamily="49" charset="0"/>
              <a:ea typeface="方正书宋简体"/>
            </a:endParaRPr>
          </a:p>
          <a:p>
            <a:pPr marL="26670" marR="26670" indent="284480" algn="just">
              <a:spcAft>
                <a:spcPts val="0"/>
              </a:spcAft>
            </a:pPr>
            <a:r>
              <a:rPr lang="en-US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[alex@RHEL7-1~]</a:t>
            </a:r>
            <a:r>
              <a:rPr lang="en-US" altLang="zh-CN" sz="1400" kern="100" dirty="0">
                <a:solidFill>
                  <a:schemeClr val="bg1"/>
                </a:solidFill>
                <a:latin typeface="Times New Roman" panose="02020603050405020304" pitchFamily="18" charset="0"/>
                <a:ea typeface="方正书宋简体"/>
                <a:cs typeface="Courier New" panose="02070309020205020404" pitchFamily="49" charset="0"/>
              </a:rPr>
              <a:t>$</a:t>
            </a:r>
            <a:r>
              <a:rPr lang="en-US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 </a:t>
            </a:r>
            <a:r>
              <a:rPr lang="en-US" altLang="zh-CN" sz="1400" b="1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cd   /</a:t>
            </a:r>
            <a:r>
              <a:rPr lang="en-US" altLang="zh-CN" sz="1400" b="1" kern="100" dirty="0" err="1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srv</a:t>
            </a:r>
            <a:r>
              <a:rPr lang="en-US" altLang="zh-CN" sz="1400" b="1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/</a:t>
            </a:r>
            <a:r>
              <a:rPr lang="en-US" altLang="zh-CN" sz="1400" b="1" kern="100" dirty="0" err="1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ahome</a:t>
            </a:r>
            <a:endParaRPr lang="zh-CN" altLang="zh-CN" sz="1400" kern="100" dirty="0">
              <a:solidFill>
                <a:schemeClr val="bg1"/>
              </a:solidFill>
              <a:latin typeface="Courier New" panose="02070309020205020404" pitchFamily="49" charset="0"/>
              <a:ea typeface="方正书宋简体"/>
            </a:endParaRPr>
          </a:p>
          <a:p>
            <a:pPr marL="26670" marR="26670" indent="284480" algn="just">
              <a:spcAft>
                <a:spcPts val="0"/>
              </a:spcAft>
            </a:pPr>
            <a:r>
              <a:rPr lang="en-US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[alex@RHEL7-1 </a:t>
            </a:r>
            <a:r>
              <a:rPr lang="en-US" altLang="zh-CN" sz="1400" kern="100" dirty="0" err="1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ahome</a:t>
            </a:r>
            <a:r>
              <a:rPr lang="en-US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]</a:t>
            </a:r>
            <a:r>
              <a:rPr lang="en-US" altLang="zh-CN" sz="1400" kern="100" dirty="0">
                <a:solidFill>
                  <a:schemeClr val="bg1"/>
                </a:solidFill>
                <a:latin typeface="Times New Roman" panose="02020603050405020304" pitchFamily="18" charset="0"/>
                <a:ea typeface="方正书宋简体"/>
                <a:cs typeface="Courier New" panose="02070309020205020404" pitchFamily="49" charset="0"/>
              </a:rPr>
              <a:t>$</a:t>
            </a:r>
            <a:r>
              <a:rPr lang="en-US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 </a:t>
            </a:r>
            <a:r>
              <a:rPr lang="en-US" altLang="zh-CN" sz="1400" b="1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touch 1234</a:t>
            </a:r>
            <a:endParaRPr lang="zh-CN" altLang="zh-CN" sz="1400" kern="100" dirty="0">
              <a:solidFill>
                <a:schemeClr val="bg1"/>
              </a:solidFill>
              <a:latin typeface="Courier New" panose="02070309020205020404" pitchFamily="49" charset="0"/>
              <a:ea typeface="方正书宋简体"/>
            </a:endParaRPr>
          </a:p>
          <a:p>
            <a:pPr marL="26670" marR="26670" indent="284480" algn="just">
              <a:spcAft>
                <a:spcPts val="0"/>
              </a:spcAft>
            </a:pPr>
            <a:r>
              <a:rPr lang="en-US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[alex@RHEL7-1 </a:t>
            </a:r>
            <a:r>
              <a:rPr lang="en-US" altLang="zh-CN" sz="1400" kern="100" dirty="0" err="1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ahome</a:t>
            </a:r>
            <a:r>
              <a:rPr lang="en-US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]</a:t>
            </a:r>
            <a:r>
              <a:rPr lang="en-US" altLang="zh-CN" sz="1400" kern="100" dirty="0">
                <a:solidFill>
                  <a:schemeClr val="bg1"/>
                </a:solidFill>
                <a:latin typeface="Times New Roman" panose="02020603050405020304" pitchFamily="18" charset="0"/>
                <a:ea typeface="方正书宋简体"/>
                <a:cs typeface="Courier New" panose="02070309020205020404" pitchFamily="49" charset="0"/>
              </a:rPr>
              <a:t>$</a:t>
            </a:r>
            <a:r>
              <a:rPr lang="en-US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 </a:t>
            </a:r>
            <a:r>
              <a:rPr lang="en-US" altLang="zh-CN" sz="1400" b="1" kern="100" dirty="0" err="1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ll</a:t>
            </a:r>
            <a:r>
              <a:rPr lang="en-US" altLang="zh-CN" sz="1400" b="1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 1234</a:t>
            </a:r>
            <a:endParaRPr lang="zh-CN" altLang="zh-CN" sz="1400" kern="100" dirty="0">
              <a:solidFill>
                <a:schemeClr val="bg1"/>
              </a:solidFill>
              <a:latin typeface="Courier New" panose="02070309020205020404" pitchFamily="49" charset="0"/>
              <a:ea typeface="方正书宋简体"/>
            </a:endParaRPr>
          </a:p>
          <a:p>
            <a:pPr marL="26670" marR="26670" indent="284480" algn="just">
              <a:spcAft>
                <a:spcPts val="0"/>
              </a:spcAft>
            </a:pPr>
            <a:r>
              <a:rPr lang="en-US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-</a:t>
            </a:r>
            <a:r>
              <a:rPr lang="en-US" altLang="zh-CN" sz="1400" kern="100" dirty="0" err="1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rw</a:t>
            </a:r>
            <a:r>
              <a:rPr lang="en-US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-</a:t>
            </a:r>
            <a:r>
              <a:rPr lang="en-US" altLang="zh-CN" sz="1400" kern="100" dirty="0" err="1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rw</a:t>
            </a:r>
            <a:r>
              <a:rPr lang="en-US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-r—-  1 </a:t>
            </a:r>
            <a:r>
              <a:rPr lang="en-US" altLang="zh-CN" sz="1400" kern="100" dirty="0" err="1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alex</a:t>
            </a:r>
            <a:r>
              <a:rPr lang="en-US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 </a:t>
            </a:r>
            <a:r>
              <a:rPr lang="en-US" altLang="zh-CN" sz="1400" b="1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project</a:t>
            </a:r>
            <a:r>
              <a:rPr lang="en-US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 0 Sep 29 22:53 1234</a:t>
            </a:r>
            <a:endParaRPr lang="zh-CN" altLang="zh-CN" sz="1400" kern="100" dirty="0">
              <a:solidFill>
                <a:schemeClr val="bg1"/>
              </a:solidFill>
              <a:latin typeface="Courier New" panose="02070309020205020404" pitchFamily="49" charset="0"/>
              <a:ea typeface="方正书宋简体"/>
            </a:endParaRPr>
          </a:p>
          <a:p>
            <a:pPr marL="26670" marR="26670" indent="284480" algn="just">
              <a:spcAft>
                <a:spcPts val="0"/>
              </a:spcAft>
            </a:pPr>
            <a:r>
              <a:rPr lang="en-US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# </a:t>
            </a:r>
            <a:r>
              <a:rPr lang="zh-CN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没错！这才是我们要的！现在</a:t>
            </a:r>
            <a:r>
              <a:rPr lang="en-US" altLang="zh-CN" sz="1400" kern="100" dirty="0" err="1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alex</a:t>
            </a:r>
            <a:r>
              <a:rPr lang="zh-CN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、</a:t>
            </a:r>
            <a:r>
              <a:rPr lang="en-US" altLang="zh-CN" sz="1400" kern="100" dirty="0" err="1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arod</a:t>
            </a:r>
            <a:r>
              <a:rPr lang="zh-CN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建立的新文件所属群组都是</a:t>
            </a:r>
            <a:r>
              <a:rPr lang="en-US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project</a:t>
            </a:r>
            <a:endParaRPr lang="zh-CN" altLang="zh-CN" sz="1400" kern="100" dirty="0">
              <a:solidFill>
                <a:schemeClr val="bg1"/>
              </a:solidFill>
              <a:latin typeface="Courier New" panose="02070309020205020404" pitchFamily="49" charset="0"/>
              <a:ea typeface="方正书宋简体"/>
            </a:endParaRPr>
          </a:p>
          <a:p>
            <a:pPr marL="26670" marR="26670" indent="284480" algn="just">
              <a:spcAft>
                <a:spcPts val="0"/>
              </a:spcAft>
            </a:pPr>
            <a:r>
              <a:rPr lang="en-US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# </a:t>
            </a:r>
            <a:r>
              <a:rPr lang="zh-CN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由于两个账号均属于此群组，加上</a:t>
            </a:r>
            <a:r>
              <a:rPr lang="en-US" altLang="zh-CN" sz="1400" kern="100" dirty="0" err="1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umask</a:t>
            </a:r>
            <a:r>
              <a:rPr lang="zh-CN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都是</a:t>
            </a:r>
            <a:r>
              <a:rPr lang="en-US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002</a:t>
            </a:r>
            <a:r>
              <a:rPr lang="zh-CN" altLang="zh-CN" sz="1400" kern="100" dirty="0">
                <a:solidFill>
                  <a:schemeClr val="bg1"/>
                </a:solidFill>
                <a:latin typeface="Courier New" panose="02070309020205020404" pitchFamily="49" charset="0"/>
                <a:ea typeface="方正书宋简体"/>
              </a:rPr>
              <a:t>，这样两个账号才可以互相修改对方的文件</a:t>
            </a:r>
            <a:endParaRPr lang="zh-CN" altLang="zh-CN" sz="1400" kern="100" dirty="0">
              <a:solidFill>
                <a:schemeClr val="bg1"/>
              </a:solidFill>
              <a:latin typeface="Courier New" panose="02070309020205020404" pitchFamily="49" charset="0"/>
              <a:ea typeface="方正书宋简体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7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2046</Words>
  <Application>WPS 演示</Application>
  <PresentationFormat>宽屏</PresentationFormat>
  <Paragraphs>72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Arial Unicode MS</vt:lpstr>
      <vt:lpstr>Microsoft YaHei UI</vt:lpstr>
      <vt:lpstr>Times New Roman</vt:lpstr>
      <vt:lpstr>方正兰亭黑简体</vt:lpstr>
      <vt:lpstr>黑体</vt:lpstr>
      <vt:lpstr>方正书宋简体</vt:lpstr>
      <vt:lpstr>Courier New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贝塔星</cp:lastModifiedBy>
  <cp:revision>25</cp:revision>
  <dcterms:created xsi:type="dcterms:W3CDTF">2019-06-19T02:08:00Z</dcterms:created>
  <dcterms:modified xsi:type="dcterms:W3CDTF">2021-09-11T00:49:01Z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