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23">
          <p15:clr>
            <a:srgbClr val="A4A3A4"/>
          </p15:clr>
        </p15:guide>
        <p15:guide id="2" orient="horz" pos="511">
          <p15:clr>
            <a:srgbClr val="A4A3A4"/>
          </p15:clr>
        </p15:guide>
        <p15:guide id="3" orient="horz" pos="2802">
          <p15:clr>
            <a:srgbClr val="A4A3A4"/>
          </p15:clr>
        </p15:guide>
        <p15:guide id="4" orient="horz" pos="2292">
          <p15:clr>
            <a:srgbClr val="A4A3A4"/>
          </p15:clr>
        </p15:guide>
        <p15:guide id="5" orient="horz" pos="3168">
          <p15:clr>
            <a:srgbClr val="A4A3A4"/>
          </p15:clr>
        </p15:guide>
        <p15:guide id="6" pos="375">
          <p15:clr>
            <a:srgbClr val="A4A3A4"/>
          </p15:clr>
        </p15:guide>
        <p15:guide id="7" pos="5308">
          <p15:clr>
            <a:srgbClr val="A4A3A4"/>
          </p15:clr>
        </p15:guide>
        <p15:guide id="8" pos="768">
          <p15:clr>
            <a:srgbClr val="A4A3A4"/>
          </p15:clr>
        </p15:guide>
        <p15:guide id="9" pos="1213">
          <p15:clr>
            <a:srgbClr val="A4A3A4"/>
          </p15:clr>
        </p15:guide>
        <p15:guide id="10" pos="2891">
          <p15:clr>
            <a:srgbClr val="A4A3A4"/>
          </p15:clr>
        </p15:guide>
        <p15:guide id="11" pos="1841">
          <p15:clr>
            <a:srgbClr val="A4A3A4"/>
          </p15:clr>
        </p15:guide>
        <p15:guide id="12" pos="5005">
          <p15:clr>
            <a:srgbClr val="A4A3A4"/>
          </p15:clr>
        </p15:guide>
        <p15:guide id="13" pos="4477">
          <p15:clr>
            <a:srgbClr val="A4A3A4"/>
          </p15:clr>
        </p15:guide>
        <p15:guide id="14" pos="3408">
          <p15:clr>
            <a:srgbClr val="A4A3A4"/>
          </p15:clr>
        </p15:guide>
        <p15:guide id="15" pos="3840">
          <p15:clr>
            <a:srgbClr val="A4A3A4"/>
          </p15:clr>
        </p15:guide>
        <p15:guide id="16" pos="2355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2" roundtripDataSignature="AMtx7mhM08J+z+h9sOvsIHth+hHDSciY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23" orient="horz"/>
        <p:guide pos="511" orient="horz"/>
        <p:guide pos="2802" orient="horz"/>
        <p:guide pos="2292" orient="horz"/>
        <p:guide pos="3168" orient="horz"/>
        <p:guide pos="375"/>
        <p:guide pos="5308"/>
        <p:guide pos="768"/>
        <p:guide pos="1213"/>
        <p:guide pos="2891"/>
        <p:guide pos="1841"/>
        <p:guide pos="5005"/>
        <p:guide pos="4477"/>
        <p:guide pos="3408"/>
        <p:guide pos="3840"/>
        <p:guide pos="235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091613109_3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09161310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g1c091613109_3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발표 들어주셔서 감사드립니다.</a:t>
            </a:r>
            <a:endParaRPr/>
          </a:p>
        </p:txBody>
      </p:sp>
      <p:sp>
        <p:nvSpPr>
          <p:cNvPr id="83" name="Google Shape;83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_cover" showMasterSp="0">
  <p:cSld name="01_cov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lue Strip.jpg" id="16" name="Google Shape;16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176732" cy="5143501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</p:pic>
      <p:sp>
        <p:nvSpPr>
          <p:cNvPr id="17" name="Google Shape;17;p7"/>
          <p:cNvSpPr txBox="1"/>
          <p:nvPr>
            <p:ph type="ctrTitle"/>
          </p:nvPr>
        </p:nvSpPr>
        <p:spPr>
          <a:xfrm>
            <a:off x="457201" y="1200150"/>
            <a:ext cx="822959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sz="360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" type="subTitle"/>
          </p:nvPr>
        </p:nvSpPr>
        <p:spPr>
          <a:xfrm>
            <a:off x="457202" y="2800350"/>
            <a:ext cx="82295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7"/>
          <p:cNvSpPr txBox="1"/>
          <p:nvPr>
            <p:ph idx="2" type="body"/>
          </p:nvPr>
        </p:nvSpPr>
        <p:spPr>
          <a:xfrm>
            <a:off x="457201" y="4629150"/>
            <a:ext cx="2165851" cy="3706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0" name="Google Shape;20;p7"/>
          <p:cNvSpPr txBox="1"/>
          <p:nvPr>
            <p:ph idx="3" type="body"/>
          </p:nvPr>
        </p:nvSpPr>
        <p:spPr>
          <a:xfrm>
            <a:off x="3543300" y="4629150"/>
            <a:ext cx="2165851" cy="3706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" name="Google Shape;21;p7"/>
          <p:cNvSpPr txBox="1"/>
          <p:nvPr>
            <p:ph idx="4" type="body"/>
          </p:nvPr>
        </p:nvSpPr>
        <p:spPr>
          <a:xfrm>
            <a:off x="6520948" y="4629150"/>
            <a:ext cx="2165851" cy="3706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2" name="Google Shape;22;p7"/>
          <p:cNvSpPr/>
          <p:nvPr/>
        </p:nvSpPr>
        <p:spPr>
          <a:xfrm rot="-5400000">
            <a:off x="-1421525" y="3564150"/>
            <a:ext cx="3012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Malgun Gothic"/>
              <a:buNone/>
            </a:pPr>
            <a:r>
              <a:rPr lang="en-US" sz="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2nd</a:t>
            </a:r>
            <a:r>
              <a:rPr b="0" i="0" lang="en-US" sz="6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prize in </a:t>
            </a:r>
            <a:r>
              <a:rPr lang="en-US" sz="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Sentence Classification </a:t>
            </a:r>
            <a:r>
              <a:rPr b="0" i="0" lang="en-US" sz="6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Competition Copyright © 2022 </a:t>
            </a:r>
            <a:r>
              <a:rPr lang="en-US" sz="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600마력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_content">
  <p:cSld name="02_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593725" y="354015"/>
            <a:ext cx="8165592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594360" y="819152"/>
            <a:ext cx="8165592" cy="236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" name="Google Shape;26;p8"/>
          <p:cNvSpPr txBox="1"/>
          <p:nvPr>
            <p:ph idx="2" type="body"/>
          </p:nvPr>
        </p:nvSpPr>
        <p:spPr>
          <a:xfrm>
            <a:off x="594360" y="1284288"/>
            <a:ext cx="8165592" cy="3266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Char char="•"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00"/>
              <a:buChar char="•"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Blue Strip.jpg" id="27" name="Google Shape;27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176732" cy="51435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</p:pic>
      <p:sp>
        <p:nvSpPr>
          <p:cNvPr id="28" name="Google Shape;28;p8"/>
          <p:cNvSpPr txBox="1"/>
          <p:nvPr>
            <p:ph idx="3" type="body"/>
          </p:nvPr>
        </p:nvSpPr>
        <p:spPr>
          <a:xfrm>
            <a:off x="457201" y="4629150"/>
            <a:ext cx="2165851" cy="3706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9" name="Google Shape;29;p8"/>
          <p:cNvSpPr txBox="1"/>
          <p:nvPr>
            <p:ph idx="4" type="body"/>
          </p:nvPr>
        </p:nvSpPr>
        <p:spPr>
          <a:xfrm>
            <a:off x="3543300" y="4629150"/>
            <a:ext cx="2165851" cy="3706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0" name="Google Shape;30;p8"/>
          <p:cNvSpPr txBox="1"/>
          <p:nvPr>
            <p:ph idx="5" type="body"/>
          </p:nvPr>
        </p:nvSpPr>
        <p:spPr>
          <a:xfrm>
            <a:off x="6520948" y="4629150"/>
            <a:ext cx="2165851" cy="3706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1" name="Google Shape;31;p8"/>
          <p:cNvSpPr/>
          <p:nvPr/>
        </p:nvSpPr>
        <p:spPr>
          <a:xfrm rot="-5400000">
            <a:off x="-1421525" y="3564150"/>
            <a:ext cx="3012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Malgun Gothic"/>
              <a:buNone/>
            </a:pPr>
            <a:r>
              <a:rPr lang="en-US" sz="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2nd</a:t>
            </a:r>
            <a:r>
              <a:rPr b="0" i="0" lang="en-US" sz="6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prize in </a:t>
            </a:r>
            <a:r>
              <a:rPr lang="en-US" sz="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Sentence Classification </a:t>
            </a:r>
            <a:r>
              <a:rPr b="0" i="0" lang="en-US" sz="6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Competition Copyright © 2022 </a:t>
            </a:r>
            <a:r>
              <a:rPr lang="en-US" sz="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600마력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ver_wo_logo" showMasterSp="0">
  <p:cSld name="1_cover_wo_logo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lue Strip.jpg" id="33" name="Google Shape;33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176732" cy="51435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</p:pic>
      <p:sp>
        <p:nvSpPr>
          <p:cNvPr id="34" name="Google Shape;34;p9"/>
          <p:cNvSpPr txBox="1"/>
          <p:nvPr>
            <p:ph type="ctrTitle"/>
          </p:nvPr>
        </p:nvSpPr>
        <p:spPr>
          <a:xfrm>
            <a:off x="457201" y="1200150"/>
            <a:ext cx="822959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sz="360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457202" y="2800350"/>
            <a:ext cx="82295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57201" y="4629150"/>
            <a:ext cx="2165851" cy="3706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9"/>
          <p:cNvSpPr txBox="1"/>
          <p:nvPr>
            <p:ph idx="3" type="body"/>
          </p:nvPr>
        </p:nvSpPr>
        <p:spPr>
          <a:xfrm>
            <a:off x="3543300" y="4629150"/>
            <a:ext cx="2165851" cy="3706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8" name="Google Shape;38;p9"/>
          <p:cNvSpPr txBox="1"/>
          <p:nvPr>
            <p:ph idx="4" type="body"/>
          </p:nvPr>
        </p:nvSpPr>
        <p:spPr>
          <a:xfrm>
            <a:off x="6520948" y="4629150"/>
            <a:ext cx="2165851" cy="3706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/>
          <p:nvPr/>
        </p:nvSpPr>
        <p:spPr>
          <a:xfrm rot="-5400000">
            <a:off x="-1421525" y="3564150"/>
            <a:ext cx="3012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Malgun Gothic"/>
              <a:buNone/>
            </a:pPr>
            <a:r>
              <a:rPr lang="en-US" sz="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2nd</a:t>
            </a:r>
            <a:r>
              <a:rPr b="0" i="0" lang="en-US" sz="6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prize in </a:t>
            </a:r>
            <a:r>
              <a:rPr lang="en-US" sz="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Sentence Classification </a:t>
            </a:r>
            <a:r>
              <a:rPr b="0" i="0" lang="en-US" sz="6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Competition Copyright © 2022 </a:t>
            </a:r>
            <a:r>
              <a:rPr lang="en-US" sz="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600마력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Quote White">
  <p:cSld name="10_Quote Whit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1979453" y="1987550"/>
            <a:ext cx="6978811" cy="438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Malgun Gothic"/>
              <a:buNone/>
              <a:defRPr b="1" sz="32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1981200" y="3087240"/>
            <a:ext cx="6976872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Blue Strip.jpg" id="43" name="Google Shape;4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176732" cy="51435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</p:pic>
      <p:sp>
        <p:nvSpPr>
          <p:cNvPr id="44" name="Google Shape;44;p10"/>
          <p:cNvSpPr/>
          <p:nvPr/>
        </p:nvSpPr>
        <p:spPr>
          <a:xfrm rot="-5400000">
            <a:off x="-1421525" y="3564150"/>
            <a:ext cx="3012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Malgun Gothic"/>
              <a:buNone/>
            </a:pPr>
            <a:r>
              <a:rPr lang="en-US" sz="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2nd</a:t>
            </a:r>
            <a:r>
              <a:rPr b="0" i="0" lang="en-US" sz="6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prize in </a:t>
            </a:r>
            <a:r>
              <a:rPr lang="en-US" sz="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Sentence Classification </a:t>
            </a:r>
            <a:r>
              <a:rPr b="0" i="0" lang="en-US" sz="6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Competition Copyright © 2022 </a:t>
            </a:r>
            <a:r>
              <a:rPr lang="en-US" sz="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600마력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594361" y="361952"/>
            <a:ext cx="8155940" cy="4286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algun Gothic"/>
              <a:buNone/>
              <a:defRPr b="1" i="0" sz="3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594361" y="1047750"/>
            <a:ext cx="8155940" cy="35013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6"/>
          <p:cNvSpPr txBox="1"/>
          <p:nvPr/>
        </p:nvSpPr>
        <p:spPr>
          <a:xfrm>
            <a:off x="8875952" y="4932947"/>
            <a:ext cx="144270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900" u="none" cap="none" strike="noStrike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Blue Strip.jpg" id="13" name="Google Shape;13;p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" y="0"/>
            <a:ext cx="176732" cy="5143500"/>
          </a:xfrm>
          <a:prstGeom prst="rect">
            <a:avLst/>
          </a:prstGeom>
          <a:blipFill rotWithShape="1">
            <a:blip r:embed="rId2">
              <a:alphaModFix/>
            </a:blip>
            <a:tile algn="tl" flip="none" tx="0" sx="100000" ty="0" sy="100000"/>
          </a:blipFill>
          <a:ln>
            <a:noFill/>
          </a:ln>
        </p:spPr>
      </p:pic>
      <p:sp>
        <p:nvSpPr>
          <p:cNvPr id="14" name="Google Shape;14;p6"/>
          <p:cNvSpPr/>
          <p:nvPr/>
        </p:nvSpPr>
        <p:spPr>
          <a:xfrm rot="-5400000">
            <a:off x="-1421525" y="3564150"/>
            <a:ext cx="3012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Malgun Gothic"/>
              <a:buNone/>
            </a:pPr>
            <a:r>
              <a:rPr lang="en-US" sz="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2nd</a:t>
            </a:r>
            <a:r>
              <a:rPr b="0" i="0" lang="en-US" sz="6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prize in </a:t>
            </a:r>
            <a:r>
              <a:rPr lang="en-US" sz="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Sentence Classification </a:t>
            </a:r>
            <a:r>
              <a:rPr b="0" i="0" lang="en-US" sz="6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Competition Copyright © 2022 </a:t>
            </a:r>
            <a:r>
              <a:rPr lang="en-US" sz="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600마력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rxiv.org/abs/2007.14062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hyperlink" Target="https://arxiv.org/abs/1905.09788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"/>
          <p:cNvSpPr txBox="1"/>
          <p:nvPr>
            <p:ph type="ctrTitle"/>
          </p:nvPr>
        </p:nvSpPr>
        <p:spPr>
          <a:xfrm>
            <a:off x="457201" y="1200150"/>
            <a:ext cx="822959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문장 유형 분류 AI 경진대회</a:t>
            </a:r>
            <a:endParaRPr/>
          </a:p>
        </p:txBody>
      </p:sp>
      <p:sp>
        <p:nvSpPr>
          <p:cNvPr id="51" name="Google Shape;51;p1"/>
          <p:cNvSpPr txBox="1"/>
          <p:nvPr>
            <p:ph idx="1" type="subTitle"/>
          </p:nvPr>
        </p:nvSpPr>
        <p:spPr>
          <a:xfrm>
            <a:off x="2017025" y="3477727"/>
            <a:ext cx="5109900" cy="7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600마력 팀</a:t>
            </a:r>
            <a:endParaRPr b="1" sz="1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b="1" lang="en-US"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puzzle_collector, 왕만두박사, Gmin47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/>
          <p:nvPr>
            <p:ph type="title"/>
          </p:nvPr>
        </p:nvSpPr>
        <p:spPr>
          <a:xfrm>
            <a:off x="593725" y="354015"/>
            <a:ext cx="8165592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57" name="Google Shape;57;p2"/>
          <p:cNvSpPr txBox="1"/>
          <p:nvPr>
            <p:ph idx="2" type="body"/>
          </p:nvPr>
        </p:nvSpPr>
        <p:spPr>
          <a:xfrm>
            <a:off x="593725" y="1016600"/>
            <a:ext cx="8242500" cy="39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7008" lvl="0" marL="22700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[Public 10</a:t>
            </a:r>
            <a:r>
              <a:rPr b="1" lang="en-US" sz="1600">
                <a:solidFill>
                  <a:schemeClr val="dk1"/>
                </a:solidFill>
              </a:rPr>
              <a:t>th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0.75615/ Private 2nd, 0.75769]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214307" lvl="1" marL="454014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00"/>
              <a:buChar char="•"/>
            </a:pPr>
            <a:r>
              <a:rPr lang="en-US" sz="1300">
                <a:latin typeface="Arial"/>
                <a:ea typeface="Arial"/>
                <a:cs typeface="Arial"/>
                <a:sym typeface="Arial"/>
              </a:rPr>
              <a:t>모델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209543" lvl="2" marL="688957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100"/>
              <a:buChar char="•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Monologg/kobigbird-bert-base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09543" lvl="2" marL="688957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100"/>
              <a:buChar char="•"/>
            </a:pPr>
            <a:r>
              <a:rPr lang="en-US" sz="1100"/>
              <a:t>참고논문: </a:t>
            </a:r>
            <a:r>
              <a:rPr lang="en-US" sz="1100" u="sng">
                <a:solidFill>
                  <a:schemeClr val="hlink"/>
                </a:solidFill>
                <a:hlinkClick r:id="rId3"/>
              </a:rPr>
              <a:t>https://arxiv.org/abs/2007.14062</a:t>
            </a:r>
            <a:r>
              <a:rPr lang="en-US" sz="1100"/>
              <a:t>  </a:t>
            </a:r>
            <a:endParaRPr sz="1100"/>
          </a:p>
          <a:p>
            <a:pPr indent="-214306" lvl="1" marL="454013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00"/>
              <a:buChar char="•"/>
            </a:pPr>
            <a:r>
              <a:rPr lang="en-US" sz="1300">
                <a:latin typeface="Arial"/>
                <a:ea typeface="Arial"/>
                <a:cs typeface="Arial"/>
                <a:sym typeface="Arial"/>
              </a:rPr>
              <a:t>개발환경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22244" lvl="2" marL="688957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100"/>
              <a:buChar char="•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OS</a:t>
            </a:r>
            <a:endParaRPr sz="1300"/>
          </a:p>
          <a:p>
            <a:pPr indent="-219070" lvl="3" marL="915965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900"/>
              <a:buChar char="•"/>
            </a:pPr>
            <a:r>
              <a:rPr lang="en-US" sz="900">
                <a:latin typeface="Arial"/>
                <a:ea typeface="Arial"/>
                <a:cs typeface="Arial"/>
                <a:sym typeface="Arial"/>
              </a:rPr>
              <a:t>Windows 10</a:t>
            </a:r>
            <a:endParaRPr sz="1100"/>
          </a:p>
          <a:p>
            <a:pPr indent="-219069" lvl="3" marL="915964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900"/>
              <a:buChar char="•"/>
            </a:pPr>
            <a:r>
              <a:rPr lang="en-US" sz="900">
                <a:latin typeface="Arial"/>
                <a:ea typeface="Arial"/>
                <a:cs typeface="Arial"/>
                <a:sym typeface="Arial"/>
              </a:rPr>
              <a:t>Ubuntu 18.04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indent="-209543" lvl="2" marL="688957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100"/>
              <a:buChar char="•"/>
            </a:pPr>
            <a:r>
              <a:rPr lang="en-US" sz="1100"/>
              <a:t>GPU</a:t>
            </a:r>
            <a:endParaRPr sz="1100"/>
          </a:p>
          <a:p>
            <a:pPr indent="-206369" lvl="3" marL="915964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900"/>
              <a:buChar char="•"/>
            </a:pPr>
            <a:r>
              <a:rPr lang="en-US" sz="900"/>
              <a:t>NVIDIA A100-80GB</a:t>
            </a:r>
            <a:endParaRPr sz="900"/>
          </a:p>
          <a:p>
            <a:pPr indent="-222244" lvl="2" marL="688957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100"/>
              <a:buChar char="•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라이브러리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19070" lvl="3" marL="915965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900"/>
              <a:buChar char="•"/>
            </a:pPr>
            <a:r>
              <a:rPr lang="en-US" sz="900">
                <a:latin typeface="Arial"/>
                <a:ea typeface="Arial"/>
                <a:cs typeface="Arial"/>
                <a:sym typeface="Arial"/>
              </a:rPr>
              <a:t>Torch 1.9</a:t>
            </a:r>
            <a:endParaRPr sz="1100"/>
          </a:p>
          <a:p>
            <a:pPr indent="-219069" lvl="3" marL="915964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900"/>
              <a:buChar char="•"/>
            </a:pPr>
            <a:r>
              <a:rPr lang="en-US" sz="900">
                <a:latin typeface="Arial"/>
                <a:ea typeface="Arial"/>
                <a:cs typeface="Arial"/>
                <a:sym typeface="Arial"/>
              </a:rPr>
              <a:t>Cuda 11.1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indent="-219069" lvl="3" marL="915964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900"/>
              <a:buChar char="•"/>
            </a:pPr>
            <a:r>
              <a:rPr lang="en-US" sz="900"/>
              <a:t>transformers 4.22.1 </a:t>
            </a:r>
            <a:endParaRPr sz="900"/>
          </a:p>
          <a:p>
            <a:pPr indent="-219070" lvl="3" marL="915965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900"/>
              <a:buChar char="•"/>
            </a:pPr>
            <a:r>
              <a:rPr lang="en-US" sz="900"/>
              <a:t>iterative-stratification 0.1.7</a:t>
            </a:r>
            <a:endParaRPr sz="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c091613109_3_0"/>
          <p:cNvSpPr txBox="1"/>
          <p:nvPr>
            <p:ph type="title"/>
          </p:nvPr>
        </p:nvSpPr>
        <p:spPr>
          <a:xfrm>
            <a:off x="593725" y="354015"/>
            <a:ext cx="8165700" cy="465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Architecture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g1c091613109_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250" y="1009525"/>
            <a:ext cx="3530676" cy="401967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g1c091613109_3_0"/>
          <p:cNvSpPr txBox="1"/>
          <p:nvPr/>
        </p:nvSpPr>
        <p:spPr>
          <a:xfrm>
            <a:off x="4522350" y="873450"/>
            <a:ext cx="4100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➔"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그림의 구조와 같이 4개의 언어모델을 활용하여 각 타겟 임베딩 학습을 수행함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➔"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실험 결과 성능이 좋은 </a:t>
            </a: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mean pooling을 활용함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➔"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최종 FC Layer에 추가로 Multi Sample Dropout을 적용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66;g1c091613109_3_0"/>
          <p:cNvSpPr txBox="1"/>
          <p:nvPr/>
        </p:nvSpPr>
        <p:spPr>
          <a:xfrm>
            <a:off x="5693900" y="4795400"/>
            <a:ext cx="320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(Ref: </a:t>
            </a:r>
            <a:r>
              <a:rPr lang="en-US" sz="800" u="sng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https://arxiv.org/abs/1905.09788</a:t>
            </a:r>
            <a:r>
              <a:rPr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>
            <p:ph type="title"/>
          </p:nvPr>
        </p:nvSpPr>
        <p:spPr>
          <a:xfrm>
            <a:off x="593725" y="354015"/>
            <a:ext cx="8165592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PERFORMANCE STRATEGY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"/>
          <p:cNvSpPr txBox="1"/>
          <p:nvPr>
            <p:ph idx="2" type="body"/>
          </p:nvPr>
        </p:nvSpPr>
        <p:spPr>
          <a:xfrm>
            <a:off x="549685" y="1006313"/>
            <a:ext cx="8165700" cy="3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08" lvl="0" marL="227008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Hyperparameter setting</a:t>
            </a:r>
            <a:endParaRPr sz="1600"/>
          </a:p>
          <a:p>
            <a:pPr indent="-207956" lvl="1" marL="454013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</a:pPr>
            <a:r>
              <a:rPr lang="en-US" sz="1200"/>
              <a:t>CrossEntropyL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oss</a:t>
            </a:r>
            <a:endParaRPr sz="1200"/>
          </a:p>
          <a:p>
            <a:pPr indent="-207956" lvl="1" marL="454013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</a:pPr>
            <a:r>
              <a:rPr lang="en-US" sz="1200"/>
              <a:t>Batch size : 16</a:t>
            </a:r>
            <a:endParaRPr sz="1200"/>
          </a:p>
          <a:p>
            <a:pPr indent="-207956" lvl="1" marL="454013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</a:pPr>
            <a:r>
              <a:rPr lang="en-US" sz="1200"/>
              <a:t>Optimizer</a:t>
            </a:r>
            <a:endParaRPr sz="1200"/>
          </a:p>
          <a:p>
            <a:pPr indent="-203193" lvl="2" marL="688957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•"/>
            </a:pPr>
            <a:r>
              <a:rPr lang="en-US" sz="1000"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AdamW</a:t>
            </a:r>
            <a:endParaRPr sz="1000"/>
          </a:p>
          <a:p>
            <a:pPr indent="-203193" lvl="2" marL="688957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•"/>
            </a:pPr>
            <a:r>
              <a:rPr lang="en-US" sz="1000"/>
              <a:t>Learning rate : 2e-5</a:t>
            </a:r>
            <a:endParaRPr sz="1000"/>
          </a:p>
          <a:p>
            <a:pPr indent="-203193" lvl="2" marL="688957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•"/>
            </a:pPr>
            <a:r>
              <a:rPr lang="en-US" sz="1000"/>
              <a:t>no warmup &amp; linear decay scheduling</a:t>
            </a:r>
            <a:endParaRPr sz="1000"/>
          </a:p>
          <a:p>
            <a:pPr indent="-214308" lvl="0" marL="227008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Fold</a:t>
            </a:r>
            <a:endParaRPr sz="1600"/>
          </a:p>
          <a:p>
            <a:pPr indent="-207957" lvl="1" marL="454014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10-fold cross validation (iterative stratification) </a:t>
            </a:r>
            <a:endParaRPr sz="1400"/>
          </a:p>
          <a:p>
            <a:pPr indent="-214308" lvl="0" marL="227008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Ensemble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07956" lvl="1" marL="454013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</a:pPr>
            <a:r>
              <a:rPr lang="en-US" sz="1200"/>
              <a:t>각 Fold로 검증했을때 가장 validation F1 score 가 높은 체크포인트 10개를 이용해서 soft voting 진행 </a:t>
            </a:r>
            <a:endParaRPr sz="1200"/>
          </a:p>
          <a:p>
            <a:pPr indent="0" lvl="0" marL="227007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201607" lvl="0" marL="22700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solidFill>
                  <a:schemeClr val="dk1"/>
                </a:solidFill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Data Augmentation (미적용)</a:t>
            </a:r>
            <a:endParaRPr i="1" sz="1600">
              <a:solidFill>
                <a:schemeClr val="dk1"/>
              </a:solidFill>
              <a:extLst>
                <a:ext uri="http://customooxmlschemas.google.com/">
                  <go:slidesCustomData xmlns:go="http://customooxmlschemas.google.com/" textRoundtripDataId="2"/>
                </a:ext>
              </a:extLst>
            </a:endParaRPr>
          </a:p>
          <a:p>
            <a:pPr indent="-195256" lvl="1" marL="454013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>
                <a:solidFill>
                  <a:schemeClr val="dk1"/>
                </a:solidFill>
                <a:extLst>
                  <a:ext uri="http://customooxmlschemas.google.com/">
                    <go:slidesCustomData xmlns:go="http://customooxmlschemas.google.com/" textRoundtripDataId="3"/>
                  </a:ext>
                </a:extLst>
              </a:rPr>
              <a:t>Back-Translation (Korean – English – Korean) </a:t>
            </a:r>
            <a:r>
              <a:rPr lang="en-US" sz="1200">
                <a:solidFill>
                  <a:schemeClr val="dk1"/>
                </a:solidFill>
              </a:rPr>
              <a:t>시도해봤으나 성능 개선에는 실패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/>
          <p:nvPr>
            <p:ph type="title"/>
          </p:nvPr>
        </p:nvSpPr>
        <p:spPr>
          <a:xfrm>
            <a:off x="594300" y="354015"/>
            <a:ext cx="8165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PATH</a:t>
            </a:r>
            <a:endParaRPr/>
          </a:p>
        </p:txBody>
      </p:sp>
      <p:sp>
        <p:nvSpPr>
          <p:cNvPr id="79" name="Google Shape;79;p4"/>
          <p:cNvSpPr txBox="1"/>
          <p:nvPr>
            <p:ph idx="2" type="body"/>
          </p:nvPr>
        </p:nvSpPr>
        <p:spPr>
          <a:xfrm>
            <a:off x="594360" y="1284288"/>
            <a:ext cx="8165592" cy="3266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7007" lvl="0" marL="22700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파일 경로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195256" lvl="1" marL="45401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 sz="1200"/>
              <a:t>[학습 및 추론 파일]</a:t>
            </a:r>
            <a:endParaRPr sz="1200"/>
          </a:p>
          <a:p>
            <a:pPr indent="-215893" lvl="2" marL="68895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 sz="1000"/>
              <a:t>./BigBirdX4_Dacon_submission.py</a:t>
            </a:r>
            <a:endParaRPr sz="1000"/>
          </a:p>
          <a:p>
            <a:pPr indent="-215893" lvl="2" marL="68895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 sz="1000"/>
              <a:t>./infer_bigbirdx4.py</a:t>
            </a:r>
            <a:endParaRPr sz="1000"/>
          </a:p>
          <a:p>
            <a:pPr indent="0" lvl="0" marL="68895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195256" lvl="1" marL="45401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 sz="1200"/>
              <a:t>[데이터]</a:t>
            </a:r>
            <a:endParaRPr sz="1200"/>
          </a:p>
          <a:p>
            <a:pPr indent="-203193" lvl="2" marL="68895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•"/>
            </a:pPr>
            <a:r>
              <a:rPr lang="en-US" sz="1000"/>
              <a:t>./data/{train, </a:t>
            </a:r>
            <a:r>
              <a:rPr lang="en-US" sz="1000">
                <a:solidFill>
                  <a:schemeClr val="dk1"/>
                </a:solidFill>
              </a:rPr>
              <a:t>test, submission</a:t>
            </a:r>
            <a:r>
              <a:rPr lang="en-US" sz="1000"/>
              <a:t>}.csv</a:t>
            </a:r>
            <a:endParaRPr sz="1000"/>
          </a:p>
          <a:p>
            <a:pPr indent="-150808" lvl="0" marL="227008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227008" lvl="0" marL="227008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사전학습 모델 출처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220657" lvl="1" marL="454014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•"/>
            </a:pPr>
            <a:r>
              <a:rPr lang="en-US" sz="1000"/>
              <a:t>monologg/kobigbird-bert-base</a:t>
            </a:r>
            <a:endParaRPr sz="1000"/>
          </a:p>
          <a:p>
            <a:pPr indent="-217482" lvl="1" marL="454014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•"/>
            </a:pPr>
            <a:r>
              <a:rPr lang="en-US" sz="1000">
                <a:solidFill>
                  <a:schemeClr val="dk1"/>
                </a:solidFill>
              </a:rPr>
              <a:t>(</a:t>
            </a:r>
            <a:r>
              <a:rPr lang="en-US" sz="1000" u="sng">
                <a:solidFill>
                  <a:schemeClr val="dk1"/>
                </a:solidFill>
              </a:rPr>
              <a:t>https://github.com/monologg/KoBigBird</a:t>
            </a:r>
            <a:r>
              <a:rPr lang="en-US" sz="1000">
                <a:solidFill>
                  <a:schemeClr val="dk1"/>
                </a:solidFill>
              </a:rPr>
              <a:t>)</a:t>
            </a:r>
            <a:endParaRPr sz="1000"/>
          </a:p>
          <a:p>
            <a:pPr indent="-217482" lvl="1" marL="454014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•"/>
            </a:pPr>
            <a:r>
              <a:rPr lang="en-US" sz="1000">
                <a:solidFill>
                  <a:schemeClr val="dk1"/>
                </a:solidFill>
              </a:rPr>
              <a:t>(</a:t>
            </a:r>
            <a:r>
              <a:rPr lang="en-US" sz="1000" u="sng">
                <a:solidFill>
                  <a:schemeClr val="dk1"/>
                </a:solidFill>
              </a:rPr>
              <a:t>https://huggingface.co/monologg/kobigbird-bert-base</a:t>
            </a:r>
            <a:r>
              <a:rPr lang="en-US" sz="1000">
                <a:solidFill>
                  <a:schemeClr val="dk1"/>
                </a:solidFill>
              </a:rPr>
              <a:t>)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/>
          <p:nvPr>
            <p:ph type="ctrTitle"/>
          </p:nvPr>
        </p:nvSpPr>
        <p:spPr>
          <a:xfrm>
            <a:off x="457201" y="1200150"/>
            <a:ext cx="822959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cap="none">
                <a:solidFill>
                  <a:schemeClr val="dk1"/>
                </a:solidFill>
              </a:rPr>
              <a:t>Thank you</a:t>
            </a:r>
            <a:endParaRPr cap="non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ielsen Widescreen Texture 1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707276"/>
      </a:lt2>
      <a:accent1>
        <a:srgbClr val="00AEEF"/>
      </a:accent1>
      <a:accent2>
        <a:srgbClr val="B21DAC"/>
      </a:accent2>
      <a:accent3>
        <a:srgbClr val="8DC63F"/>
      </a:accent3>
      <a:accent4>
        <a:srgbClr val="FFB100"/>
      </a:accent4>
      <a:accent5>
        <a:srgbClr val="DC0015"/>
      </a:accent5>
      <a:accent6>
        <a:srgbClr val="000000"/>
      </a:accent6>
      <a:hlink>
        <a:srgbClr val="B21DAC"/>
      </a:hlink>
      <a:folHlink>
        <a:srgbClr val="DC00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2015-04-02T15:42:28Z</dcterms:created>
  <dc:creator>Sepulveda, Dolores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0x0101000538880B7CE533409105C259AF09F19A</vt:lpwstr>
  </property>
  <property fmtid="{D5CDD505-2E9C-101B-9397-08002B2CF9AE}" pid="3" name="URL">
    <vt:lpwstr/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emplateUrl">
    <vt:lpwstr/>
  </property>
</Properties>
</file>