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B4C94-F570-4C45-A857-AE15ECC48C1D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11E57-F33B-4141-AAB6-E38DDC5A12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723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11E57-F33B-4141-AAB6-E38DDC5A12C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415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11E57-F33B-4141-AAB6-E38DDC5A12C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270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11E57-F33B-4141-AAB6-E38DDC5A12C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381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207799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057B0-89CF-4D29-9999-42C40D1B5132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6492-EF7E-44FB-906B-3A7592B7D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39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057B0-89CF-4D29-9999-42C40D1B5132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6492-EF7E-44FB-906B-3A7592B7D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62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057B0-89CF-4D29-9999-42C40D1B5132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6492-EF7E-44FB-906B-3A7592B7D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688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057B0-89CF-4D29-9999-42C40D1B5132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6492-EF7E-44FB-906B-3A7592B7D3E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2282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057B0-89CF-4D29-9999-42C40D1B5132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6492-EF7E-44FB-906B-3A7592B7D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223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057B0-89CF-4D29-9999-42C40D1B5132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6492-EF7E-44FB-906B-3A7592B7D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811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057B0-89CF-4D29-9999-42C40D1B5132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6492-EF7E-44FB-906B-3A7592B7D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384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057B0-89CF-4D29-9999-42C40D1B5132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6492-EF7E-44FB-906B-3A7592B7D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388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057B0-89CF-4D29-9999-42C40D1B5132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6492-EF7E-44FB-906B-3A7592B7D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999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057B0-89CF-4D29-9999-42C40D1B5132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6492-EF7E-44FB-906B-3A7592B7D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699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057B0-89CF-4D29-9999-42C40D1B5132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6492-EF7E-44FB-906B-3A7592B7D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220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057B0-89CF-4D29-9999-42C40D1B5132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6492-EF7E-44FB-906B-3A7592B7D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44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057B0-89CF-4D29-9999-42C40D1B5132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6492-EF7E-44FB-906B-3A7592B7D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698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057B0-89CF-4D29-9999-42C40D1B5132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6492-EF7E-44FB-906B-3A7592B7D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083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057B0-89CF-4D29-9999-42C40D1B5132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6492-EF7E-44FB-906B-3A7592B7D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190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057B0-89CF-4D29-9999-42C40D1B5132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6492-EF7E-44FB-906B-3A7592B7D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191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057B0-89CF-4D29-9999-42C40D1B5132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6492-EF7E-44FB-906B-3A7592B7D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117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3F057B0-89CF-4D29-9999-42C40D1B5132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16492-EF7E-44FB-906B-3A7592B7D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595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5" y="685800"/>
            <a:ext cx="8825658" cy="1969477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smtClean="0">
                <a:latin typeface="+mj-ea"/>
              </a:rPr>
              <a:t> </a:t>
            </a:r>
            <a:r>
              <a:rPr lang="en-US" altLang="zh-CN" sz="4000" b="1" err="1" smtClean="0">
                <a:latin typeface="宋体" panose="02010600030101010101" pitchFamily="2" charset="-122"/>
                <a:ea typeface="宋体" panose="02010600030101010101" pitchFamily="2" charset="-122"/>
              </a:rPr>
              <a:t>Numpy</a:t>
            </a:r>
            <a:r>
              <a:rPr lang="zh-CN" altLang="en-US" sz="4000" b="1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4000" b="1" err="1" smtClean="0">
                <a:latin typeface="宋体" panose="02010600030101010101" pitchFamily="2" charset="-122"/>
                <a:ea typeface="宋体" panose="02010600030101010101" pitchFamily="2" charset="-122"/>
              </a:rPr>
              <a:t>Scipy</a:t>
            </a:r>
            <a:r>
              <a:rPr lang="zh-CN" altLang="en-US" sz="4000" b="1" smtClean="0">
                <a:latin typeface="宋体" panose="02010600030101010101" pitchFamily="2" charset="-122"/>
                <a:ea typeface="宋体" panose="02010600030101010101" pitchFamily="2" charset="-122"/>
              </a:rPr>
              <a:t>简介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3100" b="1" smtClean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1.1 </a:t>
            </a:r>
            <a:r>
              <a:rPr lang="en-US" altLang="zh-CN" sz="3100" b="1" err="1" smtClean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IPython</a:t>
            </a:r>
            <a:endParaRPr lang="zh-CN" altLang="en-US" sz="3100" b="1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54955" y="3024554"/>
            <a:ext cx="8825658" cy="2614246"/>
          </a:xfrm>
        </p:spPr>
        <p:txBody>
          <a:bodyPr>
            <a:normAutofit/>
          </a:bodyPr>
          <a:lstStyle/>
          <a:p>
            <a:pPr algn="l"/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en-US" altLang="zh-CN" sz="2000" cap="none" smtClean="0">
                <a:latin typeface="宋体" panose="02010600030101010101" pitchFamily="2" charset="-122"/>
                <a:ea typeface="宋体" panose="02010600030101010101" pitchFamily="2" charset="-122"/>
              </a:rPr>
              <a:t>IPython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的功能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0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启动</a:t>
            </a:r>
            <a:r>
              <a:rPr lang="en-US" altLang="zh-CN" cap="none" err="1" smtClean="0">
                <a:solidFill>
                  <a:srgbClr val="FF0000"/>
                </a:solidFill>
                <a:latin typeface="宋体" panose="02010600030101010101" pitchFamily="2" charset="-122"/>
              </a:rPr>
              <a:t>IPython</a:t>
            </a:r>
            <a:endParaRPr lang="en-US" altLang="zh-CN" cap="none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r>
              <a:rPr lang="en-US" altLang="zh-CN" sz="2000" cap="none" smtClean="0">
                <a:latin typeface="宋体" panose="02010600030101010101" pitchFamily="2" charset="-122"/>
                <a:ea typeface="宋体" panose="02010600030101010101" pitchFamily="2" charset="-122"/>
              </a:rPr>
              <a:t>3.Jupyter Notebook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的功能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en-US" altLang="zh-CN" sz="20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20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cap="none" err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Jupyter</a:t>
            </a:r>
            <a:r>
              <a:rPr lang="en-US" altLang="zh-CN" cap="none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Notebook</a:t>
            </a:r>
            <a:endParaRPr lang="en-US" altLang="zh-CN" sz="2000" cap="none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5.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658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64932"/>
            <a:ext cx="10515600" cy="584320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</a:rPr>
              <a:t>1.Ipython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</a:rPr>
              <a:t>的功能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82615"/>
            <a:ext cx="10515600" cy="45943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000" err="1" smtClean="0">
                <a:latin typeface="宋体" panose="02010600030101010101" pitchFamily="2" charset="-122"/>
                <a:ea typeface="宋体" panose="02010600030101010101" pitchFamily="2" charset="-122"/>
              </a:rPr>
              <a:t>IPython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为交互式计算提供了丰富的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体系结构：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一个强大的交互式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 err="1" smtClean="0">
                <a:latin typeface="宋体" panose="02010600030101010101" pitchFamily="2" charset="-122"/>
                <a:ea typeface="宋体" panose="02010600030101010101" pitchFamily="2" charset="-122"/>
              </a:rPr>
              <a:t>Jupyter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内核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支持交互式数据可视化和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GUI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工具包的使用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灵活的、可嵌入的解释器，可以加载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到自己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的项目中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易于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使用，高性能的并行计算工具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altLang="zh-CN" smtClean="0"/>
          </a:p>
          <a:p>
            <a:pPr marL="457200" lvl="1" indent="0">
              <a:buNone/>
            </a:pPr>
            <a:endParaRPr lang="en-US" altLang="zh-CN"/>
          </a:p>
          <a:p>
            <a:pPr marL="457200" lvl="1" indent="0">
              <a:buNone/>
            </a:pPr>
            <a:endParaRPr lang="en-US" altLang="zh-CN" smtClean="0"/>
          </a:p>
          <a:p>
            <a:pPr marL="457200" lvl="1" indent="0">
              <a:buNone/>
            </a:pPr>
            <a:endParaRPr lang="en-US" altLang="zh-CN"/>
          </a:p>
          <a:p>
            <a:pPr marL="457200" lvl="1" indent="0">
              <a:buNone/>
            </a:pPr>
            <a:endParaRPr lang="en-US" altLang="zh-CN" smtClean="0"/>
          </a:p>
        </p:txBody>
      </p:sp>
      <p:sp>
        <p:nvSpPr>
          <p:cNvPr id="4" name="圆角矩形标注 3"/>
          <p:cNvSpPr/>
          <p:nvPr/>
        </p:nvSpPr>
        <p:spPr>
          <a:xfrm>
            <a:off x="7833944" y="1993778"/>
            <a:ext cx="3015762" cy="1002323"/>
          </a:xfrm>
          <a:prstGeom prst="wedgeRoundRectCallout">
            <a:avLst>
              <a:gd name="adj1" fmla="val -96519"/>
              <a:gd name="adj2" fmla="val 30289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与 </a:t>
            </a:r>
            <a:r>
              <a:rPr lang="en-US" altLang="zh-CN" err="1">
                <a:latin typeface="宋体" panose="02010600030101010101" pitchFamily="2" charset="-122"/>
                <a:ea typeface="宋体" panose="02010600030101010101" pitchFamily="2" charset="-122"/>
              </a:rPr>
              <a:t>matplotlib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这个数据可视化（绘图）包的深度集成</a:t>
            </a:r>
          </a:p>
        </p:txBody>
      </p:sp>
      <p:sp>
        <p:nvSpPr>
          <p:cNvPr id="5" name="矩形 4"/>
          <p:cNvSpPr/>
          <p:nvPr/>
        </p:nvSpPr>
        <p:spPr>
          <a:xfrm>
            <a:off x="1239715" y="5521568"/>
            <a:ext cx="2945423" cy="422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US" altLang="zh-CN"/>
              <a:t>https://</a:t>
            </a:r>
            <a:r>
              <a:rPr lang="en-US" altLang="zh-CN" smtClean="0"/>
              <a:t>ipython.org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854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3071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</a:rPr>
              <a:t>启动</a:t>
            </a:r>
            <a:r>
              <a:rPr lang="en-US" altLang="zh-CN" sz="2400" b="1" err="1" smtClean="0">
                <a:latin typeface="宋体" panose="02010600030101010101" pitchFamily="2" charset="-122"/>
                <a:ea typeface="宋体" panose="02010600030101010101" pitchFamily="2" charset="-122"/>
              </a:rPr>
              <a:t>IPython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39716"/>
            <a:ext cx="10515600" cy="4937248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000" err="1" smtClean="0"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终端输入</a:t>
            </a:r>
            <a:r>
              <a:rPr lang="en-US" altLang="zh-CN" sz="2000" err="1" smtClean="0">
                <a:latin typeface="宋体" panose="02010600030101010101" pitchFamily="2" charset="-122"/>
                <a:ea typeface="宋体" panose="02010600030101010101" pitchFamily="2" charset="-122"/>
              </a:rPr>
              <a:t>ipython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，如下图</a:t>
            </a:r>
            <a:r>
              <a:rPr lang="zh-CN" altLang="en-US" smtClean="0"/>
              <a:t>：</a:t>
            </a: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>
              <a:buFont typeface="Wingdings" panose="05000000000000000000" pitchFamily="2" charset="2"/>
              <a:buChar char="l"/>
            </a:pPr>
            <a:r>
              <a:rPr lang="zh-CN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en-US" altLang="zh-CN" sz="2000" err="1" smtClean="0">
                <a:latin typeface="宋体" panose="02010600030101010101" pitchFamily="2" charset="-122"/>
                <a:ea typeface="宋体" panose="02010600030101010101" pitchFamily="2" charset="-122"/>
              </a:rPr>
              <a:t>IPython</a:t>
            </a:r>
            <a:r>
              <a:rPr lang="zh-CN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建立简单的</a:t>
            </a:r>
            <a:r>
              <a:rPr lang="zh-CN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会话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253" y="1708395"/>
            <a:ext cx="6962775" cy="11811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340" y="3666454"/>
            <a:ext cx="7086600" cy="1733550"/>
          </a:xfrm>
          <a:prstGeom prst="rect">
            <a:avLst/>
          </a:prstGeom>
        </p:spPr>
      </p:pic>
      <p:sp>
        <p:nvSpPr>
          <p:cNvPr id="4" name="圆角矩形标注 3"/>
          <p:cNvSpPr/>
          <p:nvPr/>
        </p:nvSpPr>
        <p:spPr>
          <a:xfrm>
            <a:off x="8264769" y="1828800"/>
            <a:ext cx="1987062" cy="808892"/>
          </a:xfrm>
          <a:prstGeom prst="wedgeRoundRectCallout">
            <a:avLst>
              <a:gd name="adj1" fmla="val -66851"/>
              <a:gd name="adj2" fmla="val -233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我们可以看到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200" err="1">
                <a:latin typeface="宋体" panose="02010600030101010101" pitchFamily="2" charset="-122"/>
                <a:ea typeface="宋体" panose="02010600030101010101" pitchFamily="2" charset="-122"/>
              </a:rPr>
              <a:t>IPython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的版本信息，还有带有序号的提示符。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/>
          </a:p>
        </p:txBody>
      </p:sp>
      <p:sp>
        <p:nvSpPr>
          <p:cNvPr id="5" name="线形标注 2 4"/>
          <p:cNvSpPr/>
          <p:nvPr/>
        </p:nvSpPr>
        <p:spPr>
          <a:xfrm>
            <a:off x="8871438" y="3933826"/>
            <a:ext cx="2294793" cy="123605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8929"/>
              <a:gd name="adj6" fmla="val -3852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smtClean="0">
                <a:latin typeface="宋体" panose="02010600030101010101" pitchFamily="2" charset="-122"/>
                <a:ea typeface="宋体" panose="02010600030101010101" pitchFamily="2" charset="-122"/>
              </a:rPr>
              <a:t>序号</a:t>
            </a:r>
            <a:r>
              <a:rPr lang="en-US" altLang="zh-CN" sz="1200" smtClean="0">
                <a:latin typeface="宋体" panose="02010600030101010101" pitchFamily="2" charset="-122"/>
                <a:ea typeface="宋体" panose="02010600030101010101" pitchFamily="2" charset="-122"/>
              </a:rPr>
              <a:t>1:</a:t>
            </a:r>
            <a:r>
              <a:rPr lang="zh-CN" altLang="zh-CN" sz="1200" smtClean="0">
                <a:latin typeface="宋体" panose="02010600030101010101" pitchFamily="2" charset="-122"/>
                <a:ea typeface="宋体" panose="02010600030101010101" pitchFamily="2" charset="-122"/>
              </a:rPr>
              <a:t>打印</a:t>
            </a:r>
            <a:r>
              <a:rPr lang="en-US" altLang="zh-CN" sz="1200" smtClean="0">
                <a:latin typeface="宋体" panose="02010600030101010101" pitchFamily="2" charset="-122"/>
                <a:ea typeface="宋体" panose="02010600030101010101" pitchFamily="2" charset="-122"/>
              </a:rPr>
              <a:t>’Hello </a:t>
            </a:r>
            <a:r>
              <a:rPr lang="en-US" altLang="zh-CN" sz="1200" err="1" smtClean="0">
                <a:latin typeface="宋体" panose="02010600030101010101" pitchFamily="2" charset="-122"/>
                <a:ea typeface="宋体" panose="02010600030101010101" pitchFamily="2" charset="-122"/>
              </a:rPr>
              <a:t>Ipython</a:t>
            </a:r>
            <a:r>
              <a:rPr lang="en-US" altLang="zh-CN" sz="1200" smtClean="0">
                <a:latin typeface="宋体" panose="02010600030101010101" pitchFamily="2" charset="-122"/>
                <a:ea typeface="宋体" panose="02010600030101010101" pitchFamily="2" charset="-122"/>
              </a:rPr>
              <a:t>’;</a:t>
            </a:r>
          </a:p>
          <a:p>
            <a:r>
              <a:rPr lang="zh-CN" altLang="en-US" sz="1200" smtClean="0">
                <a:latin typeface="宋体" panose="02010600030101010101" pitchFamily="2" charset="-122"/>
                <a:ea typeface="宋体" panose="02010600030101010101" pitchFamily="2" charset="-122"/>
              </a:rPr>
              <a:t>序号</a:t>
            </a:r>
            <a:r>
              <a:rPr lang="en-US" altLang="zh-CN" sz="120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20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zh-CN" sz="1200" smtClean="0">
                <a:latin typeface="宋体" panose="02010600030101010101" pitchFamily="2" charset="-122"/>
                <a:ea typeface="宋体" panose="02010600030101010101" pitchFamily="2" charset="-122"/>
              </a:rPr>
              <a:t>计算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21</a:t>
            </a:r>
            <a:r>
              <a:rPr lang="zh-CN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乘以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zh-CN" sz="1200" smtClean="0">
                <a:latin typeface="宋体" panose="02010600030101010101" pitchFamily="2" charset="-122"/>
                <a:ea typeface="宋体" panose="02010600030101010101" pitchFamily="2" charset="-122"/>
              </a:rPr>
              <a:t>结果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en-US" altLang="zh-CN" sz="12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smtClean="0">
                <a:latin typeface="宋体" panose="02010600030101010101" pitchFamily="2" charset="-122"/>
                <a:ea typeface="宋体" panose="02010600030101010101" pitchFamily="2" charset="-122"/>
              </a:rPr>
              <a:t>序号</a:t>
            </a:r>
            <a:r>
              <a:rPr lang="en-US" altLang="zh-CN" sz="120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20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zh-CN" sz="1200" smtClean="0">
                <a:latin typeface="宋体" panose="02010600030101010101" pitchFamily="2" charset="-122"/>
                <a:ea typeface="宋体" panose="02010600030101010101" pitchFamily="2" charset="-122"/>
              </a:rPr>
              <a:t>定义一个</a:t>
            </a:r>
            <a:r>
              <a:rPr lang="en-US" altLang="zh-CN" sz="1200" err="1" smtClean="0">
                <a:latin typeface="宋体" panose="02010600030101010101" pitchFamily="2" charset="-122"/>
                <a:ea typeface="宋体" panose="02010600030101010101" pitchFamily="2" charset="-122"/>
              </a:rPr>
              <a:t>say_hello</a:t>
            </a:r>
            <a:r>
              <a:rPr lang="zh-CN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zh-CN" sz="1200" smtClean="0"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  <a:r>
              <a:rPr lang="zh-CN" altLang="en-US" sz="120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49210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7005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</a:rPr>
              <a:t>3.Jupyter Notebook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000" err="1" smtClean="0">
                <a:latin typeface="宋体" panose="02010600030101010101" pitchFamily="2" charset="-122"/>
                <a:ea typeface="宋体" panose="02010600030101010101" pitchFamily="2" charset="-122"/>
              </a:rPr>
              <a:t>IPython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notebook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现在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被称为</a:t>
            </a:r>
            <a:r>
              <a:rPr lang="en-US" altLang="zh-CN" sz="2000" err="1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Jupyter</a:t>
            </a:r>
            <a:r>
              <a:rPr lang="en-US" altLang="zh-CN" sz="200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Notebook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，是一个</a:t>
            </a:r>
            <a:r>
              <a:rPr lang="zh-CN" altLang="en-US" sz="200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交互式笔记本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，支持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运行</a:t>
            </a:r>
            <a:r>
              <a:rPr lang="en-US" altLang="zh-CN" sz="200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40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多种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编程语言，其本质是一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sz="200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sz="200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应用程序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，便于创建和共享文学化程序文档，支持实时代码，数学方程，可视化和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markdown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。用途包括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00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数据清理和转换，数值模拟，统计建模，机器学习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等等。</a:t>
            </a:r>
          </a:p>
        </p:txBody>
      </p:sp>
      <p:sp>
        <p:nvSpPr>
          <p:cNvPr id="5" name="矩形 4"/>
          <p:cNvSpPr/>
          <p:nvPr/>
        </p:nvSpPr>
        <p:spPr>
          <a:xfrm>
            <a:off x="1151791" y="5495192"/>
            <a:ext cx="4712677" cy="3956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https://</a:t>
            </a:r>
            <a:r>
              <a:rPr lang="en-US" altLang="zh-CN" smtClean="0"/>
              <a:t>ipython.org/notebook.html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77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5398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sz="2400" b="1" err="1" smtClean="0">
                <a:latin typeface="宋体" panose="02010600030101010101" pitchFamily="2" charset="-122"/>
                <a:ea typeface="宋体" panose="02010600030101010101" pitchFamily="2" charset="-122"/>
              </a:rPr>
              <a:t>Jupyter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</a:rPr>
              <a:t> Notebook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74885"/>
            <a:ext cx="10515600" cy="490207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000" err="1" smtClean="0"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终端输入命令：</a:t>
            </a:r>
            <a:r>
              <a:rPr lang="en-US" altLang="zh-CN" sz="2000" err="1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jupyter</a:t>
            </a:r>
            <a:r>
              <a:rPr lang="en-US" altLang="zh-CN" sz="200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notebook --</a:t>
            </a:r>
            <a:r>
              <a:rPr lang="en-US" altLang="zh-CN" sz="2000" err="1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en-US" altLang="zh-CN" sz="200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=0.0.0.0 --port=8000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，打开</a:t>
            </a:r>
            <a:r>
              <a:rPr lang="en-US" altLang="zh-CN" sz="2000" err="1" smtClean="0">
                <a:latin typeface="宋体" panose="02010600030101010101" pitchFamily="2" charset="-122"/>
                <a:ea typeface="宋体" panose="02010600030101010101" pitchFamily="2" charset="-122"/>
              </a:rPr>
              <a:t>Jupyter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 Notebook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，如图</a:t>
            </a:r>
            <a:r>
              <a:rPr lang="zh-CN" altLang="en-US" sz="2000" smtClean="0"/>
              <a:t>：</a:t>
            </a:r>
            <a:endParaRPr lang="en-US" altLang="zh-CN" sz="2000" smtClean="0"/>
          </a:p>
          <a:p>
            <a:pPr marL="0" indent="0">
              <a:buNone/>
            </a:pPr>
            <a:endParaRPr lang="en-US" altLang="zh-CN" sz="200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396" y="2218959"/>
            <a:ext cx="6273312" cy="2909568"/>
          </a:xfrm>
          <a:prstGeom prst="rect">
            <a:avLst/>
          </a:prstGeom>
        </p:spPr>
      </p:pic>
      <p:sp>
        <p:nvSpPr>
          <p:cNvPr id="4" name="线形标注 1(带边框和强调线) 3"/>
          <p:cNvSpPr/>
          <p:nvPr/>
        </p:nvSpPr>
        <p:spPr>
          <a:xfrm>
            <a:off x="8062545" y="2532185"/>
            <a:ext cx="2637693" cy="861646"/>
          </a:xfrm>
          <a:prstGeom prst="accentBorderCallout1">
            <a:avLst>
              <a:gd name="adj1" fmla="val 18750"/>
              <a:gd name="adj2" fmla="val -8333"/>
              <a:gd name="adj3" fmla="val 23679"/>
              <a:gd name="adj4" fmla="val -17882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smtClean="0">
                <a:latin typeface="宋体" panose="02010600030101010101" pitchFamily="2" charset="-122"/>
                <a:ea typeface="宋体" panose="02010600030101010101" pitchFamily="2" charset="-122"/>
              </a:rPr>
              <a:t>0.0.0.0</a:t>
            </a:r>
            <a:r>
              <a:rPr lang="zh-CN" altLang="en-US" sz="1200" smtClean="0">
                <a:latin typeface="宋体" panose="02010600030101010101" pitchFamily="2" charset="-122"/>
                <a:ea typeface="宋体" panose="02010600030101010101" pitchFamily="2" charset="-122"/>
              </a:rPr>
              <a:t>指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设置</a:t>
            </a:r>
            <a:r>
              <a:rPr lang="en-US" altLang="zh-CN" sz="1200" err="1">
                <a:latin typeface="宋体" panose="02010600030101010101" pitchFamily="2" charset="-122"/>
                <a:ea typeface="宋体" panose="02010600030101010101" pitchFamily="2" charset="-122"/>
              </a:rPr>
              <a:t>jupyter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监控的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sz="1200" smtClean="0">
                <a:latin typeface="宋体" panose="02010600030101010101" pitchFamily="2" charset="-122"/>
                <a:ea typeface="宋体" panose="02010600030101010101" pitchFamily="2" charset="-122"/>
              </a:rPr>
              <a:t>地址</a:t>
            </a:r>
            <a:r>
              <a:rPr lang="en-US" altLang="zh-CN" sz="1200" smtClean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en-US" altLang="zh-CN" sz="12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smtClean="0">
                <a:latin typeface="宋体" panose="02010600030101010101" pitchFamily="2" charset="-122"/>
                <a:ea typeface="宋体" panose="02010600030101010101" pitchFamily="2" charset="-122"/>
              </a:rPr>
              <a:t>8000</a:t>
            </a:r>
            <a:r>
              <a:rPr lang="zh-CN" altLang="en-US" sz="1200" smtClean="0">
                <a:latin typeface="宋体" panose="02010600030101010101" pitchFamily="2" charset="-122"/>
                <a:ea typeface="宋体" panose="02010600030101010101" pitchFamily="2" charset="-122"/>
              </a:rPr>
              <a:t>指监听的端口号</a:t>
            </a:r>
            <a:r>
              <a:rPr lang="en-US" altLang="zh-CN" sz="1200" smtClean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200" smtClean="0">
                <a:latin typeface="宋体" panose="02010600030101010101" pitchFamily="2" charset="-122"/>
                <a:ea typeface="宋体" panose="02010600030101010101" pitchFamily="2" charset="-122"/>
              </a:rPr>
              <a:t>Tree</a:t>
            </a:r>
            <a:r>
              <a:rPr lang="zh-CN" altLang="en-US" sz="1200" smtClean="0">
                <a:latin typeface="宋体" panose="02010600030101010101" pitchFamily="2" charset="-122"/>
                <a:ea typeface="宋体" panose="02010600030101010101" pitchFamily="2" charset="-122"/>
              </a:rPr>
              <a:t>显示该目录下的所有</a:t>
            </a:r>
            <a:r>
              <a:rPr lang="zh-CN" altLang="en-US" sz="1200" smtClean="0"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r>
              <a:rPr lang="en-US" altLang="zh-CN" sz="1200" smtClean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482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sz="2400" b="1" err="1" smtClean="0">
                <a:latin typeface="宋体" panose="02010600030101010101" pitchFamily="2" charset="-122"/>
                <a:ea typeface="宋体" panose="02010600030101010101" pitchFamily="2" charset="-122"/>
              </a:rPr>
              <a:t>Jupyter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Notebook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3338"/>
            <a:ext cx="10515600" cy="49636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首先，我们新建一个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名为</a:t>
            </a:r>
            <a:r>
              <a:rPr lang="en-US" altLang="zh-CN" sz="200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experiments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目录，如图：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000" smtClean="0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608" y="1623647"/>
            <a:ext cx="6221461" cy="18093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608" y="3517555"/>
            <a:ext cx="6221461" cy="2544475"/>
          </a:xfrm>
          <a:prstGeom prst="rect">
            <a:avLst/>
          </a:prstGeom>
        </p:spPr>
      </p:pic>
      <p:sp>
        <p:nvSpPr>
          <p:cNvPr id="12" name="椭圆形标注 11"/>
          <p:cNvSpPr/>
          <p:nvPr/>
        </p:nvSpPr>
        <p:spPr>
          <a:xfrm>
            <a:off x="8067576" y="1274884"/>
            <a:ext cx="2456816" cy="1600200"/>
          </a:xfrm>
          <a:prstGeom prst="wedgeEllipseCallout">
            <a:avLst>
              <a:gd name="adj1" fmla="val -78320"/>
              <a:gd name="adj2" fmla="val 5983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200" smtClean="0"/>
              <a:t>图</a:t>
            </a:r>
            <a:r>
              <a:rPr lang="zh-CN" altLang="en-US" sz="1200" smtClean="0"/>
              <a:t>一</a:t>
            </a:r>
            <a:r>
              <a:rPr lang="en-US" altLang="zh-CN" sz="1200" smtClean="0"/>
              <a:t>:</a:t>
            </a:r>
            <a:r>
              <a:rPr lang="zh-CN" altLang="en-US" sz="1200" smtClean="0"/>
              <a:t>首先点击右上角的</a:t>
            </a:r>
            <a:r>
              <a:rPr lang="en-US" altLang="zh-CN" sz="1200" smtClean="0"/>
              <a:t>New</a:t>
            </a:r>
            <a:r>
              <a:rPr lang="zh-CN" altLang="en-US" sz="1200" smtClean="0"/>
              <a:t>按钮，选择下拉框的</a:t>
            </a:r>
            <a:r>
              <a:rPr lang="en-US" altLang="zh-CN" sz="1200" smtClean="0"/>
              <a:t>Folder</a:t>
            </a:r>
            <a:r>
              <a:rPr lang="zh-CN" altLang="en-US" sz="1200" smtClean="0"/>
              <a:t>，创建目录</a:t>
            </a:r>
            <a:endParaRPr lang="zh-CN" altLang="en-US" sz="1200"/>
          </a:p>
        </p:txBody>
      </p:sp>
      <p:sp>
        <p:nvSpPr>
          <p:cNvPr id="13" name="椭圆形标注 12"/>
          <p:cNvSpPr/>
          <p:nvPr/>
        </p:nvSpPr>
        <p:spPr>
          <a:xfrm>
            <a:off x="8405446" y="4475285"/>
            <a:ext cx="2593732" cy="1586745"/>
          </a:xfrm>
          <a:prstGeom prst="wedgeEllipseCallout">
            <a:avLst>
              <a:gd name="adj1" fmla="val -94681"/>
              <a:gd name="adj2" fmla="val -34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200" smtClean="0"/>
              <a:t>图</a:t>
            </a:r>
            <a:r>
              <a:rPr lang="zh-CN" altLang="en-US" sz="1200" smtClean="0"/>
              <a:t>二：新建的目录默认的名字是</a:t>
            </a:r>
            <a:r>
              <a:rPr lang="en-US" altLang="zh-CN" sz="1200" smtClean="0"/>
              <a:t>Untitiled Folder</a:t>
            </a:r>
            <a:r>
              <a:rPr lang="zh-CN" altLang="en-US" sz="1200" smtClean="0"/>
              <a:t>，我们找到这个目录，然后勾选它，点击上面的</a:t>
            </a:r>
            <a:r>
              <a:rPr lang="en-US" altLang="zh-CN" sz="1200" smtClean="0"/>
              <a:t>Rename</a:t>
            </a:r>
            <a:r>
              <a:rPr lang="zh-CN" altLang="en-US" sz="1200" smtClean="0"/>
              <a:t>按钮，给文件夹重命名为</a:t>
            </a:r>
            <a:r>
              <a:rPr lang="en-US" altLang="zh-CN" sz="1200" smtClean="0"/>
              <a:t>experiments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32881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7603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sz="2400" b="1" err="1">
                <a:latin typeface="宋体" panose="02010600030101010101" pitchFamily="2" charset="-122"/>
                <a:ea typeface="宋体" panose="02010600030101010101" pitchFamily="2" charset="-122"/>
              </a:rPr>
              <a:t>Jupyter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 Notebook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22132"/>
            <a:ext cx="10515600" cy="4954832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点击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experiments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目录，在目录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下新建一个</a:t>
            </a:r>
            <a:r>
              <a:rPr lang="en-US" altLang="zh-CN" sz="2000" err="1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test_python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项目</a:t>
            </a:r>
            <a:r>
              <a:rPr lang="en-US" altLang="zh-CN" smtClean="0"/>
              <a:t>:</a:t>
            </a: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4256"/>
            <a:ext cx="7010297" cy="194005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97934"/>
            <a:ext cx="7038579" cy="1778611"/>
          </a:xfrm>
          <a:prstGeom prst="rect">
            <a:avLst/>
          </a:prstGeom>
        </p:spPr>
      </p:pic>
      <p:sp>
        <p:nvSpPr>
          <p:cNvPr id="8" name="圆角矩形标注 7"/>
          <p:cNvSpPr/>
          <p:nvPr/>
        </p:nvSpPr>
        <p:spPr>
          <a:xfrm>
            <a:off x="8407247" y="2137556"/>
            <a:ext cx="1494693" cy="1293458"/>
          </a:xfrm>
          <a:prstGeom prst="wedgeRoundRectCallout">
            <a:avLst>
              <a:gd name="adj1" fmla="val -80832"/>
              <a:gd name="adj2" fmla="val -710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200" smtClean="0">
                <a:latin typeface="+mn-ea"/>
              </a:rPr>
              <a:t>图</a:t>
            </a:r>
            <a:r>
              <a:rPr lang="zh-CN" altLang="en-US" sz="1200" smtClean="0">
                <a:latin typeface="+mn-ea"/>
              </a:rPr>
              <a:t>三：</a:t>
            </a:r>
            <a:r>
              <a:rPr lang="zh-CN" altLang="en-US" sz="1200" smtClean="0">
                <a:latin typeface="+mn-ea"/>
              </a:rPr>
              <a:t>首先</a:t>
            </a:r>
            <a:r>
              <a:rPr lang="zh-CN" altLang="en-US" sz="1200">
                <a:latin typeface="+mn-ea"/>
              </a:rPr>
              <a:t>点击右上角的</a:t>
            </a:r>
            <a:r>
              <a:rPr lang="en-US" altLang="zh-CN" sz="1200">
                <a:latin typeface="+mn-ea"/>
              </a:rPr>
              <a:t>New</a:t>
            </a:r>
            <a:r>
              <a:rPr lang="zh-CN" altLang="en-US" sz="1200">
                <a:latin typeface="+mn-ea"/>
              </a:rPr>
              <a:t>按钮，选择下拉</a:t>
            </a:r>
            <a:r>
              <a:rPr lang="zh-CN" altLang="en-US" sz="1200">
                <a:latin typeface="+mn-ea"/>
              </a:rPr>
              <a:t>框</a:t>
            </a:r>
            <a:r>
              <a:rPr lang="zh-CN" altLang="en-US" sz="1200" smtClean="0">
                <a:latin typeface="+mn-ea"/>
              </a:rPr>
              <a:t>的</a:t>
            </a:r>
            <a:r>
              <a:rPr lang="en-US" altLang="zh-CN" sz="1200" smtClean="0">
                <a:latin typeface="+mn-ea"/>
              </a:rPr>
              <a:t>Python3</a:t>
            </a:r>
            <a:r>
              <a:rPr lang="zh-CN" altLang="en-US" sz="1200" smtClean="0">
                <a:latin typeface="+mn-ea"/>
              </a:rPr>
              <a:t>，</a:t>
            </a:r>
            <a:r>
              <a:rPr lang="zh-CN" altLang="en-US" sz="1200">
                <a:latin typeface="+mn-ea"/>
              </a:rPr>
              <a:t>创建目录</a:t>
            </a:r>
          </a:p>
          <a:p>
            <a:pPr algn="just"/>
            <a:endParaRPr lang="zh-CN" altLang="en-US"/>
          </a:p>
        </p:txBody>
      </p:sp>
      <p:sp>
        <p:nvSpPr>
          <p:cNvPr id="10" name="圆角矩形标注 9"/>
          <p:cNvSpPr/>
          <p:nvPr/>
        </p:nvSpPr>
        <p:spPr>
          <a:xfrm>
            <a:off x="8407248" y="4346438"/>
            <a:ext cx="1494692" cy="1147685"/>
          </a:xfrm>
          <a:prstGeom prst="wedgeRoundRectCallout">
            <a:avLst>
              <a:gd name="adj1" fmla="val -82652"/>
              <a:gd name="adj2" fmla="val -5403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smtClean="0"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r>
              <a:rPr lang="zh-CN" altLang="en-US" sz="1200" smtClean="0">
                <a:latin typeface="宋体" panose="02010600030101010101" pitchFamily="2" charset="-122"/>
                <a:ea typeface="宋体" panose="02010600030101010101" pitchFamily="2" charset="-122"/>
              </a:rPr>
              <a:t>四</a:t>
            </a:r>
            <a:r>
              <a:rPr lang="en-US" altLang="zh-CN" sz="1200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1200" smtClean="0">
                <a:latin typeface="宋体" panose="02010600030101010101" pitchFamily="2" charset="-122"/>
                <a:ea typeface="宋体" panose="02010600030101010101" pitchFamily="2" charset="-122"/>
              </a:rPr>
              <a:t>接着点击</a:t>
            </a:r>
            <a:r>
              <a:rPr lang="en-US" altLang="zh-CN" sz="1200" smtClean="0">
                <a:latin typeface="宋体" panose="02010600030101010101" pitchFamily="2" charset="-122"/>
                <a:ea typeface="宋体" panose="02010600030101010101" pitchFamily="2" charset="-122"/>
              </a:rPr>
              <a:t>Untitiled</a:t>
            </a:r>
            <a:r>
              <a:rPr lang="zh-CN" altLang="en-US" sz="1200" smtClean="0">
                <a:latin typeface="宋体" panose="02010600030101010101" pitchFamily="2" charset="-122"/>
                <a:ea typeface="宋体" panose="02010600030101010101" pitchFamily="2" charset="-122"/>
              </a:rPr>
              <a:t>，重命名为</a:t>
            </a:r>
            <a:r>
              <a:rPr lang="en-US" altLang="zh-CN" sz="1200" smtClean="0">
                <a:latin typeface="宋体" panose="02010600030101010101" pitchFamily="2" charset="-122"/>
                <a:ea typeface="宋体" panose="02010600030101010101" pitchFamily="2" charset="-122"/>
              </a:rPr>
              <a:t>test_python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784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7940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sz="2400" b="1" err="1">
                <a:latin typeface="宋体" panose="02010600030101010101" pitchFamily="2" charset="-122"/>
                <a:ea typeface="宋体" panose="02010600030101010101" pitchFamily="2" charset="-122"/>
              </a:rPr>
              <a:t>Jupyter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 Notebook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30924"/>
            <a:ext cx="10515600" cy="49460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en-US" altLang="zh-CN" sz="2000" err="1">
                <a:latin typeface="宋体" panose="02010600030101010101" pitchFamily="2" charset="-122"/>
                <a:ea typeface="宋体" panose="02010600030101010101" pitchFamily="2" charset="-122"/>
              </a:rPr>
              <a:t>Jupyter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 Notebook</a:t>
            </a:r>
            <a:r>
              <a:rPr lang="zh-CN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建立简单的</a:t>
            </a:r>
            <a:r>
              <a:rPr lang="zh-CN" altLang="zh-CN" sz="200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会话</a:t>
            </a:r>
            <a:endParaRPr lang="en-US" altLang="zh-CN" sz="2000" smtClean="0">
              <a:solidFill>
                <a:srgbClr val="FFFF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78" y="1687757"/>
            <a:ext cx="6510338" cy="194464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578" y="3784743"/>
            <a:ext cx="6579648" cy="2239880"/>
          </a:xfrm>
          <a:prstGeom prst="rect">
            <a:avLst/>
          </a:prstGeom>
        </p:spPr>
      </p:pic>
      <p:sp>
        <p:nvSpPr>
          <p:cNvPr id="6" name="圆角矩形标注 5"/>
          <p:cNvSpPr/>
          <p:nvPr/>
        </p:nvSpPr>
        <p:spPr>
          <a:xfrm>
            <a:off x="8090389" y="2514600"/>
            <a:ext cx="1194287" cy="984739"/>
          </a:xfrm>
          <a:prstGeom prst="wedgeRoundRectCallout">
            <a:avLst>
              <a:gd name="adj1" fmla="val -99546"/>
              <a:gd name="adj2" fmla="val -5919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200">
                <a:latin typeface="+mj-ea"/>
                <a:ea typeface="+mj-ea"/>
              </a:rPr>
              <a:t>图</a:t>
            </a:r>
            <a:r>
              <a:rPr lang="zh-CN" altLang="en-US" sz="1200" smtClean="0">
                <a:latin typeface="+mj-ea"/>
                <a:ea typeface="+mj-ea"/>
              </a:rPr>
              <a:t>五：在绿色框中输入代码，点击</a:t>
            </a:r>
            <a:r>
              <a:rPr lang="en-US" altLang="zh-CN" sz="1200" smtClean="0">
                <a:latin typeface="+mj-ea"/>
                <a:ea typeface="+mj-ea"/>
              </a:rPr>
              <a:t>Run</a:t>
            </a:r>
            <a:r>
              <a:rPr lang="zh-CN" altLang="en-US" sz="1200" smtClean="0">
                <a:latin typeface="+mj-ea"/>
                <a:ea typeface="+mj-ea"/>
              </a:rPr>
              <a:t>按钮运行代码</a:t>
            </a:r>
            <a:endParaRPr lang="zh-CN" altLang="en-US" sz="1200">
              <a:latin typeface="+mj-ea"/>
              <a:ea typeface="+mj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8090389" y="4280678"/>
            <a:ext cx="1194288" cy="836445"/>
          </a:xfrm>
          <a:prstGeom prst="wedgeRoundRectCallout">
            <a:avLst>
              <a:gd name="adj1" fmla="val -99546"/>
              <a:gd name="adj2" fmla="val 68644"/>
              <a:gd name="adj3" fmla="val 1666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200" smtClean="0">
                <a:latin typeface="+mj-ea"/>
                <a:ea typeface="+mj-ea"/>
              </a:rPr>
              <a:t>图</a:t>
            </a:r>
            <a:r>
              <a:rPr lang="zh-CN" altLang="en-US" sz="1200" smtClean="0">
                <a:latin typeface="+mj-ea"/>
                <a:ea typeface="+mj-ea"/>
              </a:rPr>
              <a:t>六：继续输入其他例子，运行</a:t>
            </a:r>
            <a:endParaRPr lang="zh-CN" altLang="en-US" sz="12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6327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7536"/>
          </a:xfrm>
        </p:spPr>
        <p:txBody>
          <a:bodyPr>
            <a:noAutofit/>
          </a:bodyPr>
          <a:lstStyle/>
          <a:p>
            <a:pPr algn="l"/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72662"/>
            <a:ext cx="10515600" cy="510430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把以上提到的实验内容</a:t>
            </a:r>
            <a:r>
              <a:rPr lang="zh-CN" altLang="en-US" sz="200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自己操作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一遍；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000" err="1" smtClean="0">
                <a:latin typeface="宋体" panose="02010600030101010101" pitchFamily="2" charset="-122"/>
                <a:ea typeface="宋体" panose="02010600030101010101" pitchFamily="2" charset="-122"/>
              </a:rPr>
              <a:t>jupyter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 notebook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环境下，完成以下功能：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  1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）创建变量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，赋值为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，打印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的类型；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  2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）分别打印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x+1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x-1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x**2;</a:t>
            </a:r>
          </a:p>
          <a:p>
            <a:pPr marL="0" indent="0">
              <a:buNone/>
            </a:pP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000" err="1" smtClean="0">
                <a:latin typeface="宋体" panose="02010600030101010101" pitchFamily="2" charset="-122"/>
                <a:ea typeface="宋体" panose="02010600030101010101" pitchFamily="2" charset="-122"/>
              </a:rPr>
              <a:t>jupyter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 notebook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环境下，完成以下功能：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  1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）创建一个名为</a:t>
            </a:r>
            <a:r>
              <a:rPr lang="en-US" altLang="zh-CN" sz="2000" err="1" smtClean="0">
                <a:latin typeface="宋体" panose="02010600030101010101" pitchFamily="2" charset="-122"/>
                <a:ea typeface="宋体" panose="02010600030101010101" pitchFamily="2" charset="-122"/>
              </a:rPr>
              <a:t>nums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的列表，列表元素为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2)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分别打印列表</a:t>
            </a:r>
            <a:r>
              <a:rPr lang="en-US" altLang="zh-CN" sz="2000" err="1" smtClean="0">
                <a:latin typeface="宋体" panose="02010600030101010101" pitchFamily="2" charset="-122"/>
                <a:ea typeface="宋体" panose="02010600030101010101" pitchFamily="2" charset="-122"/>
              </a:rPr>
              <a:t>nums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的所有元素，第三个元素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第二个元素和第三个元素相加；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64121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CCE8C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247</TotalTime>
  <Words>557</Words>
  <Application>Microsoft Office PowerPoint</Application>
  <PresentationFormat>宽屏</PresentationFormat>
  <Paragraphs>60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宋体</vt:lpstr>
      <vt:lpstr>Arial</vt:lpstr>
      <vt:lpstr>Century Gothic</vt:lpstr>
      <vt:lpstr>Wingdings</vt:lpstr>
      <vt:lpstr>Wingdings 3</vt:lpstr>
      <vt:lpstr>离子</vt:lpstr>
      <vt:lpstr> Numpy和Scipy简介  1.1 IPython</vt:lpstr>
      <vt:lpstr>1.Ipython的功能</vt:lpstr>
      <vt:lpstr>2.启动IPython</vt:lpstr>
      <vt:lpstr>3.Jupyter Notebook</vt:lpstr>
      <vt:lpstr>4.使用Jupyter Notebook</vt:lpstr>
      <vt:lpstr>4.使用Jupyter Notebook</vt:lpstr>
      <vt:lpstr>4.使用Jupyter Notebook</vt:lpstr>
      <vt:lpstr>4.使用Jupyter Notebook</vt:lpstr>
      <vt:lpstr>5.问题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Numpy和Scipy简介  1.1 IPython</dc:title>
  <dc:creator>杨 静莹</dc:creator>
  <cp:lastModifiedBy>杨 静莹</cp:lastModifiedBy>
  <cp:revision>50</cp:revision>
  <dcterms:created xsi:type="dcterms:W3CDTF">2019-04-07T03:57:26Z</dcterms:created>
  <dcterms:modified xsi:type="dcterms:W3CDTF">2019-04-18T02:32:40Z</dcterms:modified>
</cp:coreProperties>
</file>