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6" r:id="rId3"/>
    <p:sldId id="258" r:id="rId4"/>
    <p:sldId id="259" r:id="rId5"/>
    <p:sldId id="261" r:id="rId6"/>
    <p:sldId id="264" r:id="rId7"/>
    <p:sldId id="266" r:id="rId8"/>
    <p:sldId id="276" r:id="rId9"/>
    <p:sldId id="267" r:id="rId10"/>
    <p:sldId id="268" r:id="rId11"/>
    <p:sldId id="270" r:id="rId12"/>
    <p:sldId id="271" r:id="rId13"/>
    <p:sldId id="274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静莹" initials="杨" lastIdx="2" clrIdx="0">
    <p:extLst>
      <p:ext uri="{19B8F6BF-5375-455C-9EA6-DF929625EA0E}">
        <p15:presenceInfo xmlns:p15="http://schemas.microsoft.com/office/powerpoint/2012/main" userId="5b3a5f34b987f3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8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6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038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92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8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6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4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9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5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1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9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3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F8F49E-AD53-4B5A-92ED-875F09B2D24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1285-7AB8-44AD-A9E7-E7CC922EA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2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7%BA%BF%E6%80%A7%E6%97%A0%E5%85%B3" TargetMode="External"/><Relationship Id="rId4" Type="http://schemas.openxmlformats.org/officeDocument/2006/relationships/hyperlink" Target="https://zh.wikipedia.org/wiki/%E7%BA%BF%E6%80%A7%E4%BB%A3%E6%95%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4990"/>
            <a:ext cx="9144000" cy="141969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1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en-US" altLang="zh-CN" sz="3100" b="1" dirty="0" err="1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endParaRPr lang="zh-CN" altLang="en-US" sz="31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98271" y="2775857"/>
            <a:ext cx="8014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1.Numpy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数组索引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数组数学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广播语义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sz="2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5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9815"/>
            <a:ext cx="10515600" cy="70167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数学运算：点函数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我们用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点函数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来计算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向量的内积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，用一个向量乘以一个矩阵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，矩阵乘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以矩阵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1426801"/>
            <a:ext cx="7239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0721"/>
            <a:ext cx="10515600" cy="77787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数学运算：矩阵求和、求转置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43000"/>
            <a:ext cx="9905997" cy="47328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矩阵求和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运算，以及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矩阵的转置</a:t>
            </a:r>
            <a:endParaRPr lang="zh-CN" altLang="en-US" sz="20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57" y="1556656"/>
            <a:ext cx="7362825" cy="44005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879339" y="2953075"/>
            <a:ext cx="1717904" cy="120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注意序号</a:t>
            </a:r>
            <a:r>
              <a:rPr lang="en-US" altLang="zh-CN" dirty="0" smtClean="0"/>
              <a:t>36</a:t>
            </a:r>
            <a:r>
              <a:rPr lang="zh-CN" altLang="en-US" dirty="0" smtClean="0"/>
              <a:t>，对秩为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的数组求转置没有任何作用。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9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7302" y="508040"/>
            <a:ext cx="9601196" cy="871606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广播语义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726"/>
            <a:ext cx="10515600" cy="49294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广播语义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一种强大的机制，它允许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在执行算术运算时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处理不同形状的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通常我们有一个更小的数组和一个更大的数组，我们希望多次使用更小的数组来对更大的数组执行一些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2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718349" y="2401193"/>
            <a:ext cx="1604356" cy="1030778"/>
          </a:xfrm>
          <a:prstGeom prst="wedgeRoundRectCallout">
            <a:avLst>
              <a:gd name="adj1" fmla="val -78865"/>
              <a:gd name="adj2" fmla="val -181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例如，假设我们想给矩阵的每一行加上一个常数向量。我们可以这样做：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416570" y="3553099"/>
            <a:ext cx="2086493" cy="1679170"/>
          </a:xfrm>
          <a:prstGeom prst="wedgeRoundRectCallout">
            <a:avLst>
              <a:gd name="adj1" fmla="val -149684"/>
              <a:gd name="adj2" fmla="val -45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然而，当矩阵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非常大时，用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计算显式循环可能会很慢。注意，向矩阵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的每一行添加向量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等价于通过垂直叠加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的多个副本来形成矩阵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vv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，然后对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vv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进行元素求和。我们可以这样实现这个方法</a:t>
            </a:r>
            <a:endParaRPr lang="zh-CN" altLang="en-US" sz="1200" dirty="0"/>
          </a:p>
        </p:txBody>
      </p:sp>
      <p:sp>
        <p:nvSpPr>
          <p:cNvPr id="7" name="圆角矩形标注 6"/>
          <p:cNvSpPr/>
          <p:nvPr/>
        </p:nvSpPr>
        <p:spPr>
          <a:xfrm>
            <a:off x="5565833" y="5232269"/>
            <a:ext cx="1537855" cy="715956"/>
          </a:xfrm>
          <a:prstGeom prst="wedgeRoundRectCallout">
            <a:avLst>
              <a:gd name="adj1" fmla="val -70563"/>
              <a:gd name="adj2" fmla="val -506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广播允许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我们执行这个计算，而不需要实际创建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的多个副本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7" y="2493516"/>
            <a:ext cx="4108573" cy="36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5939"/>
            <a:ext cx="10515600" cy="798657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广播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语义：应用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1390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以下是广播的一些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652426"/>
            <a:ext cx="5758543" cy="4356793"/>
          </a:xfrm>
          <a:prstGeom prst="rect">
            <a:avLst/>
          </a:prstGeom>
        </p:spPr>
      </p:pic>
      <p:sp>
        <p:nvSpPr>
          <p:cNvPr id="5" name="线形标注 3 4"/>
          <p:cNvSpPr/>
          <p:nvPr/>
        </p:nvSpPr>
        <p:spPr>
          <a:xfrm>
            <a:off x="7641771" y="2144684"/>
            <a:ext cx="2975429" cy="3329016"/>
          </a:xfrm>
          <a:prstGeom prst="borderCallout3">
            <a:avLst>
              <a:gd name="adj1" fmla="val 18750"/>
              <a:gd name="adj2" fmla="val -1764"/>
              <a:gd name="adj3" fmla="val 18750"/>
              <a:gd name="adj4" fmla="val -16667"/>
              <a:gd name="adj5" fmla="val 100000"/>
              <a:gd name="adj6" fmla="val -16667"/>
              <a:gd name="adj7" fmla="val 59798"/>
              <a:gd name="adj8" fmla="val -3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45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：将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重塑为一列形状为（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3,1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）的向量，然后广播来得到一个形状（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3,2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）的输出。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46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的形状是（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2,3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的形状是（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，），所以它们广播后得到的矩阵类型为（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2,3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48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：两种给矩阵的每一列加上一个向量的方法，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的做法是转置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，那么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就有形状（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3,2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然后和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广播生成形状是（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3,2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）的结果，再对这个结果转置得到（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2,3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）的最终结果；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48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是将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重塑为形状（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2,1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）的列向量，然后直接对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广播产生相同的结果输出。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49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将标量视为类型（）的数组，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的形状是（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2,3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），可以一起广播形成（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2,3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）的结果矩阵。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0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465" y="719087"/>
            <a:ext cx="9601196" cy="795867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465" y="1628384"/>
            <a:ext cx="10052132" cy="4247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</a:t>
            </a:r>
            <a:r>
              <a:rPr lang="en-US" altLang="zh-CN" sz="2000" dirty="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a=[8,9,10],b=[[7,2,3],[3,4,5]],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打印它们的维度和所有元素；改变数组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的第二个元素，令它等于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，再打印出来。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使用切片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提取上一问数组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的第一第二行和第二第三列元素，并赋值给变量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中，并打印数组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的第一行第二列元素；改变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的第一行第二列元素，再打印一次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的第一行第二列元素。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构建数组矩阵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x=[[3,7],[4,2]],y=[[8,3],[5,9]],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进行加减乘除操作，并打印结果。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构建向量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z=[3,0,2],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添加到上一问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的每一行中，并打印结果；将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向量与上一问的矩阵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相减，并打印结果。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6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4569" y="744139"/>
            <a:ext cx="9601196" cy="79656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1.Numpy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569" y="1540703"/>
            <a:ext cx="9601196" cy="42224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Numerical Python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的缩写，是一个由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多维数组对象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处理这些数组的例程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集合组成的库。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科学计算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的核心库。它提供了一个高性能的多维数组对象，以及处理这些数组的工具。使用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，可以对数组执行数学和逻辑操作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4813" y="5007770"/>
            <a:ext cx="3889449" cy="31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https://</a:t>
            </a:r>
            <a:r>
              <a:rPr lang="en-US" altLang="zh-CN" sz="1200" dirty="0" smtClean="0"/>
              <a:t>www.tutorialspoint.com/numpy/index.htm</a:t>
            </a:r>
          </a:p>
        </p:txBody>
      </p:sp>
      <p:sp>
        <p:nvSpPr>
          <p:cNvPr id="5" name="矩形 4"/>
          <p:cNvSpPr/>
          <p:nvPr/>
        </p:nvSpPr>
        <p:spPr>
          <a:xfrm>
            <a:off x="1114813" y="5402874"/>
            <a:ext cx="5460553" cy="276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http://cs231n.github.io/python-numpy-tutorial/#numpy-array-indexing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28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014" y="144007"/>
            <a:ext cx="10711785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数组：数组创建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014" y="1181101"/>
            <a:ext cx="11082348" cy="52572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是由所有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类型相同的值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组成的网格，由非负整数的元组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用我们上一节学到的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，创建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数组，并使用方括号访问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元素，具体例子如下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lvl="0" indent="0">
              <a:buNone/>
            </a:pPr>
            <a:r>
              <a:rPr lang="zh-CN" altLang="zh-CN" sz="2000" i="1" dirty="0" smtClean="0">
                <a:solidFill>
                  <a:srgbClr val="629755"/>
                </a:solidFill>
              </a:rPr>
              <a:t/>
            </a:r>
            <a:br>
              <a:rPr lang="zh-CN" altLang="zh-CN" sz="2000" i="1" dirty="0" smtClean="0">
                <a:solidFill>
                  <a:srgbClr val="629755"/>
                </a:solidFill>
              </a:rPr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80" y="2240141"/>
            <a:ext cx="6884930" cy="37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1430"/>
            <a:ext cx="10515600" cy="100148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数组：数组创建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4277"/>
            <a:ext cx="10515600" cy="52126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创建数组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lang="zh-CN" altLang="en-US" sz="20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0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32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57259"/>
            <a:ext cx="6701444" cy="4730953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8174615" y="2593571"/>
            <a:ext cx="2715058" cy="1704109"/>
          </a:xfrm>
          <a:prstGeom prst="wedgeRoundRectCallout">
            <a:avLst>
              <a:gd name="adj1" fmla="val -60896"/>
              <a:gd name="adj2" fmla="val -6061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是创建并打印一个全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的数组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是创建并打印一个全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的数组；</a:t>
            </a:r>
          </a:p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是创建并打印一个常数数组；</a:t>
            </a:r>
          </a:p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是创建并打印一个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2x2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的单位矩阵；</a:t>
            </a:r>
          </a:p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是创建并打印一个由随机数组成的数组；</a:t>
            </a:r>
          </a:p>
        </p:txBody>
      </p:sp>
    </p:spTree>
    <p:extLst>
      <p:ext uri="{BB962C8B-B14F-4D97-AF65-F5344CB8AC3E}">
        <p14:creationId xmlns:p14="http://schemas.microsoft.com/office/powerpoint/2010/main" val="19543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964" y="635000"/>
            <a:ext cx="10515600" cy="6628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数组索引：</a:t>
            </a:r>
            <a:r>
              <a:rPr lang="en-US" altLang="zh-CN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Slicing </a:t>
            </a:r>
            <a:r>
              <a:rPr lang="zh-CN" altLang="en-US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切片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92200"/>
            <a:ext cx="10515600" cy="5452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提供了几种索引数组的方法：</a:t>
            </a:r>
            <a:r>
              <a:rPr lang="zh-CN" altLang="en-US" sz="20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切片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混合使用整数索引和切片索引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ython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的列表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数组可以切片。因为数组是多维的，所以需要为数组的每个维度指定一个切片。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1" y="2374880"/>
            <a:ext cx="5940474" cy="1591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12" y="4164909"/>
            <a:ext cx="5940474" cy="182724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8408485" y="3945467"/>
            <a:ext cx="2555848" cy="1848437"/>
          </a:xfrm>
          <a:prstGeom prst="wedgeRoundRectCallout">
            <a:avLst>
              <a:gd name="adj1" fmla="val -69829"/>
              <a:gd name="adj2" fmla="val -213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将整数索引与切片混合使用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a[1,:])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会得到一个较低秩的数组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row_r1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(row_r1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的秩为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，当只使用切片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(a[1:2,:])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得到的数组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row_r2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与原始数组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(row_r2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的秩为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zh-CN" sz="12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zh-CN" sz="120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8385542" y="2213860"/>
            <a:ext cx="2654992" cy="1630395"/>
          </a:xfrm>
          <a:prstGeom prst="wedgeRoundRectCallout">
            <a:avLst>
              <a:gd name="adj1" fmla="val -31282"/>
              <a:gd name="adj2" fmla="val 42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200" dirty="0" smtClean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/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zh-CN" altLang="zh-CN" sz="1200" u="sng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hlinkClick r:id="rId4" tooltip="线性代数"/>
              </a:rPr>
              <a:t>线性代数</a:t>
            </a:r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中，一个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矩阵</a:t>
            </a: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列秩是 </a:t>
            </a: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的</a:t>
            </a:r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hlinkClick r:id="rId5" tooltip="线性无关"/>
              </a:rPr>
              <a:t>线性无关</a:t>
            </a:r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的纵列的极大数目。类似地，行秩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hlinkClick r:id="rId5" tooltip="线性无关"/>
              </a:rPr>
              <a:t>线性无关</a:t>
            </a:r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的横行的极大数目。矩阵的列秩和行秩总是相等的，因此它们可以简单地称作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矩阵</a:t>
            </a: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zh-CN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秩</a:t>
            </a:r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。通常表示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为</a:t>
            </a: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r(A)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rank(A)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或</a:t>
            </a:r>
            <a:r>
              <a:rPr lang="en-US" altLang="zh-CN" sz="1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rk</a:t>
            </a: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(A)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zh-CN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13" name="AutoShape 4" descr="A"/>
          <p:cNvSpPr>
            <a:spLocks noChangeAspect="1" noChangeArrowheads="1"/>
          </p:cNvSpPr>
          <p:nvPr/>
        </p:nvSpPr>
        <p:spPr bwMode="auto">
          <a:xfrm>
            <a:off x="1704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5" descr="A"/>
          <p:cNvSpPr>
            <a:spLocks noChangeAspect="1" noChangeArrowheads="1"/>
          </p:cNvSpPr>
          <p:nvPr/>
        </p:nvSpPr>
        <p:spPr bwMode="auto">
          <a:xfrm>
            <a:off x="2444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6" descr="A"/>
          <p:cNvSpPr>
            <a:spLocks noChangeAspect="1" noChangeArrowheads="1"/>
          </p:cNvSpPr>
          <p:nvPr/>
        </p:nvSpPr>
        <p:spPr bwMode="auto">
          <a:xfrm>
            <a:off x="5559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7" descr="A"/>
          <p:cNvSpPr>
            <a:spLocks noChangeAspect="1" noChangeArrowheads="1"/>
          </p:cNvSpPr>
          <p:nvPr/>
        </p:nvSpPr>
        <p:spPr bwMode="auto">
          <a:xfrm>
            <a:off x="114681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8" descr="{\displaystyle \mathrm {r} (A)}"/>
          <p:cNvSpPr>
            <a:spLocks noChangeAspect="1" noChangeArrowheads="1"/>
          </p:cNvSpPr>
          <p:nvPr/>
        </p:nvSpPr>
        <p:spPr bwMode="auto">
          <a:xfrm>
            <a:off x="12766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{\displaystyle \mathrm {rank} (A)}"/>
          <p:cNvSpPr>
            <a:spLocks noChangeAspect="1" noChangeArrowheads="1"/>
          </p:cNvSpPr>
          <p:nvPr/>
        </p:nvSpPr>
        <p:spPr bwMode="auto">
          <a:xfrm>
            <a:off x="130492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0" descr="{\displaystyle \mathrm {rk} (A)}"/>
          <p:cNvSpPr>
            <a:spLocks noChangeAspect="1" noChangeArrowheads="1"/>
          </p:cNvSpPr>
          <p:nvPr/>
        </p:nvSpPr>
        <p:spPr bwMode="auto">
          <a:xfrm>
            <a:off x="13331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915419" y="5909319"/>
            <a:ext cx="4294448" cy="274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https://zh.wikipedia.org/wiki/</a:t>
            </a:r>
            <a:r>
              <a:rPr lang="zh-CN" altLang="en-US" sz="1200" dirty="0">
                <a:latin typeface="+mj-ea"/>
                <a:ea typeface="+mj-ea"/>
              </a:rPr>
              <a:t>秩</a:t>
            </a:r>
            <a:r>
              <a:rPr lang="en-US" altLang="zh-CN" sz="1200" dirty="0">
                <a:latin typeface="+mj-ea"/>
                <a:ea typeface="+mj-ea"/>
              </a:rPr>
              <a:t>_(</a:t>
            </a:r>
            <a:r>
              <a:rPr lang="zh-CN" altLang="en-US" sz="1200" dirty="0">
                <a:latin typeface="+mj-ea"/>
                <a:ea typeface="+mj-ea"/>
              </a:rPr>
              <a:t>线性代数</a:t>
            </a:r>
            <a:r>
              <a:rPr lang="en-US" altLang="zh-CN" sz="1200" dirty="0">
                <a:latin typeface="+mj-ea"/>
                <a:ea typeface="+mj-ea"/>
              </a:rPr>
              <a:t>)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583122"/>
            <a:ext cx="9998527" cy="539096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索引：整数数组索引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064029"/>
            <a:ext cx="10773229" cy="53222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当使用切片对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数组进行索引时，得到的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数组视图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将始终是原始数组的子数组。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相反，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整数数组索引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允许使用来自另一个数组的数据构造任意数组。举个例子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0" y="1903712"/>
            <a:ext cx="5759764" cy="4206143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>
          <a:xfrm>
            <a:off x="8005156" y="2227811"/>
            <a:ext cx="2734887" cy="1546167"/>
          </a:xfrm>
          <a:prstGeom prst="cloudCallout">
            <a:avLst>
              <a:gd name="adj1" fmla="val -85924"/>
              <a:gd name="adj2" fmla="val -98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数组视图是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指与较大数组共享相同数据的较小数组。因为是共享数据，所以修改小数组中的数据会影响大数组。</a:t>
            </a:r>
          </a:p>
        </p:txBody>
      </p:sp>
      <p:sp>
        <p:nvSpPr>
          <p:cNvPr id="9" name="矩形 8"/>
          <p:cNvSpPr/>
          <p:nvPr/>
        </p:nvSpPr>
        <p:spPr>
          <a:xfrm>
            <a:off x="7392625" y="5871433"/>
            <a:ext cx="3857106" cy="290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https://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finthon.com/numpy-arrayview-copy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173" y="4006783"/>
            <a:ext cx="2947553" cy="957195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 rot="10800000">
            <a:off x="5702531" y="2078182"/>
            <a:ext cx="2477326" cy="23329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73" y="5044392"/>
            <a:ext cx="2947553" cy="637079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3225338" y="5318585"/>
            <a:ext cx="4438997" cy="6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0553"/>
            <a:ext cx="10515600" cy="65405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索引：布尔数组索引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603"/>
            <a:ext cx="10515600" cy="4835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布尔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数组索引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允许选择数组中的任意元素。通常，这种索引类型用于选择满足某种条件的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元素。举个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83" y="2322505"/>
            <a:ext cx="8913096" cy="2796948"/>
          </a:xfrm>
          <a:prstGeom prst="rect">
            <a:avLst/>
          </a:prstGeom>
        </p:spPr>
      </p:pic>
      <p:sp>
        <p:nvSpPr>
          <p:cNvPr id="6" name="剪去单角的矩形 5"/>
          <p:cNvSpPr/>
          <p:nvPr/>
        </p:nvSpPr>
        <p:spPr>
          <a:xfrm>
            <a:off x="8273637" y="4956452"/>
            <a:ext cx="2639587" cy="980903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槽：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用于接受信号，而且槽只是普通的对象成员函数。当和槽连接的信号被发射时，槽会被调用。一个槽并不知道是否有任何信号与自己相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连接。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5439"/>
            <a:ext cx="10515600" cy="79797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b="1" dirty="0" smtClean="0"/>
              <a:t>.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4644"/>
            <a:ext cx="10515600" cy="49523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每个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数组都是由相同类型的元素组成的网格。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提供了一组可以用来构造数组的大型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数字数据类型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 dirty="0" smtClean="0">
              <a:solidFill>
                <a:srgbClr val="CC7832"/>
              </a:solidFill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14" y="2084162"/>
            <a:ext cx="9775129" cy="35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2096"/>
            <a:ext cx="10515600" cy="67990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数学运算：加减乘除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5589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数学函数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对数组进行元素操作，既可以作为操作符重载，也可以作为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模块中的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03" y="1929344"/>
            <a:ext cx="4547753" cy="41827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72" y="4114802"/>
            <a:ext cx="2286000" cy="2286000"/>
          </a:xfrm>
          <a:prstGeom prst="rect">
            <a:avLst/>
          </a:prstGeom>
        </p:spPr>
      </p:pic>
      <p:sp>
        <p:nvSpPr>
          <p:cNvPr id="15" name="左箭头标注 14"/>
          <p:cNvSpPr/>
          <p:nvPr/>
        </p:nvSpPr>
        <p:spPr>
          <a:xfrm>
            <a:off x="5877098" y="2576946"/>
            <a:ext cx="4123112" cy="1662545"/>
          </a:xfrm>
          <a:prstGeom prst="leftArrowCallout">
            <a:avLst>
              <a:gd name="adj1" fmla="val 17000"/>
              <a:gd name="adj2" fmla="val 25000"/>
              <a:gd name="adj3" fmla="val 255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元素智能（</a:t>
            </a:r>
            <a:r>
              <a:rPr lang="en-US" altLang="zh-CN" dirty="0" smtClean="0"/>
              <a:t>elementwise</a:t>
            </a:r>
            <a:r>
              <a:rPr lang="zh-CN" altLang="en-US" dirty="0" smtClean="0"/>
              <a:t>）：两个维度相同的矩阵对应相同位置上的元素进行加减乘除操作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0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4379</TotalTime>
  <Words>1199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Century Gothic</vt:lpstr>
      <vt:lpstr>Lucida Sans Typewriter</vt:lpstr>
      <vt:lpstr>Wingdings</vt:lpstr>
      <vt:lpstr>Wingdings 3</vt:lpstr>
      <vt:lpstr>离子</vt:lpstr>
      <vt:lpstr> Numpy和Scipy简介  1.2 Numpy</vt:lpstr>
      <vt:lpstr>1.Numpy的功能</vt:lpstr>
      <vt:lpstr>2. 数组：数组创建</vt:lpstr>
      <vt:lpstr>2. 数组：数组创建</vt:lpstr>
      <vt:lpstr>3. 数组索引：Slicing 切片 </vt:lpstr>
      <vt:lpstr>3. 数组索引：整数数组索引 </vt:lpstr>
      <vt:lpstr>3. 数组索引：布尔数组索引 </vt:lpstr>
      <vt:lpstr>4. 数据类型</vt:lpstr>
      <vt:lpstr>5. 数学运算：加减乘除</vt:lpstr>
      <vt:lpstr>4. 数学运算：点函数</vt:lpstr>
      <vt:lpstr>5. 数学运算：矩阵求和、求转置</vt:lpstr>
      <vt:lpstr>6. 广播语义</vt:lpstr>
      <vt:lpstr>6. 广播语义：应用</vt:lpstr>
      <vt:lpstr>7.问题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杨 静莹</dc:creator>
  <cp:lastModifiedBy>杨 静莹</cp:lastModifiedBy>
  <cp:revision>143</cp:revision>
  <dcterms:created xsi:type="dcterms:W3CDTF">2019-04-03T13:21:36Z</dcterms:created>
  <dcterms:modified xsi:type="dcterms:W3CDTF">2019-04-18T06:45:05Z</dcterms:modified>
</cp:coreProperties>
</file>