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90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6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9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4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658AE9-956C-4BD5-BD9B-4C15C854D9A7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F417-0EA1-4F49-A5F1-36F38967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6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9463"/>
            <a:ext cx="9144000" cy="1940877"/>
          </a:xfrm>
        </p:spPr>
        <p:txBody>
          <a:bodyPr/>
          <a:lstStyle/>
          <a:p>
            <a:pPr algn="ctr"/>
            <a:r>
              <a:rPr lang="en-US" altLang="zh-CN" sz="3600" b="1" smtClean="0">
                <a:latin typeface="+mj-ea"/>
              </a:rPr>
              <a:t>2 PyTorch</a:t>
            </a:r>
            <a:r>
              <a:rPr lang="zh-CN" altLang="en-US" sz="3600" b="1" smtClean="0">
                <a:latin typeface="+mj-ea"/>
              </a:rPr>
              <a:t>的</a:t>
            </a:r>
            <a:r>
              <a:rPr lang="en-US" altLang="zh-CN" sz="3600" b="1" smtClean="0">
                <a:latin typeface="+mj-ea"/>
              </a:rPr>
              <a:t>teonsor</a:t>
            </a:r>
            <a:r>
              <a:rPr lang="zh-CN" altLang="en-US" sz="3600" b="1" smtClean="0">
                <a:latin typeface="+mj-ea"/>
              </a:rPr>
              <a:t>概念</a:t>
            </a:r>
            <a:r>
              <a:rPr lang="en-US" altLang="zh-CN" sz="3600" b="1" smtClean="0">
                <a:latin typeface="+mj-ea"/>
              </a:rPr>
              <a:t/>
            </a:r>
            <a:br>
              <a:rPr lang="en-US" altLang="zh-CN" sz="3600" b="1" smtClean="0">
                <a:latin typeface="+mj-ea"/>
              </a:rPr>
            </a:br>
            <a:r>
              <a:rPr lang="en-US" altLang="zh-CN" sz="3600" b="1" smtClean="0">
                <a:latin typeface="+mj-ea"/>
              </a:rPr>
              <a:t/>
            </a:r>
            <a:br>
              <a:rPr lang="en-US" altLang="zh-CN" sz="3600" b="1" smtClean="0">
                <a:latin typeface="+mj-ea"/>
              </a:rPr>
            </a:br>
            <a:r>
              <a:rPr lang="en-US" altLang="zh-CN" sz="2800" b="1" smtClean="0">
                <a:solidFill>
                  <a:srgbClr val="00B050"/>
                </a:solidFill>
                <a:latin typeface="+mj-ea"/>
              </a:rPr>
              <a:t>2.1 Pytorch</a:t>
            </a:r>
            <a:r>
              <a:rPr lang="zh-CN" altLang="en-US" sz="2800" b="1" smtClean="0">
                <a:solidFill>
                  <a:srgbClr val="00B050"/>
                </a:solidFill>
                <a:latin typeface="+mj-ea"/>
              </a:rPr>
              <a:t>的</a:t>
            </a:r>
            <a:r>
              <a:rPr lang="en-US" altLang="zh-CN" sz="2800" b="1" smtClean="0">
                <a:solidFill>
                  <a:srgbClr val="00B050"/>
                </a:solidFill>
                <a:latin typeface="+mj-ea"/>
              </a:rPr>
              <a:t>tensor</a:t>
            </a:r>
            <a:r>
              <a:rPr lang="zh-CN" altLang="en-US" sz="2800" b="1" smtClean="0">
                <a:solidFill>
                  <a:srgbClr val="00B050"/>
                </a:solidFill>
                <a:latin typeface="+mj-ea"/>
              </a:rPr>
              <a:t>操作</a:t>
            </a:r>
            <a:endParaRPr lang="zh-CN" altLang="en-US" sz="2800" b="1">
              <a:solidFill>
                <a:srgbClr val="00B050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80360"/>
            <a:ext cx="9144000" cy="237744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cap="none" smtClean="0">
                <a:latin typeface="+mn-ea"/>
                <a:ea typeface="+mn-ea"/>
              </a:rPr>
              <a:t>1.PyTorch</a:t>
            </a:r>
            <a:r>
              <a:rPr lang="zh-CN" altLang="en-US" sz="2400" b="1" cap="none" smtClean="0">
                <a:latin typeface="+mn-ea"/>
                <a:ea typeface="+mn-ea"/>
              </a:rPr>
              <a:t>概念</a:t>
            </a:r>
            <a:endParaRPr lang="en-US" altLang="zh-CN" sz="2400" b="1" cap="none" smtClean="0">
              <a:latin typeface="+mn-ea"/>
              <a:ea typeface="+mn-ea"/>
            </a:endParaRPr>
          </a:p>
          <a:p>
            <a:pPr algn="l"/>
            <a:r>
              <a:rPr lang="en-US" altLang="zh-CN" sz="2400" b="1" cap="none" smtClean="0">
                <a:latin typeface="+mn-ea"/>
                <a:ea typeface="+mn-ea"/>
              </a:rPr>
              <a:t>2.Tensor</a:t>
            </a:r>
            <a:r>
              <a:rPr lang="zh-CN" altLang="en-US" sz="2400" b="1" smtClean="0">
                <a:latin typeface="+mn-ea"/>
                <a:ea typeface="+mn-ea"/>
              </a:rPr>
              <a:t>概念</a:t>
            </a:r>
            <a:endParaRPr lang="en-US" altLang="zh-CN" sz="2400" b="1" smtClean="0">
              <a:latin typeface="+mn-ea"/>
              <a:ea typeface="+mn-ea"/>
            </a:endParaRPr>
          </a:p>
          <a:p>
            <a:pPr algn="l"/>
            <a:r>
              <a:rPr lang="en-US" altLang="zh-CN" sz="2400" b="1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en-US" altLang="zh-CN" sz="2400" b="1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2400" b="1" cap="none" smtClean="0">
                <a:solidFill>
                  <a:srgbClr val="FF0000"/>
                </a:solidFill>
                <a:latin typeface="+mn-ea"/>
                <a:ea typeface="+mn-ea"/>
              </a:rPr>
              <a:t>Tensor</a:t>
            </a:r>
            <a:r>
              <a:rPr lang="zh-CN" altLang="en-US" sz="2400" b="1" smtClean="0">
                <a:solidFill>
                  <a:srgbClr val="FF0000"/>
                </a:solidFill>
                <a:latin typeface="+mn-ea"/>
                <a:ea typeface="+mn-ea"/>
              </a:rPr>
              <a:t>操作</a:t>
            </a:r>
            <a:endParaRPr lang="en-US" altLang="zh-CN" sz="2400" b="1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400" b="1" smtClean="0">
                <a:latin typeface="+mn-ea"/>
                <a:ea typeface="+mn-ea"/>
              </a:rPr>
              <a:t>4.</a:t>
            </a:r>
            <a:r>
              <a:rPr lang="zh-CN" altLang="en-US" sz="2400" b="1" smtClean="0">
                <a:latin typeface="+mn-ea"/>
                <a:ea typeface="+mn-ea"/>
              </a:rPr>
              <a:t>问题</a:t>
            </a:r>
            <a:endParaRPr lang="zh-CN" altLang="en-US" sz="2400" b="1" cap="none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8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 smtClean="0">
                <a:latin typeface="+mj-ea"/>
              </a:rPr>
              <a:t>4.</a:t>
            </a:r>
            <a:r>
              <a:rPr lang="zh-CN" altLang="en-US" sz="2400" b="1" smtClean="0">
                <a:latin typeface="+mj-ea"/>
              </a:rPr>
              <a:t>问题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  <a:ea typeface="+mn-ea"/>
              </a:rPr>
              <a:t>用正态分布创建一个（</a:t>
            </a:r>
            <a:r>
              <a:rPr lang="en-US" altLang="zh-CN" smtClean="0">
                <a:latin typeface="+mn-ea"/>
                <a:ea typeface="+mn-ea"/>
              </a:rPr>
              <a:t>4</a:t>
            </a:r>
            <a:r>
              <a:rPr lang="zh-CN" altLang="en-US" smtClean="0">
                <a:latin typeface="+mn-ea"/>
                <a:ea typeface="+mn-ea"/>
              </a:rPr>
              <a:t>，</a:t>
            </a:r>
            <a:r>
              <a:rPr lang="en-US" altLang="zh-CN">
                <a:latin typeface="+mn-ea"/>
                <a:ea typeface="+mn-ea"/>
              </a:rPr>
              <a:t>3</a:t>
            </a:r>
            <a:r>
              <a:rPr lang="zh-CN" altLang="en-US" smtClean="0">
                <a:latin typeface="+mn-ea"/>
                <a:ea typeface="+mn-ea"/>
              </a:rPr>
              <a:t>）的随机张量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mtClean="0">
                <a:latin typeface="+mn-ea"/>
                <a:ea typeface="+mn-ea"/>
              </a:rPr>
              <a:t>，求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mtClean="0">
                <a:latin typeface="+mn-ea"/>
                <a:ea typeface="+mn-ea"/>
              </a:rPr>
              <a:t>的均值和</a:t>
            </a:r>
            <a:r>
              <a:rPr lang="zh-CN" altLang="en-US" smtClean="0">
                <a:latin typeface="+mn-ea"/>
                <a:ea typeface="+mn-ea"/>
              </a:rPr>
              <a:t>方差，并在</a:t>
            </a:r>
            <a:r>
              <a:rPr lang="en-US" altLang="zh-CN" smtClean="0">
                <a:latin typeface="+mn-ea"/>
                <a:ea typeface="+mn-ea"/>
              </a:rPr>
              <a:t>matplotlib</a:t>
            </a:r>
            <a:r>
              <a:rPr lang="zh-CN" altLang="en-US" smtClean="0">
                <a:latin typeface="+mn-ea"/>
                <a:ea typeface="+mn-ea"/>
              </a:rPr>
              <a:t>上展示</a:t>
            </a:r>
            <a:r>
              <a:rPr lang="en-US" altLang="zh-CN" smtClean="0">
                <a:latin typeface="+mn-ea"/>
                <a:ea typeface="+mn-ea"/>
              </a:rPr>
              <a:t>;</a:t>
            </a:r>
            <a:endParaRPr lang="en-US" altLang="zh-CN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  <a:ea typeface="+mn-ea"/>
              </a:rPr>
              <a:t>对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mtClean="0">
                <a:latin typeface="+mn-ea"/>
                <a:ea typeface="+mn-ea"/>
              </a:rPr>
              <a:t>的每个元素求和，求最大值和最小值，以及与一个整数相乘；</a:t>
            </a:r>
            <a:endParaRPr lang="en-US" altLang="zh-CN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+mn-ea"/>
              </a:rPr>
              <a:t>用正态分布创建一个</a:t>
            </a:r>
            <a:r>
              <a:rPr lang="zh-CN" altLang="en-US" smtClean="0">
                <a:latin typeface="+mn-ea"/>
              </a:rPr>
              <a:t>（</a:t>
            </a:r>
            <a:r>
              <a:rPr lang="en-US" altLang="zh-CN">
                <a:latin typeface="+mn-ea"/>
              </a:rPr>
              <a:t>3</a:t>
            </a:r>
            <a:r>
              <a:rPr lang="zh-CN" altLang="en-US" smtClean="0">
                <a:latin typeface="+mn-ea"/>
              </a:rPr>
              <a:t>，</a:t>
            </a:r>
            <a:r>
              <a:rPr lang="en-US" altLang="zh-CN">
                <a:latin typeface="+mn-ea"/>
              </a:rPr>
              <a:t>4</a:t>
            </a:r>
            <a:r>
              <a:rPr lang="zh-CN" altLang="en-US" smtClean="0">
                <a:latin typeface="+mn-ea"/>
              </a:rPr>
              <a:t>）</a:t>
            </a:r>
            <a:r>
              <a:rPr lang="zh-CN" altLang="en-US">
                <a:latin typeface="+mn-ea"/>
              </a:rPr>
              <a:t>的随机</a:t>
            </a:r>
            <a:r>
              <a:rPr lang="zh-CN" altLang="en-US" smtClean="0">
                <a:latin typeface="+mn-ea"/>
              </a:rPr>
              <a:t>张量</a:t>
            </a:r>
            <a:r>
              <a:rPr lang="en-US" altLang="zh-CN" smtClean="0">
                <a:latin typeface="+mn-ea"/>
              </a:rPr>
              <a:t>b</a:t>
            </a:r>
            <a:r>
              <a:rPr lang="zh-CN" altLang="en-US" smtClean="0">
                <a:latin typeface="+mn-ea"/>
              </a:rPr>
              <a:t>；</a:t>
            </a:r>
            <a:endParaRPr lang="en-US" altLang="zh-CN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  <a:ea typeface="+mn-ea"/>
              </a:rPr>
              <a:t>将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mtClean="0">
                <a:latin typeface="+mn-ea"/>
                <a:ea typeface="+mn-ea"/>
              </a:rPr>
              <a:t>与</a:t>
            </a:r>
            <a:r>
              <a:rPr lang="en-US" altLang="zh-CN" smtClean="0">
                <a:latin typeface="+mn-ea"/>
                <a:ea typeface="+mn-ea"/>
              </a:rPr>
              <a:t>b</a:t>
            </a:r>
            <a:r>
              <a:rPr lang="zh-CN" altLang="en-US" smtClean="0">
                <a:latin typeface="+mn-ea"/>
                <a:ea typeface="+mn-ea"/>
              </a:rPr>
              <a:t>相乘，相加。</a:t>
            </a:r>
            <a:endParaRPr lang="en-US" altLang="zh-CN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0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 smtClean="0">
                <a:latin typeface="+mj-ea"/>
              </a:rPr>
              <a:t>1.PyTorch</a:t>
            </a:r>
            <a:r>
              <a:rPr lang="zh-CN" altLang="en-US" sz="2400" b="1" smtClean="0">
                <a:latin typeface="+mj-ea"/>
              </a:rPr>
              <a:t>的概念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B050"/>
                </a:solidFill>
              </a:rPr>
              <a:t>PyTorch</a:t>
            </a:r>
            <a:r>
              <a:rPr lang="zh-CN" altLang="en-US"/>
              <a:t>是一个基于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>
                <a:solidFill>
                  <a:srgbClr val="00B050"/>
                </a:solidFill>
              </a:rPr>
              <a:t>科学计算包</a:t>
            </a:r>
            <a:r>
              <a:rPr lang="zh-CN" altLang="en-US"/>
              <a:t>，主要针对两类人群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</a:t>
            </a:r>
            <a:r>
              <a:rPr lang="zh-CN" altLang="en-US" smtClean="0"/>
              <a:t>作为</a:t>
            </a:r>
            <a:r>
              <a:rPr lang="en-US" altLang="zh-CN"/>
              <a:t>NumPy</a:t>
            </a:r>
            <a:r>
              <a:rPr lang="zh-CN" altLang="en-US"/>
              <a:t>的替代品，可以利用</a:t>
            </a:r>
            <a:r>
              <a:rPr lang="en-US" altLang="zh-CN"/>
              <a:t>GPU</a:t>
            </a:r>
            <a:r>
              <a:rPr lang="zh-CN" altLang="en-US"/>
              <a:t>的性能进行计算</a:t>
            </a:r>
          </a:p>
          <a:p>
            <a:pPr marL="0" indent="0">
              <a:buNone/>
            </a:pPr>
            <a:r>
              <a:rPr lang="zh-CN" altLang="en-US" smtClean="0"/>
              <a:t>     作为</a:t>
            </a:r>
            <a:r>
              <a:rPr lang="zh-CN" altLang="en-US"/>
              <a:t>一个高灵活性、速度快的深度学习平台</a:t>
            </a: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2960" y="5577840"/>
            <a:ext cx="7520940" cy="5943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ea"/>
                <a:ea typeface="+mj-ea"/>
              </a:rPr>
              <a:t>https://pytorch.apachecn.org/docs/1.0/#/blitz_tensor_tutorial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39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 smtClean="0">
                <a:latin typeface="+mj-ea"/>
              </a:rPr>
              <a:t>2.Tensor</a:t>
            </a:r>
            <a:r>
              <a:rPr lang="zh-CN" altLang="en-US" sz="2400" b="1" smtClean="0">
                <a:latin typeface="+mj-ea"/>
              </a:rPr>
              <a:t>概念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120140"/>
            <a:ext cx="10645343" cy="5128259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>
                <a:solidFill>
                  <a:srgbClr val="00B050"/>
                </a:solidFill>
                <a:latin typeface="+mn-ea"/>
                <a:ea typeface="+mn-ea"/>
              </a:rPr>
              <a:t>Tensor</a:t>
            </a:r>
            <a:r>
              <a:rPr lang="zh-CN" altLang="zh-CN">
                <a:latin typeface="+mn-ea"/>
                <a:ea typeface="+mn-ea"/>
              </a:rPr>
              <a:t>（</a:t>
            </a:r>
            <a:r>
              <a:rPr lang="zh-CN" altLang="zh-CN">
                <a:solidFill>
                  <a:srgbClr val="00B050"/>
                </a:solidFill>
                <a:latin typeface="+mn-ea"/>
                <a:ea typeface="+mn-ea"/>
              </a:rPr>
              <a:t>张量</a:t>
            </a:r>
            <a:r>
              <a:rPr lang="zh-CN" altLang="zh-CN">
                <a:latin typeface="+mn-ea"/>
                <a:ea typeface="+mn-ea"/>
              </a:rPr>
              <a:t>）类似于NumPy的</a:t>
            </a:r>
            <a:r>
              <a:rPr lang="zh-CN" altLang="zh-CN" smtClean="0">
                <a:latin typeface="+mn-ea"/>
                <a:ea typeface="+mn-ea"/>
              </a:rPr>
              <a:t>ndarray</a:t>
            </a:r>
            <a:r>
              <a:rPr lang="zh-CN" altLang="en-US" smtClean="0">
                <a:latin typeface="+mn-ea"/>
                <a:ea typeface="+mn-ea"/>
              </a:rPr>
              <a:t>（多维数组）</a:t>
            </a:r>
            <a:r>
              <a:rPr lang="zh-CN" altLang="zh-CN" smtClean="0">
                <a:latin typeface="+mn-ea"/>
                <a:ea typeface="+mn-ea"/>
              </a:rPr>
              <a:t>，</a:t>
            </a:r>
            <a:r>
              <a:rPr lang="en-US" altLang="zh-CN" smtClean="0">
                <a:latin typeface="+mn-ea"/>
                <a:ea typeface="+mn-ea"/>
              </a:rPr>
              <a:t> </a:t>
            </a:r>
            <a:r>
              <a:rPr lang="zh-CN" altLang="en-US" smtClean="0">
                <a:latin typeface="+mn-ea"/>
                <a:ea typeface="+mn-ea"/>
              </a:rPr>
              <a:t>除了有类似多维数组的操作之外，</a:t>
            </a:r>
            <a:r>
              <a:rPr lang="zh-CN" altLang="zh-CN" smtClean="0">
                <a:latin typeface="+mn-ea"/>
                <a:ea typeface="+mn-ea"/>
              </a:rPr>
              <a:t>还</a:t>
            </a:r>
            <a:r>
              <a:rPr lang="zh-CN" altLang="zh-CN">
                <a:latin typeface="+mn-ea"/>
                <a:ea typeface="+mn-ea"/>
              </a:rPr>
              <a:t>可以在</a:t>
            </a:r>
            <a:r>
              <a:rPr lang="zh-CN" altLang="zh-CN">
                <a:solidFill>
                  <a:srgbClr val="00B050"/>
                </a:solidFill>
                <a:latin typeface="+mn-ea"/>
                <a:ea typeface="+mn-ea"/>
              </a:rPr>
              <a:t>GPU</a:t>
            </a:r>
            <a:r>
              <a:rPr lang="zh-CN" altLang="zh-CN">
                <a:latin typeface="+mn-ea"/>
                <a:ea typeface="+mn-ea"/>
              </a:rPr>
              <a:t>上使用来加速计算。 </a:t>
            </a: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2960" y="5577840"/>
            <a:ext cx="7520940" cy="5943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+mj-ea"/>
                <a:ea typeface="+mj-ea"/>
              </a:rPr>
              <a:t>https://pytorch.apachecn.org/docs/1.0/#/blitz_tensor_tutorial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976607" y="1926107"/>
            <a:ext cx="5074227" cy="3181004"/>
          </a:xfrm>
          <a:prstGeom prst="cloudCallout">
            <a:avLst>
              <a:gd name="adj1" fmla="val -97346"/>
              <a:gd name="adj2" fmla="val -4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500" b="1" smtClean="0">
                <a:solidFill>
                  <a:srgbClr val="00B050"/>
                </a:solidFill>
                <a:latin typeface="+mn-ea"/>
              </a:rPr>
              <a:t>GPU</a:t>
            </a:r>
            <a:r>
              <a:rPr lang="en-US" altLang="zh-CN" sz="1500" smtClean="0">
                <a:latin typeface="+mn-ea"/>
              </a:rPr>
              <a:t>(Graphics Processing Unit)</a:t>
            </a:r>
            <a:r>
              <a:rPr lang="zh-CN" altLang="en-US" sz="1500">
                <a:solidFill>
                  <a:srgbClr val="00B050"/>
                </a:solidFill>
                <a:latin typeface="+mn-ea"/>
              </a:rPr>
              <a:t>图形处理器</a:t>
            </a:r>
            <a:r>
              <a:rPr lang="zh-CN" altLang="en-US" sz="1500" smtClean="0">
                <a:latin typeface="+mn-ea"/>
              </a:rPr>
              <a:t>，</a:t>
            </a:r>
            <a:r>
              <a:rPr lang="zh-CN" altLang="en-US" sz="1500">
                <a:latin typeface="+mn-ea"/>
              </a:rPr>
              <a:t>又称显示核心、视觉处理器、显示芯片，是一种专门</a:t>
            </a:r>
            <a:r>
              <a:rPr lang="zh-CN" altLang="en-US" sz="1500" smtClean="0">
                <a:latin typeface="+mn-ea"/>
              </a:rPr>
              <a:t>在个人电脑、</a:t>
            </a:r>
            <a:r>
              <a:rPr lang="zh-CN" altLang="en-US" sz="1500">
                <a:latin typeface="+mn-ea"/>
              </a:rPr>
              <a:t>工作站、游戏机和一些移动设备（如平板电脑、智能手机等）上图像运算工作的</a:t>
            </a:r>
            <a:r>
              <a:rPr lang="zh-CN" altLang="en-US" sz="1500">
                <a:solidFill>
                  <a:srgbClr val="00B050"/>
                </a:solidFill>
                <a:latin typeface="+mn-ea"/>
              </a:rPr>
              <a:t>微处理器</a:t>
            </a:r>
            <a:r>
              <a:rPr lang="zh-CN" altLang="en-US" sz="1500" smtClean="0">
                <a:latin typeface="+mn-ea"/>
              </a:rPr>
              <a:t>。</a:t>
            </a:r>
            <a:r>
              <a:rPr lang="zh-CN" altLang="en-US" sz="1500">
                <a:latin typeface="+mn-ea"/>
              </a:rPr>
              <a:t>与</a:t>
            </a:r>
            <a:r>
              <a:rPr lang="en-US" altLang="zh-CN" sz="1500">
                <a:solidFill>
                  <a:srgbClr val="00B050"/>
                </a:solidFill>
                <a:latin typeface="+mn-ea"/>
              </a:rPr>
              <a:t>CPU</a:t>
            </a:r>
            <a:r>
              <a:rPr lang="zh-CN" altLang="en-US" sz="1500">
                <a:latin typeface="+mn-ea"/>
              </a:rPr>
              <a:t>类似，只不过</a:t>
            </a:r>
            <a:r>
              <a:rPr lang="en-US" altLang="zh-CN" sz="1500">
                <a:solidFill>
                  <a:srgbClr val="00B050"/>
                </a:solidFill>
                <a:latin typeface="+mn-ea"/>
              </a:rPr>
              <a:t>GPU</a:t>
            </a:r>
            <a:r>
              <a:rPr lang="zh-CN" altLang="en-US" sz="1500">
                <a:solidFill>
                  <a:srgbClr val="00B050"/>
                </a:solidFill>
                <a:latin typeface="+mn-ea"/>
              </a:rPr>
              <a:t>是专为执行复杂的数学和几何计算而设计的</a:t>
            </a:r>
            <a:r>
              <a:rPr lang="zh-CN" altLang="en-US" sz="1500">
                <a:latin typeface="+mn-ea"/>
              </a:rPr>
              <a:t>，这些计算是图形渲染所必需的。某些最快速的</a:t>
            </a:r>
            <a:r>
              <a:rPr lang="en-US" altLang="zh-CN" sz="1500">
                <a:latin typeface="+mn-ea"/>
              </a:rPr>
              <a:t>GPU</a:t>
            </a:r>
            <a:r>
              <a:rPr lang="zh-CN" altLang="en-US" sz="1500">
                <a:latin typeface="+mn-ea"/>
              </a:rPr>
              <a:t>集成的晶体管数甚至超过了普通</a:t>
            </a:r>
            <a:r>
              <a:rPr lang="en-US" altLang="zh-CN" sz="1500">
                <a:latin typeface="+mn-ea"/>
              </a:rPr>
              <a:t>CPU</a:t>
            </a:r>
            <a:r>
              <a:rPr lang="zh-CN" altLang="en-US" sz="150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989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 smtClean="0">
                <a:latin typeface="+mj-ea"/>
              </a:rPr>
              <a:t>3.Tensor</a:t>
            </a:r>
            <a:r>
              <a:rPr lang="zh-CN" altLang="en-US" sz="2400" b="1" smtClean="0">
                <a:latin typeface="+mj-ea"/>
              </a:rPr>
              <a:t>操作</a:t>
            </a:r>
            <a:endParaRPr lang="zh-CN" altLang="en-US" sz="2400" b="1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+mn-ea"/>
                <a:ea typeface="+mn-ea"/>
              </a:rPr>
              <a:t>以下是</a:t>
            </a:r>
            <a:r>
              <a:rPr lang="zh-CN" altLang="en-US" smtClean="0">
                <a:solidFill>
                  <a:srgbClr val="00B050"/>
                </a:solidFill>
                <a:latin typeface="+mn-ea"/>
                <a:ea typeface="+mn-ea"/>
              </a:rPr>
              <a:t>创建</a:t>
            </a:r>
            <a:r>
              <a:rPr lang="en-US" altLang="zh-CN" smtClean="0">
                <a:solidFill>
                  <a:srgbClr val="00B050"/>
                </a:solidFill>
                <a:latin typeface="+mn-ea"/>
                <a:ea typeface="+mn-ea"/>
              </a:rPr>
              <a:t>tensor</a:t>
            </a:r>
            <a:r>
              <a:rPr lang="zh-CN" altLang="en-US" smtClean="0">
                <a:latin typeface="+mn-ea"/>
                <a:ea typeface="+mn-ea"/>
              </a:rPr>
              <a:t>的一些方法：</a:t>
            </a:r>
            <a:endParaRPr lang="en-US" altLang="zh-CN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43" y="1627543"/>
            <a:ext cx="5207317" cy="45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>
                <a:latin typeface="+mj-ea"/>
              </a:rPr>
              <a:t>3.Tensor</a:t>
            </a:r>
            <a:r>
              <a:rPr lang="zh-CN" altLang="en-US" sz="2400" b="1">
                <a:latin typeface="+mj-ea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+mn-ea"/>
                <a:ea typeface="+mn-ea"/>
              </a:rPr>
              <a:t>或者</a:t>
            </a:r>
            <a:r>
              <a:rPr lang="zh-CN" altLang="en-US">
                <a:solidFill>
                  <a:srgbClr val="00B050"/>
                </a:solidFill>
                <a:latin typeface="+mn-ea"/>
                <a:ea typeface="+mn-ea"/>
              </a:rPr>
              <a:t>根据已有的</a:t>
            </a:r>
            <a:r>
              <a:rPr lang="en-US" altLang="zh-CN">
                <a:solidFill>
                  <a:srgbClr val="00B050"/>
                </a:solidFill>
                <a:latin typeface="+mn-ea"/>
                <a:ea typeface="+mn-ea"/>
              </a:rPr>
              <a:t>tensor</a:t>
            </a:r>
            <a:r>
              <a:rPr lang="zh-CN" altLang="en-US">
                <a:solidFill>
                  <a:srgbClr val="00B050"/>
                </a:solidFill>
                <a:latin typeface="+mn-ea"/>
                <a:ea typeface="+mn-ea"/>
              </a:rPr>
              <a:t>建立新的</a:t>
            </a:r>
            <a:r>
              <a:rPr lang="en-US" altLang="zh-CN">
                <a:solidFill>
                  <a:srgbClr val="00B050"/>
                </a:solidFill>
                <a:latin typeface="+mn-ea"/>
                <a:ea typeface="+mn-ea"/>
              </a:rPr>
              <a:t>tensor</a:t>
            </a:r>
            <a:r>
              <a:rPr lang="zh-CN" altLang="en-US">
                <a:latin typeface="+mn-ea"/>
                <a:ea typeface="+mn-ea"/>
              </a:rPr>
              <a:t>。除非用户提供新的值，否则这些方法将重用输入张量的属性，例如</a:t>
            </a:r>
            <a:r>
              <a:rPr lang="en-US" altLang="zh-CN">
                <a:latin typeface="+mn-ea"/>
                <a:ea typeface="+mn-ea"/>
              </a:rPr>
              <a:t>dtype</a:t>
            </a:r>
            <a:r>
              <a:rPr lang="zh-CN" altLang="en-US">
                <a:latin typeface="+mn-ea"/>
                <a:ea typeface="+mn-ea"/>
              </a:rPr>
              <a:t>等</a:t>
            </a:r>
            <a:r>
              <a:rPr lang="zh-CN" altLang="en-US" smtClean="0">
                <a:latin typeface="+mn-ea"/>
                <a:ea typeface="+mn-ea"/>
              </a:rPr>
              <a:t>：</a:t>
            </a:r>
            <a:endParaRPr lang="en-US" altLang="zh-CN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1182"/>
            <a:ext cx="5715000" cy="368617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383781" y="3954781"/>
            <a:ext cx="2480655" cy="1462346"/>
          </a:xfrm>
          <a:prstGeom prst="wedgeEllipseCallout">
            <a:avLst>
              <a:gd name="adj1" fmla="val -76647"/>
              <a:gd name="adj2" fmla="val 291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torch.Size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本质上还是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tuple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，所以支持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tuole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的一切操作。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>
                <a:latin typeface="+mj-ea"/>
              </a:rPr>
              <a:t>3.Tensor</a:t>
            </a:r>
            <a:r>
              <a:rPr lang="zh-CN" altLang="en-US" sz="2400" b="1">
                <a:latin typeface="+mj-ea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00B050"/>
                </a:solidFill>
              </a:rPr>
              <a:t>Tensor</a:t>
            </a:r>
            <a:r>
              <a:rPr lang="zh-CN" altLang="en-US" smtClean="0"/>
              <a:t>的多种</a:t>
            </a:r>
            <a:r>
              <a:rPr lang="zh-CN" altLang="en-US" smtClean="0">
                <a:solidFill>
                  <a:srgbClr val="00B050"/>
                </a:solidFill>
              </a:rPr>
              <a:t>加法运算：</a:t>
            </a:r>
            <a:endParaRPr lang="en-US" altLang="zh-CN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     </a:t>
            </a:r>
            <a:endParaRPr lang="zh-CN" altLang="en-US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" y="1539240"/>
            <a:ext cx="5319713" cy="45623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789420" y="3749040"/>
            <a:ext cx="2377440" cy="1851660"/>
          </a:xfrm>
          <a:prstGeom prst="wedgeRoundRectCallout">
            <a:avLst>
              <a:gd name="adj1" fmla="val -72598"/>
              <a:gd name="adj2" fmla="val 691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smtClean="0">
                <a:solidFill>
                  <a:schemeClr val="tx1"/>
                </a:solidFill>
                <a:latin typeface="宋体" panose="02010600030101010101" pitchFamily="2" charset="-122"/>
              </a:rPr>
              <a:t>注意：</a:t>
            </a:r>
            <a:endParaRPr lang="en-US" altLang="zh-CN" sz="160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smtClean="0">
                <a:solidFill>
                  <a:schemeClr val="tx1"/>
                </a:solidFill>
                <a:latin typeface="宋体" panose="02010600030101010101" pitchFamily="2" charset="-122"/>
              </a:rPr>
              <a:t>任何</a:t>
            </a:r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一个</a:t>
            </a:r>
            <a:r>
              <a:rPr lang="zh-CN" altLang="zh-CN" sz="1600">
                <a:solidFill>
                  <a:schemeClr val="tx1"/>
                </a:solidFill>
                <a:latin typeface="Lucida Sans Typewriter" panose="020B0509030504030204" pitchFamily="49" charset="0"/>
              </a:rPr>
              <a:t>in-place</a:t>
            </a:r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改变张量的操作后面都固定一个</a:t>
            </a:r>
            <a:r>
              <a:rPr lang="zh-CN" altLang="zh-CN" sz="1600">
                <a:solidFill>
                  <a:schemeClr val="tx1"/>
                </a:solidFill>
                <a:latin typeface="Lucida Sans Typewriter" panose="020B0509030504030204" pitchFamily="49" charset="0"/>
              </a:rPr>
              <a:t>_</a:t>
            </a:r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。例如</a:t>
            </a:r>
            <a:r>
              <a:rPr lang="zh-CN" altLang="zh-CN" sz="1600">
                <a:solidFill>
                  <a:schemeClr val="tx1"/>
                </a:solidFill>
                <a:latin typeface="Lucida Sans Typewriter" panose="020B0509030504030204" pitchFamily="49" charset="0"/>
              </a:rPr>
              <a:t>x.copy_(y)</a:t>
            </a:r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1600">
                <a:solidFill>
                  <a:schemeClr val="tx1"/>
                </a:solidFill>
                <a:latin typeface="Lucida Sans Typewriter" panose="020B0509030504030204" pitchFamily="49" charset="0"/>
              </a:rPr>
              <a:t>x.t_()</a:t>
            </a:r>
            <a:r>
              <a:rPr lang="zh-CN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将更改</a:t>
            </a:r>
            <a:r>
              <a:rPr lang="zh-CN" altLang="zh-CN" sz="1600">
                <a:solidFill>
                  <a:schemeClr val="tx1"/>
                </a:solidFill>
                <a:latin typeface="Lucida Sans Typewriter" panose="020B0509030504030204" pitchFamily="49" charset="0"/>
              </a:rPr>
              <a:t>x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5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>
                <a:latin typeface="+mj-ea"/>
              </a:rPr>
              <a:t>3.Tensor</a:t>
            </a:r>
            <a:r>
              <a:rPr lang="zh-CN" altLang="en-US" sz="2400" b="1">
                <a:latin typeface="+mj-ea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3074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Tensor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的求和，相乘运算：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9" y="1507627"/>
            <a:ext cx="4455575" cy="4748459"/>
          </a:xfrm>
          <a:prstGeom prst="rect">
            <a:avLst/>
          </a:prstGeom>
        </p:spPr>
      </p:pic>
      <p:sp>
        <p:nvSpPr>
          <p:cNvPr id="5" name="线形标注 3 4"/>
          <p:cNvSpPr/>
          <p:nvPr/>
        </p:nvSpPr>
        <p:spPr>
          <a:xfrm>
            <a:off x="6268913" y="1186962"/>
            <a:ext cx="3121271" cy="1573823"/>
          </a:xfrm>
          <a:prstGeom prst="borderCallout3">
            <a:avLst>
              <a:gd name="adj1" fmla="val 13750"/>
              <a:gd name="adj2" fmla="val -3443"/>
              <a:gd name="adj3" fmla="val 18750"/>
              <a:gd name="adj4" fmla="val -16667"/>
              <a:gd name="adj5" fmla="val 135000"/>
              <a:gd name="adj6" fmla="val -27914"/>
              <a:gd name="adj7" fmla="val 166455"/>
              <a:gd name="adj8" fmla="val -797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中：</a:t>
            </a:r>
            <a:endParaRPr lang="en-US" altLang="zh-CN" sz="11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(1)torch.arrange(4*5*6)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得到一个由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6-1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内所有的整数所组成的张量；</a:t>
            </a:r>
            <a:endParaRPr lang="en-US" altLang="zh-CN" sz="11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(2)torch.arrange(4*5*6).view(4,5,6)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返回一个维度是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(4,5,6)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的所有元素不超过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120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的三维张量；</a:t>
            </a:r>
            <a:endParaRPr lang="en-US" altLang="zh-CN" sz="11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(3)torch.sum(b, (2,1))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将张量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的第三个维度和第二个维度的元素相加，也就是求每个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列的小矩阵的元素之和，总共有个</a:t>
            </a:r>
            <a:r>
              <a:rPr lang="en-US" altLang="zh-CN" sz="11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smtClean="0">
                <a:latin typeface="宋体" panose="02010600030101010101" pitchFamily="2" charset="-122"/>
                <a:ea typeface="宋体" panose="02010600030101010101" pitchFamily="2" charset="-122"/>
              </a:rPr>
              <a:t>个，如下图：</a:t>
            </a:r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19" y="2827607"/>
            <a:ext cx="3697658" cy="35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>
                <a:latin typeface="+mj-ea"/>
              </a:rPr>
              <a:t>3.Tensor</a:t>
            </a:r>
            <a:r>
              <a:rPr lang="zh-CN" altLang="en-US" sz="2400" b="1">
                <a:latin typeface="+mj-ea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宋体" panose="02010600030101010101" pitchFamily="2" charset="-122"/>
              </a:rPr>
              <a:t>求</a:t>
            </a:r>
            <a:r>
              <a:rPr lang="zh-CN" altLang="en-US">
                <a:latin typeface="宋体" panose="02010600030101010101" pitchFamily="2" charset="-122"/>
              </a:rPr>
              <a:t>最大</a:t>
            </a:r>
            <a:r>
              <a:rPr lang="zh-CN" altLang="en-US" smtClean="0">
                <a:latin typeface="宋体" panose="02010600030101010101" pitchFamily="2" charset="-122"/>
              </a:rPr>
              <a:t>最小值，平均值和方差：</a:t>
            </a:r>
            <a:endParaRPr lang="en-US" altLang="zh-CN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12" y="1661746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7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422"/>
          </a:xfrm>
        </p:spPr>
        <p:txBody>
          <a:bodyPr/>
          <a:lstStyle/>
          <a:p>
            <a:r>
              <a:rPr lang="en-US" altLang="zh-CN" sz="2400" b="1">
                <a:latin typeface="+mj-ea"/>
              </a:rPr>
              <a:t>3.Tensor</a:t>
            </a:r>
            <a:r>
              <a:rPr lang="zh-CN" altLang="en-US" sz="2400" b="1">
                <a:latin typeface="+mj-ea"/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120140"/>
            <a:ext cx="9403742" cy="512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宋体" panose="02010600030101010101" pitchFamily="2" charset="-122"/>
              </a:rPr>
              <a:t>求平均值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zh-CN" altLang="en-US" smtClean="0">
                <a:latin typeface="宋体" panose="02010600030101010101" pitchFamily="2" charset="-122"/>
              </a:rPr>
              <a:t>方差，并在</a:t>
            </a:r>
            <a:r>
              <a:rPr lang="en-US" altLang="zh-CN" smtClean="0">
                <a:latin typeface="宋体" panose="02010600030101010101" pitchFamily="2" charset="-122"/>
              </a:rPr>
              <a:t>matplotlib</a:t>
            </a:r>
            <a:r>
              <a:rPr lang="zh-CN" altLang="en-US" smtClean="0">
                <a:latin typeface="宋体" panose="02010600030101010101" pitchFamily="2" charset="-122"/>
              </a:rPr>
              <a:t>上展示：</a:t>
            </a:r>
            <a:endParaRPr lang="en-US" altLang="zh-CN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03" y="1685045"/>
            <a:ext cx="6477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1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2234</TotalTime>
  <Words>499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Century Gothic</vt:lpstr>
      <vt:lpstr>Lucida Sans Typewriter</vt:lpstr>
      <vt:lpstr>Wingdings</vt:lpstr>
      <vt:lpstr>Wingdings 3</vt:lpstr>
      <vt:lpstr>离子</vt:lpstr>
      <vt:lpstr>2 PyTorch的teonsor概念  2.1 Pytorch的tensor操作</vt:lpstr>
      <vt:lpstr>1.PyTorch的概念</vt:lpstr>
      <vt:lpstr>2.Tensor概念</vt:lpstr>
      <vt:lpstr>3.Tensor操作</vt:lpstr>
      <vt:lpstr>3.Tensor操作</vt:lpstr>
      <vt:lpstr>3.Tensor操作</vt:lpstr>
      <vt:lpstr>3.Tensor操作</vt:lpstr>
      <vt:lpstr>3.Tensor操作</vt:lpstr>
      <vt:lpstr>3.Tensor操作</vt:lpstr>
      <vt:lpstr>4.问题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Pytorch的teonsor概念  2.1 Pytorch的tensor操作</dc:title>
  <dc:creator>杨 静莹</dc:creator>
  <cp:lastModifiedBy>杨 静莹</cp:lastModifiedBy>
  <cp:revision>26</cp:revision>
  <dcterms:created xsi:type="dcterms:W3CDTF">2019-05-02T10:25:20Z</dcterms:created>
  <dcterms:modified xsi:type="dcterms:W3CDTF">2019-05-06T03:11:05Z</dcterms:modified>
</cp:coreProperties>
</file>