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E8F1-5C6E-43DC-B604-8B4EFF8B36D7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066A-41BA-408B-8085-4B49AF2D6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60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E8F1-5C6E-43DC-B604-8B4EFF8B36D7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066A-41BA-408B-8085-4B49AF2D6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12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E8F1-5C6E-43DC-B604-8B4EFF8B36D7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066A-41BA-408B-8085-4B49AF2D6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162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E8F1-5C6E-43DC-B604-8B4EFF8B36D7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066A-41BA-408B-8085-4B49AF2D6F8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4154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E8F1-5C6E-43DC-B604-8B4EFF8B36D7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066A-41BA-408B-8085-4B49AF2D6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3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E8F1-5C6E-43DC-B604-8B4EFF8B36D7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066A-41BA-408B-8085-4B49AF2D6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503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E8F1-5C6E-43DC-B604-8B4EFF8B36D7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066A-41BA-408B-8085-4B49AF2D6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57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E8F1-5C6E-43DC-B604-8B4EFF8B36D7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066A-41BA-408B-8085-4B49AF2D6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862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E8F1-5C6E-43DC-B604-8B4EFF8B36D7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066A-41BA-408B-8085-4B49AF2D6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97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l"/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buFont typeface="Wingdings" panose="05000000000000000000" pitchFamily="2" charset="2"/>
              <a:buChar char="l"/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buFont typeface="Wingdings" panose="05000000000000000000" pitchFamily="2" charset="2"/>
              <a:buChar char="l"/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buFont typeface="Wingdings" panose="05000000000000000000" pitchFamily="2" charset="2"/>
              <a:buChar char="l"/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buFont typeface="Wingdings" panose="05000000000000000000" pitchFamily="2" charset="2"/>
              <a:buChar char="l"/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E8F1-5C6E-43DC-B604-8B4EFF8B36D7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066A-41BA-408B-8085-4B49AF2D6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17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E8F1-5C6E-43DC-B604-8B4EFF8B36D7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066A-41BA-408B-8085-4B49AF2D6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77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E8F1-5C6E-43DC-B604-8B4EFF8B36D7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066A-41BA-408B-8085-4B49AF2D6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1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E8F1-5C6E-43DC-B604-8B4EFF8B36D7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066A-41BA-408B-8085-4B49AF2D6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35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E8F1-5C6E-43DC-B604-8B4EFF8B36D7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066A-41BA-408B-8085-4B49AF2D6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79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E8F1-5C6E-43DC-B604-8B4EFF8B36D7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066A-41BA-408B-8085-4B49AF2D6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E8F1-5C6E-43DC-B604-8B4EFF8B36D7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066A-41BA-408B-8085-4B49AF2D6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59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E8F1-5C6E-43DC-B604-8B4EFF8B36D7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066A-41BA-408B-8085-4B49AF2D6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86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0F9E8F1-5C6E-43DC-B604-8B4EFF8B36D7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2066A-41BA-408B-8085-4B49AF2D6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845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237957"/>
            <a:ext cx="8825658" cy="1758461"/>
          </a:xfrm>
        </p:spPr>
        <p:txBody>
          <a:bodyPr/>
          <a:lstStyle/>
          <a:p>
            <a:pPr algn="ctr"/>
            <a:r>
              <a:rPr lang="en-US" altLang="zh-CN" sz="3600" b="1">
                <a:latin typeface="+mj-ea"/>
              </a:rPr>
              <a:t>2 PyTorch</a:t>
            </a:r>
            <a:r>
              <a:rPr lang="zh-CN" altLang="en-US" sz="3600" b="1">
                <a:latin typeface="+mj-ea"/>
              </a:rPr>
              <a:t>的</a:t>
            </a:r>
            <a:r>
              <a:rPr lang="en-US" altLang="zh-CN" sz="3600" b="1">
                <a:latin typeface="+mj-ea"/>
              </a:rPr>
              <a:t>teonsor</a:t>
            </a:r>
            <a:r>
              <a:rPr lang="zh-CN" altLang="en-US" sz="3600" b="1">
                <a:latin typeface="+mj-ea"/>
              </a:rPr>
              <a:t>概念</a:t>
            </a:r>
            <a:r>
              <a:rPr lang="en-US" altLang="zh-CN" sz="3600" b="1">
                <a:latin typeface="+mj-ea"/>
              </a:rPr>
              <a:t/>
            </a:r>
            <a:br>
              <a:rPr lang="en-US" altLang="zh-CN" sz="3600" b="1">
                <a:latin typeface="+mj-ea"/>
              </a:rPr>
            </a:br>
            <a:r>
              <a:rPr lang="en-US" altLang="zh-CN" sz="3600" b="1">
                <a:latin typeface="+mj-ea"/>
              </a:rPr>
              <a:t/>
            </a:r>
            <a:br>
              <a:rPr lang="en-US" altLang="zh-CN" sz="3600" b="1">
                <a:latin typeface="+mj-ea"/>
              </a:rPr>
            </a:br>
            <a:r>
              <a:rPr lang="en-US" altLang="zh-CN" sz="2800" b="1" smtClean="0">
                <a:solidFill>
                  <a:srgbClr val="00B050"/>
                </a:solidFill>
                <a:latin typeface="+mj-ea"/>
              </a:rPr>
              <a:t>2.2 </a:t>
            </a:r>
            <a:r>
              <a:rPr lang="zh-CN" altLang="en-US" sz="2800" b="1" smtClean="0">
                <a:solidFill>
                  <a:srgbClr val="00B050"/>
                </a:solidFill>
                <a:latin typeface="+mj-ea"/>
              </a:rPr>
              <a:t>广播语义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3193366"/>
            <a:ext cx="8825658" cy="2445434"/>
          </a:xfrm>
        </p:spPr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广播</a:t>
            </a:r>
            <a:r>
              <a:rPr lang="zh-CN" altLang="en-US" smtClean="0"/>
              <a:t>语义</a:t>
            </a:r>
            <a:endParaRPr lang="en-US" altLang="zh-CN" smtClean="0"/>
          </a:p>
          <a:p>
            <a:r>
              <a:rPr lang="en-US" altLang="zh-CN" smtClean="0">
                <a:solidFill>
                  <a:srgbClr val="FF0000"/>
                </a:solidFill>
              </a:rPr>
              <a:t>2.</a:t>
            </a:r>
            <a:r>
              <a:rPr lang="zh-CN" altLang="en-US" smtClean="0">
                <a:solidFill>
                  <a:srgbClr val="FF0000"/>
                </a:solidFill>
              </a:rPr>
              <a:t>一般</a:t>
            </a:r>
            <a:r>
              <a:rPr lang="zh-CN" altLang="en-US" smtClean="0">
                <a:solidFill>
                  <a:srgbClr val="FF0000"/>
                </a:solidFill>
              </a:rPr>
              <a:t>语义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 cap="none" smtClean="0"/>
              <a:t>3.In-place</a:t>
            </a:r>
            <a:r>
              <a:rPr lang="zh-CN" altLang="en-US" smtClean="0"/>
              <a:t>语义</a:t>
            </a:r>
            <a:endParaRPr lang="en-US" altLang="zh-CN" smtClean="0"/>
          </a:p>
          <a:p>
            <a:r>
              <a:rPr lang="en-US" altLang="zh-CN" smtClean="0"/>
              <a:t>4.</a:t>
            </a:r>
            <a:r>
              <a:rPr lang="zh-CN" altLang="en-US" smtClean="0"/>
              <a:t>问题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6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smtClean="0">
                <a:latin typeface="+mj-ea"/>
              </a:rPr>
              <a:t>1.</a:t>
            </a:r>
            <a:r>
              <a:rPr lang="zh-CN" altLang="en-US" sz="2400" smtClean="0">
                <a:latin typeface="+mj-ea"/>
              </a:rPr>
              <a:t>广播语义</a:t>
            </a:r>
            <a:endParaRPr lang="zh-CN" altLang="en-US" sz="240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7790" y="1266092"/>
            <a:ext cx="9262063" cy="4982307"/>
          </a:xfrm>
        </p:spPr>
        <p:txBody>
          <a:bodyPr/>
          <a:lstStyle/>
          <a:p>
            <a:r>
              <a:rPr lang="zh-CN" altLang="en-US"/>
              <a:t>许许多多的</a:t>
            </a:r>
            <a:r>
              <a:rPr lang="en-US" altLang="zh-CN">
                <a:solidFill>
                  <a:srgbClr val="FFFF00"/>
                </a:solidFill>
              </a:rPr>
              <a:t>PyTorch</a:t>
            </a:r>
            <a:r>
              <a:rPr lang="zh-CN" altLang="en-US">
                <a:solidFill>
                  <a:srgbClr val="FFFF00"/>
                </a:solidFill>
              </a:rPr>
              <a:t>操作都支持</a:t>
            </a:r>
            <a:r>
              <a:rPr lang="en-US" altLang="zh-CN" smtClean="0">
                <a:solidFill>
                  <a:srgbClr val="FFFF00"/>
                </a:solidFill>
              </a:rPr>
              <a:t>NumPy</a:t>
            </a:r>
            <a:r>
              <a:rPr lang="zh-CN" altLang="en-US" smtClean="0">
                <a:solidFill>
                  <a:srgbClr val="FFFF00"/>
                </a:solidFill>
              </a:rPr>
              <a:t>广播语义</a:t>
            </a:r>
            <a:r>
              <a:rPr lang="zh-CN" altLang="en-US" smtClean="0"/>
              <a:t>。简而言之</a:t>
            </a:r>
            <a:r>
              <a:rPr lang="zh-CN" altLang="en-US"/>
              <a:t>，如果</a:t>
            </a:r>
            <a:r>
              <a:rPr lang="en-US" altLang="zh-CN"/>
              <a:t>PyTorch</a:t>
            </a:r>
            <a:r>
              <a:rPr lang="zh-CN" altLang="en-US"/>
              <a:t>操作支持广播，那么它的</a:t>
            </a:r>
            <a:r>
              <a:rPr lang="en-US" altLang="zh-CN">
                <a:solidFill>
                  <a:srgbClr val="FFFF00"/>
                </a:solidFill>
              </a:rPr>
              <a:t>Tensor</a:t>
            </a:r>
            <a:r>
              <a:rPr lang="zh-CN" altLang="en-US">
                <a:solidFill>
                  <a:srgbClr val="FFFF00"/>
                </a:solidFill>
              </a:rPr>
              <a:t>参数可以自动扩展为相同的类型大小</a:t>
            </a:r>
            <a:r>
              <a:rPr lang="zh-CN" altLang="en-US"/>
              <a:t>（不需要复制数据）。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787791" y="5233181"/>
            <a:ext cx="8060788" cy="6893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+mn-ea"/>
              </a:rPr>
              <a:t>https://pytorch.apachecn.org/docs/1.0/#/notes_broadcasting?id=%E5%B9%BF%E6%92%AD%E8%AF%AD%E4%B9%89</a:t>
            </a:r>
            <a:endParaRPr lang="zh-CN" altLang="en-US" sz="16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15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03886"/>
          </a:xfrm>
        </p:spPr>
        <p:txBody>
          <a:bodyPr/>
          <a:lstStyle/>
          <a:p>
            <a:r>
              <a:rPr lang="en-US" altLang="zh-CN" b="1">
                <a:latin typeface="+mj-ea"/>
              </a:rPr>
              <a:t>2</a:t>
            </a:r>
            <a:r>
              <a:rPr lang="en-US" altLang="zh-CN" sz="2400" b="1" smtClean="0">
                <a:latin typeface="+mj-ea"/>
              </a:rPr>
              <a:t>.</a:t>
            </a:r>
            <a:r>
              <a:rPr lang="zh-CN" altLang="en-US" b="1">
                <a:latin typeface="+mj-ea"/>
              </a:rPr>
              <a:t>一般</a:t>
            </a:r>
            <a:r>
              <a:rPr lang="zh-CN" altLang="en-US" sz="2400" b="1" smtClean="0">
                <a:latin typeface="+mj-ea"/>
              </a:rPr>
              <a:t>语义</a:t>
            </a:r>
            <a:endParaRPr lang="zh-CN" altLang="en-US" sz="2400" b="1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8359" y="956604"/>
            <a:ext cx="9262063" cy="5291796"/>
          </a:xfrm>
        </p:spPr>
        <p:txBody>
          <a:bodyPr/>
          <a:lstStyle/>
          <a:p>
            <a:r>
              <a:rPr lang="zh-CN" altLang="en-US"/>
              <a:t>如果遵守以下规则，则两个张量是“可广播的”</a:t>
            </a:r>
            <a:r>
              <a:rPr lang="zh-CN" altLang="en-US" smtClean="0"/>
              <a:t>：</a:t>
            </a:r>
            <a:endParaRPr lang="zh-CN" altLang="en-US"/>
          </a:p>
          <a:p>
            <a:pPr marL="0" indent="0">
              <a:buNone/>
            </a:pPr>
            <a:r>
              <a:rPr lang="zh-CN" altLang="en-US" smtClean="0"/>
              <a:t>   （</a:t>
            </a:r>
            <a:r>
              <a:rPr lang="en-US" altLang="zh-CN" smtClean="0"/>
              <a:t>1</a:t>
            </a:r>
            <a:r>
              <a:rPr lang="zh-CN" altLang="en-US" smtClean="0"/>
              <a:t>）每个</a:t>
            </a:r>
            <a:r>
              <a:rPr lang="zh-CN" altLang="en-US"/>
              <a:t>张量至少有一个维度；</a:t>
            </a:r>
          </a:p>
          <a:p>
            <a:pPr marL="0" indent="0">
              <a:buNone/>
            </a:pPr>
            <a:r>
              <a:rPr lang="zh-CN" altLang="en-US" smtClean="0"/>
              <a:t>   （</a:t>
            </a:r>
            <a:r>
              <a:rPr lang="en-US" altLang="zh-CN" smtClean="0"/>
              <a:t>2</a:t>
            </a:r>
            <a:r>
              <a:rPr lang="zh-CN" altLang="en-US" smtClean="0"/>
              <a:t>）遍历</a:t>
            </a:r>
            <a:r>
              <a:rPr lang="zh-CN" altLang="en-US"/>
              <a:t>张量维度大小时，从末</a:t>
            </a:r>
            <a:r>
              <a:rPr lang="zh-CN" altLang="en-US" smtClean="0"/>
              <a:t>尾开始</a:t>
            </a:r>
            <a:r>
              <a:rPr lang="zh-CN" altLang="en-US"/>
              <a:t>遍历，两个张量的维度大小必须相等，它们其中一个为</a:t>
            </a:r>
            <a:r>
              <a:rPr lang="en-US" altLang="zh-CN"/>
              <a:t>1</a:t>
            </a:r>
            <a:r>
              <a:rPr lang="zh-CN" altLang="en-US"/>
              <a:t>，或者一个不存在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例如：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11" y="3354777"/>
            <a:ext cx="6838950" cy="1724025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8356210" y="3038621"/>
            <a:ext cx="1463040" cy="2433711"/>
          </a:xfrm>
          <a:prstGeom prst="wedgeRoundRectCallout">
            <a:avLst>
              <a:gd name="adj1" fmla="val -102563"/>
              <a:gd name="adj2" fmla="val -14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200" smtClean="0">
                <a:latin typeface="宋体" panose="02010600030101010101" pitchFamily="2" charset="-122"/>
                <a:ea typeface="宋体" panose="02010600030101010101" pitchFamily="2" charset="-122"/>
              </a:rPr>
              <a:t>序号</a:t>
            </a:r>
            <a:r>
              <a:rPr lang="en-US" altLang="zh-CN" sz="1200" smtClean="0">
                <a:latin typeface="宋体" panose="02010600030101010101" pitchFamily="2" charset="-122"/>
                <a:ea typeface="宋体" panose="02010600030101010101" pitchFamily="2" charset="-122"/>
              </a:rPr>
              <a:t>31</a:t>
            </a:r>
            <a:r>
              <a:rPr lang="zh-CN" altLang="en-US" sz="120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200" smtClean="0"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1200" smtClean="0">
                <a:latin typeface="宋体" panose="02010600030101010101" pitchFamily="2" charset="-122"/>
                <a:ea typeface="宋体" panose="02010600030101010101" pitchFamily="2" charset="-122"/>
              </a:rPr>
              <a:t>可以自己打印以下观察数据形式；</a:t>
            </a:r>
            <a:endParaRPr lang="en-US" altLang="zh-CN" sz="12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zh-CN" altLang="en-US" sz="1200" smtClean="0">
                <a:latin typeface="宋体" panose="02010600030101010101" pitchFamily="2" charset="-122"/>
                <a:ea typeface="宋体" panose="02010600030101010101" pitchFamily="2" charset="-122"/>
              </a:rPr>
              <a:t>序号</a:t>
            </a:r>
            <a:r>
              <a:rPr lang="en-US" altLang="zh-CN" sz="1200" smtClean="0">
                <a:latin typeface="宋体" panose="02010600030101010101" pitchFamily="2" charset="-122"/>
                <a:ea typeface="宋体" panose="02010600030101010101" pitchFamily="2" charset="-122"/>
              </a:rPr>
              <a:t>33</a:t>
            </a:r>
            <a:r>
              <a:rPr lang="zh-CN" altLang="en-US" sz="120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200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120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200" smtClean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1200" smtClean="0">
                <a:latin typeface="宋体" panose="02010600030101010101" pitchFamily="2" charset="-122"/>
                <a:ea typeface="宋体" panose="02010600030101010101" pitchFamily="2" charset="-122"/>
              </a:rPr>
              <a:t>能够被广播，它们最后一个维度的大小都是</a:t>
            </a:r>
            <a:r>
              <a:rPr lang="en-US" altLang="zh-CN" sz="120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200" smtClean="0">
                <a:latin typeface="宋体" panose="02010600030101010101" pitchFamily="2" charset="-122"/>
                <a:ea typeface="宋体" panose="02010600030101010101" pitchFamily="2" charset="-122"/>
              </a:rPr>
              <a:t>，倒数第二个维度</a:t>
            </a:r>
            <a:r>
              <a:rPr lang="en-US" altLang="zh-CN" sz="1200" smtClean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1200" smtClean="0">
                <a:latin typeface="宋体" panose="02010600030101010101" pitchFamily="2" charset="-122"/>
                <a:ea typeface="宋体" panose="02010600030101010101" pitchFamily="2" charset="-122"/>
              </a:rPr>
              <a:t>的大小为</a:t>
            </a:r>
            <a:r>
              <a:rPr lang="en-US" altLang="zh-CN" sz="120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200" smtClean="0">
                <a:latin typeface="宋体" panose="02010600030101010101" pitchFamily="2" charset="-122"/>
                <a:ea typeface="宋体" panose="02010600030101010101" pitchFamily="2" charset="-122"/>
              </a:rPr>
              <a:t>，倒数第三个</a:t>
            </a:r>
            <a:r>
              <a:rPr lang="en-US" altLang="zh-CN" sz="1200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120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200" smtClean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1200" smtClean="0">
                <a:latin typeface="宋体" panose="02010600030101010101" pitchFamily="2" charset="-122"/>
                <a:ea typeface="宋体" panose="02010600030101010101" pitchFamily="2" charset="-122"/>
              </a:rPr>
              <a:t>一样，倒数第一个</a:t>
            </a:r>
            <a:r>
              <a:rPr lang="en-US" altLang="zh-CN" sz="1200" smtClean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1200" smtClean="0">
                <a:latin typeface="宋体" panose="02010600030101010101" pitchFamily="2" charset="-122"/>
                <a:ea typeface="宋体" panose="02010600030101010101" pitchFamily="2" charset="-122"/>
              </a:rPr>
              <a:t>没有维度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36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30494"/>
          </a:xfrm>
        </p:spPr>
        <p:txBody>
          <a:bodyPr/>
          <a:lstStyle/>
          <a:p>
            <a:r>
              <a:rPr lang="en-US" altLang="zh-CN" b="1">
                <a:latin typeface="+mj-ea"/>
              </a:rPr>
              <a:t>2</a:t>
            </a:r>
            <a:r>
              <a:rPr lang="en-US" altLang="zh-CN" sz="2400" b="1" smtClean="0">
                <a:latin typeface="+mj-ea"/>
              </a:rPr>
              <a:t>.</a:t>
            </a:r>
            <a:r>
              <a:rPr lang="zh-CN" altLang="en-US" b="1">
                <a:latin typeface="+mj-ea"/>
              </a:rPr>
              <a:t>一般</a:t>
            </a:r>
            <a:r>
              <a:rPr lang="zh-CN" altLang="en-US" sz="2400" b="1" smtClean="0">
                <a:latin typeface="+mj-ea"/>
              </a:rPr>
              <a:t>语义</a:t>
            </a:r>
            <a:endParaRPr lang="zh-CN" altLang="en-US" sz="2400" b="1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7790" y="1266092"/>
            <a:ext cx="9262063" cy="4982307"/>
          </a:xfrm>
        </p:spPr>
        <p:txBody>
          <a:bodyPr/>
          <a:lstStyle/>
          <a:p>
            <a:r>
              <a:rPr lang="zh-CN" altLang="en-US"/>
              <a:t>如果</a:t>
            </a:r>
            <a:r>
              <a:rPr lang="en-US" altLang="zh-CN"/>
              <a:t>x,y</a:t>
            </a:r>
            <a:r>
              <a:rPr lang="zh-CN" altLang="en-US"/>
              <a:t>两个张量是可以广播的，则通过计算得到的张量大小遵循以下原则：</a:t>
            </a:r>
          </a:p>
          <a:p>
            <a:pPr marL="0" indent="0">
              <a:buNone/>
            </a:pPr>
            <a:r>
              <a:rPr lang="zh-CN" altLang="en-US" smtClean="0"/>
              <a:t>  （</a:t>
            </a:r>
            <a:r>
              <a:rPr lang="en-US" altLang="zh-CN" smtClean="0"/>
              <a:t>1</a:t>
            </a:r>
            <a:r>
              <a:rPr lang="zh-CN" altLang="en-US" smtClean="0"/>
              <a:t>）如果</a:t>
            </a:r>
            <a:r>
              <a:rPr lang="en-US" altLang="zh-CN"/>
              <a:t>x</a:t>
            </a:r>
            <a:r>
              <a:rPr lang="zh-CN" altLang="en-US"/>
              <a:t>和</a:t>
            </a:r>
            <a:r>
              <a:rPr lang="en-US" altLang="zh-CN"/>
              <a:t>y</a:t>
            </a:r>
            <a:r>
              <a:rPr lang="zh-CN" altLang="en-US"/>
              <a:t>的维数不相等，则在较小维度张量的前面加上</a:t>
            </a:r>
            <a:r>
              <a:rPr lang="en-US" altLang="zh-CN"/>
              <a:t>1</a:t>
            </a:r>
            <a:r>
              <a:rPr lang="zh-CN" altLang="en-US"/>
              <a:t>，使它们的长度相等。</a:t>
            </a:r>
          </a:p>
          <a:p>
            <a:pPr marL="0" indent="0">
              <a:buNone/>
            </a:pPr>
            <a:r>
              <a:rPr lang="zh-CN" altLang="en-US" smtClean="0"/>
              <a:t>  （</a:t>
            </a:r>
            <a:r>
              <a:rPr lang="en-US" altLang="zh-CN" smtClean="0"/>
              <a:t>2</a:t>
            </a:r>
            <a:r>
              <a:rPr lang="zh-CN" altLang="en-US" smtClean="0"/>
              <a:t>）然后</a:t>
            </a:r>
            <a:r>
              <a:rPr lang="en-US" altLang="zh-CN"/>
              <a:t>,</a:t>
            </a:r>
            <a:r>
              <a:rPr lang="zh-CN" altLang="en-US"/>
              <a:t>生成新张量维度的大小是</a:t>
            </a:r>
            <a:r>
              <a:rPr lang="en-US" altLang="zh-CN"/>
              <a:t>x</a:t>
            </a:r>
            <a:r>
              <a:rPr lang="zh-CN" altLang="en-US"/>
              <a:t>和</a:t>
            </a:r>
            <a:r>
              <a:rPr lang="en-US" altLang="zh-CN"/>
              <a:t>y</a:t>
            </a:r>
            <a:r>
              <a:rPr lang="zh-CN" altLang="en-US"/>
              <a:t>在每个维度的最大值</a:t>
            </a:r>
            <a:r>
              <a:rPr lang="zh-CN" altLang="en-US" smtClean="0"/>
              <a:t>。例如：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59" y="2852117"/>
            <a:ext cx="4971171" cy="339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2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487472"/>
          </a:xfrm>
        </p:spPr>
        <p:txBody>
          <a:bodyPr/>
          <a:lstStyle/>
          <a:p>
            <a:r>
              <a:rPr lang="en-US" altLang="zh-CN" b="1">
                <a:latin typeface="+mj-ea"/>
              </a:rPr>
              <a:t>3</a:t>
            </a:r>
            <a:r>
              <a:rPr lang="en-US" altLang="zh-CN" b="1" smtClean="0">
                <a:latin typeface="+mj-ea"/>
              </a:rPr>
              <a:t>.In-place</a:t>
            </a:r>
            <a:r>
              <a:rPr lang="zh-CN" altLang="en-US" b="1" smtClean="0">
                <a:latin typeface="+mj-ea"/>
              </a:rPr>
              <a:t>语义</a:t>
            </a:r>
            <a:endParaRPr lang="zh-CN" altLang="en-US" sz="240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7790" y="1266092"/>
            <a:ext cx="9262063" cy="4982307"/>
          </a:xfrm>
        </p:spPr>
        <p:txBody>
          <a:bodyPr/>
          <a:lstStyle/>
          <a:p>
            <a:r>
              <a:rPr lang="zh-CN" altLang="en-US"/>
              <a:t>一个复杂因素是</a:t>
            </a:r>
            <a:r>
              <a:rPr lang="en-US" altLang="zh-CN"/>
              <a:t>in-place</a:t>
            </a:r>
            <a:r>
              <a:rPr lang="zh-CN" altLang="en-US"/>
              <a:t>操作不允许</a:t>
            </a:r>
            <a:r>
              <a:rPr lang="en-US" altLang="zh-CN">
                <a:solidFill>
                  <a:srgbClr val="FFFF00"/>
                </a:solidFill>
              </a:rPr>
              <a:t>in-place</a:t>
            </a:r>
            <a:r>
              <a:rPr lang="zh-CN" altLang="en-US"/>
              <a:t>张量像广播那样改变形状</a:t>
            </a:r>
            <a:r>
              <a:rPr lang="zh-CN" altLang="en-US" smtClean="0"/>
              <a:t>。例如：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98" y="1830998"/>
            <a:ext cx="6572250" cy="3600450"/>
          </a:xfrm>
          <a:prstGeom prst="rect">
            <a:avLst/>
          </a:prstGeom>
        </p:spPr>
      </p:pic>
      <p:sp>
        <p:nvSpPr>
          <p:cNvPr id="5" name="云形标注 4"/>
          <p:cNvSpPr/>
          <p:nvPr/>
        </p:nvSpPr>
        <p:spPr>
          <a:xfrm>
            <a:off x="8053900" y="2901462"/>
            <a:ext cx="1995953" cy="1002323"/>
          </a:xfrm>
          <a:prstGeom prst="cloudCallout">
            <a:avLst>
              <a:gd name="adj1" fmla="val -155660"/>
              <a:gd name="adj2" fmla="val -170745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200" smtClean="0">
                <a:latin typeface="宋体" panose="02010600030101010101" pitchFamily="2" charset="-122"/>
                <a:ea typeface="宋体" panose="02010600030101010101" pitchFamily="2" charset="-122"/>
              </a:rPr>
              <a:t>In-place:</a:t>
            </a:r>
            <a:r>
              <a:rPr lang="zh-CN" altLang="en-US" sz="1200" smtClean="0">
                <a:latin typeface="宋体" panose="02010600030101010101" pitchFamily="2" charset="-122"/>
                <a:ea typeface="宋体" panose="02010600030101010101" pitchFamily="2" charset="-122"/>
              </a:rPr>
              <a:t>就地更新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原始字符串，而不是创建一个新的字符串</a:t>
            </a:r>
          </a:p>
        </p:txBody>
      </p:sp>
    </p:spTree>
    <p:extLst>
      <p:ext uri="{BB962C8B-B14F-4D97-AF65-F5344CB8AC3E}">
        <p14:creationId xmlns:p14="http://schemas.microsoft.com/office/powerpoint/2010/main" val="307905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487472"/>
          </a:xfrm>
        </p:spPr>
        <p:txBody>
          <a:bodyPr/>
          <a:lstStyle/>
          <a:p>
            <a:r>
              <a:rPr lang="en-US" altLang="zh-CN" b="1" smtClean="0">
                <a:latin typeface="+mj-ea"/>
              </a:rPr>
              <a:t>4.</a:t>
            </a:r>
            <a:r>
              <a:rPr lang="zh-CN" altLang="en-US" b="1" smtClean="0">
                <a:latin typeface="+mj-ea"/>
              </a:rPr>
              <a:t>问题</a:t>
            </a:r>
            <a:endParaRPr lang="zh-CN" altLang="en-US" sz="240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7790" y="1266092"/>
            <a:ext cx="9262063" cy="498230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/>
              <a:t>1.</a:t>
            </a:r>
            <a:r>
              <a:rPr lang="zh-CN" altLang="en-US" smtClean="0"/>
              <a:t>把</a:t>
            </a:r>
            <a:r>
              <a:rPr lang="zh-CN" altLang="en-US" smtClean="0"/>
              <a:t>本节内容代码自己</a:t>
            </a:r>
            <a:r>
              <a:rPr lang="zh-CN" altLang="en-US" smtClean="0"/>
              <a:t>操作复习一遍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2.</a:t>
            </a:r>
            <a:r>
              <a:rPr lang="zh-CN" altLang="en-US" smtClean="0"/>
              <a:t>尝试替换张量的数值，把一般语义和</a:t>
            </a:r>
            <a:r>
              <a:rPr lang="en-US" altLang="zh-CN" smtClean="0"/>
              <a:t>in-place</a:t>
            </a:r>
            <a:r>
              <a:rPr lang="zh-CN" altLang="en-US" smtClean="0"/>
              <a:t>语义中的例子重新运行几次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1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348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Arial</vt:lpstr>
      <vt:lpstr>Century Gothic</vt:lpstr>
      <vt:lpstr>Wingdings</vt:lpstr>
      <vt:lpstr>Wingdings 3</vt:lpstr>
      <vt:lpstr>离子</vt:lpstr>
      <vt:lpstr>2 PyTorch的teonsor概念  2.2 广播语义</vt:lpstr>
      <vt:lpstr>1.广播语义</vt:lpstr>
      <vt:lpstr>2.一般语义</vt:lpstr>
      <vt:lpstr>2.一般语义</vt:lpstr>
      <vt:lpstr>3.In-place语义</vt:lpstr>
      <vt:lpstr>4.问题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PyTorch的teonsor概念  2.2 广播语义</dc:title>
  <dc:creator>杨 静莹</dc:creator>
  <cp:lastModifiedBy>杨 静莹</cp:lastModifiedBy>
  <cp:revision>10</cp:revision>
  <dcterms:created xsi:type="dcterms:W3CDTF">2019-05-06T01:54:04Z</dcterms:created>
  <dcterms:modified xsi:type="dcterms:W3CDTF">2019-06-12T00:41:35Z</dcterms:modified>
</cp:coreProperties>
</file>