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72" r:id="rId9"/>
    <p:sldId id="264" r:id="rId10"/>
    <p:sldId id="265" r:id="rId11"/>
    <p:sldId id="266" r:id="rId12"/>
    <p:sldId id="267" r:id="rId13"/>
    <p:sldId id="273" r:id="rId14"/>
    <p:sldId id="274"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987731"/>
          </a:xfrm>
        </p:spPr>
        <p:txBody>
          <a:bodyPr anchor="b"/>
          <a:lstStyle>
            <a:lvl1pPr>
              <a:defRPr sz="3600">
                <a:latin typeface="宋体" panose="02010600030101010101" pitchFamily="2" charset="-122"/>
                <a:ea typeface="宋体" panose="02010600030101010101" pitchFamily="2"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3749040"/>
            <a:ext cx="8825658" cy="188976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94311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81107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202656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878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4291200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4896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896085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385293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150582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marL="342900" indent="-342900">
              <a:buFont typeface="Wingdings" panose="05000000000000000000" pitchFamily="2" charset="2"/>
              <a:buChar char="l"/>
              <a:defRPr sz="2000"/>
            </a:lvl1pPr>
            <a:lvl2pPr marL="742950" indent="-285750">
              <a:buFont typeface="Wingdings" panose="05000000000000000000" pitchFamily="2" charset="2"/>
              <a:buChar char="l"/>
              <a:defRPr sz="2000"/>
            </a:lvl2pPr>
            <a:lvl3pPr marL="1143000" indent="-228600">
              <a:buFont typeface="Wingdings" panose="05000000000000000000" pitchFamily="2" charset="2"/>
              <a:buChar char="l"/>
              <a:defRPr sz="2000"/>
            </a:lvl3pPr>
            <a:lvl4pPr marL="1600200" indent="-228600">
              <a:buFont typeface="Wingdings" panose="05000000000000000000" pitchFamily="2" charset="2"/>
              <a:buChar char="l"/>
              <a:defRPr sz="2000"/>
            </a:lvl4pPr>
            <a:lvl5pPr marL="2057400" indent="-228600">
              <a:buFont typeface="Wingdings" panose="05000000000000000000" pitchFamily="2" charset="2"/>
              <a:buChar char="l"/>
              <a:defRPr sz="20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285921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290451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0723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100730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235621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07097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192946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625E7E1-A0B3-4693-BD10-00F00C352615}"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393386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25E7E1-A0B3-4693-BD10-00F00C352615}" type="datetimeFigureOut">
              <a:rPr lang="zh-CN" altLang="en-US" smtClean="0"/>
              <a:t>2019/6/12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FF38E8-2732-44D2-A436-4A01EA170FAC}" type="slidenum">
              <a:rPr lang="zh-CN" altLang="en-US" smtClean="0"/>
              <a:t>‹#›</a:t>
            </a:fld>
            <a:endParaRPr lang="zh-CN" altLang="en-US"/>
          </a:p>
        </p:txBody>
      </p:sp>
    </p:spTree>
    <p:extLst>
      <p:ext uri="{BB962C8B-B14F-4D97-AF65-F5344CB8AC3E}">
        <p14:creationId xmlns:p14="http://schemas.microsoft.com/office/powerpoint/2010/main" val="2382335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942536"/>
            <a:ext cx="8825658" cy="1674056"/>
          </a:xfrm>
        </p:spPr>
        <p:txBody>
          <a:bodyPr/>
          <a:lstStyle/>
          <a:p>
            <a:pPr algn="ctr"/>
            <a:r>
              <a:rPr lang="en-US" altLang="zh-CN" b="1" smtClean="0"/>
              <a:t>3 Pytorch</a:t>
            </a:r>
            <a:r>
              <a:rPr lang="zh-CN" altLang="zh-CN" b="1"/>
              <a:t>的</a:t>
            </a:r>
            <a:r>
              <a:rPr lang="en-US" altLang="zh-CN" b="1"/>
              <a:t>autgrad</a:t>
            </a:r>
            <a:r>
              <a:rPr lang="zh-CN" altLang="zh-CN" b="1"/>
              <a:t>和目标函数</a:t>
            </a:r>
            <a:r>
              <a:rPr lang="zh-CN" altLang="zh-CN" b="1" smtClean="0"/>
              <a:t>概念</a:t>
            </a:r>
            <a:r>
              <a:rPr lang="en-US" altLang="zh-CN" b="1" smtClean="0"/>
              <a:t/>
            </a:r>
            <a:br>
              <a:rPr lang="en-US" altLang="zh-CN" b="1" smtClean="0"/>
            </a:br>
            <a:r>
              <a:rPr lang="en-US" altLang="zh-CN" b="1" smtClean="0"/>
              <a:t/>
            </a:r>
            <a:br>
              <a:rPr lang="en-US" altLang="zh-CN" b="1" smtClean="0"/>
            </a:br>
            <a:r>
              <a:rPr lang="en-US" altLang="zh-CN" sz="2400" b="1" smtClean="0">
                <a:solidFill>
                  <a:srgbClr val="92D050"/>
                </a:solidFill>
              </a:rPr>
              <a:t>3.1</a:t>
            </a:r>
            <a:r>
              <a:rPr lang="en-US" altLang="zh-CN" b="1" smtClean="0"/>
              <a:t> </a:t>
            </a:r>
            <a:r>
              <a:rPr lang="en-US" altLang="zh-CN" sz="2400" b="1" smtClean="0">
                <a:solidFill>
                  <a:srgbClr val="92D050"/>
                </a:solidFill>
              </a:rPr>
              <a:t>autograd</a:t>
            </a:r>
            <a:r>
              <a:rPr lang="zh-CN" altLang="en-US" sz="2400" b="1" smtClean="0">
                <a:solidFill>
                  <a:srgbClr val="92D050"/>
                </a:solidFill>
              </a:rPr>
              <a:t>和目标函数</a:t>
            </a:r>
            <a:endParaRPr lang="zh-CN" altLang="en-US" sz="2400" b="1">
              <a:solidFill>
                <a:srgbClr val="92D050"/>
              </a:solidFill>
            </a:endParaRPr>
          </a:p>
        </p:txBody>
      </p:sp>
      <p:sp>
        <p:nvSpPr>
          <p:cNvPr id="3" name="副标题 2"/>
          <p:cNvSpPr>
            <a:spLocks noGrp="1"/>
          </p:cNvSpPr>
          <p:nvPr>
            <p:ph type="subTitle" idx="1"/>
          </p:nvPr>
        </p:nvSpPr>
        <p:spPr>
          <a:xfrm>
            <a:off x="1154955" y="2982351"/>
            <a:ext cx="8825658" cy="2656449"/>
          </a:xfrm>
        </p:spPr>
        <p:txBody>
          <a:bodyPr/>
          <a:lstStyle/>
          <a:p>
            <a:r>
              <a:rPr lang="en-US" altLang="zh-CN" cap="none" smtClean="0">
                <a:solidFill>
                  <a:schemeClr val="tx1"/>
                </a:solidFill>
              </a:rPr>
              <a:t>1.Autograd</a:t>
            </a:r>
            <a:r>
              <a:rPr lang="zh-CN" altLang="en-US" cap="none" smtClean="0">
                <a:solidFill>
                  <a:schemeClr val="tx1"/>
                </a:solidFill>
              </a:rPr>
              <a:t>概念</a:t>
            </a:r>
            <a:endParaRPr lang="en-US" altLang="zh-CN" cap="none" smtClean="0">
              <a:solidFill>
                <a:schemeClr val="tx1"/>
              </a:solidFill>
            </a:endParaRPr>
          </a:p>
          <a:p>
            <a:r>
              <a:rPr lang="en-US" altLang="zh-CN" cap="none" smtClean="0">
                <a:solidFill>
                  <a:srgbClr val="FF0000"/>
                </a:solidFill>
              </a:rPr>
              <a:t>2.Autograd</a:t>
            </a:r>
            <a:r>
              <a:rPr lang="zh-CN" altLang="en-US" cap="none" smtClean="0">
                <a:solidFill>
                  <a:srgbClr val="FF0000"/>
                </a:solidFill>
              </a:rPr>
              <a:t>例子</a:t>
            </a:r>
            <a:endParaRPr lang="en-US" altLang="zh-CN" cap="none" smtClean="0">
              <a:solidFill>
                <a:srgbClr val="FF0000"/>
              </a:solidFill>
            </a:endParaRPr>
          </a:p>
          <a:p>
            <a:r>
              <a:rPr lang="en-US" altLang="zh-CN" smtClean="0">
                <a:solidFill>
                  <a:srgbClr val="FF0000"/>
                </a:solidFill>
              </a:rPr>
              <a:t>3.</a:t>
            </a:r>
            <a:r>
              <a:rPr lang="zh-CN" altLang="en-US" smtClean="0">
                <a:solidFill>
                  <a:srgbClr val="FF0000"/>
                </a:solidFill>
              </a:rPr>
              <a:t>目标函数</a:t>
            </a:r>
            <a:r>
              <a:rPr lang="en-US" altLang="zh-CN" smtClean="0">
                <a:solidFill>
                  <a:srgbClr val="FF0000"/>
                </a:solidFill>
              </a:rPr>
              <a:t>mse</a:t>
            </a:r>
            <a:r>
              <a:rPr lang="zh-CN" altLang="en-US" smtClean="0">
                <a:solidFill>
                  <a:srgbClr val="FF0000"/>
                </a:solidFill>
              </a:rPr>
              <a:t>概念</a:t>
            </a:r>
            <a:endParaRPr lang="en-US" altLang="zh-CN" smtClean="0">
              <a:solidFill>
                <a:srgbClr val="FF0000"/>
              </a:solidFill>
            </a:endParaRPr>
          </a:p>
          <a:p>
            <a:r>
              <a:rPr lang="en-US" altLang="zh-CN" smtClean="0">
                <a:solidFill>
                  <a:srgbClr val="FF0000"/>
                </a:solidFill>
              </a:rPr>
              <a:t>4.</a:t>
            </a:r>
            <a:r>
              <a:rPr lang="zh-CN" altLang="en-US" smtClean="0">
                <a:solidFill>
                  <a:srgbClr val="FF0000"/>
                </a:solidFill>
              </a:rPr>
              <a:t>最小</a:t>
            </a:r>
            <a:r>
              <a:rPr lang="zh-CN" altLang="en-US" smtClean="0">
                <a:solidFill>
                  <a:srgbClr val="FF0000"/>
                </a:solidFill>
              </a:rPr>
              <a:t>方差回归</a:t>
            </a:r>
            <a:endParaRPr lang="en-US" altLang="zh-CN" smtClean="0">
              <a:solidFill>
                <a:srgbClr val="FF0000"/>
              </a:solidFill>
            </a:endParaRPr>
          </a:p>
          <a:p>
            <a:r>
              <a:rPr lang="en-US" altLang="zh-CN" smtClean="0"/>
              <a:t>5.</a:t>
            </a:r>
            <a:r>
              <a:rPr lang="zh-CN" altLang="en-US" smtClean="0"/>
              <a:t>问题</a:t>
            </a:r>
            <a:endParaRPr lang="zh-CN" altLang="en-US"/>
          </a:p>
        </p:txBody>
      </p:sp>
    </p:spTree>
    <p:extLst>
      <p:ext uri="{BB962C8B-B14F-4D97-AF65-F5344CB8AC3E}">
        <p14:creationId xmlns:p14="http://schemas.microsoft.com/office/powerpoint/2010/main" val="39780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a:t>不需要手动初始化权值和偏差，我们可以使用神经网络来定义模型。来自</a:t>
            </a:r>
            <a:r>
              <a:rPr lang="en-US" altLang="zh-CN"/>
              <a:t>PyTorch</a:t>
            </a:r>
            <a:r>
              <a:rPr lang="zh-CN" altLang="en-US"/>
              <a:t>的线性类，它会自动执行</a:t>
            </a:r>
            <a:r>
              <a:rPr lang="zh-CN" altLang="en-US" smtClean="0"/>
              <a:t>。</a:t>
            </a:r>
            <a:endParaRPr lang="en-US" altLang="zh-CN" smtClean="0"/>
          </a:p>
          <a:p>
            <a:endParaRPr lang="en-US" altLang="zh-CN" smtClean="0"/>
          </a:p>
          <a:p>
            <a:pPr marL="0" indent="0">
              <a:buNone/>
            </a:pPr>
            <a:endParaRPr lang="zh-CN" altLang="en-US"/>
          </a:p>
        </p:txBody>
      </p:sp>
      <p:pic>
        <p:nvPicPr>
          <p:cNvPr id="4" name="图片 3"/>
          <p:cNvPicPr>
            <a:picLocks noChangeAspect="1"/>
          </p:cNvPicPr>
          <p:nvPr/>
        </p:nvPicPr>
        <p:blipFill>
          <a:blip r:embed="rId2"/>
          <a:stretch>
            <a:fillRect/>
          </a:stretch>
        </p:blipFill>
        <p:spPr>
          <a:xfrm>
            <a:off x="1184397" y="1657436"/>
            <a:ext cx="6027937" cy="4596410"/>
          </a:xfrm>
          <a:prstGeom prst="rect">
            <a:avLst/>
          </a:prstGeom>
        </p:spPr>
      </p:pic>
    </p:spTree>
    <p:extLst>
      <p:ext uri="{BB962C8B-B14F-4D97-AF65-F5344CB8AC3E}">
        <p14:creationId xmlns:p14="http://schemas.microsoft.com/office/powerpoint/2010/main" val="20983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smtClean="0"/>
              <a:t>我们用最小平方误差作为损失函数，随机梯度下降作为优化器（</a:t>
            </a:r>
            <a:r>
              <a:rPr lang="en-US" altLang="zh-CN"/>
              <a:t>o</a:t>
            </a:r>
            <a:r>
              <a:rPr lang="en-US" altLang="zh-CN" smtClean="0"/>
              <a:t>ptimizer</a:t>
            </a:r>
            <a:r>
              <a:rPr lang="zh-CN" altLang="en-US" smtClean="0"/>
              <a:t>）</a:t>
            </a:r>
            <a:r>
              <a:rPr lang="en-US" altLang="zh-CN" smtClean="0"/>
              <a:t>,</a:t>
            </a:r>
            <a:r>
              <a:rPr lang="zh-CN" altLang="en-US" smtClean="0"/>
              <a:t>来训练模型。</a:t>
            </a:r>
            <a:endParaRPr lang="en-US" altLang="zh-CN" smtClean="0"/>
          </a:p>
          <a:p>
            <a:endParaRPr lang="en-US" altLang="zh-CN" smtClean="0"/>
          </a:p>
          <a:p>
            <a:endParaRPr lang="en-US" altLang="zh-CN" smtClean="0"/>
          </a:p>
          <a:p>
            <a:pPr marL="0" indent="0">
              <a:buNone/>
            </a:pPr>
            <a:endParaRPr lang="zh-CN" altLang="en-US"/>
          </a:p>
        </p:txBody>
      </p:sp>
      <p:pic>
        <p:nvPicPr>
          <p:cNvPr id="6" name="图片 5"/>
          <p:cNvPicPr>
            <a:picLocks noChangeAspect="1"/>
          </p:cNvPicPr>
          <p:nvPr/>
        </p:nvPicPr>
        <p:blipFill>
          <a:blip r:embed="rId2"/>
          <a:stretch>
            <a:fillRect/>
          </a:stretch>
        </p:blipFill>
        <p:spPr>
          <a:xfrm>
            <a:off x="1112921" y="1657436"/>
            <a:ext cx="4525935" cy="4590963"/>
          </a:xfrm>
          <a:prstGeom prst="rect">
            <a:avLst/>
          </a:prstGeom>
        </p:spPr>
      </p:pic>
    </p:spTree>
    <p:extLst>
      <p:ext uri="{BB962C8B-B14F-4D97-AF65-F5344CB8AC3E}">
        <p14:creationId xmlns:p14="http://schemas.microsoft.com/office/powerpoint/2010/main" val="402235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smtClean="0"/>
              <a:t>训练一百轮后，看一下预测的结果，对比一下真实值：</a:t>
            </a:r>
            <a:endParaRPr lang="en-US" altLang="zh-CN" smtClean="0"/>
          </a:p>
          <a:p>
            <a:endParaRPr lang="en-US" altLang="zh-CN" smtClean="0"/>
          </a:p>
          <a:p>
            <a:endParaRPr lang="en-US" altLang="zh-CN" smtClean="0"/>
          </a:p>
          <a:p>
            <a:pPr marL="0" indent="0">
              <a:buNone/>
            </a:pPr>
            <a:endParaRPr lang="zh-CN" altLang="en-US"/>
          </a:p>
        </p:txBody>
      </p:sp>
      <p:pic>
        <p:nvPicPr>
          <p:cNvPr id="4" name="图片 3"/>
          <p:cNvPicPr>
            <a:picLocks noChangeAspect="1"/>
          </p:cNvPicPr>
          <p:nvPr/>
        </p:nvPicPr>
        <p:blipFill>
          <a:blip r:embed="rId2"/>
          <a:stretch>
            <a:fillRect/>
          </a:stretch>
        </p:blipFill>
        <p:spPr>
          <a:xfrm>
            <a:off x="1090362" y="1434014"/>
            <a:ext cx="4075196" cy="4773969"/>
          </a:xfrm>
          <a:prstGeom prst="rect">
            <a:avLst/>
          </a:prstGeom>
        </p:spPr>
      </p:pic>
      <p:sp>
        <p:nvSpPr>
          <p:cNvPr id="5" name="椭圆形标注 4"/>
          <p:cNvSpPr/>
          <p:nvPr/>
        </p:nvSpPr>
        <p:spPr>
          <a:xfrm>
            <a:off x="5999747" y="2662989"/>
            <a:ext cx="3641557" cy="2342148"/>
          </a:xfrm>
          <a:prstGeom prst="wedgeEllipseCallout">
            <a:avLst>
              <a:gd name="adj1" fmla="val -53017"/>
              <a:gd name="adj2" fmla="val 59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smtClean="0"/>
              <a:t>事实上，这些预测与我们的目标非常接近，现在我们有了一个相当好的模型，通过观察一个地区的平均温度、降雨量和湿度来预测苹果和桔子的产量。</a:t>
            </a:r>
            <a:endParaRPr lang="zh-CN" altLang="en-US" sz="1600"/>
          </a:p>
        </p:txBody>
      </p:sp>
    </p:spTree>
    <p:extLst>
      <p:ext uri="{BB962C8B-B14F-4D97-AF65-F5344CB8AC3E}">
        <p14:creationId xmlns:p14="http://schemas.microsoft.com/office/powerpoint/2010/main" val="201493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a:solidFill>
                  <a:srgbClr val="92D050"/>
                </a:solidFill>
              </a:rPr>
              <a:t>可视化</a:t>
            </a:r>
            <a:r>
              <a:rPr lang="zh-CN" altLang="en-US"/>
              <a:t>：这里</a:t>
            </a:r>
            <a:r>
              <a:rPr lang="zh-CN" altLang="en-US"/>
              <a:t>使用</a:t>
            </a:r>
            <a:r>
              <a:rPr lang="zh-CN" altLang="en-US" smtClean="0"/>
              <a:t>温度值、降雨量值和苹果的预测值绘制</a:t>
            </a:r>
            <a:r>
              <a:rPr lang="zh-CN" altLang="en-US"/>
              <a:t>三维</a:t>
            </a:r>
            <a:r>
              <a:rPr lang="zh-CN" altLang="en-US" smtClean="0"/>
              <a:t>图形</a:t>
            </a:r>
            <a:endParaRPr lang="en-US" altLang="zh-CN" smtClean="0"/>
          </a:p>
          <a:p>
            <a:endParaRPr lang="en-US" altLang="zh-CN" smtClean="0"/>
          </a:p>
          <a:p>
            <a:endParaRPr lang="en-US" altLang="zh-CN" smtClean="0"/>
          </a:p>
          <a:p>
            <a:endParaRPr lang="en-US" altLang="zh-CN" smtClean="0"/>
          </a:p>
          <a:p>
            <a:pPr marL="0" indent="0">
              <a:buNone/>
            </a:pPr>
            <a:endParaRPr lang="zh-CN" altLang="en-US"/>
          </a:p>
        </p:txBody>
      </p:sp>
      <p:pic>
        <p:nvPicPr>
          <p:cNvPr id="6" name="图片 5"/>
          <p:cNvPicPr>
            <a:picLocks noChangeAspect="1"/>
          </p:cNvPicPr>
          <p:nvPr/>
        </p:nvPicPr>
        <p:blipFill>
          <a:blip r:embed="rId2"/>
          <a:stretch>
            <a:fillRect/>
          </a:stretch>
        </p:blipFill>
        <p:spPr>
          <a:xfrm>
            <a:off x="815926" y="1514475"/>
            <a:ext cx="9233927" cy="4075309"/>
          </a:xfrm>
          <a:prstGeom prst="rect">
            <a:avLst/>
          </a:prstGeom>
        </p:spPr>
      </p:pic>
    </p:spTree>
    <p:extLst>
      <p:ext uri="{BB962C8B-B14F-4D97-AF65-F5344CB8AC3E}">
        <p14:creationId xmlns:p14="http://schemas.microsoft.com/office/powerpoint/2010/main" val="305147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a:solidFill>
                  <a:srgbClr val="92D050"/>
                </a:solidFill>
              </a:rPr>
              <a:t>可视化</a:t>
            </a:r>
            <a:r>
              <a:rPr lang="zh-CN" altLang="en-US"/>
              <a:t>：</a:t>
            </a:r>
            <a:r>
              <a:rPr lang="zh-CN" altLang="en-US" smtClean="0"/>
              <a:t>这里只使用温度值、苹果的真实值和苹果的预测值绘制</a:t>
            </a:r>
            <a:r>
              <a:rPr lang="zh-CN" altLang="en-US" smtClean="0"/>
              <a:t>二</a:t>
            </a:r>
            <a:r>
              <a:rPr lang="zh-CN" altLang="en-US" smtClean="0"/>
              <a:t>维图形</a:t>
            </a:r>
            <a:endParaRPr lang="en-US" altLang="zh-CN" smtClean="0"/>
          </a:p>
          <a:p>
            <a:pPr marL="0" indent="0">
              <a:buNone/>
            </a:pPr>
            <a:endParaRPr lang="en-US" altLang="zh-CN" smtClean="0"/>
          </a:p>
          <a:p>
            <a:endParaRPr lang="en-US" altLang="zh-CN" smtClean="0"/>
          </a:p>
          <a:p>
            <a:endParaRPr lang="en-US" altLang="zh-CN" smtClean="0"/>
          </a:p>
          <a:p>
            <a:pPr marL="0" indent="0">
              <a:buNone/>
            </a:pPr>
            <a:endParaRPr lang="zh-CN" altLang="en-US"/>
          </a:p>
        </p:txBody>
      </p:sp>
      <p:pic>
        <p:nvPicPr>
          <p:cNvPr id="4" name="图片 3"/>
          <p:cNvPicPr>
            <a:picLocks noChangeAspect="1"/>
          </p:cNvPicPr>
          <p:nvPr/>
        </p:nvPicPr>
        <p:blipFill>
          <a:blip r:embed="rId2"/>
          <a:stretch>
            <a:fillRect/>
          </a:stretch>
        </p:blipFill>
        <p:spPr>
          <a:xfrm>
            <a:off x="1160927" y="1438275"/>
            <a:ext cx="7398874" cy="4833601"/>
          </a:xfrm>
          <a:prstGeom prst="rect">
            <a:avLst/>
          </a:prstGeom>
        </p:spPr>
      </p:pic>
    </p:spTree>
    <p:extLst>
      <p:ext uri="{BB962C8B-B14F-4D97-AF65-F5344CB8AC3E}">
        <p14:creationId xmlns:p14="http://schemas.microsoft.com/office/powerpoint/2010/main" val="353221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5.</a:t>
            </a:r>
            <a:r>
              <a:rPr lang="zh-CN" altLang="en-US" b="1"/>
              <a:t>问题</a:t>
            </a:r>
          </a:p>
        </p:txBody>
      </p:sp>
      <p:sp>
        <p:nvSpPr>
          <p:cNvPr id="3" name="内容占位符 2"/>
          <p:cNvSpPr>
            <a:spLocks noGrp="1"/>
          </p:cNvSpPr>
          <p:nvPr>
            <p:ph idx="1"/>
          </p:nvPr>
        </p:nvSpPr>
        <p:spPr>
          <a:xfrm>
            <a:off x="815926" y="1209822"/>
            <a:ext cx="9233927" cy="5038577"/>
          </a:xfrm>
        </p:spPr>
        <p:txBody>
          <a:bodyPr/>
          <a:lstStyle/>
          <a:p>
            <a:pPr marL="0" indent="0">
              <a:buNone/>
            </a:pPr>
            <a:r>
              <a:rPr lang="en-US" altLang="zh-CN" smtClean="0"/>
              <a:t>1.</a:t>
            </a:r>
            <a:r>
              <a:rPr lang="zh-CN" altLang="en-US" smtClean="0"/>
              <a:t>将</a:t>
            </a:r>
            <a:r>
              <a:rPr lang="zh-CN" altLang="en-US" smtClean="0"/>
              <a:t>数据集换成</a:t>
            </a:r>
            <a:r>
              <a:rPr lang="en-US" altLang="zh-CN" b="1">
                <a:solidFill>
                  <a:srgbClr val="92D050"/>
                </a:solidFill>
              </a:rPr>
              <a:t>Diabetes</a:t>
            </a:r>
            <a:r>
              <a:rPr lang="zh-CN" altLang="en-US" b="1"/>
              <a:t>数据</a:t>
            </a:r>
            <a:r>
              <a:rPr lang="zh-CN" altLang="en-US" b="1" smtClean="0"/>
              <a:t>集</a:t>
            </a:r>
            <a:r>
              <a:rPr lang="zh-CN" altLang="en-US" smtClean="0"/>
              <a:t>，模仿上面的例子运行</a:t>
            </a:r>
            <a:r>
              <a:rPr lang="zh-CN" altLang="en-US" smtClean="0"/>
              <a:t>最小方差</a:t>
            </a:r>
            <a:r>
              <a:rPr lang="zh-CN" altLang="en-US" smtClean="0"/>
              <a:t>回归，可以使用</a:t>
            </a:r>
            <a:r>
              <a:rPr lang="en-US" altLang="zh-CN" smtClean="0"/>
              <a:t>sklearn</a:t>
            </a:r>
            <a:r>
              <a:rPr lang="zh-CN" altLang="en-US" smtClean="0"/>
              <a:t>库自带的</a:t>
            </a:r>
            <a:r>
              <a:rPr lang="en-US" altLang="zh-CN" smtClean="0"/>
              <a:t>diabetes</a:t>
            </a:r>
            <a:r>
              <a:rPr lang="zh-CN" altLang="en-US" smtClean="0"/>
              <a:t>数据集</a:t>
            </a:r>
            <a:endParaRPr lang="en-US" altLang="zh-CN" smtClean="0"/>
          </a:p>
          <a:p>
            <a:pPr marL="0" indent="0">
              <a:buNone/>
            </a:pPr>
            <a:endParaRPr lang="en-US" altLang="zh-CN" smtClean="0"/>
          </a:p>
          <a:p>
            <a:pPr marL="0" indent="0">
              <a:buNone/>
            </a:pPr>
            <a:endParaRPr lang="en-US" altLang="zh-CN"/>
          </a:p>
          <a:p>
            <a:pPr marL="0" indent="0">
              <a:buNone/>
            </a:pPr>
            <a:r>
              <a:rPr lang="en-US" altLang="zh-CN" smtClean="0"/>
              <a:t>2.</a:t>
            </a:r>
            <a:r>
              <a:rPr lang="zh-CN" altLang="en-US"/>
              <a:t>可视化</a:t>
            </a:r>
            <a:r>
              <a:rPr lang="zh-CN" altLang="en-US" smtClean="0"/>
              <a:t>问题</a:t>
            </a:r>
            <a:r>
              <a:rPr lang="en-US" altLang="zh-CN" smtClean="0"/>
              <a:t>1</a:t>
            </a:r>
            <a:r>
              <a:rPr lang="zh-CN" altLang="en-US" smtClean="0"/>
              <a:t>的拟合结果</a:t>
            </a:r>
            <a:endParaRPr lang="en-US" altLang="zh-CN" smtClean="0"/>
          </a:p>
          <a:p>
            <a:pPr marL="0" indent="0">
              <a:buNone/>
            </a:pPr>
            <a:r>
              <a:rPr lang="en-US" altLang="zh-CN" smtClean="0"/>
              <a:t>3.</a:t>
            </a:r>
            <a:r>
              <a:rPr lang="zh-CN" altLang="en-US" smtClean="0"/>
              <a:t>可以参考</a:t>
            </a:r>
            <a:r>
              <a:rPr lang="en-US" altLang="zh-CN" smtClean="0"/>
              <a:t>diabetes.ipynb</a:t>
            </a:r>
            <a:r>
              <a:rPr lang="zh-CN" altLang="en-US" smtClean="0"/>
              <a:t>代码</a:t>
            </a:r>
            <a:endParaRPr lang="zh-CN" altLang="en-US"/>
          </a:p>
        </p:txBody>
      </p:sp>
      <p:sp>
        <p:nvSpPr>
          <p:cNvPr id="4" name="圆角矩形 3"/>
          <p:cNvSpPr/>
          <p:nvPr/>
        </p:nvSpPr>
        <p:spPr>
          <a:xfrm>
            <a:off x="952501" y="1993900"/>
            <a:ext cx="5084152"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rgbClr val="92D050"/>
                </a:solidFill>
              </a:rPr>
              <a:t>from sklearn import datasets</a:t>
            </a:r>
          </a:p>
          <a:p>
            <a:r>
              <a:rPr lang="en-US" altLang="zh-CN">
                <a:solidFill>
                  <a:srgbClr val="92D050"/>
                </a:solidFill>
              </a:rPr>
              <a:t>diabetes=datasets.load_diabetes()</a:t>
            </a:r>
            <a:endParaRPr lang="en-US" altLang="zh-CN">
              <a:solidFill>
                <a:srgbClr val="92D050"/>
              </a:solidFill>
            </a:endParaRPr>
          </a:p>
        </p:txBody>
      </p:sp>
    </p:spTree>
    <p:extLst>
      <p:ext uri="{BB962C8B-B14F-4D97-AF65-F5344CB8AC3E}">
        <p14:creationId xmlns:p14="http://schemas.microsoft.com/office/powerpoint/2010/main" val="375505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13374"/>
          </a:xfrm>
        </p:spPr>
        <p:txBody>
          <a:bodyPr/>
          <a:lstStyle/>
          <a:p>
            <a:r>
              <a:rPr lang="en-US" altLang="zh-CN" b="1" smtClean="0"/>
              <a:t>1.Autograd</a:t>
            </a:r>
            <a:r>
              <a:rPr lang="zh-CN" altLang="en-US" b="1" smtClean="0"/>
              <a:t>概念</a:t>
            </a:r>
            <a:endParaRPr lang="zh-CN" altLang="en-US" b="1"/>
          </a:p>
        </p:txBody>
      </p:sp>
      <p:sp>
        <p:nvSpPr>
          <p:cNvPr id="3" name="内容占位符 2"/>
          <p:cNvSpPr>
            <a:spLocks noGrp="1"/>
          </p:cNvSpPr>
          <p:nvPr>
            <p:ph idx="1"/>
          </p:nvPr>
        </p:nvSpPr>
        <p:spPr>
          <a:xfrm>
            <a:off x="844062" y="1266092"/>
            <a:ext cx="9205791" cy="4982307"/>
          </a:xfrm>
        </p:spPr>
        <p:txBody>
          <a:bodyPr/>
          <a:lstStyle/>
          <a:p>
            <a:r>
              <a:rPr lang="en-US" altLang="zh-CN"/>
              <a:t>PyTorch</a:t>
            </a:r>
            <a:r>
              <a:rPr lang="zh-CN" altLang="en-US"/>
              <a:t>中，所有神经网络的</a:t>
            </a:r>
            <a:r>
              <a:rPr lang="zh-CN" altLang="en-US">
                <a:solidFill>
                  <a:srgbClr val="FFFF00"/>
                </a:solidFill>
              </a:rPr>
              <a:t>核心</a:t>
            </a:r>
            <a:r>
              <a:rPr lang="zh-CN" altLang="en-US"/>
              <a:t>是</a:t>
            </a:r>
            <a:r>
              <a:rPr lang="en-US" altLang="zh-CN"/>
              <a:t>autograd</a:t>
            </a:r>
            <a:r>
              <a:rPr lang="zh-CN" altLang="en-US"/>
              <a:t>包</a:t>
            </a:r>
            <a:r>
              <a:rPr lang="zh-CN" altLang="en-US" smtClean="0"/>
              <a:t>。</a:t>
            </a:r>
            <a:r>
              <a:rPr lang="en-US" altLang="zh-CN" smtClean="0"/>
              <a:t>autograd</a:t>
            </a:r>
            <a:r>
              <a:rPr lang="zh-CN" altLang="en-US"/>
              <a:t>包为张量上的所有操作提供了</a:t>
            </a:r>
            <a:r>
              <a:rPr lang="zh-CN" altLang="en-US">
                <a:solidFill>
                  <a:srgbClr val="FFFF00"/>
                </a:solidFill>
              </a:rPr>
              <a:t>自动求导机制</a:t>
            </a:r>
            <a:r>
              <a:rPr lang="zh-CN" altLang="en-US"/>
              <a:t>。它是一个在运行时定义（</a:t>
            </a:r>
            <a:r>
              <a:rPr lang="en-US" altLang="zh-CN"/>
              <a:t>define-by-run</a:t>
            </a:r>
            <a:r>
              <a:rPr lang="zh-CN" altLang="en-US"/>
              <a:t>）的框架，这意味着反向传播是根据代码如何运行来决定的，并且每次迭代可以是不同</a:t>
            </a:r>
            <a:r>
              <a:rPr lang="zh-CN" altLang="en-US" smtClean="0"/>
              <a:t>的。</a:t>
            </a:r>
            <a:endParaRPr lang="zh-CN" altLang="en-US"/>
          </a:p>
        </p:txBody>
      </p:sp>
      <p:sp>
        <p:nvSpPr>
          <p:cNvPr id="5" name="圆角矩形 4"/>
          <p:cNvSpPr/>
          <p:nvPr/>
        </p:nvSpPr>
        <p:spPr>
          <a:xfrm>
            <a:off x="1266092" y="5458264"/>
            <a:ext cx="7540283"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https://pytorch.apachecn.org/docs/1.0/#/blitz_autograd_tutorial</a:t>
            </a:r>
            <a:endParaRPr lang="zh-CN" altLang="en-US"/>
          </a:p>
        </p:txBody>
      </p:sp>
    </p:spTree>
    <p:extLst>
      <p:ext uri="{BB962C8B-B14F-4D97-AF65-F5344CB8AC3E}">
        <p14:creationId xmlns:p14="http://schemas.microsoft.com/office/powerpoint/2010/main" val="375163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2.Autograd</a:t>
            </a:r>
            <a:r>
              <a:rPr lang="zh-CN" altLang="en-US" b="1" smtClean="0"/>
              <a:t>例子</a:t>
            </a:r>
            <a:endParaRPr lang="zh-CN" altLang="en-US" b="1"/>
          </a:p>
        </p:txBody>
      </p:sp>
      <p:sp>
        <p:nvSpPr>
          <p:cNvPr id="5" name="内容占位符 4"/>
          <p:cNvSpPr>
            <a:spLocks noGrp="1"/>
          </p:cNvSpPr>
          <p:nvPr>
            <p:ph idx="1"/>
          </p:nvPr>
        </p:nvSpPr>
        <p:spPr>
          <a:xfrm>
            <a:off x="900333" y="1111349"/>
            <a:ext cx="9150502" cy="4940104"/>
          </a:xfrm>
        </p:spPr>
        <p:txBody>
          <a:bodyPr/>
          <a:lstStyle/>
          <a:p>
            <a:r>
              <a:rPr lang="zh-CN" altLang="en-US" smtClean="0"/>
              <a:t>我们来看一些</a:t>
            </a:r>
            <a:r>
              <a:rPr lang="en-US" altLang="zh-CN" smtClean="0"/>
              <a:t>autograd</a:t>
            </a:r>
            <a:r>
              <a:rPr lang="zh-CN" altLang="en-US" smtClean="0"/>
              <a:t>的例子：</a:t>
            </a:r>
            <a:endParaRPr lang="en-US" altLang="zh-CN" smtClean="0"/>
          </a:p>
          <a:p>
            <a:endParaRPr lang="zh-CN" altLang="en-US"/>
          </a:p>
        </p:txBody>
      </p:sp>
      <p:pic>
        <p:nvPicPr>
          <p:cNvPr id="7" name="内容占位符 3"/>
          <p:cNvPicPr>
            <a:picLocks noChangeAspect="1"/>
          </p:cNvPicPr>
          <p:nvPr/>
        </p:nvPicPr>
        <p:blipFill>
          <a:blip r:embed="rId2"/>
          <a:stretch>
            <a:fillRect/>
          </a:stretch>
        </p:blipFill>
        <p:spPr>
          <a:xfrm>
            <a:off x="1163785" y="1563859"/>
            <a:ext cx="4622995" cy="4487594"/>
          </a:xfrm>
          <a:prstGeom prst="rect">
            <a:avLst/>
          </a:prstGeom>
        </p:spPr>
      </p:pic>
      <p:sp>
        <p:nvSpPr>
          <p:cNvPr id="8" name="线形标注 1 7"/>
          <p:cNvSpPr/>
          <p:nvPr/>
        </p:nvSpPr>
        <p:spPr>
          <a:xfrm>
            <a:off x="6499273" y="3938954"/>
            <a:ext cx="2335237" cy="1237957"/>
          </a:xfrm>
          <a:prstGeom prst="borderCallout1">
            <a:avLst>
              <a:gd name="adj1" fmla="val 18750"/>
              <a:gd name="adj2" fmla="val -8333"/>
              <a:gd name="adj3" fmla="val 106818"/>
              <a:gd name="adj4" fmla="val -8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smtClean="0">
                <a:latin typeface="宋体" panose="02010600030101010101" pitchFamily="2" charset="-122"/>
                <a:ea typeface="宋体" panose="02010600030101010101" pitchFamily="2" charset="-122"/>
              </a:rPr>
              <a:t>.requires_grad_(...) </a:t>
            </a:r>
            <a:r>
              <a:rPr lang="zh-CN" altLang="en-US" sz="1400" smtClean="0">
                <a:latin typeface="宋体" panose="02010600030101010101" pitchFamily="2" charset="-122"/>
                <a:ea typeface="宋体" panose="02010600030101010101" pitchFamily="2" charset="-122"/>
              </a:rPr>
              <a:t>原地改变了现有张量的 </a:t>
            </a:r>
            <a:r>
              <a:rPr lang="en-US" altLang="zh-CN" sz="1400" smtClean="0">
                <a:latin typeface="宋体" panose="02010600030101010101" pitchFamily="2" charset="-122"/>
                <a:ea typeface="宋体" panose="02010600030101010101" pitchFamily="2" charset="-122"/>
              </a:rPr>
              <a:t>requires_grad </a:t>
            </a:r>
            <a:r>
              <a:rPr lang="zh-CN" altLang="en-US" sz="1400" smtClean="0">
                <a:latin typeface="宋体" panose="02010600030101010101" pitchFamily="2" charset="-122"/>
                <a:ea typeface="宋体" panose="02010600030101010101" pitchFamily="2" charset="-122"/>
              </a:rPr>
              <a:t>标志。如果没有指定的话，默认输入的这个标志是</a:t>
            </a:r>
            <a:r>
              <a:rPr lang="en-US" altLang="zh-CN" sz="1400" smtClean="0">
                <a:latin typeface="宋体" panose="02010600030101010101" pitchFamily="2" charset="-122"/>
                <a:ea typeface="宋体" panose="02010600030101010101" pitchFamily="2" charset="-122"/>
              </a:rPr>
              <a:t>False</a:t>
            </a:r>
            <a:r>
              <a:rPr lang="zh-CN" altLang="en-US" sz="1400" smtClean="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3941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3.</a:t>
            </a:r>
            <a:r>
              <a:rPr lang="zh-CN" altLang="en-US" b="1" smtClean="0"/>
              <a:t>目标函数</a:t>
            </a:r>
            <a:r>
              <a:rPr lang="en-US" altLang="zh-CN" b="1" smtClean="0"/>
              <a:t>MSE</a:t>
            </a:r>
            <a:endParaRPr lang="zh-CN" altLang="en-US" b="1"/>
          </a:p>
        </p:txBody>
      </p:sp>
      <p:sp>
        <p:nvSpPr>
          <p:cNvPr id="3" name="内容占位符 2"/>
          <p:cNvSpPr>
            <a:spLocks noGrp="1"/>
          </p:cNvSpPr>
          <p:nvPr>
            <p:ph idx="1"/>
          </p:nvPr>
        </p:nvSpPr>
        <p:spPr>
          <a:xfrm>
            <a:off x="815926" y="1209822"/>
            <a:ext cx="9233927" cy="5038577"/>
          </a:xfrm>
        </p:spPr>
        <p:txBody>
          <a:bodyPr/>
          <a:lstStyle/>
          <a:p>
            <a:r>
              <a:rPr lang="zh-CN" altLang="en-US" smtClean="0"/>
              <a:t>目标函数也叫损失函数，一</a:t>
            </a:r>
            <a:r>
              <a:rPr lang="zh-CN" altLang="en-US"/>
              <a:t>个损失函数接受一对</a:t>
            </a:r>
            <a:r>
              <a:rPr lang="en-US" altLang="zh-CN"/>
              <a:t>(</a:t>
            </a:r>
            <a:r>
              <a:rPr lang="en-US" altLang="zh-CN">
                <a:solidFill>
                  <a:srgbClr val="FFFF00"/>
                </a:solidFill>
              </a:rPr>
              <a:t>output, target</a:t>
            </a:r>
            <a:r>
              <a:rPr lang="en-US" altLang="zh-CN"/>
              <a:t>)</a:t>
            </a:r>
            <a:r>
              <a:rPr lang="zh-CN" altLang="en-US"/>
              <a:t>作为输入，计算一个值来估计网络的输出和目标值相差多少</a:t>
            </a:r>
            <a:r>
              <a:rPr lang="zh-CN" altLang="en-US" smtClean="0"/>
              <a:t>。</a:t>
            </a:r>
            <a:r>
              <a:rPr lang="en-US" altLang="zh-CN" smtClean="0"/>
              <a:t>nn</a:t>
            </a:r>
            <a:r>
              <a:rPr lang="zh-CN" altLang="en-US"/>
              <a:t>包中有很多不同的损失函数。</a:t>
            </a:r>
            <a:r>
              <a:rPr lang="en-US" altLang="zh-CN"/>
              <a:t>nn.MSELoss</a:t>
            </a:r>
            <a:r>
              <a:rPr lang="zh-CN" altLang="en-US"/>
              <a:t>是比较简单的一种</a:t>
            </a:r>
            <a:r>
              <a:rPr lang="zh-CN" altLang="en-US" smtClean="0"/>
              <a:t>，</a:t>
            </a:r>
            <a:r>
              <a:rPr lang="en-US" altLang="zh-CN" smtClean="0"/>
              <a:t>MSE</a:t>
            </a:r>
            <a:r>
              <a:rPr lang="zh-CN" altLang="en-US" smtClean="0"/>
              <a:t>即最小平方误差</a:t>
            </a:r>
            <a:r>
              <a:rPr lang="zh-CN" altLang="en-US" b="1" smtClean="0"/>
              <a:t>，</a:t>
            </a:r>
            <a:r>
              <a:rPr lang="zh-CN" altLang="en-US" smtClean="0"/>
              <a:t>它</a:t>
            </a:r>
            <a:r>
              <a:rPr lang="zh-CN" altLang="en-US"/>
              <a:t>计算输出和目标的均方误差（</a:t>
            </a:r>
            <a:r>
              <a:rPr lang="en-US" altLang="zh-CN"/>
              <a:t>mean-squared error</a:t>
            </a:r>
            <a:r>
              <a:rPr lang="zh-CN" altLang="en-US"/>
              <a:t>）。</a:t>
            </a:r>
          </a:p>
        </p:txBody>
      </p:sp>
      <p:sp>
        <p:nvSpPr>
          <p:cNvPr id="5" name="云形标注 4"/>
          <p:cNvSpPr/>
          <p:nvPr/>
        </p:nvSpPr>
        <p:spPr>
          <a:xfrm>
            <a:off x="7582486" y="2391508"/>
            <a:ext cx="1955409" cy="1237957"/>
          </a:xfrm>
          <a:prstGeom prst="cloudCallout">
            <a:avLst>
              <a:gd name="adj1" fmla="val -49574"/>
              <a:gd name="adj2" fmla="val -1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200" smtClean="0">
                <a:latin typeface="宋体" panose="02010600030101010101" pitchFamily="2" charset="-122"/>
                <a:ea typeface="宋体" panose="02010600030101010101" pitchFamily="2" charset="-122"/>
              </a:rPr>
              <a:t>output</a:t>
            </a:r>
            <a:r>
              <a:rPr lang="zh-CN" altLang="en-US" sz="1200" smtClean="0">
                <a:latin typeface="宋体" panose="02010600030101010101" pitchFamily="2" charset="-122"/>
                <a:ea typeface="宋体" panose="02010600030101010101" pitchFamily="2" charset="-122"/>
              </a:rPr>
              <a:t>为网络的输出</a:t>
            </a:r>
            <a:r>
              <a:rPr lang="en-US" altLang="zh-CN" sz="1200" smtClean="0">
                <a:latin typeface="宋体" panose="02010600030101010101" pitchFamily="2" charset="-122"/>
                <a:ea typeface="宋体" panose="02010600030101010101" pitchFamily="2" charset="-122"/>
              </a:rPr>
              <a:t>,target</a:t>
            </a:r>
            <a:r>
              <a:rPr lang="zh-CN" altLang="en-US" sz="1200" smtClean="0">
                <a:latin typeface="宋体" panose="02010600030101010101" pitchFamily="2" charset="-122"/>
                <a:ea typeface="宋体" panose="02010600030101010101" pitchFamily="2" charset="-122"/>
              </a:rPr>
              <a:t>为实际值</a:t>
            </a:r>
            <a:endParaRPr lang="zh-CN" altLang="en-US" sz="1200">
              <a:latin typeface="宋体" panose="02010600030101010101" pitchFamily="2" charset="-122"/>
              <a:ea typeface="宋体" panose="02010600030101010101" pitchFamily="2" charset="-122"/>
            </a:endParaRPr>
          </a:p>
        </p:txBody>
      </p:sp>
      <p:sp>
        <p:nvSpPr>
          <p:cNvPr id="6" name="圆角矩形 5"/>
          <p:cNvSpPr/>
          <p:nvPr/>
        </p:nvSpPr>
        <p:spPr>
          <a:xfrm>
            <a:off x="1012874" y="5542671"/>
            <a:ext cx="8201463" cy="3798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https://pytorch.apachecn.org/docs/1.0/#/blitz_neural_networks_tutorial</a:t>
            </a:r>
            <a:endParaRPr lang="zh-CN" altLang="en-US"/>
          </a:p>
        </p:txBody>
      </p:sp>
    </p:spTree>
    <p:extLst>
      <p:ext uri="{BB962C8B-B14F-4D97-AF65-F5344CB8AC3E}">
        <p14:creationId xmlns:p14="http://schemas.microsoft.com/office/powerpoint/2010/main" val="74454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a:t>4</a:t>
            </a:r>
            <a:r>
              <a:rPr lang="en-US" altLang="zh-CN" b="1" smtClean="0"/>
              <a:t>.</a:t>
            </a:r>
            <a:r>
              <a:rPr lang="zh-CN" altLang="en-US" b="1" smtClean="0"/>
              <a:t> 最小方差回归</a:t>
            </a:r>
            <a:endParaRPr lang="zh-CN" altLang="en-US" b="1"/>
          </a:p>
        </p:txBody>
      </p:sp>
      <p:sp>
        <p:nvSpPr>
          <p:cNvPr id="3" name="内容占位符 2"/>
          <p:cNvSpPr>
            <a:spLocks noGrp="1"/>
          </p:cNvSpPr>
          <p:nvPr>
            <p:ph idx="1"/>
          </p:nvPr>
        </p:nvSpPr>
        <p:spPr>
          <a:xfrm>
            <a:off x="815926" y="1209822"/>
            <a:ext cx="9233927" cy="5038577"/>
          </a:xfrm>
        </p:spPr>
        <p:txBody>
          <a:bodyPr>
            <a:normAutofit fontScale="77500" lnSpcReduction="20000"/>
          </a:bodyPr>
          <a:lstStyle/>
          <a:p>
            <a:r>
              <a:rPr lang="zh-CN" altLang="en-US" sz="2900" smtClean="0">
                <a:solidFill>
                  <a:srgbClr val="FFFF00"/>
                </a:solidFill>
                <a:latin typeface="宋体" panose="02010600030101010101" pitchFamily="2" charset="-122"/>
                <a:ea typeface="宋体" panose="02010600030101010101" pitchFamily="2" charset="-122"/>
              </a:rPr>
              <a:t>线性回归</a:t>
            </a:r>
            <a:r>
              <a:rPr lang="zh-CN" altLang="en-US" sz="2900" smtClean="0">
                <a:latin typeface="宋体" panose="02010600030101010101" pitchFamily="2" charset="-122"/>
                <a:ea typeface="宋体" panose="02010600030101010101" pitchFamily="2" charset="-122"/>
              </a:rPr>
              <a:t>：线性回归</a:t>
            </a:r>
            <a:r>
              <a:rPr lang="zh-CN" altLang="en-US" sz="2900">
                <a:latin typeface="宋体" panose="02010600030101010101" pitchFamily="2" charset="-122"/>
                <a:ea typeface="宋体" panose="02010600030101010101" pitchFamily="2" charset="-122"/>
              </a:rPr>
              <a:t>是利用数理统计中回归分析，来确定两种或两种以上变量间相互依赖的定量关系的一种统计分析方法。 回归分析中，只包括一个自变量和一个因变量，且二者的关系可用一条直线近似表示，这种回归分析称为一元线性回归分析。如果回归分析中包括两个或两个以上的自变量，且因变量和自变量之间是线性关系，则称为多元线性回归分析。 本篇讨论的是关于一元线性回归，其基本形式为：</a:t>
            </a:r>
            <a:r>
              <a:rPr lang="en-US" altLang="zh-CN" sz="2900">
                <a:latin typeface="宋体" panose="02010600030101010101" pitchFamily="2" charset="-122"/>
                <a:ea typeface="宋体" panose="02010600030101010101" pitchFamily="2" charset="-122"/>
              </a:rPr>
              <a:t>Y=a * X + b</a:t>
            </a:r>
            <a:r>
              <a:rPr lang="zh-CN" altLang="en-US" sz="2900">
                <a:latin typeface="宋体" panose="02010600030101010101" pitchFamily="2" charset="-122"/>
                <a:ea typeface="宋体" panose="02010600030101010101" pitchFamily="2" charset="-122"/>
              </a:rPr>
              <a:t>。需要做到的是拟合训练集数据找出合适的参数</a:t>
            </a:r>
            <a:r>
              <a:rPr lang="en-US" altLang="zh-CN" sz="2900">
                <a:latin typeface="宋体" panose="02010600030101010101" pitchFamily="2" charset="-122"/>
                <a:ea typeface="宋体" panose="02010600030101010101" pitchFamily="2" charset="-122"/>
              </a:rPr>
              <a:t>a , b</a:t>
            </a:r>
            <a:r>
              <a:rPr lang="zh-CN" altLang="en-US" sz="2900">
                <a:latin typeface="宋体" panose="02010600030101010101" pitchFamily="2" charset="-122"/>
                <a:ea typeface="宋体" panose="02010600030101010101" pitchFamily="2" charset="-122"/>
              </a:rPr>
              <a:t>，确定方程式，用于预测未知的样本。</a:t>
            </a:r>
          </a:p>
          <a:p>
            <a:pPr marL="0" indent="0">
              <a:buNone/>
            </a:pPr>
            <a:endParaRPr lang="en-US" altLang="zh-CN" smtClean="0"/>
          </a:p>
          <a:p>
            <a:r>
              <a:rPr lang="zh-CN" altLang="en-US" sz="2600" smtClean="0">
                <a:latin typeface="宋体" panose="02010600030101010101" pitchFamily="2" charset="-122"/>
                <a:ea typeface="宋体" panose="02010600030101010101" pitchFamily="2" charset="-122"/>
              </a:rPr>
              <a:t>这里</a:t>
            </a:r>
            <a:r>
              <a:rPr lang="zh-CN" altLang="en-US" sz="2600">
                <a:latin typeface="宋体" panose="02010600030101010101" pitchFamily="2" charset="-122"/>
                <a:ea typeface="宋体" panose="02010600030101010101" pitchFamily="2" charset="-122"/>
              </a:rPr>
              <a:t>主要讲</a:t>
            </a:r>
            <a:r>
              <a:rPr lang="zh-CN" altLang="en-US" sz="2600">
                <a:solidFill>
                  <a:srgbClr val="FFFF00"/>
                </a:solidFill>
                <a:latin typeface="宋体" panose="02010600030101010101" pitchFamily="2" charset="-122"/>
                <a:ea typeface="宋体" panose="02010600030101010101" pitchFamily="2" charset="-122"/>
              </a:rPr>
              <a:t>线性回归</a:t>
            </a:r>
            <a:r>
              <a:rPr lang="zh-CN" altLang="en-US" sz="2600">
                <a:latin typeface="宋体" panose="02010600030101010101" pitchFamily="2" charset="-122"/>
                <a:ea typeface="宋体" panose="02010600030101010101" pitchFamily="2" charset="-122"/>
              </a:rPr>
              <a:t>的</a:t>
            </a:r>
            <a:r>
              <a:rPr lang="zh-CN" altLang="en-US" sz="2600" smtClean="0">
                <a:latin typeface="宋体" panose="02010600030101010101" pitchFamily="2" charset="-122"/>
                <a:ea typeface="宋体" panose="02010600030101010101" pitchFamily="2" charset="-122"/>
              </a:rPr>
              <a:t>例子：房屋价格预测</a:t>
            </a:r>
            <a:r>
              <a:rPr lang="zh-CN" altLang="en-US" sz="2600">
                <a:latin typeface="宋体" panose="02010600030101010101" pitchFamily="2" charset="-122"/>
                <a:ea typeface="宋体" panose="02010600030101010101" pitchFamily="2" charset="-122"/>
              </a:rPr>
              <a:t>问题，有监督学习问题。每个样本的输入都有正确输出或答案，它也是一个回归问题，预测一个真实值的输出</a:t>
            </a:r>
            <a:r>
              <a:rPr lang="zh-CN" altLang="en-US" sz="2600" smtClean="0">
                <a:latin typeface="宋体" panose="02010600030101010101" pitchFamily="2" charset="-122"/>
                <a:ea typeface="宋体" panose="02010600030101010101" pitchFamily="2" charset="-122"/>
              </a:rPr>
              <a:t>。</a:t>
            </a:r>
            <a:endParaRPr lang="en-US" altLang="zh-CN" sz="2600">
              <a:latin typeface="宋体" panose="02010600030101010101" pitchFamily="2" charset="-122"/>
              <a:ea typeface="宋体" panose="02010600030101010101" pitchFamily="2" charset="-122"/>
            </a:endParaRPr>
          </a:p>
          <a:p>
            <a:pPr marL="0" indent="0">
              <a:buNone/>
            </a:pPr>
            <a:endParaRPr lang="en-US" altLang="zh-CN" sz="2600" smtClean="0">
              <a:latin typeface="宋体" panose="02010600030101010101" pitchFamily="2" charset="-122"/>
              <a:ea typeface="宋体" panose="02010600030101010101" pitchFamily="2" charset="-122"/>
            </a:endParaRPr>
          </a:p>
          <a:p>
            <a:r>
              <a:rPr lang="zh-CN" altLang="en-US" sz="2600">
                <a:solidFill>
                  <a:srgbClr val="FFFF00"/>
                </a:solidFill>
                <a:latin typeface="宋体" panose="02010600030101010101" pitchFamily="2" charset="-122"/>
                <a:ea typeface="宋体" panose="02010600030101010101" pitchFamily="2" charset="-122"/>
              </a:rPr>
              <a:t>数据集介绍</a:t>
            </a:r>
            <a:r>
              <a:rPr lang="zh-CN" altLang="en-US" sz="2600">
                <a:latin typeface="宋体" panose="02010600030101010101" pitchFamily="2" charset="-122"/>
                <a:ea typeface="宋体" panose="02010600030101010101" pitchFamily="2" charset="-122"/>
              </a:rPr>
              <a:t>：</a:t>
            </a:r>
            <a:r>
              <a:rPr lang="zh-CN" altLang="en-US" sz="2600">
                <a:solidFill>
                  <a:srgbClr val="FFFF00"/>
                </a:solidFill>
                <a:latin typeface="宋体" panose="02010600030101010101" pitchFamily="2" charset="-122"/>
                <a:ea typeface="宋体" panose="02010600030101010101" pitchFamily="2" charset="-122"/>
              </a:rPr>
              <a:t>波士顿房价数据集</a:t>
            </a:r>
            <a:r>
              <a:rPr lang="zh-CN" altLang="en-US" sz="2600">
                <a:latin typeface="宋体" panose="02010600030101010101" pitchFamily="2" charset="-122"/>
                <a:ea typeface="宋体" panose="02010600030101010101" pitchFamily="2" charset="-122"/>
              </a:rPr>
              <a:t>，该数据集是一个回归问题。每个类的观察值数量是均等的，共有 </a:t>
            </a:r>
            <a:r>
              <a:rPr lang="en-US" altLang="zh-CN" sz="2600">
                <a:latin typeface="宋体" panose="02010600030101010101" pitchFamily="2" charset="-122"/>
                <a:ea typeface="宋体" panose="02010600030101010101" pitchFamily="2" charset="-122"/>
              </a:rPr>
              <a:t>506 </a:t>
            </a:r>
            <a:r>
              <a:rPr lang="zh-CN" altLang="en-US" sz="2600">
                <a:latin typeface="宋体" panose="02010600030101010101" pitchFamily="2" charset="-122"/>
                <a:ea typeface="宋体" panose="02010600030101010101" pitchFamily="2" charset="-122"/>
              </a:rPr>
              <a:t>个观察，</a:t>
            </a:r>
            <a:r>
              <a:rPr lang="en-US" altLang="zh-CN" sz="2600">
                <a:latin typeface="宋体" panose="02010600030101010101" pitchFamily="2" charset="-122"/>
                <a:ea typeface="宋体" panose="02010600030101010101" pitchFamily="2" charset="-122"/>
              </a:rPr>
              <a:t>13 </a:t>
            </a:r>
            <a:r>
              <a:rPr lang="zh-CN" altLang="en-US" sz="2600">
                <a:latin typeface="宋体" panose="02010600030101010101" pitchFamily="2" charset="-122"/>
                <a:ea typeface="宋体" panose="02010600030101010101" pitchFamily="2" charset="-122"/>
              </a:rPr>
              <a:t>个输入变量和</a:t>
            </a:r>
            <a:r>
              <a:rPr lang="en-US" altLang="zh-CN" sz="2600">
                <a:latin typeface="宋体" panose="02010600030101010101" pitchFamily="2" charset="-122"/>
                <a:ea typeface="宋体" panose="02010600030101010101" pitchFamily="2" charset="-122"/>
              </a:rPr>
              <a:t>1</a:t>
            </a:r>
            <a:r>
              <a:rPr lang="zh-CN" altLang="en-US" sz="2600">
                <a:latin typeface="宋体" panose="02010600030101010101" pitchFamily="2" charset="-122"/>
                <a:ea typeface="宋体" panose="02010600030101010101" pitchFamily="2" charset="-122"/>
              </a:rPr>
              <a:t>个输出变量。每条数据包含房屋以及房屋周围的详细信息。其中包含城镇犯罪率，一氧化氮浓度，住宅平均房间数，到中心区域的加权距离以及自住房平均房价等等。</a:t>
            </a:r>
          </a:p>
        </p:txBody>
      </p:sp>
    </p:spTree>
    <p:extLst>
      <p:ext uri="{BB962C8B-B14F-4D97-AF65-F5344CB8AC3E}">
        <p14:creationId xmlns:p14="http://schemas.microsoft.com/office/powerpoint/2010/main" val="171592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1209822"/>
            <a:ext cx="9233927" cy="5038577"/>
          </a:xfrm>
        </p:spPr>
        <p:txBody>
          <a:bodyPr/>
          <a:lstStyle/>
          <a:p>
            <a:r>
              <a:rPr lang="zh-CN" altLang="en-US" smtClean="0"/>
              <a:t>可以使用</a:t>
            </a:r>
            <a:r>
              <a:rPr lang="en-US" altLang="zh-CN"/>
              <a:t>sklearn.datasets.load_boston</a:t>
            </a:r>
            <a:r>
              <a:rPr lang="zh-CN" altLang="en-US"/>
              <a:t>即可加载相关数据</a:t>
            </a:r>
            <a:r>
              <a:rPr lang="zh-CN" altLang="en-US" smtClean="0"/>
              <a:t>。</a:t>
            </a:r>
            <a:endParaRPr lang="en-US" altLang="zh-CN" smtClean="0"/>
          </a:p>
          <a:p>
            <a:endParaRPr lang="zh-CN" altLang="en-US"/>
          </a:p>
        </p:txBody>
      </p:sp>
      <p:pic>
        <p:nvPicPr>
          <p:cNvPr id="4" name="图片 3"/>
          <p:cNvPicPr>
            <a:picLocks noChangeAspect="1"/>
          </p:cNvPicPr>
          <p:nvPr/>
        </p:nvPicPr>
        <p:blipFill>
          <a:blip r:embed="rId2"/>
          <a:stretch>
            <a:fillRect/>
          </a:stretch>
        </p:blipFill>
        <p:spPr>
          <a:xfrm>
            <a:off x="1218467" y="1556093"/>
            <a:ext cx="6209275" cy="4678697"/>
          </a:xfrm>
          <a:prstGeom prst="rect">
            <a:avLst/>
          </a:prstGeom>
        </p:spPr>
      </p:pic>
    </p:spTree>
    <p:extLst>
      <p:ext uri="{BB962C8B-B14F-4D97-AF65-F5344CB8AC3E}">
        <p14:creationId xmlns:p14="http://schemas.microsoft.com/office/powerpoint/2010/main" val="407380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72198" y="1280160"/>
            <a:ext cx="9668192" cy="4919026"/>
          </a:xfrm>
        </p:spPr>
        <p:txBody>
          <a:bodyPr/>
          <a:lstStyle/>
          <a:p>
            <a:r>
              <a:rPr lang="zh-CN" altLang="en-US"/>
              <a:t>我们将创建一个模型，使其能根据一个区域的平均温度、降雨量和湿度（输入变量或特征）预测苹果和橙子的作物产量（目标变量）。训练数据如下：</a:t>
            </a:r>
          </a:p>
          <a:p>
            <a:endParaRPr lang="zh-CN" altLang="en-US"/>
          </a:p>
          <a:p>
            <a:endParaRPr lang="zh-CN" altLang="en-US"/>
          </a:p>
          <a:p>
            <a:endParaRPr lang="zh-CN" altLang="en-US"/>
          </a:p>
          <a:p>
            <a:endParaRPr lang="en-US" altLang="zh-CN" smtClean="0"/>
          </a:p>
          <a:p>
            <a:r>
              <a:rPr lang="zh-CN" altLang="en-US" smtClean="0"/>
              <a:t>在</a:t>
            </a:r>
            <a:r>
              <a:rPr lang="zh-CN" altLang="en-US"/>
              <a:t>线性回归模型中，每个目标变量的估计方式都是作为输入变量的一个加权和，另外还会有某个常量偏移（也被称为偏置量）</a:t>
            </a:r>
            <a:r>
              <a:rPr lang="zh-CN" altLang="en-US" smtClean="0"/>
              <a:t>：</a:t>
            </a:r>
            <a:endParaRPr lang="en-US" altLang="zh-CN" smtClean="0"/>
          </a:p>
          <a:p>
            <a:pPr marL="0" indent="0">
              <a:buNone/>
            </a:pPr>
            <a:endParaRPr lang="zh-CN" altLang="en-US"/>
          </a:p>
          <a:p>
            <a:r>
              <a:rPr lang="en-US" altLang="zh-CN"/>
              <a:t>yield_apple = w11 * temp + w12 * rainfall + w13 * humidity + </a:t>
            </a:r>
            <a:r>
              <a:rPr lang="en-US" altLang="zh-CN" smtClean="0"/>
              <a:t>b1</a:t>
            </a:r>
            <a:endParaRPr lang="en-US" altLang="zh-CN"/>
          </a:p>
          <a:p>
            <a:r>
              <a:rPr lang="en-US" altLang="zh-CN"/>
              <a:t>yield_orange = w21 * temp + w22 * rainfall + w23 * humidity + b2 </a:t>
            </a:r>
            <a:endParaRPr lang="zh-CN" altLang="en-US"/>
          </a:p>
        </p:txBody>
      </p:sp>
      <p:pic>
        <p:nvPicPr>
          <p:cNvPr id="4100" name="Picture 4" descr="https://image.jiqizhixin.com/uploads/editor/02f45cfa-e3c4-42c3-bd51-a8c7b373449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021" y="2007283"/>
            <a:ext cx="6781631" cy="170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61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smtClean="0">
                <a:solidFill>
                  <a:srgbClr val="92D050"/>
                </a:solidFill>
              </a:rPr>
              <a:t>可视化</a:t>
            </a:r>
            <a:r>
              <a:rPr lang="zh-CN" altLang="en-US" smtClean="0"/>
              <a:t>：这里使用温度、降雨量和苹果三列数值绘制</a:t>
            </a:r>
            <a:r>
              <a:rPr lang="zh-CN" altLang="en-US" smtClean="0"/>
              <a:t>三维图形</a:t>
            </a:r>
            <a:r>
              <a:rPr lang="zh-CN" altLang="en-US" smtClean="0"/>
              <a:t>：</a:t>
            </a:r>
            <a:endParaRPr lang="en-US" altLang="zh-CN" smtClean="0"/>
          </a:p>
          <a:p>
            <a:endParaRPr lang="en-US" altLang="zh-CN" smtClean="0"/>
          </a:p>
          <a:p>
            <a:endParaRPr lang="en-US" altLang="zh-CN" smtClean="0"/>
          </a:p>
          <a:p>
            <a:pPr marL="0" indent="0">
              <a:buNone/>
            </a:pPr>
            <a:endParaRPr lang="zh-CN" altLang="en-US"/>
          </a:p>
        </p:txBody>
      </p:sp>
      <p:pic>
        <p:nvPicPr>
          <p:cNvPr id="5" name="图片 4"/>
          <p:cNvPicPr>
            <a:picLocks noChangeAspect="1"/>
          </p:cNvPicPr>
          <p:nvPr/>
        </p:nvPicPr>
        <p:blipFill>
          <a:blip r:embed="rId2"/>
          <a:stretch>
            <a:fillRect/>
          </a:stretch>
        </p:blipFill>
        <p:spPr>
          <a:xfrm>
            <a:off x="1157287" y="1460548"/>
            <a:ext cx="8239125" cy="4438650"/>
          </a:xfrm>
          <a:prstGeom prst="rect">
            <a:avLst/>
          </a:prstGeom>
        </p:spPr>
      </p:pic>
    </p:spTree>
    <p:extLst>
      <p:ext uri="{BB962C8B-B14F-4D97-AF65-F5344CB8AC3E}">
        <p14:creationId xmlns:p14="http://schemas.microsoft.com/office/powerpoint/2010/main" val="363619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b="1" smtClean="0"/>
              <a:t>4.</a:t>
            </a:r>
            <a:r>
              <a:rPr lang="zh-CN" altLang="en-US" b="1" smtClean="0"/>
              <a:t>最小方差回归</a:t>
            </a:r>
            <a:endParaRPr lang="zh-CN" altLang="en-US" b="1"/>
          </a:p>
        </p:txBody>
      </p:sp>
      <p:sp>
        <p:nvSpPr>
          <p:cNvPr id="3" name="内容占位符 2"/>
          <p:cNvSpPr>
            <a:spLocks noGrp="1"/>
          </p:cNvSpPr>
          <p:nvPr>
            <p:ph idx="1"/>
          </p:nvPr>
        </p:nvSpPr>
        <p:spPr>
          <a:xfrm>
            <a:off x="815926" y="998806"/>
            <a:ext cx="9233927" cy="5249593"/>
          </a:xfrm>
        </p:spPr>
        <p:txBody>
          <a:bodyPr/>
          <a:lstStyle/>
          <a:p>
            <a:r>
              <a:rPr lang="zh-CN" altLang="en-US"/>
              <a:t>使用 </a:t>
            </a:r>
            <a:r>
              <a:rPr lang="en-US" altLang="zh-CN"/>
              <a:t>PyTorch </a:t>
            </a:r>
            <a:r>
              <a:rPr lang="zh-CN" altLang="en-US"/>
              <a:t>内置的</a:t>
            </a:r>
            <a:r>
              <a:rPr lang="zh-CN" altLang="en-US" smtClean="0"/>
              <a:t>线性回归</a:t>
            </a:r>
            <a:endParaRPr lang="en-US" altLang="zh-CN" smtClean="0"/>
          </a:p>
          <a:p>
            <a:pPr marL="0" indent="0">
              <a:buNone/>
            </a:pPr>
            <a:endParaRPr lang="en-US" altLang="zh-CN" smtClean="0"/>
          </a:p>
          <a:p>
            <a:pPr marL="0" indent="0">
              <a:buNone/>
            </a:pPr>
            <a:endParaRPr lang="zh-CN" altLang="en-US"/>
          </a:p>
        </p:txBody>
      </p:sp>
      <p:pic>
        <p:nvPicPr>
          <p:cNvPr id="5" name="图片 4"/>
          <p:cNvPicPr>
            <a:picLocks noChangeAspect="1"/>
          </p:cNvPicPr>
          <p:nvPr/>
        </p:nvPicPr>
        <p:blipFill>
          <a:blip r:embed="rId2"/>
          <a:stretch>
            <a:fillRect/>
          </a:stretch>
        </p:blipFill>
        <p:spPr>
          <a:xfrm>
            <a:off x="1106147" y="1416146"/>
            <a:ext cx="4985164" cy="4739762"/>
          </a:xfrm>
          <a:prstGeom prst="rect">
            <a:avLst/>
          </a:prstGeom>
        </p:spPr>
      </p:pic>
    </p:spTree>
    <p:extLst>
      <p:ext uri="{BB962C8B-B14F-4D97-AF65-F5344CB8AC3E}">
        <p14:creationId xmlns:p14="http://schemas.microsoft.com/office/powerpoint/2010/main" val="2814620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464</TotalTime>
  <Words>847</Words>
  <Application>Microsoft Office PowerPoint</Application>
  <PresentationFormat>宽屏</PresentationFormat>
  <Paragraphs>64</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Century Gothic</vt:lpstr>
      <vt:lpstr>Wingdings</vt:lpstr>
      <vt:lpstr>Wingdings 3</vt:lpstr>
      <vt:lpstr>离子</vt:lpstr>
      <vt:lpstr>3 Pytorch的autgrad和目标函数概念  3.1 autograd和目标函数</vt:lpstr>
      <vt:lpstr>1.Autograd概念</vt:lpstr>
      <vt:lpstr>2.Autograd例子</vt:lpstr>
      <vt:lpstr>3.目标函数MSE</vt:lpstr>
      <vt:lpstr>4. 最小方差回归</vt:lpstr>
      <vt:lpstr>4.最小方差回归</vt:lpstr>
      <vt:lpstr>4.最小方差回归</vt:lpstr>
      <vt:lpstr>4.最小方差回归</vt:lpstr>
      <vt:lpstr>4.最小方差回归</vt:lpstr>
      <vt:lpstr>4.最小方差回归</vt:lpstr>
      <vt:lpstr>4.最小方差回归</vt:lpstr>
      <vt:lpstr>4.最小方差回归</vt:lpstr>
      <vt:lpstr>4.最小方差回归</vt:lpstr>
      <vt:lpstr>4.最小方差回归</vt:lpstr>
      <vt:lpstr>5.问题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Pytorch的autgrad和目标函数概念  autograd和目标函数</dc:title>
  <dc:creator>杨 静莹</dc:creator>
  <cp:lastModifiedBy>杨 静莹</cp:lastModifiedBy>
  <cp:revision>25</cp:revision>
  <dcterms:created xsi:type="dcterms:W3CDTF">2019-05-06T03:13:23Z</dcterms:created>
  <dcterms:modified xsi:type="dcterms:W3CDTF">2019-06-12T03:09:45Z</dcterms:modified>
</cp:coreProperties>
</file>