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8" d="100"/>
          <a:sy n="88" d="100"/>
        </p:scale>
        <p:origin x="49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C65332-EE39-3B44-E33A-BE133E123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E440740-68D8-B6EF-54C4-8E63120A1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13FF73A-1E09-D17D-A61E-E3A335CB3EE7}"/>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5" name="Footer Placeholder 4">
            <a:extLst>
              <a:ext uri="{FF2B5EF4-FFF2-40B4-BE49-F238E27FC236}">
                <a16:creationId xmlns="" xmlns:a16="http://schemas.microsoft.com/office/drawing/2014/main" id="{47FB24F8-998E-815D-8112-529B27522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2AE70A-D81D-2DA7-1902-ABF2FE1301E3}"/>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314934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313C99-13C3-551F-E1E9-DAB2C0FFD8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B43115F-7C11-308A-4C7D-3DF14CB4A9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9B11668-695A-4B3C-42AA-8624E578F236}"/>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5" name="Footer Placeholder 4">
            <a:extLst>
              <a:ext uri="{FF2B5EF4-FFF2-40B4-BE49-F238E27FC236}">
                <a16:creationId xmlns="" xmlns:a16="http://schemas.microsoft.com/office/drawing/2014/main" id="{295130EC-5930-BCF5-427C-28A6C7151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41FB194-8CB6-1779-63F0-0C0950B48191}"/>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59349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3D6F5EB-DB32-EA6C-530D-A3570628D4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9E36E3F-C2B4-0CF0-63BE-97CF91289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CBEE7AB-DC9E-5AEE-1B70-ADE7F4A83BDC}"/>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5" name="Footer Placeholder 4">
            <a:extLst>
              <a:ext uri="{FF2B5EF4-FFF2-40B4-BE49-F238E27FC236}">
                <a16:creationId xmlns="" xmlns:a16="http://schemas.microsoft.com/office/drawing/2014/main" id="{3D715C60-4F95-7DBC-F11C-2935B1987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6A0A2D-B2AE-E20D-0D7D-DF92D5D95CF9}"/>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25815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E0263F-4DD6-777B-44EB-3F6C9A716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535BE38-1CF4-0474-6784-A107FDA7B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F97A1A-AC30-7EA0-0C6B-CEEE76AB2FCC}"/>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5" name="Footer Placeholder 4">
            <a:extLst>
              <a:ext uri="{FF2B5EF4-FFF2-40B4-BE49-F238E27FC236}">
                <a16:creationId xmlns="" xmlns:a16="http://schemas.microsoft.com/office/drawing/2014/main" id="{BDABCFFF-2C7F-F11B-4AE6-1ED25B39F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DDA9C09-3A3E-1074-DB84-186F9C5DD66D}"/>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266894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901D4-8179-984C-953E-ACAF77329A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CDAE5C1-6F90-FE04-3B07-C123D0F5A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A0AFB30-C5D1-6AA2-52E8-6923DAC9587D}"/>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5" name="Footer Placeholder 4">
            <a:extLst>
              <a:ext uri="{FF2B5EF4-FFF2-40B4-BE49-F238E27FC236}">
                <a16:creationId xmlns="" xmlns:a16="http://schemas.microsoft.com/office/drawing/2014/main" id="{1481EA0D-47F1-4982-85AA-98F9E78BA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3A1B6A-A534-B825-FE8A-8817CA583D5E}"/>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247356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C222D0-3E72-8265-8526-7FDFAF881E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A5F771B-4FD2-040C-19FA-D7D650A86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4A7F101-3F2E-CAF0-0588-443719E2E5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89DABD-757D-8AB9-7F9B-59CB2D93348F}"/>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6" name="Footer Placeholder 5">
            <a:extLst>
              <a:ext uri="{FF2B5EF4-FFF2-40B4-BE49-F238E27FC236}">
                <a16:creationId xmlns="" xmlns:a16="http://schemas.microsoft.com/office/drawing/2014/main" id="{C45221C9-D05D-42ED-449E-0C493D0F7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5CD8FF-8E94-354F-BC16-F6EC918C2F80}"/>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280914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E67B3F-72DD-D6F0-323B-63B2EFD26D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EA01BAD-2A8C-46CD-007A-42FB6C048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A42BF17-018E-F962-4C02-D261B8079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866BC24-2EE4-7F28-BE33-D2BF2A969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3DB2EBE-1073-9030-AD7E-1F4D13441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E3743A0-5E5F-CC72-DB7F-97A6424ADCE7}"/>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8" name="Footer Placeholder 7">
            <a:extLst>
              <a:ext uri="{FF2B5EF4-FFF2-40B4-BE49-F238E27FC236}">
                <a16:creationId xmlns="" xmlns:a16="http://schemas.microsoft.com/office/drawing/2014/main" id="{58A60335-96FB-6477-80DA-B3B73F04C9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292DE15-BE20-9AE6-B509-52089C833FDB}"/>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308506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AD62AA-D179-CD7F-14E0-CE585A75AD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6718B2B-D576-D3F0-30AF-16DBE289E798}"/>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4" name="Footer Placeholder 3">
            <a:extLst>
              <a:ext uri="{FF2B5EF4-FFF2-40B4-BE49-F238E27FC236}">
                <a16:creationId xmlns="" xmlns:a16="http://schemas.microsoft.com/office/drawing/2014/main" id="{3C6C56BE-771A-CBF2-8201-B4AD6D31C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1B53C61-2CD6-D46E-69B7-C90BE10DC0B6}"/>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382758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D153D0B-D5D4-D594-5E64-A88F85EAA0A7}"/>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3" name="Footer Placeholder 2">
            <a:extLst>
              <a:ext uri="{FF2B5EF4-FFF2-40B4-BE49-F238E27FC236}">
                <a16:creationId xmlns="" xmlns:a16="http://schemas.microsoft.com/office/drawing/2014/main" id="{D5F6DFF2-F5AA-6940-31AD-361920C77A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5965F81-68F5-6868-0184-60C8FFC3730F}"/>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103583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BC6EF-7359-A1AF-F4E1-0821196D9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D497B49-71A0-315A-F0D9-C9DB145BE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2710E46-A524-3B93-EC90-DADE11075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3818B45-FFFD-EFB6-6BD2-77540E784054}"/>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6" name="Footer Placeholder 5">
            <a:extLst>
              <a:ext uri="{FF2B5EF4-FFF2-40B4-BE49-F238E27FC236}">
                <a16:creationId xmlns="" xmlns:a16="http://schemas.microsoft.com/office/drawing/2014/main" id="{83B83573-46D4-B782-8A17-51F00D67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3E7DAC-0457-15E5-E42C-626777771251}"/>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299611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9F60EB-AC8E-D794-3AB8-91234BE2A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AF4424B-D343-5114-6AEE-E41FF3823B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976B281-78D2-3044-1153-AEC5BEC90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2588A6D-BE38-2F73-28DE-22A683B7CE1F}"/>
              </a:ext>
            </a:extLst>
          </p:cNvPr>
          <p:cNvSpPr>
            <a:spLocks noGrp="1"/>
          </p:cNvSpPr>
          <p:nvPr>
            <p:ph type="dt" sz="half" idx="10"/>
          </p:nvPr>
        </p:nvSpPr>
        <p:spPr/>
        <p:txBody>
          <a:bodyPr/>
          <a:lstStyle/>
          <a:p>
            <a:fld id="{15B239E9-E8B2-4E35-8348-6F75779D7EF1}" type="datetimeFigureOut">
              <a:rPr lang="en-US" smtClean="0"/>
              <a:t>5/19/2023</a:t>
            </a:fld>
            <a:endParaRPr lang="en-US"/>
          </a:p>
        </p:txBody>
      </p:sp>
      <p:sp>
        <p:nvSpPr>
          <p:cNvPr id="6" name="Footer Placeholder 5">
            <a:extLst>
              <a:ext uri="{FF2B5EF4-FFF2-40B4-BE49-F238E27FC236}">
                <a16:creationId xmlns="" xmlns:a16="http://schemas.microsoft.com/office/drawing/2014/main" id="{A8562D63-7910-A37D-9FC5-41A72D510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B2AFEBE-7144-38C5-A480-DAAD3152255A}"/>
              </a:ext>
            </a:extLst>
          </p:cNvPr>
          <p:cNvSpPr>
            <a:spLocks noGrp="1"/>
          </p:cNvSpPr>
          <p:nvPr>
            <p:ph type="sldNum" sz="quarter" idx="12"/>
          </p:nvPr>
        </p:nvSpPr>
        <p:spPr/>
        <p:txBody>
          <a:bodyPr/>
          <a:lstStyle/>
          <a:p>
            <a:fld id="{FE5A6E87-09D4-4FF3-88F3-DF43540688AD}" type="slidenum">
              <a:rPr lang="en-US" smtClean="0"/>
              <a:t>‹#›</a:t>
            </a:fld>
            <a:endParaRPr lang="en-US"/>
          </a:p>
        </p:txBody>
      </p:sp>
    </p:spTree>
    <p:extLst>
      <p:ext uri="{BB962C8B-B14F-4D97-AF65-F5344CB8AC3E}">
        <p14:creationId xmlns:p14="http://schemas.microsoft.com/office/powerpoint/2010/main" val="55090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9193EB5-787C-FC1D-9973-CE3B62CDC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1D2C6F8-3D72-2833-C374-FB7172705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B484294-264D-40E0-19F6-E88FBAF41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239E9-E8B2-4E35-8348-6F75779D7EF1}" type="datetimeFigureOut">
              <a:rPr lang="en-US" smtClean="0"/>
              <a:t>5/19/2023</a:t>
            </a:fld>
            <a:endParaRPr lang="en-US"/>
          </a:p>
        </p:txBody>
      </p:sp>
      <p:sp>
        <p:nvSpPr>
          <p:cNvPr id="5" name="Footer Placeholder 4">
            <a:extLst>
              <a:ext uri="{FF2B5EF4-FFF2-40B4-BE49-F238E27FC236}">
                <a16:creationId xmlns="" xmlns:a16="http://schemas.microsoft.com/office/drawing/2014/main" id="{DBA54D61-D9CE-BB7D-41C1-626B24D1D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D023CAD-7616-68C8-07CC-56A504B92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A6E87-09D4-4FF3-88F3-DF43540688AD}" type="slidenum">
              <a:rPr lang="en-US" smtClean="0"/>
              <a:t>‹#›</a:t>
            </a:fld>
            <a:endParaRPr lang="en-US"/>
          </a:p>
        </p:txBody>
      </p:sp>
    </p:spTree>
    <p:extLst>
      <p:ext uri="{BB962C8B-B14F-4D97-AF65-F5344CB8AC3E}">
        <p14:creationId xmlns:p14="http://schemas.microsoft.com/office/powerpoint/2010/main" val="670073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67A69-8B33-67CE-563A-798CE348FB3A}"/>
              </a:ext>
            </a:extLst>
          </p:cNvPr>
          <p:cNvSpPr>
            <a:spLocks noGrp="1"/>
          </p:cNvSpPr>
          <p:nvPr>
            <p:ph type="ctrTitle"/>
          </p:nvPr>
        </p:nvSpPr>
        <p:spPr>
          <a:xfrm>
            <a:off x="0" y="-8709"/>
            <a:ext cx="12192000" cy="3509963"/>
          </a:xfrm>
          <a:solidFill>
            <a:schemeClr val="accent2"/>
          </a:solidFill>
        </p:spPr>
        <p:txBody>
          <a:bodyPr>
            <a:normAutofit/>
          </a:bodyPr>
          <a:lstStyle/>
          <a:p>
            <a:r>
              <a:rPr lang="en-US" dirty="0" smtClean="0"/>
              <a:t>Discovering Financial Markets</a:t>
            </a:r>
            <a:br>
              <a:rPr lang="en-US" dirty="0" smtClean="0"/>
            </a:br>
            <a:r>
              <a:rPr lang="en-US" dirty="0" smtClean="0"/>
              <a:t>Using Python </a:t>
            </a:r>
            <a:endParaRPr lang="en-US" dirty="0"/>
          </a:p>
        </p:txBody>
      </p:sp>
      <p:sp>
        <p:nvSpPr>
          <p:cNvPr id="3" name="Subtitle 2">
            <a:extLst>
              <a:ext uri="{FF2B5EF4-FFF2-40B4-BE49-F238E27FC236}">
                <a16:creationId xmlns="" xmlns:a16="http://schemas.microsoft.com/office/drawing/2014/main" id="{DB0C8162-7AA6-1E58-4FBB-7852F8672592}"/>
              </a:ext>
            </a:extLst>
          </p:cNvPr>
          <p:cNvSpPr>
            <a:spLocks noGrp="1"/>
          </p:cNvSpPr>
          <p:nvPr>
            <p:ph type="subTitle" idx="1"/>
          </p:nvPr>
        </p:nvSpPr>
        <p:spPr>
          <a:xfrm>
            <a:off x="0" y="3567596"/>
            <a:ext cx="12192000" cy="3339094"/>
          </a:xfrm>
          <a:solidFill>
            <a:schemeClr val="tx2">
              <a:lumMod val="75000"/>
            </a:schemeClr>
          </a:solidFill>
        </p:spPr>
        <p:txBody>
          <a:bodyPr/>
          <a:lstStyle/>
          <a:p>
            <a:r>
              <a:rPr lang="en-US" dirty="0"/>
              <a:t>By : </a:t>
            </a:r>
            <a:r>
              <a:rPr lang="en-US" b="1" u="sng" dirty="0"/>
              <a:t>Yash Jain</a:t>
            </a:r>
          </a:p>
          <a:p>
            <a:r>
              <a:rPr lang="en-US" b="1" u="sng" dirty="0" smtClean="0"/>
              <a:t> </a:t>
            </a:r>
            <a:r>
              <a:rPr lang="en-US" b="1" u="sng" dirty="0"/>
              <a:t>Ayush </a:t>
            </a:r>
            <a:r>
              <a:rPr lang="en-US" b="1" u="sng" dirty="0" err="1"/>
              <a:t>Ponia</a:t>
            </a:r>
            <a:endParaRPr lang="en-US" b="1" u="sng"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657806" y="95795"/>
            <a:ext cx="2363380" cy="1576252"/>
          </a:xfrm>
          <a:prstGeom prst="rect">
            <a:avLst/>
          </a:prstGeom>
        </p:spPr>
      </p:pic>
    </p:spTree>
    <p:extLst>
      <p:ext uri="{BB962C8B-B14F-4D97-AF65-F5344CB8AC3E}">
        <p14:creationId xmlns:p14="http://schemas.microsoft.com/office/powerpoint/2010/main" val="375747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63E5D76-B4FF-1777-CD6A-A2CDCA359526}"/>
              </a:ext>
            </a:extLst>
          </p:cNvPr>
          <p:cNvSpPr txBox="1"/>
          <p:nvPr/>
        </p:nvSpPr>
        <p:spPr>
          <a:xfrm>
            <a:off x="0" y="0"/>
            <a:ext cx="12192000" cy="68557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0" marR="0">
              <a:lnSpc>
                <a:spcPct val="107000"/>
              </a:lnSpc>
              <a:spcBef>
                <a:spcPts val="0"/>
              </a:spcBef>
              <a:spcAft>
                <a:spcPts val="800"/>
              </a:spcAft>
            </a:pPr>
            <a:r>
              <a:rPr lang="en-US" sz="28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Project</a:t>
            </a:r>
            <a:r>
              <a:rPr lang="en-US" sz="24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 </a:t>
            </a:r>
            <a:r>
              <a:rPr lang="en-US" sz="32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Outcome</a:t>
            </a:r>
            <a:r>
              <a:rPr lang="en-US" sz="24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The goal of this project is to analyze financial data using the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2400" dirty="0">
                <a:effectLst/>
                <a:latin typeface="Arial" panose="020B0604020202020204" pitchFamily="34" charset="0"/>
                <a:ea typeface="Calibri" panose="020F0502020204030204" pitchFamily="34" charset="0"/>
                <a:cs typeface="Times New Roman" panose="02020603050405020304" pitchFamily="18" charset="0"/>
              </a:rPr>
              <a:t> module in Python. The project will involve fetching financial data from Yahoo Finance using the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2400" dirty="0">
                <a:effectLst/>
                <a:latin typeface="Arial" panose="020B0604020202020204" pitchFamily="34" charset="0"/>
                <a:ea typeface="Calibri" panose="020F0502020204030204" pitchFamily="34" charset="0"/>
                <a:cs typeface="Times New Roman" panose="02020603050405020304" pitchFamily="18" charset="0"/>
              </a:rPr>
              <a:t> module, processing the data, and visualizing it using various visualization libraries such as Matplotlib</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Conclusion</a:t>
            </a:r>
            <a:r>
              <a:rPr lang="en-US" sz="24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The </a:t>
            </a:r>
            <a:r>
              <a:rPr lang="en-US" sz="28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2800" dirty="0">
                <a:effectLst/>
                <a:latin typeface="Arial" panose="020B0604020202020204" pitchFamily="34" charset="0"/>
                <a:ea typeface="Calibri" panose="020F0502020204030204" pitchFamily="34" charset="0"/>
                <a:cs typeface="Times New Roman" panose="02020603050405020304" pitchFamily="18" charset="0"/>
              </a:rPr>
              <a:t> module provides an easy-to-use interface for accessing financial data from Yahoo Finance. It is a powerful tool for financial analysis and can be used for a wide range of applications such as stock trading, portfolio management, and financial research. The module is constantly updated and maintained by the community, ensuring that it is always up-to-date with the latest financial data.</a:t>
            </a:r>
          </a:p>
          <a:p>
            <a:pPr marL="0" marR="0">
              <a:lnSpc>
                <a:spcPct val="107000"/>
              </a:lnSpc>
              <a:spcBef>
                <a:spcPts val="0"/>
              </a:spcBef>
              <a:spcAft>
                <a:spcPts val="800"/>
              </a:spcAft>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203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342E635-D205-E586-D68D-93141A8A76C5}"/>
              </a:ext>
            </a:extLst>
          </p:cNvPr>
          <p:cNvSpPr txBox="1"/>
          <p:nvPr/>
        </p:nvSpPr>
        <p:spPr>
          <a:xfrm>
            <a:off x="0" y="0"/>
            <a:ext cx="12192000" cy="70537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marR="0">
              <a:lnSpc>
                <a:spcPct val="107000"/>
              </a:lnSpc>
              <a:spcBef>
                <a:spcPts val="0"/>
              </a:spcBef>
              <a:spcAft>
                <a:spcPts val="800"/>
              </a:spcAft>
            </a:pPr>
            <a:r>
              <a:rPr lang="en-US" sz="36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The project will cover the following topics: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1. Introduction to </a:t>
            </a:r>
            <a:r>
              <a:rPr lang="en-US" sz="28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2800" dirty="0">
                <a:effectLst/>
                <a:latin typeface="Arial" panose="020B0604020202020204" pitchFamily="34" charset="0"/>
                <a:ea typeface="Calibri" panose="020F0502020204030204" pitchFamily="34" charset="0"/>
                <a:cs typeface="Times New Roman" panose="02020603050405020304" pitchFamily="18" charset="0"/>
              </a:rPr>
              <a:t> module and its installation.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2. Fetching financial data using the Ticker object in </a:t>
            </a:r>
            <a:r>
              <a:rPr lang="en-US" sz="28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2800" dirty="0">
                <a:effectLst/>
                <a:latin typeface="Arial" panose="020B060402020202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3. Analyzing and processing financial data using Pandas </a:t>
            </a:r>
            <a:r>
              <a:rPr lang="en-US" sz="2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US" sz="2800" dirty="0">
                <a:effectLst/>
                <a:latin typeface="Arial" panose="020B060402020202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4. Visualizing financial data using Matplotlib and Seaborn.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5. Creating financial models and predicting future trends using financial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6. Deploying the financial model using Flask web framework.</a:t>
            </a:r>
          </a:p>
          <a:p>
            <a:pPr marL="0" marR="0">
              <a:lnSpc>
                <a:spcPct val="107000"/>
              </a:lnSpc>
              <a:spcBef>
                <a:spcPts val="0"/>
              </a:spcBef>
              <a:spcAft>
                <a:spcPts val="800"/>
              </a:spcAft>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763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F988A75-F95C-57B6-A81A-44E7DDEF025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1145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FA8E458D-8F34-1AC2-E7BA-20816846A537}"/>
              </a:ext>
            </a:extLst>
          </p:cNvPr>
          <p:cNvSpPr txBox="1"/>
          <p:nvPr/>
        </p:nvSpPr>
        <p:spPr>
          <a:xfrm>
            <a:off x="1" y="0"/>
            <a:ext cx="12191999" cy="1013982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0" marR="0">
              <a:lnSpc>
                <a:spcPct val="107000"/>
              </a:lnSpc>
              <a:spcBef>
                <a:spcPts val="0"/>
              </a:spcBef>
              <a:spcAft>
                <a:spcPts val="800"/>
              </a:spcAft>
            </a:pPr>
            <a:r>
              <a:rPr lang="en-US" sz="36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Introduction to Yahoo Finance library </a:t>
            </a:r>
            <a:r>
              <a:rPr lang="en-US" sz="3600" b="1" u="sng" dirty="0" err="1">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yfinance</a:t>
            </a:r>
            <a:r>
              <a:rPr lang="en-US" sz="36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err="1">
                <a:effectLst/>
                <a:latin typeface="Arial" panose="020B0604020202020204" pitchFamily="34" charset="0"/>
                <a:ea typeface="Calibri" panose="020F0502020204030204" pitchFamily="34" charset="0"/>
              </a:rPr>
              <a:t>yfinance</a:t>
            </a:r>
            <a:r>
              <a:rPr lang="en-US" sz="3200" dirty="0">
                <a:effectLst/>
                <a:latin typeface="Arial" panose="020B0604020202020204" pitchFamily="34" charset="0"/>
                <a:ea typeface="Calibri" panose="020F0502020204030204" pitchFamily="34" charset="0"/>
              </a:rPr>
              <a:t> is a Python library that provides an easy way to download financial data from Yahoo Finance. It is a popular library for fetching stock market data from Yahoo Finance API. This library allows you to get stock market data such as current stock price, historical stock prices, financial statements, and much more. In this project report, we will explore the different functionalities of the </a:t>
            </a:r>
            <a:r>
              <a:rPr lang="en-US" sz="3200" dirty="0" err="1">
                <a:effectLst/>
                <a:latin typeface="Arial" panose="020B0604020202020204" pitchFamily="34" charset="0"/>
                <a:ea typeface="Calibri" panose="020F0502020204030204" pitchFamily="34" charset="0"/>
              </a:rPr>
              <a:t>yfinance</a:t>
            </a:r>
            <a:r>
              <a:rPr lang="en-US" sz="3200" dirty="0">
                <a:effectLst/>
                <a:latin typeface="Arial" panose="020B0604020202020204" pitchFamily="34" charset="0"/>
                <a:ea typeface="Calibri" panose="020F0502020204030204" pitchFamily="34" charset="0"/>
              </a:rPr>
              <a:t> module and how it can be used to fetch financial data from Yahoo Finance.</a:t>
            </a:r>
          </a:p>
          <a:p>
            <a:endParaRPr lang="en-US" sz="3200"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382295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4A781CF-E107-5C53-45E9-7A272241D6F1}"/>
              </a:ext>
            </a:extLst>
          </p:cNvPr>
          <p:cNvSpPr txBox="1"/>
          <p:nvPr/>
        </p:nvSpPr>
        <p:spPr>
          <a:xfrm>
            <a:off x="0" y="0"/>
            <a:ext cx="12192000" cy="48847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0" marR="0">
              <a:lnSpc>
                <a:spcPct val="107000"/>
              </a:lnSpc>
              <a:spcBef>
                <a:spcPts val="0"/>
              </a:spcBef>
              <a:spcAft>
                <a:spcPts val="800"/>
              </a:spcAft>
            </a:pPr>
            <a:r>
              <a:rPr lang="en-US" sz="48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Installing </a:t>
            </a:r>
            <a:r>
              <a:rPr lang="en-US" sz="4800" b="1" u="sng" dirty="0" err="1">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yfinance</a:t>
            </a:r>
            <a:r>
              <a:rPr lang="en-US" sz="48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 in system: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2400" dirty="0">
                <a:effectLst/>
                <a:latin typeface="Arial" panose="020B0604020202020204" pitchFamily="34" charset="0"/>
                <a:ea typeface="Calibri" panose="020F0502020204030204" pitchFamily="34" charset="0"/>
                <a:cs typeface="Times New Roman" panose="02020603050405020304" pitchFamily="18" charset="0"/>
              </a:rPr>
              <a:t> can be installed via pip, which is the standard package manager for Python. You can install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2400" dirty="0">
                <a:effectLst/>
                <a:latin typeface="Arial" panose="020B0604020202020204" pitchFamily="34" charset="0"/>
                <a:ea typeface="Calibri" panose="020F0502020204030204" pitchFamily="34" charset="0"/>
                <a:cs typeface="Times New Roman" panose="02020603050405020304" pitchFamily="18" charset="0"/>
              </a:rPr>
              <a:t> by running the following command in the terminal or command prompt:</a:t>
            </a:r>
          </a:p>
          <a:p>
            <a:pPr marL="0" marR="0">
              <a:lnSpc>
                <a:spcPct val="107000"/>
              </a:lnSpc>
              <a:spcBef>
                <a:spcPts val="0"/>
              </a:spcBef>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6D8C603D-20B1-F55E-D8A5-91BE32722292}"/>
              </a:ext>
            </a:extLst>
          </p:cNvPr>
          <p:cNvPicPr>
            <a:picLocks noChangeAspect="1"/>
          </p:cNvPicPr>
          <p:nvPr/>
        </p:nvPicPr>
        <p:blipFill>
          <a:blip r:embed="rId2"/>
          <a:stretch>
            <a:fillRect/>
          </a:stretch>
        </p:blipFill>
        <p:spPr>
          <a:xfrm>
            <a:off x="0" y="5001491"/>
            <a:ext cx="12192000" cy="1856509"/>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pic>
    </p:spTree>
    <p:extLst>
      <p:ext uri="{BB962C8B-B14F-4D97-AF65-F5344CB8AC3E}">
        <p14:creationId xmlns:p14="http://schemas.microsoft.com/office/powerpoint/2010/main" val="22982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346C232-116F-B65A-E71A-51BC35A4CC40}"/>
              </a:ext>
            </a:extLst>
          </p:cNvPr>
          <p:cNvSpPr txBox="1"/>
          <p:nvPr/>
        </p:nvSpPr>
        <p:spPr>
          <a:xfrm>
            <a:off x="1" y="10719"/>
            <a:ext cx="12192000" cy="4250394"/>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marL="0" marR="0">
              <a:lnSpc>
                <a:spcPct val="107000"/>
              </a:lnSpc>
              <a:spcBef>
                <a:spcPts val="0"/>
              </a:spcBef>
              <a:spcAft>
                <a:spcPts val="800"/>
              </a:spcAft>
            </a:pPr>
            <a:r>
              <a:rPr lang="en-US" sz="24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Functionality: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1800" dirty="0">
                <a:effectLst/>
                <a:latin typeface="Arial" panose="020B0604020202020204" pitchFamily="34" charset="0"/>
                <a:ea typeface="Calibri" panose="020F0502020204030204" pitchFamily="34" charset="0"/>
                <a:cs typeface="Times New Roman" panose="02020603050405020304" pitchFamily="18" charset="0"/>
              </a:rPr>
              <a:t> module provides a simple and easy-to-use interface for accessing financial data from Yahoo Finance. Some of the functionalities provided by the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1800" dirty="0">
                <a:effectLst/>
                <a:latin typeface="Arial" panose="020B0604020202020204" pitchFamily="34" charset="0"/>
                <a:ea typeface="Calibri" panose="020F0502020204030204" pitchFamily="34" charset="0"/>
                <a:cs typeface="Times New Roman" panose="02020603050405020304" pitchFamily="18" charset="0"/>
              </a:rPr>
              <a:t> module are</a:t>
            </a:r>
            <a:r>
              <a:rPr lang="en-US" sz="1400" dirty="0">
                <a:effectLst/>
                <a:latin typeface="Arial" panose="020B060402020202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i="1" u="none" strike="noStrike"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rabicPeriod"/>
            </a:pPr>
            <a:r>
              <a:rPr lang="en-US" sz="1800" b="1" i="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Ticker: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The Ticker object is used to get financial data for a particular stock. You can create a Ticker object by passing the stock symbol as a parameter</a:t>
            </a:r>
          </a:p>
          <a:p>
            <a:pPr marR="0">
              <a:lnSpc>
                <a:spcPct val="107000"/>
              </a:lnSpc>
              <a:spcBef>
                <a:spcPts val="0"/>
              </a:spcBef>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rabicPeriod"/>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D0B9A149-0D75-A2B1-EB57-CA027EFEC85A}"/>
              </a:ext>
            </a:extLst>
          </p:cNvPr>
          <p:cNvPicPr>
            <a:picLocks noChangeAspect="1"/>
          </p:cNvPicPr>
          <p:nvPr/>
        </p:nvPicPr>
        <p:blipFill>
          <a:blip r:embed="rId2"/>
          <a:stretch>
            <a:fillRect/>
          </a:stretch>
        </p:blipFill>
        <p:spPr>
          <a:xfrm>
            <a:off x="0" y="4378037"/>
            <a:ext cx="12192000" cy="2473970"/>
          </a:xfrm>
          <a:prstGeom prst="rect">
            <a:avLst/>
          </a:prstGeom>
        </p:spPr>
      </p:pic>
    </p:spTree>
    <p:extLst>
      <p:ext uri="{BB962C8B-B14F-4D97-AF65-F5344CB8AC3E}">
        <p14:creationId xmlns:p14="http://schemas.microsoft.com/office/powerpoint/2010/main" val="4292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3155558-3345-E151-B821-1F87D994FAEC}"/>
              </a:ext>
            </a:extLst>
          </p:cNvPr>
          <p:cNvSpPr txBox="1"/>
          <p:nvPr/>
        </p:nvSpPr>
        <p:spPr>
          <a:xfrm>
            <a:off x="0" y="20385"/>
            <a:ext cx="12192000" cy="2204834"/>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0" marR="0">
              <a:lnSpc>
                <a:spcPct val="107000"/>
              </a:lnSpc>
              <a:spcBef>
                <a:spcPts val="0"/>
              </a:spcBef>
              <a:spcAft>
                <a:spcPts val="800"/>
              </a:spcAft>
            </a:pPr>
            <a:r>
              <a:rPr lang="en-US" sz="1800" b="1" i="1" u="sng"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 </a:t>
            </a:r>
            <a:r>
              <a:rPr lang="en-US" sz="1800" b="1" i="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Stock Info</a:t>
            </a:r>
            <a:r>
              <a:rPr lang="en-US" sz="1800" dirty="0">
                <a:effectLst/>
                <a:latin typeface="Arial" panose="020B0604020202020204" pitchFamily="34" charset="0"/>
                <a:ea typeface="Calibri" panose="020F0502020204030204" pitchFamily="34" charset="0"/>
                <a:cs typeface="Times New Roman" panose="02020603050405020304" pitchFamily="18" charset="0"/>
              </a:rPr>
              <a:t>: You can get the basic information about a stock such as the company name, sector, industry, and market cap using the info attribute of the Ticker object.</a:t>
            </a:r>
          </a:p>
          <a:p>
            <a:pPr marL="0" marR="0">
              <a:lnSpc>
                <a:spcPct val="107000"/>
              </a:lnSpc>
              <a:spcBef>
                <a:spcPts val="0"/>
              </a:spcBef>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9C41F636-1154-DDFA-B490-19D1AE9564B5}"/>
              </a:ext>
            </a:extLst>
          </p:cNvPr>
          <p:cNvPicPr>
            <a:picLocks noChangeAspect="1"/>
          </p:cNvPicPr>
          <p:nvPr/>
        </p:nvPicPr>
        <p:blipFill>
          <a:blip r:embed="rId2"/>
          <a:stretch>
            <a:fillRect/>
          </a:stretch>
        </p:blipFill>
        <p:spPr>
          <a:xfrm>
            <a:off x="0" y="2225219"/>
            <a:ext cx="12192000" cy="741615"/>
          </a:xfrm>
          <a:prstGeom prst="rect">
            <a:avLst/>
          </a:prstGeom>
        </p:spPr>
      </p:pic>
      <p:sp>
        <p:nvSpPr>
          <p:cNvPr id="6" name="TextBox 5">
            <a:extLst>
              <a:ext uri="{FF2B5EF4-FFF2-40B4-BE49-F238E27FC236}">
                <a16:creationId xmlns="" xmlns:a16="http://schemas.microsoft.com/office/drawing/2014/main" id="{60EC391A-681C-D7D5-C0B0-EA6FE2506FE7}"/>
              </a:ext>
            </a:extLst>
          </p:cNvPr>
          <p:cNvSpPr txBox="1"/>
          <p:nvPr/>
        </p:nvSpPr>
        <p:spPr>
          <a:xfrm>
            <a:off x="0" y="3050688"/>
            <a:ext cx="12192000" cy="299620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0" marR="0">
              <a:lnSpc>
                <a:spcPct val="107000"/>
              </a:lnSpc>
              <a:spcBef>
                <a:spcPts val="0"/>
              </a:spcBef>
              <a:spcAft>
                <a:spcPts val="800"/>
              </a:spcAft>
            </a:pPr>
            <a:r>
              <a:rPr lang="en-US" sz="1800" b="1" i="1" u="sng"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3.</a:t>
            </a:r>
            <a:r>
              <a:rPr lang="en-US" sz="1800" b="1" i="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Historical Data</a:t>
            </a:r>
            <a:r>
              <a:rPr lang="en-US" sz="1800" dirty="0">
                <a:effectLst/>
                <a:latin typeface="Arial" panose="020B0604020202020204" pitchFamily="34" charset="0"/>
                <a:ea typeface="Calibri" panose="020F0502020204030204" pitchFamily="34" charset="0"/>
                <a:cs typeface="Times New Roman" panose="02020603050405020304" pitchFamily="18" charset="0"/>
              </a:rPr>
              <a:t>: You can get the historical data for a stock using the history method of the Ticker object. You can specify the start and end dates for which you want to get the historical data.</a:t>
            </a:r>
          </a:p>
          <a:p>
            <a:pPr marL="0" marR="0">
              <a:lnSpc>
                <a:spcPct val="107000"/>
              </a:lnSpc>
              <a:spcBef>
                <a:spcPts val="0"/>
              </a:spcBef>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 xmlns:a16="http://schemas.microsoft.com/office/drawing/2014/main" id="{C020C2D5-F541-8F9F-CB9B-2C9EC7379417}"/>
              </a:ext>
            </a:extLst>
          </p:cNvPr>
          <p:cNvPicPr>
            <a:picLocks noChangeAspect="1"/>
          </p:cNvPicPr>
          <p:nvPr/>
        </p:nvPicPr>
        <p:blipFill>
          <a:blip r:embed="rId3"/>
          <a:stretch>
            <a:fillRect/>
          </a:stretch>
        </p:blipFill>
        <p:spPr>
          <a:xfrm>
            <a:off x="0" y="6096000"/>
            <a:ext cx="12205848" cy="741615"/>
          </a:xfrm>
          <a:prstGeom prst="rect">
            <a:avLst/>
          </a:prstGeom>
        </p:spPr>
      </p:pic>
    </p:spTree>
    <p:extLst>
      <p:ext uri="{BB962C8B-B14F-4D97-AF65-F5344CB8AC3E}">
        <p14:creationId xmlns:p14="http://schemas.microsoft.com/office/powerpoint/2010/main" val="31597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FC76B70-FEA3-5237-4DD3-10B597F83295}"/>
              </a:ext>
            </a:extLst>
          </p:cNvPr>
          <p:cNvSpPr txBox="1"/>
          <p:nvPr/>
        </p:nvSpPr>
        <p:spPr>
          <a:xfrm>
            <a:off x="0" y="0"/>
            <a:ext cx="12191999" cy="35917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marR="0">
              <a:lnSpc>
                <a:spcPct val="107000"/>
              </a:lnSpc>
              <a:spcBef>
                <a:spcPts val="0"/>
              </a:spcBef>
              <a:spcAft>
                <a:spcPts val="800"/>
              </a:spcAft>
            </a:pPr>
            <a:r>
              <a:rPr lang="en-US" sz="1800" b="1" i="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4. </a:t>
            </a:r>
            <a:r>
              <a:rPr lang="en-US" sz="2800" b="1" i="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Financial Statements: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You can get the financial statements for a stock such as balance sheets, income statements, and cash flow statements using the financials attribute of the Ticker object.</a:t>
            </a:r>
          </a:p>
          <a:p>
            <a:pPr marL="0" marR="0">
              <a:lnSpc>
                <a:spcPct val="107000"/>
              </a:lnSpc>
              <a:spcBef>
                <a:spcPts val="0"/>
              </a:spcBef>
              <a:spcAft>
                <a:spcPts val="800"/>
              </a:spcAft>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8BFCBB6F-C6DE-F2B1-2E95-C1891E215DE0}"/>
              </a:ext>
            </a:extLst>
          </p:cNvPr>
          <p:cNvPicPr>
            <a:picLocks noChangeAspect="1"/>
          </p:cNvPicPr>
          <p:nvPr/>
        </p:nvPicPr>
        <p:blipFill>
          <a:blip r:embed="rId2"/>
          <a:stretch>
            <a:fillRect/>
          </a:stretch>
        </p:blipFill>
        <p:spPr>
          <a:xfrm>
            <a:off x="0" y="2128528"/>
            <a:ext cx="12191998" cy="771465"/>
          </a:xfrm>
          <a:prstGeom prst="rect">
            <a:avLst/>
          </a:prstGeom>
        </p:spPr>
      </p:pic>
      <p:sp>
        <p:nvSpPr>
          <p:cNvPr id="6" name="TextBox 5">
            <a:extLst>
              <a:ext uri="{FF2B5EF4-FFF2-40B4-BE49-F238E27FC236}">
                <a16:creationId xmlns="" xmlns:a16="http://schemas.microsoft.com/office/drawing/2014/main" id="{D9F38451-4469-1771-1E8B-81B0ED02A414}"/>
              </a:ext>
            </a:extLst>
          </p:cNvPr>
          <p:cNvSpPr txBox="1"/>
          <p:nvPr/>
        </p:nvSpPr>
        <p:spPr>
          <a:xfrm>
            <a:off x="0" y="3128188"/>
            <a:ext cx="12191997" cy="276485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0" marR="0">
              <a:lnSpc>
                <a:spcPct val="107000"/>
              </a:lnSpc>
              <a:spcBef>
                <a:spcPts val="0"/>
              </a:spcBef>
              <a:spcAft>
                <a:spcPts val="800"/>
              </a:spcAft>
            </a:pPr>
            <a:r>
              <a:rPr lang="en-US" sz="1800" b="1" i="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5</a:t>
            </a:r>
            <a:r>
              <a:rPr lang="en-US" sz="3200" b="1" i="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Dividends:</a:t>
            </a:r>
            <a:r>
              <a:rPr lang="en-US" sz="32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3200" dirty="0">
                <a:effectLst/>
                <a:latin typeface="Arial" panose="020B0604020202020204" pitchFamily="34" charset="0"/>
                <a:ea typeface="Calibri" panose="020F0502020204030204" pitchFamily="34" charset="0"/>
                <a:cs typeface="Times New Roman" panose="02020603050405020304" pitchFamily="18" charset="0"/>
              </a:rPr>
              <a:t>You can get the dividends paid by a stock using the dividends attribute of the Ticker object.</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 xmlns:a16="http://schemas.microsoft.com/office/drawing/2014/main" id="{34C511F1-DCEC-820D-6DDB-153B9124A12D}"/>
              </a:ext>
            </a:extLst>
          </p:cNvPr>
          <p:cNvPicPr>
            <a:picLocks noChangeAspect="1"/>
          </p:cNvPicPr>
          <p:nvPr/>
        </p:nvPicPr>
        <p:blipFill>
          <a:blip r:embed="rId3"/>
          <a:stretch>
            <a:fillRect/>
          </a:stretch>
        </p:blipFill>
        <p:spPr>
          <a:xfrm>
            <a:off x="0" y="5893047"/>
            <a:ext cx="12191999" cy="964954"/>
          </a:xfrm>
          <a:prstGeom prst="rect">
            <a:avLst/>
          </a:prstGeom>
        </p:spPr>
      </p:pic>
    </p:spTree>
    <p:extLst>
      <p:ext uri="{BB962C8B-B14F-4D97-AF65-F5344CB8AC3E}">
        <p14:creationId xmlns:p14="http://schemas.microsoft.com/office/powerpoint/2010/main" val="167935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6E6E28D-5587-0A59-7CDD-CF06158A5ADE}"/>
              </a:ext>
            </a:extLst>
          </p:cNvPr>
          <p:cNvSpPr txBox="1"/>
          <p:nvPr/>
        </p:nvSpPr>
        <p:spPr>
          <a:xfrm>
            <a:off x="0" y="0"/>
            <a:ext cx="12192000" cy="223401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0" marR="0">
              <a:lnSpc>
                <a:spcPct val="107000"/>
              </a:lnSpc>
              <a:spcBef>
                <a:spcPts val="0"/>
              </a:spcBef>
              <a:spcAft>
                <a:spcPts val="800"/>
              </a:spcAft>
            </a:pPr>
            <a:r>
              <a:rPr lang="en-US" sz="2800" b="1" i="1" u="sng"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6. Recommendations:</a:t>
            </a:r>
            <a:r>
              <a:rPr lang="en-US" sz="28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You can get the analyst recommendations for a stock using the recommendations attribute of the Ticker object.</a:t>
            </a:r>
          </a:p>
          <a:p>
            <a:pPr marL="0" marR="0">
              <a:lnSpc>
                <a:spcPct val="107000"/>
              </a:lnSpc>
              <a:spcBef>
                <a:spcPts val="0"/>
              </a:spcBef>
              <a:spcAft>
                <a:spcPts val="800"/>
              </a:spcAft>
            </a:pP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3890CF80-47F1-7F97-23ED-428D06DD1282}"/>
              </a:ext>
            </a:extLst>
          </p:cNvPr>
          <p:cNvPicPr>
            <a:picLocks noChangeAspect="1"/>
          </p:cNvPicPr>
          <p:nvPr/>
        </p:nvPicPr>
        <p:blipFill>
          <a:blip r:embed="rId2"/>
          <a:stretch>
            <a:fillRect/>
          </a:stretch>
        </p:blipFill>
        <p:spPr>
          <a:xfrm>
            <a:off x="0" y="2261717"/>
            <a:ext cx="12192000" cy="1255033"/>
          </a:xfrm>
          <a:prstGeom prst="rect">
            <a:avLst/>
          </a:prstGeom>
        </p:spPr>
      </p:pic>
      <p:sp>
        <p:nvSpPr>
          <p:cNvPr id="6" name="TextBox 5">
            <a:extLst>
              <a:ext uri="{FF2B5EF4-FFF2-40B4-BE49-F238E27FC236}">
                <a16:creationId xmlns="" xmlns:a16="http://schemas.microsoft.com/office/drawing/2014/main" id="{0A904578-BD5A-E173-240F-66659B8DE5E7}"/>
              </a:ext>
            </a:extLst>
          </p:cNvPr>
          <p:cNvSpPr txBox="1"/>
          <p:nvPr/>
        </p:nvSpPr>
        <p:spPr>
          <a:xfrm>
            <a:off x="-1" y="3544457"/>
            <a:ext cx="12191999" cy="33840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0" marR="0">
              <a:lnSpc>
                <a:spcPct val="107000"/>
              </a:lnSpc>
              <a:spcBef>
                <a:spcPts val="0"/>
              </a:spcBef>
              <a:spcAft>
                <a:spcPts val="800"/>
              </a:spcAft>
            </a:pPr>
            <a:r>
              <a:rPr lang="en-US" sz="4800" b="1" u="sng" dirty="0">
                <a:effectLst/>
                <a:highlight>
                  <a:srgbClr val="00FFFF"/>
                </a:highlight>
                <a:latin typeface="Arial Black" panose="020B0A04020102020204" pitchFamily="34" charset="0"/>
                <a:ea typeface="Calibri" panose="020F0502020204030204" pitchFamily="34" charset="0"/>
                <a:cs typeface="Times New Roman" panose="02020603050405020304" pitchFamily="18" charset="0"/>
              </a:rPr>
              <a:t>Tools and Technologies Used: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1. Python programming language.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2. </a:t>
            </a:r>
            <a:r>
              <a:rPr lang="en-US" sz="2800" dirty="0" err="1">
                <a:effectLst/>
                <a:latin typeface="Arial" panose="020B0604020202020204" pitchFamily="34" charset="0"/>
                <a:ea typeface="Calibri" panose="020F0502020204030204" pitchFamily="34" charset="0"/>
                <a:cs typeface="Times New Roman" panose="02020603050405020304" pitchFamily="18" charset="0"/>
              </a:rPr>
              <a:t>yfinance</a:t>
            </a:r>
            <a:r>
              <a:rPr lang="en-US" sz="2800" dirty="0">
                <a:effectLst/>
                <a:latin typeface="Arial" panose="020B0604020202020204" pitchFamily="34" charset="0"/>
                <a:ea typeface="Calibri" panose="020F0502020204030204" pitchFamily="34" charset="0"/>
                <a:cs typeface="Times New Roman" panose="02020603050405020304" pitchFamily="18" charset="0"/>
              </a:rPr>
              <a:t> module for fetching financial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Times New Roman" panose="02020603050405020304" pitchFamily="18" charset="0"/>
              </a:rPr>
              <a:t>3. Pandas </a:t>
            </a:r>
            <a:r>
              <a:rPr lang="en-US" sz="2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US" sz="2800" dirty="0">
                <a:effectLst/>
                <a:latin typeface="Arial" panose="020B0604020202020204" pitchFamily="34" charset="0"/>
                <a:ea typeface="Calibri" panose="020F0502020204030204" pitchFamily="34" charset="0"/>
                <a:cs typeface="Times New Roman" panose="02020603050405020304" pitchFamily="18" charset="0"/>
              </a:rPr>
              <a:t> for processing financial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Arial" panose="020B0604020202020204" pitchFamily="34" charset="0"/>
                <a:ea typeface="Calibri" panose="020F0502020204030204" pitchFamily="34" charset="0"/>
              </a:rPr>
              <a:t>4. Matplotlib for visualizing financial data</a:t>
            </a:r>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val="338916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489</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Times New Roman</vt:lpstr>
      <vt:lpstr>Office Theme</vt:lpstr>
      <vt:lpstr>Discovering Financial Markets Using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Discovering Share Market</dc:title>
  <dc:creator>user</dc:creator>
  <cp:lastModifiedBy>Yash Jain</cp:lastModifiedBy>
  <cp:revision>3</cp:revision>
  <dcterms:created xsi:type="dcterms:W3CDTF">2023-05-15T22:18:43Z</dcterms:created>
  <dcterms:modified xsi:type="dcterms:W3CDTF">2023-05-19T07:01:07Z</dcterms:modified>
</cp:coreProperties>
</file>