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260" r:id="rId5"/>
    <p:sldId id="261" r:id="rId7"/>
    <p:sldId id="269" r:id="rId8"/>
    <p:sldId id="270" r:id="rId9"/>
    <p:sldId id="263" r:id="rId10"/>
    <p:sldId id="264" r:id="rId11"/>
    <p:sldId id="271" r:id="rId12"/>
    <p:sldId id="265" r:id="rId13"/>
    <p:sldId id="267" r:id="rId14"/>
    <p:sldId id="274" r:id="rId15"/>
    <p:sldId id="273" r:id="rId16"/>
    <p:sldId id="275" r:id="rId17"/>
    <p:sldId id="276" r:id="rId18"/>
    <p:sldId id="277" r:id="rId19"/>
    <p:sldId id="266" r:id="rId20"/>
    <p:sldId id="268" r:id="rId21"/>
    <p:sldId id="262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6854441" y="2442951"/>
            <a:ext cx="214144" cy="2006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边形 3"/>
          <p:cNvSpPr/>
          <p:nvPr/>
        </p:nvSpPr>
        <p:spPr>
          <a:xfrm>
            <a:off x="4397663" y="1037499"/>
            <a:ext cx="3396673" cy="2804579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F469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87449" y="516365"/>
            <a:ext cx="3817103" cy="3817103"/>
          </a:xfrm>
          <a:prstGeom prst="ellipse">
            <a:avLst/>
          </a:prstGeom>
          <a:noFill/>
          <a:ln w="38100" cap="flat" cmpd="sng" algn="ctr">
            <a:solidFill>
              <a:srgbClr val="45722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58091" y="587007"/>
            <a:ext cx="3675821" cy="3675821"/>
          </a:xfrm>
          <a:prstGeom prst="ellipse">
            <a:avLst/>
          </a:prstGeom>
          <a:noFill/>
          <a:ln w="38100" cap="flat" cmpd="sng" algn="ctr">
            <a:solidFill>
              <a:srgbClr val="CEA253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六边形 3"/>
          <p:cNvSpPr/>
          <p:nvPr/>
        </p:nvSpPr>
        <p:spPr>
          <a:xfrm>
            <a:off x="4258090" y="952605"/>
            <a:ext cx="3675821" cy="2974366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FCA95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10703" y="3386318"/>
            <a:ext cx="332138" cy="332138"/>
            <a:chOff x="920750" y="1828800"/>
            <a:chExt cx="425450" cy="425450"/>
          </a:xfrm>
        </p:grpSpPr>
        <p:sp>
          <p:nvSpPr>
            <p:cNvPr id="13" name="椭圆 12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96900" y="2273720"/>
            <a:ext cx="332138" cy="332138"/>
            <a:chOff x="920750" y="1828800"/>
            <a:chExt cx="425450" cy="425450"/>
          </a:xfrm>
        </p:grpSpPr>
        <p:sp>
          <p:nvSpPr>
            <p:cNvPr id="16" name="椭圆 15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43023" y="2273720"/>
            <a:ext cx="332138" cy="332138"/>
            <a:chOff x="920750" y="1828800"/>
            <a:chExt cx="425450" cy="425450"/>
          </a:xfrm>
        </p:grpSpPr>
        <p:sp>
          <p:nvSpPr>
            <p:cNvPr id="19" name="椭圆 18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710703" y="1170725"/>
            <a:ext cx="332138" cy="332138"/>
            <a:chOff x="920750" y="1828800"/>
            <a:chExt cx="425450" cy="425450"/>
          </a:xfrm>
        </p:grpSpPr>
        <p:sp>
          <p:nvSpPr>
            <p:cNvPr id="22" name="椭圆 21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109502" y="1170725"/>
            <a:ext cx="332138" cy="332138"/>
            <a:chOff x="920750" y="1828800"/>
            <a:chExt cx="425450" cy="425450"/>
          </a:xfrm>
        </p:grpSpPr>
        <p:sp>
          <p:nvSpPr>
            <p:cNvPr id="25" name="椭圆 24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07644" y="3386318"/>
            <a:ext cx="332138" cy="332138"/>
            <a:chOff x="920750" y="1828800"/>
            <a:chExt cx="425450" cy="425450"/>
          </a:xfrm>
        </p:grpSpPr>
        <p:sp>
          <p:nvSpPr>
            <p:cNvPr id="28" name="椭圆 27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cxnSp>
        <p:nvCxnSpPr>
          <p:cNvPr id="30" name="直接连接符 29"/>
          <p:cNvCxnSpPr>
            <a:stCxn id="26" idx="6"/>
            <a:endCxn id="23" idx="2"/>
          </p:cNvCxnSpPr>
          <p:nvPr/>
        </p:nvCxnSpPr>
        <p:spPr>
          <a:xfrm>
            <a:off x="5441640" y="1336794"/>
            <a:ext cx="12690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801881" y="1489230"/>
            <a:ext cx="425706" cy="79812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45762" y="2603378"/>
            <a:ext cx="421369" cy="7829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461468" y="3572215"/>
            <a:ext cx="12690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961513" y="1500229"/>
            <a:ext cx="421369" cy="75102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029463" y="2603378"/>
            <a:ext cx="370768" cy="71229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六边形 3"/>
          <p:cNvSpPr/>
          <p:nvPr/>
        </p:nvSpPr>
        <p:spPr>
          <a:xfrm>
            <a:off x="5014734" y="1510299"/>
            <a:ext cx="2142591" cy="1876019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7" name="六边形 3"/>
          <p:cNvSpPr/>
          <p:nvPr/>
        </p:nvSpPr>
        <p:spPr>
          <a:xfrm>
            <a:off x="5112300" y="1573503"/>
            <a:ext cx="1970196" cy="1725073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240674" y="2171011"/>
            <a:ext cx="57934" cy="57934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403761" y="2179568"/>
            <a:ext cx="67547" cy="6161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597213" y="2074250"/>
            <a:ext cx="52719" cy="61297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2" name="Group 979"/>
          <p:cNvGrpSpPr>
            <a:grpSpLocks noChangeAspect="1"/>
          </p:cNvGrpSpPr>
          <p:nvPr/>
        </p:nvGrpSpPr>
        <p:grpSpPr bwMode="auto">
          <a:xfrm>
            <a:off x="6039648" y="2123010"/>
            <a:ext cx="294542" cy="547006"/>
            <a:chOff x="3546" y="1614"/>
            <a:chExt cx="588" cy="1092"/>
          </a:xfrm>
        </p:grpSpPr>
        <p:sp>
          <p:nvSpPr>
            <p:cNvPr id="58" name="AutoShape 978"/>
            <p:cNvSpPr>
              <a:spLocks noChangeAspect="1" noChangeArrowheads="1" noTextEdit="1"/>
            </p:cNvSpPr>
            <p:nvPr/>
          </p:nvSpPr>
          <p:spPr bwMode="auto">
            <a:xfrm>
              <a:off x="3546" y="1614"/>
              <a:ext cx="588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9" name="Freeform 980"/>
            <p:cNvSpPr>
              <a:spLocks noEditPoints="1"/>
            </p:cNvSpPr>
            <p:nvPr/>
          </p:nvSpPr>
          <p:spPr bwMode="auto">
            <a:xfrm>
              <a:off x="3548" y="1612"/>
              <a:ext cx="583" cy="1096"/>
            </a:xfrm>
            <a:custGeom>
              <a:avLst/>
              <a:gdLst>
                <a:gd name="T0" fmla="*/ 240 w 244"/>
                <a:gd name="T1" fmla="*/ 199 h 461"/>
                <a:gd name="T2" fmla="*/ 244 w 244"/>
                <a:gd name="T3" fmla="*/ 7 h 461"/>
                <a:gd name="T4" fmla="*/ 231 w 244"/>
                <a:gd name="T5" fmla="*/ 0 h 461"/>
                <a:gd name="T6" fmla="*/ 0 w 244"/>
                <a:gd name="T7" fmla="*/ 105 h 461"/>
                <a:gd name="T8" fmla="*/ 32 w 244"/>
                <a:gd name="T9" fmla="*/ 185 h 461"/>
                <a:gd name="T10" fmla="*/ 102 w 244"/>
                <a:gd name="T11" fmla="*/ 154 h 461"/>
                <a:gd name="T12" fmla="*/ 102 w 244"/>
                <a:gd name="T13" fmla="*/ 282 h 461"/>
                <a:gd name="T14" fmla="*/ 99 w 244"/>
                <a:gd name="T15" fmla="*/ 461 h 461"/>
                <a:gd name="T16" fmla="*/ 242 w 244"/>
                <a:gd name="T17" fmla="*/ 461 h 461"/>
                <a:gd name="T18" fmla="*/ 240 w 244"/>
                <a:gd name="T19" fmla="*/ 295 h 461"/>
                <a:gd name="T20" fmla="*/ 240 w 244"/>
                <a:gd name="T21" fmla="*/ 199 h 461"/>
                <a:gd name="T22" fmla="*/ 192 w 244"/>
                <a:gd name="T23" fmla="*/ 92 h 461"/>
                <a:gd name="T24" fmla="*/ 169 w 244"/>
                <a:gd name="T25" fmla="*/ 69 h 461"/>
                <a:gd name="T26" fmla="*/ 192 w 244"/>
                <a:gd name="T27" fmla="*/ 47 h 461"/>
                <a:gd name="T28" fmla="*/ 214 w 244"/>
                <a:gd name="T29" fmla="*/ 69 h 461"/>
                <a:gd name="T30" fmla="*/ 192 w 244"/>
                <a:gd name="T31" fmla="*/ 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461">
                  <a:moveTo>
                    <a:pt x="240" y="199"/>
                  </a:moveTo>
                  <a:cubicBezTo>
                    <a:pt x="240" y="115"/>
                    <a:pt x="243" y="38"/>
                    <a:pt x="244" y="7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38" y="43"/>
                    <a:pt x="18" y="96"/>
                    <a:pt x="0" y="10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53" y="175"/>
                    <a:pt x="83" y="161"/>
                    <a:pt x="102" y="154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2" y="366"/>
                    <a:pt x="100" y="444"/>
                    <a:pt x="99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40" y="441"/>
                    <a:pt x="240" y="385"/>
                    <a:pt x="240" y="295"/>
                  </a:cubicBezTo>
                  <a:lnTo>
                    <a:pt x="240" y="199"/>
                  </a:lnTo>
                  <a:close/>
                  <a:moveTo>
                    <a:pt x="192" y="92"/>
                  </a:moveTo>
                  <a:cubicBezTo>
                    <a:pt x="179" y="92"/>
                    <a:pt x="169" y="82"/>
                    <a:pt x="169" y="69"/>
                  </a:cubicBezTo>
                  <a:cubicBezTo>
                    <a:pt x="169" y="57"/>
                    <a:pt x="179" y="47"/>
                    <a:pt x="192" y="47"/>
                  </a:cubicBezTo>
                  <a:cubicBezTo>
                    <a:pt x="204" y="47"/>
                    <a:pt x="214" y="57"/>
                    <a:pt x="214" y="69"/>
                  </a:cubicBezTo>
                  <a:cubicBezTo>
                    <a:pt x="214" y="82"/>
                    <a:pt x="204" y="92"/>
                    <a:pt x="1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0" name="Freeform 981"/>
            <p:cNvSpPr>
              <a:spLocks noEditPoints="1"/>
            </p:cNvSpPr>
            <p:nvPr/>
          </p:nvSpPr>
          <p:spPr bwMode="auto">
            <a:xfrm>
              <a:off x="3548" y="1612"/>
              <a:ext cx="583" cy="1096"/>
            </a:xfrm>
            <a:custGeom>
              <a:avLst/>
              <a:gdLst>
                <a:gd name="T0" fmla="*/ 240 w 244"/>
                <a:gd name="T1" fmla="*/ 199 h 461"/>
                <a:gd name="T2" fmla="*/ 244 w 244"/>
                <a:gd name="T3" fmla="*/ 7 h 461"/>
                <a:gd name="T4" fmla="*/ 231 w 244"/>
                <a:gd name="T5" fmla="*/ 0 h 461"/>
                <a:gd name="T6" fmla="*/ 0 w 244"/>
                <a:gd name="T7" fmla="*/ 105 h 461"/>
                <a:gd name="T8" fmla="*/ 32 w 244"/>
                <a:gd name="T9" fmla="*/ 185 h 461"/>
                <a:gd name="T10" fmla="*/ 102 w 244"/>
                <a:gd name="T11" fmla="*/ 154 h 461"/>
                <a:gd name="T12" fmla="*/ 102 w 244"/>
                <a:gd name="T13" fmla="*/ 282 h 461"/>
                <a:gd name="T14" fmla="*/ 99 w 244"/>
                <a:gd name="T15" fmla="*/ 461 h 461"/>
                <a:gd name="T16" fmla="*/ 242 w 244"/>
                <a:gd name="T17" fmla="*/ 461 h 461"/>
                <a:gd name="T18" fmla="*/ 240 w 244"/>
                <a:gd name="T19" fmla="*/ 295 h 461"/>
                <a:gd name="T20" fmla="*/ 240 w 244"/>
                <a:gd name="T21" fmla="*/ 199 h 461"/>
                <a:gd name="T22" fmla="*/ 192 w 244"/>
                <a:gd name="T23" fmla="*/ 92 h 461"/>
                <a:gd name="T24" fmla="*/ 169 w 244"/>
                <a:gd name="T25" fmla="*/ 69 h 461"/>
                <a:gd name="T26" fmla="*/ 192 w 244"/>
                <a:gd name="T27" fmla="*/ 47 h 461"/>
                <a:gd name="T28" fmla="*/ 214 w 244"/>
                <a:gd name="T29" fmla="*/ 69 h 461"/>
                <a:gd name="T30" fmla="*/ 192 w 244"/>
                <a:gd name="T31" fmla="*/ 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461">
                  <a:moveTo>
                    <a:pt x="240" y="199"/>
                  </a:moveTo>
                  <a:cubicBezTo>
                    <a:pt x="240" y="115"/>
                    <a:pt x="243" y="38"/>
                    <a:pt x="244" y="7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38" y="43"/>
                    <a:pt x="18" y="96"/>
                    <a:pt x="0" y="10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53" y="175"/>
                    <a:pt x="83" y="161"/>
                    <a:pt x="102" y="154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2" y="366"/>
                    <a:pt x="100" y="444"/>
                    <a:pt x="99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40" y="441"/>
                    <a:pt x="240" y="385"/>
                    <a:pt x="240" y="295"/>
                  </a:cubicBezTo>
                  <a:lnTo>
                    <a:pt x="240" y="199"/>
                  </a:lnTo>
                  <a:close/>
                  <a:moveTo>
                    <a:pt x="192" y="92"/>
                  </a:moveTo>
                  <a:cubicBezTo>
                    <a:pt x="179" y="92"/>
                    <a:pt x="169" y="82"/>
                    <a:pt x="169" y="69"/>
                  </a:cubicBezTo>
                  <a:cubicBezTo>
                    <a:pt x="169" y="57"/>
                    <a:pt x="179" y="47"/>
                    <a:pt x="192" y="47"/>
                  </a:cubicBezTo>
                  <a:cubicBezTo>
                    <a:pt x="204" y="47"/>
                    <a:pt x="214" y="57"/>
                    <a:pt x="214" y="69"/>
                  </a:cubicBezTo>
                  <a:cubicBezTo>
                    <a:pt x="214" y="82"/>
                    <a:pt x="204" y="92"/>
                    <a:pt x="192" y="92"/>
                  </a:cubicBezTo>
                  <a:close/>
                </a:path>
              </a:pathLst>
            </a:custGeom>
            <a:solidFill>
              <a:srgbClr val="FCA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5252969" y="2142487"/>
            <a:ext cx="439857" cy="527530"/>
            <a:chOff x="3425" y="1612"/>
            <a:chExt cx="832" cy="109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25" y="1614"/>
              <a:ext cx="830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6" name="Freeform 5"/>
            <p:cNvSpPr>
              <a:spLocks noEditPoints="1"/>
            </p:cNvSpPr>
            <p:nvPr/>
          </p:nvSpPr>
          <p:spPr bwMode="auto">
            <a:xfrm>
              <a:off x="3427" y="1612"/>
              <a:ext cx="830" cy="1094"/>
            </a:xfrm>
            <a:custGeom>
              <a:avLst/>
              <a:gdLst>
                <a:gd name="T0" fmla="*/ 211 w 348"/>
                <a:gd name="T1" fmla="*/ 351 h 460"/>
                <a:gd name="T2" fmla="*/ 211 w 348"/>
                <a:gd name="T3" fmla="*/ 346 h 460"/>
                <a:gd name="T4" fmla="*/ 329 w 348"/>
                <a:gd name="T5" fmla="*/ 173 h 460"/>
                <a:gd name="T6" fmla="*/ 48 w 348"/>
                <a:gd name="T7" fmla="*/ 0 h 460"/>
                <a:gd name="T8" fmla="*/ 28 w 348"/>
                <a:gd name="T9" fmla="*/ 104 h 460"/>
                <a:gd name="T10" fmla="*/ 182 w 348"/>
                <a:gd name="T11" fmla="*/ 203 h 460"/>
                <a:gd name="T12" fmla="*/ 0 w 348"/>
                <a:gd name="T13" fmla="*/ 433 h 460"/>
                <a:gd name="T14" fmla="*/ 9 w 348"/>
                <a:gd name="T15" fmla="*/ 455 h 460"/>
                <a:gd name="T16" fmla="*/ 32 w 348"/>
                <a:gd name="T17" fmla="*/ 455 h 460"/>
                <a:gd name="T18" fmla="*/ 238 w 348"/>
                <a:gd name="T19" fmla="*/ 457 h 460"/>
                <a:gd name="T20" fmla="*/ 348 w 348"/>
                <a:gd name="T21" fmla="*/ 460 h 460"/>
                <a:gd name="T22" fmla="*/ 348 w 348"/>
                <a:gd name="T23" fmla="*/ 344 h 460"/>
                <a:gd name="T24" fmla="*/ 211 w 348"/>
                <a:gd name="T25" fmla="*/ 351 h 460"/>
                <a:gd name="T26" fmla="*/ 145 w 348"/>
                <a:gd name="T27" fmla="*/ 82 h 460"/>
                <a:gd name="T28" fmla="*/ 123 w 348"/>
                <a:gd name="T29" fmla="*/ 60 h 460"/>
                <a:gd name="T30" fmla="*/ 145 w 348"/>
                <a:gd name="T31" fmla="*/ 38 h 460"/>
                <a:gd name="T32" fmla="*/ 168 w 348"/>
                <a:gd name="T33" fmla="*/ 60 h 460"/>
                <a:gd name="T34" fmla="*/ 145 w 348"/>
                <a:gd name="T35" fmla="*/ 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460">
                  <a:moveTo>
                    <a:pt x="211" y="351"/>
                  </a:moveTo>
                  <a:cubicBezTo>
                    <a:pt x="211" y="346"/>
                    <a:pt x="211" y="346"/>
                    <a:pt x="211" y="346"/>
                  </a:cubicBezTo>
                  <a:cubicBezTo>
                    <a:pt x="238" y="326"/>
                    <a:pt x="329" y="269"/>
                    <a:pt x="329" y="173"/>
                  </a:cubicBezTo>
                  <a:cubicBezTo>
                    <a:pt x="329" y="93"/>
                    <a:pt x="249" y="17"/>
                    <a:pt x="48" y="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85" y="106"/>
                    <a:pt x="182" y="121"/>
                    <a:pt x="182" y="203"/>
                  </a:cubicBezTo>
                  <a:cubicBezTo>
                    <a:pt x="182" y="287"/>
                    <a:pt x="44" y="394"/>
                    <a:pt x="0" y="433"/>
                  </a:cubicBezTo>
                  <a:cubicBezTo>
                    <a:pt x="9" y="455"/>
                    <a:pt x="9" y="455"/>
                    <a:pt x="9" y="455"/>
                  </a:cubicBezTo>
                  <a:cubicBezTo>
                    <a:pt x="32" y="455"/>
                    <a:pt x="32" y="455"/>
                    <a:pt x="32" y="455"/>
                  </a:cubicBezTo>
                  <a:cubicBezTo>
                    <a:pt x="103" y="455"/>
                    <a:pt x="178" y="456"/>
                    <a:pt x="238" y="457"/>
                  </a:cubicBezTo>
                  <a:cubicBezTo>
                    <a:pt x="297" y="458"/>
                    <a:pt x="341" y="459"/>
                    <a:pt x="348" y="460"/>
                  </a:cubicBezTo>
                  <a:cubicBezTo>
                    <a:pt x="348" y="344"/>
                    <a:pt x="348" y="344"/>
                    <a:pt x="348" y="344"/>
                  </a:cubicBezTo>
                  <a:lnTo>
                    <a:pt x="211" y="351"/>
                  </a:lnTo>
                  <a:close/>
                  <a:moveTo>
                    <a:pt x="145" y="82"/>
                  </a:moveTo>
                  <a:cubicBezTo>
                    <a:pt x="133" y="82"/>
                    <a:pt x="123" y="72"/>
                    <a:pt x="123" y="60"/>
                  </a:cubicBezTo>
                  <a:cubicBezTo>
                    <a:pt x="123" y="48"/>
                    <a:pt x="133" y="38"/>
                    <a:pt x="145" y="38"/>
                  </a:cubicBezTo>
                  <a:cubicBezTo>
                    <a:pt x="158" y="38"/>
                    <a:pt x="168" y="48"/>
                    <a:pt x="168" y="60"/>
                  </a:cubicBezTo>
                  <a:cubicBezTo>
                    <a:pt x="168" y="72"/>
                    <a:pt x="158" y="82"/>
                    <a:pt x="1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3427" y="1612"/>
              <a:ext cx="830" cy="1094"/>
            </a:xfrm>
            <a:custGeom>
              <a:avLst/>
              <a:gdLst>
                <a:gd name="T0" fmla="*/ 211 w 348"/>
                <a:gd name="T1" fmla="*/ 351 h 460"/>
                <a:gd name="T2" fmla="*/ 211 w 348"/>
                <a:gd name="T3" fmla="*/ 346 h 460"/>
                <a:gd name="T4" fmla="*/ 329 w 348"/>
                <a:gd name="T5" fmla="*/ 173 h 460"/>
                <a:gd name="T6" fmla="*/ 48 w 348"/>
                <a:gd name="T7" fmla="*/ 0 h 460"/>
                <a:gd name="T8" fmla="*/ 28 w 348"/>
                <a:gd name="T9" fmla="*/ 104 h 460"/>
                <a:gd name="T10" fmla="*/ 182 w 348"/>
                <a:gd name="T11" fmla="*/ 203 h 460"/>
                <a:gd name="T12" fmla="*/ 0 w 348"/>
                <a:gd name="T13" fmla="*/ 433 h 460"/>
                <a:gd name="T14" fmla="*/ 9 w 348"/>
                <a:gd name="T15" fmla="*/ 455 h 460"/>
                <a:gd name="T16" fmla="*/ 32 w 348"/>
                <a:gd name="T17" fmla="*/ 455 h 460"/>
                <a:gd name="T18" fmla="*/ 238 w 348"/>
                <a:gd name="T19" fmla="*/ 457 h 460"/>
                <a:gd name="T20" fmla="*/ 348 w 348"/>
                <a:gd name="T21" fmla="*/ 460 h 460"/>
                <a:gd name="T22" fmla="*/ 348 w 348"/>
                <a:gd name="T23" fmla="*/ 344 h 460"/>
                <a:gd name="T24" fmla="*/ 211 w 348"/>
                <a:gd name="T25" fmla="*/ 351 h 460"/>
                <a:gd name="T26" fmla="*/ 145 w 348"/>
                <a:gd name="T27" fmla="*/ 82 h 460"/>
                <a:gd name="T28" fmla="*/ 123 w 348"/>
                <a:gd name="T29" fmla="*/ 60 h 460"/>
                <a:gd name="T30" fmla="*/ 145 w 348"/>
                <a:gd name="T31" fmla="*/ 38 h 460"/>
                <a:gd name="T32" fmla="*/ 168 w 348"/>
                <a:gd name="T33" fmla="*/ 60 h 460"/>
                <a:gd name="T34" fmla="*/ 145 w 348"/>
                <a:gd name="T35" fmla="*/ 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460">
                  <a:moveTo>
                    <a:pt x="211" y="351"/>
                  </a:moveTo>
                  <a:cubicBezTo>
                    <a:pt x="211" y="346"/>
                    <a:pt x="211" y="346"/>
                    <a:pt x="211" y="346"/>
                  </a:cubicBezTo>
                  <a:cubicBezTo>
                    <a:pt x="238" y="326"/>
                    <a:pt x="329" y="269"/>
                    <a:pt x="329" y="173"/>
                  </a:cubicBezTo>
                  <a:cubicBezTo>
                    <a:pt x="329" y="93"/>
                    <a:pt x="249" y="17"/>
                    <a:pt x="48" y="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85" y="106"/>
                    <a:pt x="182" y="121"/>
                    <a:pt x="182" y="203"/>
                  </a:cubicBezTo>
                  <a:cubicBezTo>
                    <a:pt x="182" y="287"/>
                    <a:pt x="44" y="394"/>
                    <a:pt x="0" y="433"/>
                  </a:cubicBezTo>
                  <a:cubicBezTo>
                    <a:pt x="9" y="455"/>
                    <a:pt x="9" y="455"/>
                    <a:pt x="9" y="455"/>
                  </a:cubicBezTo>
                  <a:cubicBezTo>
                    <a:pt x="32" y="455"/>
                    <a:pt x="32" y="455"/>
                    <a:pt x="32" y="455"/>
                  </a:cubicBezTo>
                  <a:cubicBezTo>
                    <a:pt x="103" y="455"/>
                    <a:pt x="178" y="456"/>
                    <a:pt x="238" y="457"/>
                  </a:cubicBezTo>
                  <a:cubicBezTo>
                    <a:pt x="297" y="458"/>
                    <a:pt x="341" y="459"/>
                    <a:pt x="348" y="460"/>
                  </a:cubicBezTo>
                  <a:cubicBezTo>
                    <a:pt x="348" y="344"/>
                    <a:pt x="348" y="344"/>
                    <a:pt x="348" y="344"/>
                  </a:cubicBezTo>
                  <a:lnTo>
                    <a:pt x="211" y="351"/>
                  </a:lnTo>
                  <a:close/>
                  <a:moveTo>
                    <a:pt x="145" y="82"/>
                  </a:moveTo>
                  <a:cubicBezTo>
                    <a:pt x="133" y="82"/>
                    <a:pt x="123" y="72"/>
                    <a:pt x="123" y="60"/>
                  </a:cubicBezTo>
                  <a:cubicBezTo>
                    <a:pt x="123" y="48"/>
                    <a:pt x="133" y="38"/>
                    <a:pt x="145" y="38"/>
                  </a:cubicBezTo>
                  <a:cubicBezTo>
                    <a:pt x="158" y="38"/>
                    <a:pt x="168" y="48"/>
                    <a:pt x="168" y="60"/>
                  </a:cubicBezTo>
                  <a:cubicBezTo>
                    <a:pt x="168" y="72"/>
                    <a:pt x="158" y="82"/>
                    <a:pt x="145" y="82"/>
                  </a:cubicBezTo>
                  <a:close/>
                </a:path>
              </a:pathLst>
            </a:custGeom>
            <a:solidFill>
              <a:srgbClr val="FB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flipH="1">
            <a:off x="5633820" y="2117577"/>
            <a:ext cx="462179" cy="440306"/>
            <a:chOff x="1951832" y="4265215"/>
            <a:chExt cx="2427287" cy="2517372"/>
          </a:xfrm>
        </p:grpSpPr>
        <p:grpSp>
          <p:nvGrpSpPr>
            <p:cNvPr id="47" name="Group 9"/>
            <p:cNvGrpSpPr>
              <a:grpSpLocks noChangeAspect="1"/>
            </p:cNvGrpSpPr>
            <p:nvPr/>
          </p:nvGrpSpPr>
          <p:grpSpPr bwMode="auto">
            <a:xfrm>
              <a:off x="1951832" y="4265215"/>
              <a:ext cx="2427287" cy="2517372"/>
              <a:chOff x="3355" y="1657"/>
              <a:chExt cx="970" cy="1006"/>
            </a:xfrm>
          </p:grpSpPr>
          <p:sp>
            <p:nvSpPr>
              <p:cNvPr id="49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3355" y="1657"/>
                <a:ext cx="970" cy="1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3353" y="1655"/>
                <a:ext cx="970" cy="1006"/>
              </a:xfrm>
              <a:custGeom>
                <a:avLst/>
                <a:gdLst>
                  <a:gd name="T0" fmla="*/ 214 w 408"/>
                  <a:gd name="T1" fmla="*/ 0 h 423"/>
                  <a:gd name="T2" fmla="*/ 0 w 408"/>
                  <a:gd name="T3" fmla="*/ 221 h 423"/>
                  <a:gd name="T4" fmla="*/ 202 w 408"/>
                  <a:gd name="T5" fmla="*/ 423 h 423"/>
                  <a:gd name="T6" fmla="*/ 408 w 408"/>
                  <a:gd name="T7" fmla="*/ 204 h 423"/>
                  <a:gd name="T8" fmla="*/ 214 w 408"/>
                  <a:gd name="T9" fmla="*/ 0 h 423"/>
                  <a:gd name="T10" fmla="*/ 207 w 408"/>
                  <a:gd name="T11" fmla="*/ 23 h 423"/>
                  <a:gd name="T12" fmla="*/ 229 w 408"/>
                  <a:gd name="T13" fmla="*/ 45 h 423"/>
                  <a:gd name="T14" fmla="*/ 207 w 408"/>
                  <a:gd name="T15" fmla="*/ 68 h 423"/>
                  <a:gd name="T16" fmla="*/ 184 w 408"/>
                  <a:gd name="T17" fmla="*/ 45 h 423"/>
                  <a:gd name="T18" fmla="*/ 207 w 408"/>
                  <a:gd name="T19" fmla="*/ 23 h 423"/>
                  <a:gd name="T20" fmla="*/ 206 w 408"/>
                  <a:gd name="T21" fmla="*/ 322 h 423"/>
                  <a:gd name="T22" fmla="*/ 124 w 408"/>
                  <a:gd name="T23" fmla="*/ 216 h 423"/>
                  <a:gd name="T24" fmla="*/ 208 w 408"/>
                  <a:gd name="T25" fmla="*/ 102 h 423"/>
                  <a:gd name="T26" fmla="*/ 284 w 408"/>
                  <a:gd name="T27" fmla="*/ 207 h 423"/>
                  <a:gd name="T28" fmla="*/ 206 w 408"/>
                  <a:gd name="T29" fmla="*/ 3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423">
                    <a:moveTo>
                      <a:pt x="214" y="0"/>
                    </a:moveTo>
                    <a:cubicBezTo>
                      <a:pt x="83" y="0"/>
                      <a:pt x="0" y="95"/>
                      <a:pt x="0" y="221"/>
                    </a:cubicBezTo>
                    <a:cubicBezTo>
                      <a:pt x="0" y="351"/>
                      <a:pt x="83" y="423"/>
                      <a:pt x="202" y="423"/>
                    </a:cubicBezTo>
                    <a:cubicBezTo>
                      <a:pt x="340" y="423"/>
                      <a:pt x="408" y="318"/>
                      <a:pt x="408" y="204"/>
                    </a:cubicBezTo>
                    <a:cubicBezTo>
                      <a:pt x="408" y="89"/>
                      <a:pt x="336" y="0"/>
                      <a:pt x="214" y="0"/>
                    </a:cubicBezTo>
                    <a:close/>
                    <a:moveTo>
                      <a:pt x="207" y="23"/>
                    </a:moveTo>
                    <a:cubicBezTo>
                      <a:pt x="219" y="23"/>
                      <a:pt x="229" y="33"/>
                      <a:pt x="229" y="45"/>
                    </a:cubicBezTo>
                    <a:cubicBezTo>
                      <a:pt x="229" y="58"/>
                      <a:pt x="219" y="68"/>
                      <a:pt x="207" y="68"/>
                    </a:cubicBezTo>
                    <a:cubicBezTo>
                      <a:pt x="194" y="68"/>
                      <a:pt x="184" y="58"/>
                      <a:pt x="184" y="45"/>
                    </a:cubicBezTo>
                    <a:cubicBezTo>
                      <a:pt x="184" y="33"/>
                      <a:pt x="194" y="23"/>
                      <a:pt x="207" y="23"/>
                    </a:cubicBezTo>
                    <a:close/>
                    <a:moveTo>
                      <a:pt x="206" y="322"/>
                    </a:moveTo>
                    <a:cubicBezTo>
                      <a:pt x="171" y="322"/>
                      <a:pt x="125" y="299"/>
                      <a:pt x="124" y="216"/>
                    </a:cubicBezTo>
                    <a:cubicBezTo>
                      <a:pt x="124" y="124"/>
                      <a:pt x="173" y="102"/>
                      <a:pt x="208" y="102"/>
                    </a:cubicBezTo>
                    <a:cubicBezTo>
                      <a:pt x="239" y="102"/>
                      <a:pt x="284" y="123"/>
                      <a:pt x="284" y="207"/>
                    </a:cubicBezTo>
                    <a:cubicBezTo>
                      <a:pt x="284" y="292"/>
                      <a:pt x="241" y="322"/>
                      <a:pt x="206" y="3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" name="Freeform 11"/>
              <p:cNvSpPr>
                <a:spLocks noEditPoints="1"/>
              </p:cNvSpPr>
              <p:nvPr/>
            </p:nvSpPr>
            <p:spPr bwMode="auto">
              <a:xfrm>
                <a:off x="3353" y="1655"/>
                <a:ext cx="970" cy="1006"/>
              </a:xfrm>
              <a:custGeom>
                <a:avLst/>
                <a:gdLst>
                  <a:gd name="T0" fmla="*/ 214 w 408"/>
                  <a:gd name="T1" fmla="*/ 0 h 423"/>
                  <a:gd name="T2" fmla="*/ 0 w 408"/>
                  <a:gd name="T3" fmla="*/ 221 h 423"/>
                  <a:gd name="T4" fmla="*/ 202 w 408"/>
                  <a:gd name="T5" fmla="*/ 423 h 423"/>
                  <a:gd name="T6" fmla="*/ 408 w 408"/>
                  <a:gd name="T7" fmla="*/ 204 h 423"/>
                  <a:gd name="T8" fmla="*/ 214 w 408"/>
                  <a:gd name="T9" fmla="*/ 0 h 423"/>
                  <a:gd name="T10" fmla="*/ 207 w 408"/>
                  <a:gd name="T11" fmla="*/ 23 h 423"/>
                  <a:gd name="T12" fmla="*/ 229 w 408"/>
                  <a:gd name="T13" fmla="*/ 45 h 423"/>
                  <a:gd name="T14" fmla="*/ 207 w 408"/>
                  <a:gd name="T15" fmla="*/ 68 h 423"/>
                  <a:gd name="T16" fmla="*/ 184 w 408"/>
                  <a:gd name="T17" fmla="*/ 45 h 423"/>
                  <a:gd name="T18" fmla="*/ 207 w 408"/>
                  <a:gd name="T19" fmla="*/ 23 h 423"/>
                  <a:gd name="T20" fmla="*/ 206 w 408"/>
                  <a:gd name="T21" fmla="*/ 322 h 423"/>
                  <a:gd name="T22" fmla="*/ 124 w 408"/>
                  <a:gd name="T23" fmla="*/ 216 h 423"/>
                  <a:gd name="T24" fmla="*/ 208 w 408"/>
                  <a:gd name="T25" fmla="*/ 102 h 423"/>
                  <a:gd name="T26" fmla="*/ 284 w 408"/>
                  <a:gd name="T27" fmla="*/ 207 h 423"/>
                  <a:gd name="T28" fmla="*/ 206 w 408"/>
                  <a:gd name="T29" fmla="*/ 3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423">
                    <a:moveTo>
                      <a:pt x="214" y="0"/>
                    </a:moveTo>
                    <a:cubicBezTo>
                      <a:pt x="83" y="0"/>
                      <a:pt x="0" y="95"/>
                      <a:pt x="0" y="221"/>
                    </a:cubicBezTo>
                    <a:cubicBezTo>
                      <a:pt x="0" y="351"/>
                      <a:pt x="83" y="423"/>
                      <a:pt x="202" y="423"/>
                    </a:cubicBezTo>
                    <a:cubicBezTo>
                      <a:pt x="340" y="423"/>
                      <a:pt x="408" y="318"/>
                      <a:pt x="408" y="204"/>
                    </a:cubicBezTo>
                    <a:cubicBezTo>
                      <a:pt x="408" y="89"/>
                      <a:pt x="336" y="0"/>
                      <a:pt x="214" y="0"/>
                    </a:cubicBezTo>
                    <a:close/>
                    <a:moveTo>
                      <a:pt x="207" y="23"/>
                    </a:moveTo>
                    <a:cubicBezTo>
                      <a:pt x="219" y="23"/>
                      <a:pt x="229" y="33"/>
                      <a:pt x="229" y="45"/>
                    </a:cubicBezTo>
                    <a:cubicBezTo>
                      <a:pt x="229" y="58"/>
                      <a:pt x="219" y="68"/>
                      <a:pt x="207" y="68"/>
                    </a:cubicBezTo>
                    <a:cubicBezTo>
                      <a:pt x="194" y="68"/>
                      <a:pt x="184" y="58"/>
                      <a:pt x="184" y="45"/>
                    </a:cubicBezTo>
                    <a:cubicBezTo>
                      <a:pt x="184" y="33"/>
                      <a:pt x="194" y="23"/>
                      <a:pt x="207" y="23"/>
                    </a:cubicBezTo>
                    <a:close/>
                    <a:moveTo>
                      <a:pt x="206" y="322"/>
                    </a:moveTo>
                    <a:cubicBezTo>
                      <a:pt x="171" y="322"/>
                      <a:pt x="125" y="299"/>
                      <a:pt x="124" y="216"/>
                    </a:cubicBezTo>
                    <a:cubicBezTo>
                      <a:pt x="124" y="124"/>
                      <a:pt x="173" y="102"/>
                      <a:pt x="208" y="102"/>
                    </a:cubicBezTo>
                    <a:cubicBezTo>
                      <a:pt x="239" y="102"/>
                      <a:pt x="284" y="123"/>
                      <a:pt x="284" y="207"/>
                    </a:cubicBezTo>
                    <a:cubicBezTo>
                      <a:pt x="284" y="292"/>
                      <a:pt x="241" y="322"/>
                      <a:pt x="206" y="322"/>
                    </a:cubicBezTo>
                    <a:close/>
                  </a:path>
                </a:pathLst>
              </a:custGeom>
              <a:solidFill>
                <a:srgbClr val="009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48" name="椭圆 47"/>
            <p:cNvSpPr/>
            <p:nvPr/>
          </p:nvSpPr>
          <p:spPr>
            <a:xfrm>
              <a:off x="3044899" y="4390653"/>
              <a:ext cx="314300" cy="3143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0179" y="2213642"/>
            <a:ext cx="313374" cy="294696"/>
          </a:xfrm>
          <a:prstGeom prst="rect">
            <a:avLst/>
          </a:prstGeom>
        </p:spPr>
      </p:pic>
      <p:cxnSp>
        <p:nvCxnSpPr>
          <p:cNvPr id="61" name="直接连接符 60"/>
          <p:cNvCxnSpPr>
            <a:stCxn id="37" idx="1"/>
          </p:cNvCxnSpPr>
          <p:nvPr/>
        </p:nvCxnSpPr>
        <p:spPr>
          <a:xfrm>
            <a:off x="5538362" y="1573503"/>
            <a:ext cx="475192" cy="543199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7" idx="2"/>
            <a:endCxn id="58" idx="0"/>
          </p:cNvCxnSpPr>
          <p:nvPr/>
        </p:nvCxnSpPr>
        <p:spPr>
          <a:xfrm flipH="1">
            <a:off x="6186919" y="1573503"/>
            <a:ext cx="469514" cy="549508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5521448" y="2696076"/>
            <a:ext cx="397380" cy="659139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332687" y="2702407"/>
            <a:ext cx="326585" cy="644581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5126763" y="2438798"/>
            <a:ext cx="310771" cy="2006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664755" y="4615294"/>
            <a:ext cx="6822831" cy="832658"/>
          </a:xfrm>
          <a:prstGeom prst="rect">
            <a:avLst/>
          </a:prstGeom>
          <a:noFill/>
          <a:ln w="28575">
            <a:solidFill>
              <a:srgbClr val="EF611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859074" y="4716161"/>
            <a:ext cx="6434193" cy="630924"/>
          </a:xfrm>
          <a:prstGeom prst="rect">
            <a:avLst/>
          </a:prstGeom>
          <a:noFill/>
          <a:ln w="28575">
            <a:solidFill>
              <a:srgbClr val="009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52700" y="4672190"/>
            <a:ext cx="7086600" cy="782939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F7FC-0D7A-4637-B06D-C35CA1B309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8B3F-027C-4784-B3EF-4AA929BEA85C}" type="slidenum">
              <a:rPr lang="zh-CN" altLang="en-US" smtClean="0"/>
            </a:fld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6274810" y="1903655"/>
            <a:ext cx="89236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46926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7</a:t>
            </a:r>
            <a:endParaRPr lang="zh-CN" altLang="en-US" sz="6000" dirty="0">
              <a:solidFill>
                <a:srgbClr val="F46926"/>
              </a:soli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716344" y="2130640"/>
            <a:ext cx="76200" cy="45719"/>
          </a:xfrm>
          <a:prstGeom prst="ellipse">
            <a:avLst/>
          </a:prstGeom>
          <a:solidFill>
            <a:srgbClr val="FCA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76250"/>
            <a:ext cx="10515600" cy="5695950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914544" y="1561744"/>
            <a:ext cx="2362914" cy="2362914"/>
          </a:xfrm>
          <a:prstGeom prst="ellipse">
            <a:avLst/>
          </a:prstGeom>
          <a:noFill/>
          <a:ln w="38100" cap="flat" cmpd="sng" algn="ctr">
            <a:solidFill>
              <a:srgbClr val="F46926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69133" y="1516333"/>
            <a:ext cx="2453734" cy="2453734"/>
          </a:xfrm>
          <a:prstGeom prst="ellipse">
            <a:avLst/>
          </a:prstGeom>
          <a:noFill/>
          <a:ln w="38100" cap="flat" cmpd="sng" algn="ctr">
            <a:solidFill>
              <a:srgbClr val="FB4C3D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六边形 3"/>
          <p:cNvSpPr/>
          <p:nvPr/>
        </p:nvSpPr>
        <p:spPr>
          <a:xfrm>
            <a:off x="5249694" y="2044420"/>
            <a:ext cx="1692603" cy="1397556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solidFill>
            <a:srgbClr val="0000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4914543" y="1796760"/>
            <a:ext cx="2362914" cy="1912001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009C8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19175" y="2752760"/>
            <a:ext cx="750631" cy="0"/>
          </a:xfrm>
          <a:prstGeom prst="line">
            <a:avLst/>
          </a:prstGeom>
          <a:ln w="38100">
            <a:solidFill>
              <a:srgbClr val="F46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951990" y="2743645"/>
            <a:ext cx="384380" cy="2460"/>
          </a:xfrm>
          <a:prstGeom prst="line">
            <a:avLst/>
          </a:prstGeom>
          <a:ln w="38100">
            <a:solidFill>
              <a:srgbClr val="009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18554" y="2742924"/>
            <a:ext cx="249186" cy="0"/>
          </a:xfrm>
          <a:prstGeom prst="line">
            <a:avLst/>
          </a:prstGeom>
          <a:ln w="38100">
            <a:solidFill>
              <a:srgbClr val="CEA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49924" y="2749416"/>
            <a:ext cx="207399" cy="2621"/>
          </a:xfrm>
          <a:prstGeom prst="line">
            <a:avLst/>
          </a:prstGeom>
          <a:ln w="38100">
            <a:solidFill>
              <a:srgbClr val="457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39507" y="2747547"/>
            <a:ext cx="138794" cy="1148"/>
          </a:xfrm>
          <a:prstGeom prst="line">
            <a:avLst/>
          </a:prstGeom>
          <a:ln w="38100">
            <a:solidFill>
              <a:srgbClr val="F46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60484" y="2746826"/>
            <a:ext cx="76717" cy="0"/>
          </a:xfrm>
          <a:prstGeom prst="line">
            <a:avLst/>
          </a:prstGeom>
          <a:ln w="38100">
            <a:solidFill>
              <a:srgbClr val="4C4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0458707" y="2742924"/>
            <a:ext cx="750631" cy="0"/>
          </a:xfrm>
          <a:prstGeom prst="line">
            <a:avLst/>
          </a:prstGeom>
          <a:ln w="38100">
            <a:solidFill>
              <a:srgbClr val="F46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9892143" y="2733809"/>
            <a:ext cx="384380" cy="2460"/>
          </a:xfrm>
          <a:prstGeom prst="line">
            <a:avLst/>
          </a:prstGeom>
          <a:ln w="38100">
            <a:solidFill>
              <a:srgbClr val="009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460773" y="2733088"/>
            <a:ext cx="249186" cy="0"/>
          </a:xfrm>
          <a:prstGeom prst="line">
            <a:avLst/>
          </a:prstGeom>
          <a:ln w="38100">
            <a:solidFill>
              <a:srgbClr val="CEA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9071190" y="2739580"/>
            <a:ext cx="207399" cy="2621"/>
          </a:xfrm>
          <a:prstGeom prst="line">
            <a:avLst/>
          </a:prstGeom>
          <a:ln w="38100">
            <a:solidFill>
              <a:srgbClr val="457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8750212" y="2737711"/>
            <a:ext cx="138794" cy="1148"/>
          </a:xfrm>
          <a:prstGeom prst="line">
            <a:avLst/>
          </a:prstGeom>
          <a:ln w="38100">
            <a:solidFill>
              <a:srgbClr val="F469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8491312" y="2736990"/>
            <a:ext cx="76717" cy="0"/>
          </a:xfrm>
          <a:prstGeom prst="line">
            <a:avLst/>
          </a:prstGeom>
          <a:ln w="38100">
            <a:solidFill>
              <a:srgbClr val="4C4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46533"/>
            <a:ext cx="10515600" cy="87283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V="1">
            <a:off x="6854441" y="2442951"/>
            <a:ext cx="214144" cy="2006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边形 3"/>
          <p:cNvSpPr/>
          <p:nvPr/>
        </p:nvSpPr>
        <p:spPr>
          <a:xfrm>
            <a:off x="4397663" y="1037499"/>
            <a:ext cx="3396673" cy="2804579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F469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87449" y="516365"/>
            <a:ext cx="3817103" cy="3817103"/>
          </a:xfrm>
          <a:prstGeom prst="ellipse">
            <a:avLst/>
          </a:prstGeom>
          <a:noFill/>
          <a:ln w="38100" cap="flat" cmpd="sng" algn="ctr">
            <a:solidFill>
              <a:srgbClr val="457226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58091" y="587007"/>
            <a:ext cx="3675821" cy="3675821"/>
          </a:xfrm>
          <a:prstGeom prst="ellipse">
            <a:avLst/>
          </a:prstGeom>
          <a:noFill/>
          <a:ln w="38100" cap="flat" cmpd="sng" algn="ctr">
            <a:solidFill>
              <a:srgbClr val="CEA253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六边形 3"/>
          <p:cNvSpPr/>
          <p:nvPr/>
        </p:nvSpPr>
        <p:spPr>
          <a:xfrm>
            <a:off x="4258090" y="952605"/>
            <a:ext cx="3675821" cy="2974366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rgbClr val="FCA95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710703" y="3386318"/>
            <a:ext cx="332138" cy="332138"/>
            <a:chOff x="920750" y="1828800"/>
            <a:chExt cx="425450" cy="425450"/>
          </a:xfrm>
        </p:grpSpPr>
        <p:sp>
          <p:nvSpPr>
            <p:cNvPr id="12" name="椭圆 11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96900" y="2273720"/>
            <a:ext cx="332138" cy="332138"/>
            <a:chOff x="920750" y="1828800"/>
            <a:chExt cx="425450" cy="425450"/>
          </a:xfrm>
        </p:grpSpPr>
        <p:sp>
          <p:nvSpPr>
            <p:cNvPr id="15" name="椭圆 14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43023" y="2273720"/>
            <a:ext cx="332138" cy="332138"/>
            <a:chOff x="920750" y="1828800"/>
            <a:chExt cx="425450" cy="425450"/>
          </a:xfrm>
        </p:grpSpPr>
        <p:sp>
          <p:nvSpPr>
            <p:cNvPr id="18" name="椭圆 17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10703" y="1170725"/>
            <a:ext cx="332138" cy="332138"/>
            <a:chOff x="920750" y="1828800"/>
            <a:chExt cx="425450" cy="425450"/>
          </a:xfrm>
        </p:grpSpPr>
        <p:sp>
          <p:nvSpPr>
            <p:cNvPr id="21" name="椭圆 20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09502" y="1170725"/>
            <a:ext cx="332138" cy="332138"/>
            <a:chOff x="920750" y="1828800"/>
            <a:chExt cx="425450" cy="425450"/>
          </a:xfrm>
        </p:grpSpPr>
        <p:sp>
          <p:nvSpPr>
            <p:cNvPr id="24" name="椭圆 23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107644" y="3386318"/>
            <a:ext cx="332138" cy="332138"/>
            <a:chOff x="920750" y="1828800"/>
            <a:chExt cx="425450" cy="425450"/>
          </a:xfrm>
        </p:grpSpPr>
        <p:sp>
          <p:nvSpPr>
            <p:cNvPr id="27" name="椭圆 26"/>
            <p:cNvSpPr/>
            <p:nvPr/>
          </p:nvSpPr>
          <p:spPr>
            <a:xfrm>
              <a:off x="996950" y="1905000"/>
              <a:ext cx="273050" cy="2730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920750" y="1828800"/>
              <a:ext cx="425450" cy="42545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cxnSp>
        <p:nvCxnSpPr>
          <p:cNvPr id="29" name="直接连接符 28"/>
          <p:cNvCxnSpPr>
            <a:stCxn id="25" idx="6"/>
            <a:endCxn id="22" idx="2"/>
          </p:cNvCxnSpPr>
          <p:nvPr/>
        </p:nvCxnSpPr>
        <p:spPr>
          <a:xfrm>
            <a:off x="5441640" y="1336794"/>
            <a:ext cx="12690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4801881" y="1489230"/>
            <a:ext cx="425706" cy="79812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45762" y="2603378"/>
            <a:ext cx="421369" cy="7829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461468" y="3572215"/>
            <a:ext cx="1269063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61513" y="1500229"/>
            <a:ext cx="421369" cy="75102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029463" y="2603378"/>
            <a:ext cx="370768" cy="71229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"/>
          <p:cNvSpPr/>
          <p:nvPr/>
        </p:nvSpPr>
        <p:spPr>
          <a:xfrm>
            <a:off x="5014734" y="1510299"/>
            <a:ext cx="2142591" cy="1876019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6" name="六边形 3"/>
          <p:cNvSpPr/>
          <p:nvPr/>
        </p:nvSpPr>
        <p:spPr>
          <a:xfrm>
            <a:off x="5112300" y="1573503"/>
            <a:ext cx="1970196" cy="1725073"/>
          </a:xfrm>
          <a:custGeom>
            <a:avLst/>
            <a:gdLst>
              <a:gd name="connsiteX0" fmla="*/ 0 w 4580731"/>
              <a:gd name="connsiteY0" fmla="*/ 1981200 h 3962400"/>
              <a:gd name="connsiteX1" fmla="*/ 990600 w 4580731"/>
              <a:gd name="connsiteY1" fmla="*/ 1 h 3962400"/>
              <a:gd name="connsiteX2" fmla="*/ 3590131 w 4580731"/>
              <a:gd name="connsiteY2" fmla="*/ 1 h 3962400"/>
              <a:gd name="connsiteX3" fmla="*/ 4580731 w 4580731"/>
              <a:gd name="connsiteY3" fmla="*/ 1981200 h 3962400"/>
              <a:gd name="connsiteX4" fmla="*/ 3590131 w 4580731"/>
              <a:gd name="connsiteY4" fmla="*/ 3962399 h 3962400"/>
              <a:gd name="connsiteX5" fmla="*/ 990600 w 4580731"/>
              <a:gd name="connsiteY5" fmla="*/ 3962399 h 3962400"/>
              <a:gd name="connsiteX6" fmla="*/ 0 w 4580731"/>
              <a:gd name="connsiteY6" fmla="*/ 1981200 h 3962400"/>
              <a:gd name="connsiteX0-1" fmla="*/ 0 w 4580731"/>
              <a:gd name="connsiteY0-2" fmla="*/ 1981199 h 3962398"/>
              <a:gd name="connsiteX1-3" fmla="*/ 990600 w 4580731"/>
              <a:gd name="connsiteY1-4" fmla="*/ 0 h 3962398"/>
              <a:gd name="connsiteX2-5" fmla="*/ 3590131 w 4580731"/>
              <a:gd name="connsiteY2-6" fmla="*/ 0 h 3962398"/>
              <a:gd name="connsiteX3-7" fmla="*/ 4580731 w 4580731"/>
              <a:gd name="connsiteY3-8" fmla="*/ 1981199 h 3962398"/>
              <a:gd name="connsiteX4-9" fmla="*/ 3590131 w 4580731"/>
              <a:gd name="connsiteY4-10" fmla="*/ 3962398 h 3962398"/>
              <a:gd name="connsiteX5-11" fmla="*/ 2227263 w 4580731"/>
              <a:gd name="connsiteY5-12" fmla="*/ 3943349 h 3962398"/>
              <a:gd name="connsiteX6-13" fmla="*/ 990600 w 4580731"/>
              <a:gd name="connsiteY6-14" fmla="*/ 3962398 h 3962398"/>
              <a:gd name="connsiteX7" fmla="*/ 0 w 4580731"/>
              <a:gd name="connsiteY7" fmla="*/ 1981199 h 39623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" y="connsiteY7"/>
              </a:cxn>
            </a:cxnLst>
            <a:rect l="l" t="t" r="r" b="b"/>
            <a:pathLst>
              <a:path w="4580731" h="3962398">
                <a:moveTo>
                  <a:pt x="0" y="1981199"/>
                </a:moveTo>
                <a:lnTo>
                  <a:pt x="990600" y="0"/>
                </a:lnTo>
                <a:lnTo>
                  <a:pt x="3590131" y="0"/>
                </a:lnTo>
                <a:lnTo>
                  <a:pt x="4580731" y="1981199"/>
                </a:lnTo>
                <a:lnTo>
                  <a:pt x="3590131" y="3962398"/>
                </a:lnTo>
                <a:lnTo>
                  <a:pt x="2227263" y="3943349"/>
                </a:lnTo>
                <a:lnTo>
                  <a:pt x="990600" y="3962398"/>
                </a:lnTo>
                <a:lnTo>
                  <a:pt x="0" y="19811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240674" y="2171011"/>
            <a:ext cx="57934" cy="57934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403761" y="2179568"/>
            <a:ext cx="67547" cy="6161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597213" y="2074250"/>
            <a:ext cx="52719" cy="61297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0" name="Group 979"/>
          <p:cNvGrpSpPr>
            <a:grpSpLocks noChangeAspect="1"/>
          </p:cNvGrpSpPr>
          <p:nvPr/>
        </p:nvGrpSpPr>
        <p:grpSpPr bwMode="auto">
          <a:xfrm>
            <a:off x="6039648" y="2123010"/>
            <a:ext cx="294542" cy="547006"/>
            <a:chOff x="3546" y="1614"/>
            <a:chExt cx="588" cy="1092"/>
          </a:xfrm>
        </p:grpSpPr>
        <p:sp>
          <p:nvSpPr>
            <p:cNvPr id="41" name="AutoShape 978"/>
            <p:cNvSpPr>
              <a:spLocks noChangeAspect="1" noChangeArrowheads="1" noTextEdit="1"/>
            </p:cNvSpPr>
            <p:nvPr/>
          </p:nvSpPr>
          <p:spPr bwMode="auto">
            <a:xfrm>
              <a:off x="3546" y="1614"/>
              <a:ext cx="588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2" name="Freeform 980"/>
            <p:cNvSpPr>
              <a:spLocks noEditPoints="1"/>
            </p:cNvSpPr>
            <p:nvPr/>
          </p:nvSpPr>
          <p:spPr bwMode="auto">
            <a:xfrm>
              <a:off x="3548" y="1612"/>
              <a:ext cx="583" cy="1096"/>
            </a:xfrm>
            <a:custGeom>
              <a:avLst/>
              <a:gdLst>
                <a:gd name="T0" fmla="*/ 240 w 244"/>
                <a:gd name="T1" fmla="*/ 199 h 461"/>
                <a:gd name="T2" fmla="*/ 244 w 244"/>
                <a:gd name="T3" fmla="*/ 7 h 461"/>
                <a:gd name="T4" fmla="*/ 231 w 244"/>
                <a:gd name="T5" fmla="*/ 0 h 461"/>
                <a:gd name="T6" fmla="*/ 0 w 244"/>
                <a:gd name="T7" fmla="*/ 105 h 461"/>
                <a:gd name="T8" fmla="*/ 32 w 244"/>
                <a:gd name="T9" fmla="*/ 185 h 461"/>
                <a:gd name="T10" fmla="*/ 102 w 244"/>
                <a:gd name="T11" fmla="*/ 154 h 461"/>
                <a:gd name="T12" fmla="*/ 102 w 244"/>
                <a:gd name="T13" fmla="*/ 282 h 461"/>
                <a:gd name="T14" fmla="*/ 99 w 244"/>
                <a:gd name="T15" fmla="*/ 461 h 461"/>
                <a:gd name="T16" fmla="*/ 242 w 244"/>
                <a:gd name="T17" fmla="*/ 461 h 461"/>
                <a:gd name="T18" fmla="*/ 240 w 244"/>
                <a:gd name="T19" fmla="*/ 295 h 461"/>
                <a:gd name="T20" fmla="*/ 240 w 244"/>
                <a:gd name="T21" fmla="*/ 199 h 461"/>
                <a:gd name="T22" fmla="*/ 192 w 244"/>
                <a:gd name="T23" fmla="*/ 92 h 461"/>
                <a:gd name="T24" fmla="*/ 169 w 244"/>
                <a:gd name="T25" fmla="*/ 69 h 461"/>
                <a:gd name="T26" fmla="*/ 192 w 244"/>
                <a:gd name="T27" fmla="*/ 47 h 461"/>
                <a:gd name="T28" fmla="*/ 214 w 244"/>
                <a:gd name="T29" fmla="*/ 69 h 461"/>
                <a:gd name="T30" fmla="*/ 192 w 244"/>
                <a:gd name="T31" fmla="*/ 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461">
                  <a:moveTo>
                    <a:pt x="240" y="199"/>
                  </a:moveTo>
                  <a:cubicBezTo>
                    <a:pt x="240" y="115"/>
                    <a:pt x="243" y="38"/>
                    <a:pt x="244" y="7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38" y="43"/>
                    <a:pt x="18" y="96"/>
                    <a:pt x="0" y="10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53" y="175"/>
                    <a:pt x="83" y="161"/>
                    <a:pt x="102" y="154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2" y="366"/>
                    <a:pt x="100" y="444"/>
                    <a:pt x="99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40" y="441"/>
                    <a:pt x="240" y="385"/>
                    <a:pt x="240" y="295"/>
                  </a:cubicBezTo>
                  <a:lnTo>
                    <a:pt x="240" y="199"/>
                  </a:lnTo>
                  <a:close/>
                  <a:moveTo>
                    <a:pt x="192" y="92"/>
                  </a:moveTo>
                  <a:cubicBezTo>
                    <a:pt x="179" y="92"/>
                    <a:pt x="169" y="82"/>
                    <a:pt x="169" y="69"/>
                  </a:cubicBezTo>
                  <a:cubicBezTo>
                    <a:pt x="169" y="57"/>
                    <a:pt x="179" y="47"/>
                    <a:pt x="192" y="47"/>
                  </a:cubicBezTo>
                  <a:cubicBezTo>
                    <a:pt x="204" y="47"/>
                    <a:pt x="214" y="57"/>
                    <a:pt x="214" y="69"/>
                  </a:cubicBezTo>
                  <a:cubicBezTo>
                    <a:pt x="214" y="82"/>
                    <a:pt x="204" y="92"/>
                    <a:pt x="1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3" name="Freeform 981"/>
            <p:cNvSpPr>
              <a:spLocks noEditPoints="1"/>
            </p:cNvSpPr>
            <p:nvPr/>
          </p:nvSpPr>
          <p:spPr bwMode="auto">
            <a:xfrm>
              <a:off x="3548" y="1612"/>
              <a:ext cx="583" cy="1096"/>
            </a:xfrm>
            <a:custGeom>
              <a:avLst/>
              <a:gdLst>
                <a:gd name="T0" fmla="*/ 240 w 244"/>
                <a:gd name="T1" fmla="*/ 199 h 461"/>
                <a:gd name="T2" fmla="*/ 244 w 244"/>
                <a:gd name="T3" fmla="*/ 7 h 461"/>
                <a:gd name="T4" fmla="*/ 231 w 244"/>
                <a:gd name="T5" fmla="*/ 0 h 461"/>
                <a:gd name="T6" fmla="*/ 0 w 244"/>
                <a:gd name="T7" fmla="*/ 105 h 461"/>
                <a:gd name="T8" fmla="*/ 32 w 244"/>
                <a:gd name="T9" fmla="*/ 185 h 461"/>
                <a:gd name="T10" fmla="*/ 102 w 244"/>
                <a:gd name="T11" fmla="*/ 154 h 461"/>
                <a:gd name="T12" fmla="*/ 102 w 244"/>
                <a:gd name="T13" fmla="*/ 282 h 461"/>
                <a:gd name="T14" fmla="*/ 99 w 244"/>
                <a:gd name="T15" fmla="*/ 461 h 461"/>
                <a:gd name="T16" fmla="*/ 242 w 244"/>
                <a:gd name="T17" fmla="*/ 461 h 461"/>
                <a:gd name="T18" fmla="*/ 240 w 244"/>
                <a:gd name="T19" fmla="*/ 295 h 461"/>
                <a:gd name="T20" fmla="*/ 240 w 244"/>
                <a:gd name="T21" fmla="*/ 199 h 461"/>
                <a:gd name="T22" fmla="*/ 192 w 244"/>
                <a:gd name="T23" fmla="*/ 92 h 461"/>
                <a:gd name="T24" fmla="*/ 169 w 244"/>
                <a:gd name="T25" fmla="*/ 69 h 461"/>
                <a:gd name="T26" fmla="*/ 192 w 244"/>
                <a:gd name="T27" fmla="*/ 47 h 461"/>
                <a:gd name="T28" fmla="*/ 214 w 244"/>
                <a:gd name="T29" fmla="*/ 69 h 461"/>
                <a:gd name="T30" fmla="*/ 192 w 244"/>
                <a:gd name="T31" fmla="*/ 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461">
                  <a:moveTo>
                    <a:pt x="240" y="199"/>
                  </a:moveTo>
                  <a:cubicBezTo>
                    <a:pt x="240" y="115"/>
                    <a:pt x="243" y="38"/>
                    <a:pt x="244" y="7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138" y="43"/>
                    <a:pt x="18" y="96"/>
                    <a:pt x="0" y="10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53" y="175"/>
                    <a:pt x="83" y="161"/>
                    <a:pt x="102" y="154"/>
                  </a:cubicBezTo>
                  <a:cubicBezTo>
                    <a:pt x="102" y="282"/>
                    <a:pt x="102" y="282"/>
                    <a:pt x="102" y="282"/>
                  </a:cubicBezTo>
                  <a:cubicBezTo>
                    <a:pt x="102" y="366"/>
                    <a:pt x="100" y="444"/>
                    <a:pt x="99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40" y="441"/>
                    <a:pt x="240" y="385"/>
                    <a:pt x="240" y="295"/>
                  </a:cubicBezTo>
                  <a:lnTo>
                    <a:pt x="240" y="199"/>
                  </a:lnTo>
                  <a:close/>
                  <a:moveTo>
                    <a:pt x="192" y="92"/>
                  </a:moveTo>
                  <a:cubicBezTo>
                    <a:pt x="179" y="92"/>
                    <a:pt x="169" y="82"/>
                    <a:pt x="169" y="69"/>
                  </a:cubicBezTo>
                  <a:cubicBezTo>
                    <a:pt x="169" y="57"/>
                    <a:pt x="179" y="47"/>
                    <a:pt x="192" y="47"/>
                  </a:cubicBezTo>
                  <a:cubicBezTo>
                    <a:pt x="204" y="47"/>
                    <a:pt x="214" y="57"/>
                    <a:pt x="214" y="69"/>
                  </a:cubicBezTo>
                  <a:cubicBezTo>
                    <a:pt x="214" y="82"/>
                    <a:pt x="204" y="92"/>
                    <a:pt x="192" y="92"/>
                  </a:cubicBezTo>
                  <a:close/>
                </a:path>
              </a:pathLst>
            </a:custGeom>
            <a:solidFill>
              <a:srgbClr val="FCA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4" name="Group 4"/>
          <p:cNvGrpSpPr>
            <a:grpSpLocks noChangeAspect="1"/>
          </p:cNvGrpSpPr>
          <p:nvPr/>
        </p:nvGrpSpPr>
        <p:grpSpPr bwMode="auto">
          <a:xfrm>
            <a:off x="5252969" y="2142487"/>
            <a:ext cx="439857" cy="527530"/>
            <a:chOff x="3425" y="1612"/>
            <a:chExt cx="832" cy="1094"/>
          </a:xfrm>
        </p:grpSpPr>
        <p:sp>
          <p:nvSpPr>
            <p:cNvPr id="4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25" y="1614"/>
              <a:ext cx="830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3427" y="1612"/>
              <a:ext cx="830" cy="1094"/>
            </a:xfrm>
            <a:custGeom>
              <a:avLst/>
              <a:gdLst>
                <a:gd name="T0" fmla="*/ 211 w 348"/>
                <a:gd name="T1" fmla="*/ 351 h 460"/>
                <a:gd name="T2" fmla="*/ 211 w 348"/>
                <a:gd name="T3" fmla="*/ 346 h 460"/>
                <a:gd name="T4" fmla="*/ 329 w 348"/>
                <a:gd name="T5" fmla="*/ 173 h 460"/>
                <a:gd name="T6" fmla="*/ 48 w 348"/>
                <a:gd name="T7" fmla="*/ 0 h 460"/>
                <a:gd name="T8" fmla="*/ 28 w 348"/>
                <a:gd name="T9" fmla="*/ 104 h 460"/>
                <a:gd name="T10" fmla="*/ 182 w 348"/>
                <a:gd name="T11" fmla="*/ 203 h 460"/>
                <a:gd name="T12" fmla="*/ 0 w 348"/>
                <a:gd name="T13" fmla="*/ 433 h 460"/>
                <a:gd name="T14" fmla="*/ 9 w 348"/>
                <a:gd name="T15" fmla="*/ 455 h 460"/>
                <a:gd name="T16" fmla="*/ 32 w 348"/>
                <a:gd name="T17" fmla="*/ 455 h 460"/>
                <a:gd name="T18" fmla="*/ 238 w 348"/>
                <a:gd name="T19" fmla="*/ 457 h 460"/>
                <a:gd name="T20" fmla="*/ 348 w 348"/>
                <a:gd name="T21" fmla="*/ 460 h 460"/>
                <a:gd name="T22" fmla="*/ 348 w 348"/>
                <a:gd name="T23" fmla="*/ 344 h 460"/>
                <a:gd name="T24" fmla="*/ 211 w 348"/>
                <a:gd name="T25" fmla="*/ 351 h 460"/>
                <a:gd name="T26" fmla="*/ 145 w 348"/>
                <a:gd name="T27" fmla="*/ 82 h 460"/>
                <a:gd name="T28" fmla="*/ 123 w 348"/>
                <a:gd name="T29" fmla="*/ 60 h 460"/>
                <a:gd name="T30" fmla="*/ 145 w 348"/>
                <a:gd name="T31" fmla="*/ 38 h 460"/>
                <a:gd name="T32" fmla="*/ 168 w 348"/>
                <a:gd name="T33" fmla="*/ 60 h 460"/>
                <a:gd name="T34" fmla="*/ 145 w 348"/>
                <a:gd name="T35" fmla="*/ 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460">
                  <a:moveTo>
                    <a:pt x="211" y="351"/>
                  </a:moveTo>
                  <a:cubicBezTo>
                    <a:pt x="211" y="346"/>
                    <a:pt x="211" y="346"/>
                    <a:pt x="211" y="346"/>
                  </a:cubicBezTo>
                  <a:cubicBezTo>
                    <a:pt x="238" y="326"/>
                    <a:pt x="329" y="269"/>
                    <a:pt x="329" y="173"/>
                  </a:cubicBezTo>
                  <a:cubicBezTo>
                    <a:pt x="329" y="93"/>
                    <a:pt x="249" y="17"/>
                    <a:pt x="48" y="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85" y="106"/>
                    <a:pt x="182" y="121"/>
                    <a:pt x="182" y="203"/>
                  </a:cubicBezTo>
                  <a:cubicBezTo>
                    <a:pt x="182" y="287"/>
                    <a:pt x="44" y="394"/>
                    <a:pt x="0" y="433"/>
                  </a:cubicBezTo>
                  <a:cubicBezTo>
                    <a:pt x="9" y="455"/>
                    <a:pt x="9" y="455"/>
                    <a:pt x="9" y="455"/>
                  </a:cubicBezTo>
                  <a:cubicBezTo>
                    <a:pt x="32" y="455"/>
                    <a:pt x="32" y="455"/>
                    <a:pt x="32" y="455"/>
                  </a:cubicBezTo>
                  <a:cubicBezTo>
                    <a:pt x="103" y="455"/>
                    <a:pt x="178" y="456"/>
                    <a:pt x="238" y="457"/>
                  </a:cubicBezTo>
                  <a:cubicBezTo>
                    <a:pt x="297" y="458"/>
                    <a:pt x="341" y="459"/>
                    <a:pt x="348" y="460"/>
                  </a:cubicBezTo>
                  <a:cubicBezTo>
                    <a:pt x="348" y="344"/>
                    <a:pt x="348" y="344"/>
                    <a:pt x="348" y="344"/>
                  </a:cubicBezTo>
                  <a:lnTo>
                    <a:pt x="211" y="351"/>
                  </a:lnTo>
                  <a:close/>
                  <a:moveTo>
                    <a:pt x="145" y="82"/>
                  </a:moveTo>
                  <a:cubicBezTo>
                    <a:pt x="133" y="82"/>
                    <a:pt x="123" y="72"/>
                    <a:pt x="123" y="60"/>
                  </a:cubicBezTo>
                  <a:cubicBezTo>
                    <a:pt x="123" y="48"/>
                    <a:pt x="133" y="38"/>
                    <a:pt x="145" y="38"/>
                  </a:cubicBezTo>
                  <a:cubicBezTo>
                    <a:pt x="158" y="38"/>
                    <a:pt x="168" y="48"/>
                    <a:pt x="168" y="60"/>
                  </a:cubicBezTo>
                  <a:cubicBezTo>
                    <a:pt x="168" y="72"/>
                    <a:pt x="158" y="82"/>
                    <a:pt x="145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3427" y="1612"/>
              <a:ext cx="830" cy="1094"/>
            </a:xfrm>
            <a:custGeom>
              <a:avLst/>
              <a:gdLst>
                <a:gd name="T0" fmla="*/ 211 w 348"/>
                <a:gd name="T1" fmla="*/ 351 h 460"/>
                <a:gd name="T2" fmla="*/ 211 w 348"/>
                <a:gd name="T3" fmla="*/ 346 h 460"/>
                <a:gd name="T4" fmla="*/ 329 w 348"/>
                <a:gd name="T5" fmla="*/ 173 h 460"/>
                <a:gd name="T6" fmla="*/ 48 w 348"/>
                <a:gd name="T7" fmla="*/ 0 h 460"/>
                <a:gd name="T8" fmla="*/ 28 w 348"/>
                <a:gd name="T9" fmla="*/ 104 h 460"/>
                <a:gd name="T10" fmla="*/ 182 w 348"/>
                <a:gd name="T11" fmla="*/ 203 h 460"/>
                <a:gd name="T12" fmla="*/ 0 w 348"/>
                <a:gd name="T13" fmla="*/ 433 h 460"/>
                <a:gd name="T14" fmla="*/ 9 w 348"/>
                <a:gd name="T15" fmla="*/ 455 h 460"/>
                <a:gd name="T16" fmla="*/ 32 w 348"/>
                <a:gd name="T17" fmla="*/ 455 h 460"/>
                <a:gd name="T18" fmla="*/ 238 w 348"/>
                <a:gd name="T19" fmla="*/ 457 h 460"/>
                <a:gd name="T20" fmla="*/ 348 w 348"/>
                <a:gd name="T21" fmla="*/ 460 h 460"/>
                <a:gd name="T22" fmla="*/ 348 w 348"/>
                <a:gd name="T23" fmla="*/ 344 h 460"/>
                <a:gd name="T24" fmla="*/ 211 w 348"/>
                <a:gd name="T25" fmla="*/ 351 h 460"/>
                <a:gd name="T26" fmla="*/ 145 w 348"/>
                <a:gd name="T27" fmla="*/ 82 h 460"/>
                <a:gd name="T28" fmla="*/ 123 w 348"/>
                <a:gd name="T29" fmla="*/ 60 h 460"/>
                <a:gd name="T30" fmla="*/ 145 w 348"/>
                <a:gd name="T31" fmla="*/ 38 h 460"/>
                <a:gd name="T32" fmla="*/ 168 w 348"/>
                <a:gd name="T33" fmla="*/ 60 h 460"/>
                <a:gd name="T34" fmla="*/ 145 w 348"/>
                <a:gd name="T35" fmla="*/ 82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8" h="460">
                  <a:moveTo>
                    <a:pt x="211" y="351"/>
                  </a:moveTo>
                  <a:cubicBezTo>
                    <a:pt x="211" y="346"/>
                    <a:pt x="211" y="346"/>
                    <a:pt x="211" y="346"/>
                  </a:cubicBezTo>
                  <a:cubicBezTo>
                    <a:pt x="238" y="326"/>
                    <a:pt x="329" y="269"/>
                    <a:pt x="329" y="173"/>
                  </a:cubicBezTo>
                  <a:cubicBezTo>
                    <a:pt x="329" y="93"/>
                    <a:pt x="249" y="17"/>
                    <a:pt x="48" y="0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85" y="106"/>
                    <a:pt x="182" y="121"/>
                    <a:pt x="182" y="203"/>
                  </a:cubicBezTo>
                  <a:cubicBezTo>
                    <a:pt x="182" y="287"/>
                    <a:pt x="44" y="394"/>
                    <a:pt x="0" y="433"/>
                  </a:cubicBezTo>
                  <a:cubicBezTo>
                    <a:pt x="9" y="455"/>
                    <a:pt x="9" y="455"/>
                    <a:pt x="9" y="455"/>
                  </a:cubicBezTo>
                  <a:cubicBezTo>
                    <a:pt x="32" y="455"/>
                    <a:pt x="32" y="455"/>
                    <a:pt x="32" y="455"/>
                  </a:cubicBezTo>
                  <a:cubicBezTo>
                    <a:pt x="103" y="455"/>
                    <a:pt x="178" y="456"/>
                    <a:pt x="238" y="457"/>
                  </a:cubicBezTo>
                  <a:cubicBezTo>
                    <a:pt x="297" y="458"/>
                    <a:pt x="341" y="459"/>
                    <a:pt x="348" y="460"/>
                  </a:cubicBezTo>
                  <a:cubicBezTo>
                    <a:pt x="348" y="344"/>
                    <a:pt x="348" y="344"/>
                    <a:pt x="348" y="344"/>
                  </a:cubicBezTo>
                  <a:lnTo>
                    <a:pt x="211" y="351"/>
                  </a:lnTo>
                  <a:close/>
                  <a:moveTo>
                    <a:pt x="145" y="82"/>
                  </a:moveTo>
                  <a:cubicBezTo>
                    <a:pt x="133" y="82"/>
                    <a:pt x="123" y="72"/>
                    <a:pt x="123" y="60"/>
                  </a:cubicBezTo>
                  <a:cubicBezTo>
                    <a:pt x="123" y="48"/>
                    <a:pt x="133" y="38"/>
                    <a:pt x="145" y="38"/>
                  </a:cubicBezTo>
                  <a:cubicBezTo>
                    <a:pt x="158" y="38"/>
                    <a:pt x="168" y="48"/>
                    <a:pt x="168" y="60"/>
                  </a:cubicBezTo>
                  <a:cubicBezTo>
                    <a:pt x="168" y="72"/>
                    <a:pt x="158" y="82"/>
                    <a:pt x="145" y="82"/>
                  </a:cubicBezTo>
                  <a:close/>
                </a:path>
              </a:pathLst>
            </a:custGeom>
            <a:solidFill>
              <a:srgbClr val="FB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>
                <a:solidFill>
                  <a:srgbClr val="360D0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flipH="1">
            <a:off x="5633820" y="2117577"/>
            <a:ext cx="462179" cy="440306"/>
            <a:chOff x="1951832" y="4265215"/>
            <a:chExt cx="2427287" cy="2517372"/>
          </a:xfrm>
        </p:grpSpPr>
        <p:grpSp>
          <p:nvGrpSpPr>
            <p:cNvPr id="49" name="Group 9"/>
            <p:cNvGrpSpPr>
              <a:grpSpLocks noChangeAspect="1"/>
            </p:cNvGrpSpPr>
            <p:nvPr/>
          </p:nvGrpSpPr>
          <p:grpSpPr bwMode="auto">
            <a:xfrm>
              <a:off x="1951832" y="4265215"/>
              <a:ext cx="2427287" cy="2517372"/>
              <a:chOff x="3355" y="1657"/>
              <a:chExt cx="970" cy="1006"/>
            </a:xfrm>
          </p:grpSpPr>
          <p:sp>
            <p:nvSpPr>
              <p:cNvPr id="51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3355" y="1657"/>
                <a:ext cx="970" cy="10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2" name="Freeform 10"/>
              <p:cNvSpPr>
                <a:spLocks noEditPoints="1"/>
              </p:cNvSpPr>
              <p:nvPr/>
            </p:nvSpPr>
            <p:spPr bwMode="auto">
              <a:xfrm>
                <a:off x="3353" y="1655"/>
                <a:ext cx="970" cy="1006"/>
              </a:xfrm>
              <a:custGeom>
                <a:avLst/>
                <a:gdLst>
                  <a:gd name="T0" fmla="*/ 214 w 408"/>
                  <a:gd name="T1" fmla="*/ 0 h 423"/>
                  <a:gd name="T2" fmla="*/ 0 w 408"/>
                  <a:gd name="T3" fmla="*/ 221 h 423"/>
                  <a:gd name="T4" fmla="*/ 202 w 408"/>
                  <a:gd name="T5" fmla="*/ 423 h 423"/>
                  <a:gd name="T6" fmla="*/ 408 w 408"/>
                  <a:gd name="T7" fmla="*/ 204 h 423"/>
                  <a:gd name="T8" fmla="*/ 214 w 408"/>
                  <a:gd name="T9" fmla="*/ 0 h 423"/>
                  <a:gd name="T10" fmla="*/ 207 w 408"/>
                  <a:gd name="T11" fmla="*/ 23 h 423"/>
                  <a:gd name="T12" fmla="*/ 229 w 408"/>
                  <a:gd name="T13" fmla="*/ 45 h 423"/>
                  <a:gd name="T14" fmla="*/ 207 w 408"/>
                  <a:gd name="T15" fmla="*/ 68 h 423"/>
                  <a:gd name="T16" fmla="*/ 184 w 408"/>
                  <a:gd name="T17" fmla="*/ 45 h 423"/>
                  <a:gd name="T18" fmla="*/ 207 w 408"/>
                  <a:gd name="T19" fmla="*/ 23 h 423"/>
                  <a:gd name="T20" fmla="*/ 206 w 408"/>
                  <a:gd name="T21" fmla="*/ 322 h 423"/>
                  <a:gd name="T22" fmla="*/ 124 w 408"/>
                  <a:gd name="T23" fmla="*/ 216 h 423"/>
                  <a:gd name="T24" fmla="*/ 208 w 408"/>
                  <a:gd name="T25" fmla="*/ 102 h 423"/>
                  <a:gd name="T26" fmla="*/ 284 w 408"/>
                  <a:gd name="T27" fmla="*/ 207 h 423"/>
                  <a:gd name="T28" fmla="*/ 206 w 408"/>
                  <a:gd name="T29" fmla="*/ 3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423">
                    <a:moveTo>
                      <a:pt x="214" y="0"/>
                    </a:moveTo>
                    <a:cubicBezTo>
                      <a:pt x="83" y="0"/>
                      <a:pt x="0" y="95"/>
                      <a:pt x="0" y="221"/>
                    </a:cubicBezTo>
                    <a:cubicBezTo>
                      <a:pt x="0" y="351"/>
                      <a:pt x="83" y="423"/>
                      <a:pt x="202" y="423"/>
                    </a:cubicBezTo>
                    <a:cubicBezTo>
                      <a:pt x="340" y="423"/>
                      <a:pt x="408" y="318"/>
                      <a:pt x="408" y="204"/>
                    </a:cubicBezTo>
                    <a:cubicBezTo>
                      <a:pt x="408" y="89"/>
                      <a:pt x="336" y="0"/>
                      <a:pt x="214" y="0"/>
                    </a:cubicBezTo>
                    <a:close/>
                    <a:moveTo>
                      <a:pt x="207" y="23"/>
                    </a:moveTo>
                    <a:cubicBezTo>
                      <a:pt x="219" y="23"/>
                      <a:pt x="229" y="33"/>
                      <a:pt x="229" y="45"/>
                    </a:cubicBezTo>
                    <a:cubicBezTo>
                      <a:pt x="229" y="58"/>
                      <a:pt x="219" y="68"/>
                      <a:pt x="207" y="68"/>
                    </a:cubicBezTo>
                    <a:cubicBezTo>
                      <a:pt x="194" y="68"/>
                      <a:pt x="184" y="58"/>
                      <a:pt x="184" y="45"/>
                    </a:cubicBezTo>
                    <a:cubicBezTo>
                      <a:pt x="184" y="33"/>
                      <a:pt x="194" y="23"/>
                      <a:pt x="207" y="23"/>
                    </a:cubicBezTo>
                    <a:close/>
                    <a:moveTo>
                      <a:pt x="206" y="322"/>
                    </a:moveTo>
                    <a:cubicBezTo>
                      <a:pt x="171" y="322"/>
                      <a:pt x="125" y="299"/>
                      <a:pt x="124" y="216"/>
                    </a:cubicBezTo>
                    <a:cubicBezTo>
                      <a:pt x="124" y="124"/>
                      <a:pt x="173" y="102"/>
                      <a:pt x="208" y="102"/>
                    </a:cubicBezTo>
                    <a:cubicBezTo>
                      <a:pt x="239" y="102"/>
                      <a:pt x="284" y="123"/>
                      <a:pt x="284" y="207"/>
                    </a:cubicBezTo>
                    <a:cubicBezTo>
                      <a:pt x="284" y="292"/>
                      <a:pt x="241" y="322"/>
                      <a:pt x="206" y="3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3" name="Freeform 11"/>
              <p:cNvSpPr>
                <a:spLocks noEditPoints="1"/>
              </p:cNvSpPr>
              <p:nvPr/>
            </p:nvSpPr>
            <p:spPr bwMode="auto">
              <a:xfrm>
                <a:off x="3353" y="1655"/>
                <a:ext cx="970" cy="1006"/>
              </a:xfrm>
              <a:custGeom>
                <a:avLst/>
                <a:gdLst>
                  <a:gd name="T0" fmla="*/ 214 w 408"/>
                  <a:gd name="T1" fmla="*/ 0 h 423"/>
                  <a:gd name="T2" fmla="*/ 0 w 408"/>
                  <a:gd name="T3" fmla="*/ 221 h 423"/>
                  <a:gd name="T4" fmla="*/ 202 w 408"/>
                  <a:gd name="T5" fmla="*/ 423 h 423"/>
                  <a:gd name="T6" fmla="*/ 408 w 408"/>
                  <a:gd name="T7" fmla="*/ 204 h 423"/>
                  <a:gd name="T8" fmla="*/ 214 w 408"/>
                  <a:gd name="T9" fmla="*/ 0 h 423"/>
                  <a:gd name="T10" fmla="*/ 207 w 408"/>
                  <a:gd name="T11" fmla="*/ 23 h 423"/>
                  <a:gd name="T12" fmla="*/ 229 w 408"/>
                  <a:gd name="T13" fmla="*/ 45 h 423"/>
                  <a:gd name="T14" fmla="*/ 207 w 408"/>
                  <a:gd name="T15" fmla="*/ 68 h 423"/>
                  <a:gd name="T16" fmla="*/ 184 w 408"/>
                  <a:gd name="T17" fmla="*/ 45 h 423"/>
                  <a:gd name="T18" fmla="*/ 207 w 408"/>
                  <a:gd name="T19" fmla="*/ 23 h 423"/>
                  <a:gd name="T20" fmla="*/ 206 w 408"/>
                  <a:gd name="T21" fmla="*/ 322 h 423"/>
                  <a:gd name="T22" fmla="*/ 124 w 408"/>
                  <a:gd name="T23" fmla="*/ 216 h 423"/>
                  <a:gd name="T24" fmla="*/ 208 w 408"/>
                  <a:gd name="T25" fmla="*/ 102 h 423"/>
                  <a:gd name="T26" fmla="*/ 284 w 408"/>
                  <a:gd name="T27" fmla="*/ 207 h 423"/>
                  <a:gd name="T28" fmla="*/ 206 w 408"/>
                  <a:gd name="T29" fmla="*/ 3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423">
                    <a:moveTo>
                      <a:pt x="214" y="0"/>
                    </a:moveTo>
                    <a:cubicBezTo>
                      <a:pt x="83" y="0"/>
                      <a:pt x="0" y="95"/>
                      <a:pt x="0" y="221"/>
                    </a:cubicBezTo>
                    <a:cubicBezTo>
                      <a:pt x="0" y="351"/>
                      <a:pt x="83" y="423"/>
                      <a:pt x="202" y="423"/>
                    </a:cubicBezTo>
                    <a:cubicBezTo>
                      <a:pt x="340" y="423"/>
                      <a:pt x="408" y="318"/>
                      <a:pt x="408" y="204"/>
                    </a:cubicBezTo>
                    <a:cubicBezTo>
                      <a:pt x="408" y="89"/>
                      <a:pt x="336" y="0"/>
                      <a:pt x="214" y="0"/>
                    </a:cubicBezTo>
                    <a:close/>
                    <a:moveTo>
                      <a:pt x="207" y="23"/>
                    </a:moveTo>
                    <a:cubicBezTo>
                      <a:pt x="219" y="23"/>
                      <a:pt x="229" y="33"/>
                      <a:pt x="229" y="45"/>
                    </a:cubicBezTo>
                    <a:cubicBezTo>
                      <a:pt x="229" y="58"/>
                      <a:pt x="219" y="68"/>
                      <a:pt x="207" y="68"/>
                    </a:cubicBezTo>
                    <a:cubicBezTo>
                      <a:pt x="194" y="68"/>
                      <a:pt x="184" y="58"/>
                      <a:pt x="184" y="45"/>
                    </a:cubicBezTo>
                    <a:cubicBezTo>
                      <a:pt x="184" y="33"/>
                      <a:pt x="194" y="23"/>
                      <a:pt x="207" y="23"/>
                    </a:cubicBezTo>
                    <a:close/>
                    <a:moveTo>
                      <a:pt x="206" y="322"/>
                    </a:moveTo>
                    <a:cubicBezTo>
                      <a:pt x="171" y="322"/>
                      <a:pt x="125" y="299"/>
                      <a:pt x="124" y="216"/>
                    </a:cubicBezTo>
                    <a:cubicBezTo>
                      <a:pt x="124" y="124"/>
                      <a:pt x="173" y="102"/>
                      <a:pt x="208" y="102"/>
                    </a:cubicBezTo>
                    <a:cubicBezTo>
                      <a:pt x="239" y="102"/>
                      <a:pt x="284" y="123"/>
                      <a:pt x="284" y="207"/>
                    </a:cubicBezTo>
                    <a:cubicBezTo>
                      <a:pt x="284" y="292"/>
                      <a:pt x="241" y="322"/>
                      <a:pt x="206" y="322"/>
                    </a:cubicBezTo>
                    <a:close/>
                  </a:path>
                </a:pathLst>
              </a:custGeom>
              <a:solidFill>
                <a:srgbClr val="009C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50" name="椭圆 49"/>
            <p:cNvSpPr/>
            <p:nvPr/>
          </p:nvSpPr>
          <p:spPr>
            <a:xfrm>
              <a:off x="3044899" y="4390653"/>
              <a:ext cx="314300" cy="3143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0179" y="2213642"/>
            <a:ext cx="313374" cy="294696"/>
          </a:xfrm>
          <a:prstGeom prst="rect">
            <a:avLst/>
          </a:prstGeom>
        </p:spPr>
      </p:pic>
      <p:cxnSp>
        <p:nvCxnSpPr>
          <p:cNvPr id="55" name="直接连接符 54"/>
          <p:cNvCxnSpPr>
            <a:stCxn id="36" idx="1"/>
          </p:cNvCxnSpPr>
          <p:nvPr/>
        </p:nvCxnSpPr>
        <p:spPr>
          <a:xfrm>
            <a:off x="5538362" y="1573503"/>
            <a:ext cx="475192" cy="543199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6" idx="2"/>
            <a:endCxn id="41" idx="0"/>
          </p:cNvCxnSpPr>
          <p:nvPr/>
        </p:nvCxnSpPr>
        <p:spPr>
          <a:xfrm flipH="1">
            <a:off x="6186919" y="1573503"/>
            <a:ext cx="469514" cy="549508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5521448" y="2696076"/>
            <a:ext cx="397380" cy="659139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332687" y="2702407"/>
            <a:ext cx="326585" cy="644581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5126763" y="2438798"/>
            <a:ext cx="310771" cy="2006"/>
          </a:xfrm>
          <a:prstGeom prst="line">
            <a:avLst/>
          </a:prstGeom>
          <a:ln w="1905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274810" y="1903655"/>
            <a:ext cx="89236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rgbClr val="F46926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rPr>
              <a:t>7</a:t>
            </a:r>
            <a:endParaRPr lang="zh-CN" altLang="en-US" sz="6000" dirty="0">
              <a:solidFill>
                <a:srgbClr val="F46926"/>
              </a:solidFill>
              <a:latin typeface="Kozuka Mincho Pro H" panose="02020A00000000000000" pitchFamily="18" charset="-128"/>
              <a:ea typeface="Kozuka Mincho Pro H" panose="02020A00000000000000" pitchFamily="18" charset="-128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716344" y="2130640"/>
            <a:ext cx="76200" cy="45719"/>
          </a:xfrm>
          <a:prstGeom prst="ellipse">
            <a:avLst/>
          </a:prstGeom>
          <a:solidFill>
            <a:srgbClr val="FCA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49494"/>
            <a:ext cx="10515600" cy="132556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4C2D-794F-4823-8215-B3AA011503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3BDE-3531-43D1-A19C-3FAED1E8D13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flux+react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实例介绍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252467" y="1888461"/>
            <a:ext cx="16870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叁</a:t>
            </a:r>
            <a:endParaRPr lang="zh-CN" altLang="en-US" sz="9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flux+react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实现的实例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42695" y="1555750"/>
            <a:ext cx="3753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首先构建一个目录结构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66465" y="606425"/>
            <a:ext cx="554037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一个简单的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flux+react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实例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1" name=" 141"/>
          <p:cNvSpPr/>
          <p:nvPr/>
        </p:nvSpPr>
        <p:spPr>
          <a:xfrm>
            <a:off x="3696970" y="3538220"/>
            <a:ext cx="1229360" cy="191135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10345" y="249682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view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93505" y="1869440"/>
            <a:ext cx="83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06840" y="3257550"/>
            <a:ext cx="137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dispatcher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36405" y="4323715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store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6180" y="1687830"/>
            <a:ext cx="3760470" cy="437896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6660515" y="1924685"/>
            <a:ext cx="223012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232650" y="4491990"/>
            <a:ext cx="2200275" cy="762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894830" y="3422015"/>
            <a:ext cx="2152650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041515" y="2511425"/>
            <a:ext cx="2103120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16125"/>
            <a:ext cx="2454910" cy="349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52550" y="2926080"/>
            <a:ext cx="3961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61000" y="427355"/>
            <a:ext cx="6899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2.controller-view(//components/MyButtonController.js)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975" y="427355"/>
            <a:ext cx="3753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首页（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//index.js)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1358265"/>
            <a:ext cx="6043295" cy="23666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0" y="887730"/>
            <a:ext cx="4672330" cy="60540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52550" y="4453255"/>
            <a:ext cx="4316095" cy="1198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MyButtonController负责拼装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action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store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将参数传给子组MyButton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MyButton作为一个纯组件不含有任何状态，方便测试和复用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163820" y="887730"/>
            <a:ext cx="4939665" cy="1012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211320" y="1710055"/>
            <a:ext cx="3358515" cy="3147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940550" y="1548765"/>
            <a:ext cx="3374390" cy="264160"/>
          </a:xfrm>
          <a:prstGeom prst="ellipse">
            <a:avLst/>
          </a:prstGeom>
          <a:solidFill>
            <a:srgbClr val="92D05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52550" y="2926080"/>
            <a:ext cx="3961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370330"/>
            <a:ext cx="5069205" cy="4140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5670" y="544830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3.view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//components/MyButton.js)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5" y="1005205"/>
            <a:ext cx="2847975" cy="1501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5" y="2926080"/>
            <a:ext cx="3664585" cy="78105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3564890" y="1968500"/>
            <a:ext cx="3726180" cy="190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672705" y="2026920"/>
            <a:ext cx="1232535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041515" y="3201035"/>
            <a:ext cx="3272155" cy="293370"/>
          </a:xfrm>
          <a:prstGeom prst="ellipse">
            <a:avLst/>
          </a:prstGeom>
          <a:solidFill>
            <a:srgbClr val="92D05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52550" y="2926080"/>
            <a:ext cx="3961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8180" y="251460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4.action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//actions/ButtonAction.js)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1057275"/>
            <a:ext cx="4984115" cy="32264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8180" y="4629150"/>
            <a:ext cx="5086350" cy="1476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每个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action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包含一个</a:t>
            </a:r>
            <a:r>
              <a:rPr lang="en-US" altLang="zh-CN" b="1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actionType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属性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（说明动作和类型）和一些其他属性（用来传递数据）</a:t>
            </a:r>
            <a:endParaRPr lang="zh-CN" altLang="en-US">
              <a:solidFill>
                <a:schemeClr val="bg2">
                  <a:lumMod val="50000"/>
                </a:schemeClr>
              </a:solidFill>
              <a:uFillTx/>
              <a:ea typeface="微软雅黑" panose="020B0503020204020204" charset="-122"/>
            </a:endParaRPr>
          </a:p>
          <a:p>
            <a:endParaRPr lang="zh-CN" altLang="en-US">
              <a:solidFill>
                <a:schemeClr val="bg2">
                  <a:lumMod val="50000"/>
                </a:schemeClr>
              </a:solidFill>
              <a:uFillTx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使用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APPDispatcher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把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type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属性为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ADD_NEW_ITEM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的动作派发给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uFillTx/>
                <a:ea typeface="微软雅黑" panose="020B0503020204020204" charset="-122"/>
              </a:rPr>
              <a:t>store</a:t>
            </a:r>
            <a:endParaRPr lang="en-US" altLang="zh-CN">
              <a:solidFill>
                <a:schemeClr val="bg2">
                  <a:lumMod val="50000"/>
                </a:schemeClr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61925" y="2195195"/>
            <a:ext cx="3374390" cy="407670"/>
          </a:xfrm>
          <a:prstGeom prst="ellipse">
            <a:avLst/>
          </a:prstGeom>
          <a:solidFill>
            <a:srgbClr val="92D05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024380" y="2548255"/>
            <a:ext cx="333375" cy="3256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60365" y="1202690"/>
            <a:ext cx="8064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5.dispatcher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//dispatcher/APPDispatcher.js)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b="5244"/>
          <a:stretch>
            <a:fillRect/>
          </a:stretch>
        </p:blipFill>
        <p:spPr>
          <a:xfrm>
            <a:off x="6208395" y="1941830"/>
            <a:ext cx="5144135" cy="463105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5893435" y="1986280"/>
            <a:ext cx="5134610" cy="407670"/>
          </a:xfrm>
          <a:prstGeom prst="ellipse">
            <a:avLst/>
          </a:prstGeom>
          <a:solidFill>
            <a:srgbClr val="92D05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08395" y="3700780"/>
            <a:ext cx="3374390" cy="407670"/>
          </a:xfrm>
          <a:prstGeom prst="ellipse">
            <a:avLst/>
          </a:prstGeom>
          <a:solidFill>
            <a:srgbClr val="92D05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401185" y="4206240"/>
            <a:ext cx="2391410" cy="170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542405" y="280670"/>
            <a:ext cx="5486400" cy="922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Dispatcher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收到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ADD_NEW_IME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动作就执行回调，操作相应的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liststore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dispatcher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的功能只是用来派发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action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52550" y="2926080"/>
            <a:ext cx="3961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5670" y="544830"/>
            <a:ext cx="614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6.store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//storess/ListStore.js)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153795"/>
            <a:ext cx="5403215" cy="520954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222885" y="2926080"/>
            <a:ext cx="4561840" cy="1170940"/>
          </a:xfrm>
          <a:prstGeom prst="ellipse">
            <a:avLst/>
          </a:prstGeom>
          <a:solidFill>
            <a:srgbClr val="92D05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038985" y="2042160"/>
            <a:ext cx="4386580" cy="87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792595" y="1806575"/>
            <a:ext cx="132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保存条目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493645" y="2526030"/>
            <a:ext cx="388810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792595" y="2364740"/>
            <a:ext cx="218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读取所有条目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761615" y="3735705"/>
            <a:ext cx="388810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80225" y="3574415"/>
            <a:ext cx="43078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store</a:t>
            </a:r>
            <a:r>
              <a:rPr lang="zh-CN" altLang="en-US"/>
              <a:t>在变动后向</a:t>
            </a:r>
            <a:r>
              <a:rPr lang="en-US" altLang="zh-CN"/>
              <a:t>view</a:t>
            </a:r>
            <a:r>
              <a:rPr lang="zh-CN" altLang="en-US"/>
              <a:t>发送</a:t>
            </a:r>
            <a:r>
              <a:rPr lang="en-US" altLang="zh-CN"/>
              <a:t>change</a:t>
            </a:r>
            <a:r>
              <a:rPr lang="zh-CN" altLang="en-US"/>
              <a:t>的事件</a:t>
            </a:r>
            <a:r>
              <a:rPr lang="en-US" altLang="zh-CN"/>
              <a:t>,view</a:t>
            </a:r>
            <a:r>
              <a:rPr lang="zh-CN" altLang="en-US"/>
              <a:t>监听到此事件就可以查询新的状态，更新页面了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662680" y="1418590"/>
            <a:ext cx="2880360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49720" y="1005205"/>
            <a:ext cx="4929505" cy="645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liststore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继承该属性从而可以使用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liststore.on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（）和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liststore.emit()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来监听和触发事件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52550" y="2926080"/>
            <a:ext cx="3961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4715" y="133350"/>
            <a:ext cx="9288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回看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controller-view(MyButtonController.js)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store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change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事件的监听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679450"/>
            <a:ext cx="4672330" cy="605409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V="1">
            <a:off x="3872865" y="1601470"/>
            <a:ext cx="2068830" cy="104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4035425" y="2870835"/>
            <a:ext cx="1891030" cy="5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652520" y="3567430"/>
            <a:ext cx="2347595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80" y="2437130"/>
            <a:ext cx="4810760" cy="923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15" y="953770"/>
            <a:ext cx="4316730" cy="9410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85" y="3896995"/>
            <a:ext cx="2789555" cy="114744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000115" y="5460365"/>
            <a:ext cx="5003165" cy="922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MyButtonController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change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事件，便调用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this._onchange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更新组件状态，触发组件的渲染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17285" y="1601470"/>
            <a:ext cx="512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组件初始化渲染后绑定监听</a:t>
            </a:r>
            <a:r>
              <a:rPr lang="en-US" altLang="zh-CN">
                <a:solidFill>
                  <a:srgbClr val="FF0000"/>
                </a:solidFill>
              </a:rPr>
              <a:t>store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change</a:t>
            </a:r>
            <a:r>
              <a:rPr lang="zh-CN" altLang="en-US">
                <a:solidFill>
                  <a:srgbClr val="FF0000"/>
                </a:solidFill>
              </a:rPr>
              <a:t>事件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38440" y="299212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组件要卸载时解绑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252467" y="1888461"/>
            <a:ext cx="16870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肆</a:t>
            </a:r>
            <a:endParaRPr lang="zh-CN" altLang="en-US" sz="9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总结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0">
            <a:off x="386715" y="1516380"/>
            <a:ext cx="6198870" cy="2331085"/>
            <a:chOff x="6573791" y="5576268"/>
            <a:chExt cx="6198570" cy="2331569"/>
          </a:xfrm>
        </p:grpSpPr>
        <p:grpSp>
          <p:nvGrpSpPr>
            <p:cNvPr id="6" name="组合 5"/>
            <p:cNvGrpSpPr/>
            <p:nvPr/>
          </p:nvGrpSpPr>
          <p:grpSpPr>
            <a:xfrm>
              <a:off x="6573791" y="5576268"/>
              <a:ext cx="6198570" cy="2331569"/>
              <a:chOff x="6573791" y="5576268"/>
              <a:chExt cx="6198570" cy="2331569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573791" y="5698115"/>
                <a:ext cx="164939" cy="175318"/>
              </a:xfrm>
              <a:prstGeom prst="ellipse">
                <a:avLst/>
              </a:prstGeom>
              <a:solidFill>
                <a:srgbClr val="F46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821429" y="5576268"/>
                <a:ext cx="5950932" cy="233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视图层只包含了渲染逻辑和触发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action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这两个职责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比较容易理解一个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state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可能发生的状态变化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。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可通过查看它所注册的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actions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回调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任何状态的变化都必须通过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action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触发，而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action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又必须通过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dispatcher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走，所以整个应用的每一次状态变化都会从同一个地方流过，强制让所有的状态变化都必须留下一笔记录，这样可以利用这个来做各种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debug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工具和历史回滚。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575736" y="6051325"/>
              <a:ext cx="164939" cy="175318"/>
            </a:xfrm>
            <a:prstGeom prst="ellipse">
              <a:avLst/>
            </a:prstGeom>
            <a:solidFill>
              <a:srgbClr val="009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585830" y="3386855"/>
            <a:ext cx="4381365" cy="1552904"/>
            <a:chOff x="6583925" y="5103260"/>
            <a:chExt cx="4381365" cy="1552904"/>
          </a:xfrm>
        </p:grpSpPr>
        <p:grpSp>
          <p:nvGrpSpPr>
            <p:cNvPr id="12" name="组合 11"/>
            <p:cNvGrpSpPr/>
            <p:nvPr/>
          </p:nvGrpSpPr>
          <p:grpSpPr>
            <a:xfrm>
              <a:off x="6583925" y="5103260"/>
              <a:ext cx="2749407" cy="792001"/>
              <a:chOff x="6583925" y="5103260"/>
              <a:chExt cx="2749407" cy="79200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6999792" y="5103260"/>
                <a:ext cx="23335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缺点</a:t>
                </a:r>
                <a:endPara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583925" y="5719943"/>
                <a:ext cx="164939" cy="175318"/>
              </a:xfrm>
              <a:prstGeom prst="ellipse">
                <a:avLst/>
              </a:prstGeom>
              <a:solidFill>
                <a:srgbClr val="FCA9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6748864" y="5579837"/>
              <a:ext cx="4214521" cy="410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50769" y="5605239"/>
              <a:ext cx="4214521" cy="10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编码的时候造成了一定的困难，对于小型交互简单的项目来说代码会显得过于冗余与复杂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34388" y="606108"/>
            <a:ext cx="2650444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好处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8620" y="2594512"/>
            <a:ext cx="164947" cy="175282"/>
          </a:xfrm>
          <a:prstGeom prst="ellipse">
            <a:avLst/>
          </a:prstGeom>
          <a:solidFill>
            <a:srgbClr val="F46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谢谢倾听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3626" y="2454276"/>
            <a:ext cx="1013460" cy="21372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目  录</a:t>
            </a:r>
            <a:endParaRPr lang="zh-CN" altLang="en-US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2052" name="直接连接符 2051"/>
          <p:cNvCxnSpPr/>
          <p:nvPr/>
        </p:nvCxnSpPr>
        <p:spPr>
          <a:xfrm>
            <a:off x="2728686" y="3096373"/>
            <a:ext cx="0" cy="665254"/>
          </a:xfrm>
          <a:prstGeom prst="line">
            <a:avLst/>
          </a:prstGeom>
          <a:ln w="38100">
            <a:solidFill>
              <a:srgbClr val="360D0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文本框 2053"/>
          <p:cNvSpPr txBox="1"/>
          <p:nvPr/>
        </p:nvSpPr>
        <p:spPr>
          <a:xfrm>
            <a:off x="3116101" y="3095622"/>
            <a:ext cx="25432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Contents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85840" y="972185"/>
            <a:ext cx="4385310" cy="1021759"/>
            <a:chOff x="6085837" y="972456"/>
            <a:chExt cx="3787503" cy="1021697"/>
          </a:xfrm>
        </p:grpSpPr>
        <p:sp>
          <p:nvSpPr>
            <p:cNvPr id="2068" name="文本框 2067"/>
            <p:cNvSpPr txBox="1"/>
            <p:nvPr/>
          </p:nvSpPr>
          <p:spPr>
            <a:xfrm>
              <a:off x="7623105" y="1238505"/>
              <a:ext cx="2250235" cy="460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前端简史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085837" y="972456"/>
              <a:ext cx="1021697" cy="1021697"/>
              <a:chOff x="4869133" y="1516333"/>
              <a:chExt cx="2453734" cy="2453734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4869133" y="1516333"/>
                <a:ext cx="2453734" cy="245373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B4C3D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4" name="六边形 3"/>
              <p:cNvSpPr/>
              <p:nvPr/>
            </p:nvSpPr>
            <p:spPr>
              <a:xfrm>
                <a:off x="5249694" y="2044420"/>
                <a:ext cx="1692603" cy="1397556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5" name="六边形 3"/>
              <p:cNvSpPr/>
              <p:nvPr/>
            </p:nvSpPr>
            <p:spPr>
              <a:xfrm>
                <a:off x="4914543" y="1796760"/>
                <a:ext cx="2362914" cy="1912001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noFill/>
              <a:ln w="38100">
                <a:solidFill>
                  <a:srgbClr val="009C8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5252464" y="1992427"/>
                <a:ext cx="1687063" cy="169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壹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119495" y="2284095"/>
            <a:ext cx="4485640" cy="994979"/>
            <a:chOff x="6119411" y="2284084"/>
            <a:chExt cx="3806311" cy="995098"/>
          </a:xfrm>
        </p:grpSpPr>
        <p:sp>
          <p:nvSpPr>
            <p:cNvPr id="176" name="文本框 175"/>
            <p:cNvSpPr txBox="1"/>
            <p:nvPr/>
          </p:nvSpPr>
          <p:spPr>
            <a:xfrm>
              <a:off x="7631374" y="2544465"/>
              <a:ext cx="2294348" cy="46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flux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的思想介绍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119411" y="2284084"/>
              <a:ext cx="995098" cy="995098"/>
              <a:chOff x="4869133" y="1516333"/>
              <a:chExt cx="2453734" cy="2453734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869133" y="1516333"/>
                <a:ext cx="2453734" cy="245373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B4C3D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39" name="六边形 3"/>
              <p:cNvSpPr/>
              <p:nvPr/>
            </p:nvSpPr>
            <p:spPr>
              <a:xfrm>
                <a:off x="5249694" y="2044420"/>
                <a:ext cx="1692603" cy="1397556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0" name="六边形 3"/>
              <p:cNvSpPr/>
              <p:nvPr/>
            </p:nvSpPr>
            <p:spPr>
              <a:xfrm>
                <a:off x="4914543" y="1796760"/>
                <a:ext cx="2362914" cy="1912001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noFill/>
              <a:ln w="38100">
                <a:solidFill>
                  <a:srgbClr val="009C8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357038" y="1948259"/>
                <a:ext cx="1687066" cy="1591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贰</a:t>
                </a:r>
                <a:endParaRPr lang="zh-CN" altLang="en-US" sz="3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126480" y="3569335"/>
            <a:ext cx="4686299" cy="1021488"/>
            <a:chOff x="6126386" y="3569113"/>
            <a:chExt cx="3723956" cy="1021697"/>
          </a:xfrm>
        </p:grpSpPr>
        <p:sp>
          <p:nvSpPr>
            <p:cNvPr id="175" name="文本框 174"/>
            <p:cNvSpPr txBox="1"/>
            <p:nvPr/>
          </p:nvSpPr>
          <p:spPr>
            <a:xfrm>
              <a:off x="7614959" y="3850475"/>
              <a:ext cx="2235383" cy="460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react+flux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的实现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6126386" y="3569113"/>
              <a:ext cx="1021697" cy="1021697"/>
              <a:chOff x="4869133" y="1516333"/>
              <a:chExt cx="2453734" cy="245373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869133" y="1516333"/>
                <a:ext cx="2453734" cy="245373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B4C3D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4" name="六边形 3"/>
              <p:cNvSpPr/>
              <p:nvPr/>
            </p:nvSpPr>
            <p:spPr>
              <a:xfrm>
                <a:off x="5249694" y="2044420"/>
                <a:ext cx="1692603" cy="1397556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5" name="六边形 3"/>
              <p:cNvSpPr/>
              <p:nvPr/>
            </p:nvSpPr>
            <p:spPr>
              <a:xfrm>
                <a:off x="4914543" y="1796760"/>
                <a:ext cx="2362914" cy="1912001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noFill/>
              <a:ln w="38100">
                <a:solidFill>
                  <a:srgbClr val="009C8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5357038" y="1948258"/>
                <a:ext cx="1687065" cy="1697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叁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149975" y="4925060"/>
            <a:ext cx="5661660" cy="1013460"/>
            <a:chOff x="6060328" y="4880742"/>
            <a:chExt cx="4665345" cy="1013632"/>
          </a:xfrm>
        </p:grpSpPr>
        <p:sp>
          <p:nvSpPr>
            <p:cNvPr id="177" name="文本框 176"/>
            <p:cNvSpPr txBox="1"/>
            <p:nvPr/>
          </p:nvSpPr>
          <p:spPr>
            <a:xfrm>
              <a:off x="7639573" y="5156967"/>
              <a:ext cx="3086100" cy="460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总结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6060328" y="4880742"/>
              <a:ext cx="1013632" cy="1013632"/>
              <a:chOff x="4869133" y="1516333"/>
              <a:chExt cx="2453734" cy="245373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4869133" y="1516333"/>
                <a:ext cx="2453734" cy="2453734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B4C3D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9" name="六边形 3"/>
              <p:cNvSpPr/>
              <p:nvPr/>
            </p:nvSpPr>
            <p:spPr>
              <a:xfrm>
                <a:off x="5249694" y="2044420"/>
                <a:ext cx="1692603" cy="1397556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solidFill>
                <a:srgbClr val="000000"/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400" dirty="0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0" name="六边形 3"/>
              <p:cNvSpPr/>
              <p:nvPr/>
            </p:nvSpPr>
            <p:spPr>
              <a:xfrm>
                <a:off x="4914543" y="1796760"/>
                <a:ext cx="2362914" cy="1912001"/>
              </a:xfrm>
              <a:custGeom>
                <a:avLst/>
                <a:gdLst>
                  <a:gd name="connsiteX0" fmla="*/ 0 w 4580731"/>
                  <a:gd name="connsiteY0" fmla="*/ 1981200 h 3962400"/>
                  <a:gd name="connsiteX1" fmla="*/ 990600 w 4580731"/>
                  <a:gd name="connsiteY1" fmla="*/ 1 h 3962400"/>
                  <a:gd name="connsiteX2" fmla="*/ 3590131 w 4580731"/>
                  <a:gd name="connsiteY2" fmla="*/ 1 h 3962400"/>
                  <a:gd name="connsiteX3" fmla="*/ 4580731 w 4580731"/>
                  <a:gd name="connsiteY3" fmla="*/ 1981200 h 3962400"/>
                  <a:gd name="connsiteX4" fmla="*/ 3590131 w 4580731"/>
                  <a:gd name="connsiteY4" fmla="*/ 3962399 h 3962400"/>
                  <a:gd name="connsiteX5" fmla="*/ 990600 w 4580731"/>
                  <a:gd name="connsiteY5" fmla="*/ 3962399 h 3962400"/>
                  <a:gd name="connsiteX6" fmla="*/ 0 w 4580731"/>
                  <a:gd name="connsiteY6" fmla="*/ 1981200 h 3962400"/>
                  <a:gd name="connsiteX0-1" fmla="*/ 0 w 4580731"/>
                  <a:gd name="connsiteY0-2" fmla="*/ 1981199 h 3962398"/>
                  <a:gd name="connsiteX1-3" fmla="*/ 990600 w 4580731"/>
                  <a:gd name="connsiteY1-4" fmla="*/ 0 h 3962398"/>
                  <a:gd name="connsiteX2-5" fmla="*/ 3590131 w 4580731"/>
                  <a:gd name="connsiteY2-6" fmla="*/ 0 h 3962398"/>
                  <a:gd name="connsiteX3-7" fmla="*/ 4580731 w 4580731"/>
                  <a:gd name="connsiteY3-8" fmla="*/ 1981199 h 3962398"/>
                  <a:gd name="connsiteX4-9" fmla="*/ 3590131 w 4580731"/>
                  <a:gd name="connsiteY4-10" fmla="*/ 3962398 h 3962398"/>
                  <a:gd name="connsiteX5-11" fmla="*/ 2227263 w 4580731"/>
                  <a:gd name="connsiteY5-12" fmla="*/ 3943349 h 3962398"/>
                  <a:gd name="connsiteX6-13" fmla="*/ 990600 w 4580731"/>
                  <a:gd name="connsiteY6-14" fmla="*/ 3962398 h 3962398"/>
                  <a:gd name="connsiteX7" fmla="*/ 0 w 4580731"/>
                  <a:gd name="connsiteY7" fmla="*/ 1981199 h 396239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80731" h="3962398">
                    <a:moveTo>
                      <a:pt x="0" y="1981199"/>
                    </a:moveTo>
                    <a:lnTo>
                      <a:pt x="990600" y="0"/>
                    </a:lnTo>
                    <a:lnTo>
                      <a:pt x="3590131" y="0"/>
                    </a:lnTo>
                    <a:lnTo>
                      <a:pt x="4580731" y="1981199"/>
                    </a:lnTo>
                    <a:lnTo>
                      <a:pt x="3590131" y="3962398"/>
                    </a:lnTo>
                    <a:lnTo>
                      <a:pt x="2227263" y="3943349"/>
                    </a:lnTo>
                    <a:lnTo>
                      <a:pt x="990600" y="3962398"/>
                    </a:lnTo>
                    <a:lnTo>
                      <a:pt x="0" y="1981199"/>
                    </a:lnTo>
                    <a:close/>
                  </a:path>
                </a:pathLst>
              </a:custGeom>
              <a:noFill/>
              <a:ln w="38100">
                <a:solidFill>
                  <a:srgbClr val="009C8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252461" y="1949465"/>
                <a:ext cx="1687066" cy="171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肆</a:t>
                </a:r>
                <a:endPara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252467" y="1888461"/>
            <a:ext cx="16870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壹</a:t>
            </a:r>
            <a:endParaRPr lang="zh-CN" altLang="en-US" sz="9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前端简史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0">
            <a:off x="1285240" y="2264410"/>
            <a:ext cx="4462145" cy="3371215"/>
            <a:chOff x="6573791" y="5576268"/>
            <a:chExt cx="4461929" cy="3371915"/>
          </a:xfrm>
        </p:grpSpPr>
        <p:grpSp>
          <p:nvGrpSpPr>
            <p:cNvPr id="6" name="组合 5"/>
            <p:cNvGrpSpPr/>
            <p:nvPr/>
          </p:nvGrpSpPr>
          <p:grpSpPr>
            <a:xfrm>
              <a:off x="6573791" y="5576268"/>
              <a:ext cx="4461929" cy="3371915"/>
              <a:chOff x="6573791" y="5576268"/>
              <a:chExt cx="4461929" cy="3371915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573791" y="5698115"/>
                <a:ext cx="164939" cy="175318"/>
              </a:xfrm>
              <a:prstGeom prst="ellipse">
                <a:avLst/>
              </a:prstGeom>
              <a:solidFill>
                <a:srgbClr val="F46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821199" y="5576268"/>
                <a:ext cx="4214521" cy="337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优势：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此时前端开发的网页几乎不需要有什么交互，前端开发只需根据后台提供的数据将网页内容排版呈现出来即可，用户的交互行为一般仅限于填写一个表单，将数据提交到服务器，提交成功后，直接刷新整个页面，在这个时候，所有和数据有关的操作，基本都由服务器完成，前端开发者的思维是从一个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state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到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view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的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“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单向流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”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。因此，此时的前端开发人员是相对轻松的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575736" y="6051325"/>
              <a:ext cx="164939" cy="175318"/>
            </a:xfrm>
            <a:prstGeom prst="ellipse">
              <a:avLst/>
            </a:prstGeom>
            <a:solidFill>
              <a:srgbClr val="009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770778" y="620713"/>
            <a:ext cx="2650444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前端简史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85462" y="1577975"/>
            <a:ext cx="43181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web1.0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时代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纯网页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0">
            <a:off x="6425565" y="1577975"/>
            <a:ext cx="4462145" cy="3691255"/>
            <a:chOff x="6573791" y="5576268"/>
            <a:chExt cx="4461929" cy="3692021"/>
          </a:xfrm>
        </p:grpSpPr>
        <p:grpSp>
          <p:nvGrpSpPr>
            <p:cNvPr id="18" name="组合 17"/>
            <p:cNvGrpSpPr/>
            <p:nvPr/>
          </p:nvGrpSpPr>
          <p:grpSpPr>
            <a:xfrm>
              <a:off x="6573791" y="5576268"/>
              <a:ext cx="4461929" cy="3692021"/>
              <a:chOff x="6573791" y="5576268"/>
              <a:chExt cx="4461929" cy="369202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6573791" y="5698115"/>
                <a:ext cx="164939" cy="175318"/>
              </a:xfrm>
              <a:prstGeom prst="ellipse">
                <a:avLst/>
              </a:prstGeom>
              <a:solidFill>
                <a:srgbClr val="F46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821199" y="5576268"/>
                <a:ext cx="4214521" cy="369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缺陷：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这种简单粗暴的根据服务器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state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变化整体刷新页面的方式存在的缺陷也是显而易见的：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1.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反复刷新页面，尤其是内容复杂的页面，对浏览器的渲染性能消耗很大，一个小交互就要引发全刷新是对浏览器性能的极大浪费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2.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例如一个菜单收起还是打开这种由交互产生的细腻的前端数据，很难交给后台处理，因为这是我们无法安放的临时状态，如果不是由前端而是后端处理这些不记录会丢失，而记录又浪费通信的状态信息，显得很尴尬。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26" name="椭圆 25"/>
            <p:cNvSpPr/>
            <p:nvPr/>
          </p:nvSpPr>
          <p:spPr>
            <a:xfrm>
              <a:off x="6575736" y="6051325"/>
              <a:ext cx="164939" cy="175318"/>
            </a:xfrm>
            <a:prstGeom prst="ellipse">
              <a:avLst/>
            </a:prstGeom>
            <a:solidFill>
              <a:srgbClr val="009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0">
            <a:off x="1285240" y="2264410"/>
            <a:ext cx="4462145" cy="1771015"/>
            <a:chOff x="6573791" y="5576268"/>
            <a:chExt cx="4461929" cy="1771383"/>
          </a:xfrm>
        </p:grpSpPr>
        <p:grpSp>
          <p:nvGrpSpPr>
            <p:cNvPr id="6" name="组合 5"/>
            <p:cNvGrpSpPr/>
            <p:nvPr/>
          </p:nvGrpSpPr>
          <p:grpSpPr>
            <a:xfrm>
              <a:off x="6573791" y="5576268"/>
              <a:ext cx="4461929" cy="1771383"/>
              <a:chOff x="6573791" y="5576268"/>
              <a:chExt cx="4461929" cy="1771383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573791" y="5698115"/>
                <a:ext cx="164939" cy="175318"/>
              </a:xfrm>
              <a:prstGeom prst="ellipse">
                <a:avLst/>
              </a:prstGeom>
              <a:solidFill>
                <a:srgbClr val="F46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821199" y="5576268"/>
                <a:ext cx="4214521" cy="1771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优点：</a:t>
                </a:r>
                <a:endPara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解决了页面的整体刷新带来的用户体验的问题，前端开发大步前进，交互细腻，内容丰富的SPA（single page application）也应运而生。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575736" y="6051325"/>
              <a:ext cx="164939" cy="175318"/>
            </a:xfrm>
            <a:prstGeom prst="ellipse">
              <a:avLst/>
            </a:prstGeom>
            <a:solidFill>
              <a:srgbClr val="009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97635" y="1351915"/>
            <a:ext cx="502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web2.0——ajax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通信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局部页面更新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70778" y="620713"/>
            <a:ext cx="2650444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前端简史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36610" y="2211070"/>
            <a:ext cx="4214725" cy="3051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缺陷：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当页面逻辑简单，交互行为较少时，这种局部修改也许很容易搞定；然而，一旦页面中各个元素的关系变得复杂，各种交互操作耦合起来之后，这种局部修改就会消耗大量脑细胞，并且我们需要同时对用户操作和服务器反馈做出响应，并确保页面状态和服务器状态的一致性，于是我们就很容易变得左支右绌、顾此失彼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0">
            <a:off x="7421245" y="2386232"/>
            <a:ext cx="166892" cy="528418"/>
            <a:chOff x="6573791" y="5698115"/>
            <a:chExt cx="166884" cy="528528"/>
          </a:xfrm>
        </p:grpSpPr>
        <p:sp>
          <p:nvSpPr>
            <p:cNvPr id="7" name="椭圆 6"/>
            <p:cNvSpPr/>
            <p:nvPr/>
          </p:nvSpPr>
          <p:spPr>
            <a:xfrm>
              <a:off x="6573791" y="5698115"/>
              <a:ext cx="164939" cy="175318"/>
            </a:xfrm>
            <a:prstGeom prst="ellipse">
              <a:avLst/>
            </a:prstGeom>
            <a:solidFill>
              <a:srgbClr val="F469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575736" y="6051325"/>
              <a:ext cx="164939" cy="175318"/>
            </a:xfrm>
            <a:prstGeom prst="ellipse">
              <a:avLst/>
            </a:prstGeom>
            <a:solidFill>
              <a:srgbClr val="009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70778" y="620713"/>
            <a:ext cx="2650444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前端简史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26515" y="1509395"/>
            <a:ext cx="5020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由此，我们得出经验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84300" y="2091690"/>
            <a:ext cx="10103485" cy="1611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由确定的交互状态（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state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），直接决定页面的呈现（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view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），这种单向流的开发状态对开发人员来说思维清晰。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由后台维护所有的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state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通过重新加载页面是不可取的。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84300" y="3703320"/>
            <a:ext cx="10219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所以，我们希望找到新的方法实现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00505" y="4362450"/>
            <a:ext cx="1010348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实现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state——view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页面的局部刷新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方便直观的管理前端的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view——state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的反馈流程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00505" y="5438140"/>
            <a:ext cx="10692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react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利用其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virtual DOM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和简便的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view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模块化机制理顺了从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state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到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view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的开发流程，因此，此次以单向流开发思想和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react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合作的主角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flux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就成功登场了。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252467" y="1888461"/>
            <a:ext cx="16870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贰</a:t>
            </a:r>
            <a:endParaRPr lang="zh-CN" altLang="en-US" sz="9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flux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思想的介绍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0">
            <a:off x="1285240" y="1826895"/>
            <a:ext cx="10095230" cy="2891155"/>
            <a:chOff x="6573791" y="5698115"/>
            <a:chExt cx="10094741" cy="2815915"/>
          </a:xfrm>
        </p:grpSpPr>
        <p:grpSp>
          <p:nvGrpSpPr>
            <p:cNvPr id="6" name="组合 5"/>
            <p:cNvGrpSpPr/>
            <p:nvPr/>
          </p:nvGrpSpPr>
          <p:grpSpPr>
            <a:xfrm>
              <a:off x="6573791" y="5698115"/>
              <a:ext cx="10094741" cy="2815915"/>
              <a:chOff x="6573791" y="5698115"/>
              <a:chExt cx="10094741" cy="2815915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573791" y="5698115"/>
                <a:ext cx="164939" cy="175318"/>
              </a:xfrm>
              <a:prstGeom prst="ellipse">
                <a:avLst/>
              </a:prstGeom>
              <a:solidFill>
                <a:srgbClr val="F469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018269" y="5698115"/>
                <a:ext cx="9650263" cy="2815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Flux是Facebook用来构建客户端Web应用的应用架构。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1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.提供了一套数据流动方案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它利用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单向数据流的方式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来组合视图组件。解决的核心问题，就是数据在  应用中的流动方式及过程。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2.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它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更像一个模式而不是一个正式的框架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3.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Flux 的</a:t>
                </a:r>
                <a:r>
                  <a:rPr lang="en-US" altLang="zh-CN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核心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就是一个简单的约定：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视图层组件不允许直接修改应用状态，只能</a:t>
                </a:r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使用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dispatcher</a:t>
                </a:r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分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发 </a:t>
                </a:r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一个</a:t>
                </a:r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action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。应用的状态必须独立出来放到 store 里面统一管理，通过侦听 action 来执行具体的状态操作。所谓的单向数据流，就是当用户进行操作的时候，会从组件发出一个 action，这个 action 流到 store 里面，触发 store 对状态进行改动，然后 store 又触发组件基于新的状态重新渲染。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575736" y="6051325"/>
              <a:ext cx="164939" cy="175318"/>
            </a:xfrm>
            <a:prstGeom prst="ellipse">
              <a:avLst/>
            </a:prstGeom>
            <a:solidFill>
              <a:srgbClr val="009C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770778" y="620713"/>
            <a:ext cx="2650444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flux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思想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70778" y="620713"/>
            <a:ext cx="2650444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flux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基本概念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4148455"/>
            <a:ext cx="6666865" cy="1981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60" y="1626870"/>
            <a:ext cx="5916295" cy="19145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25550" y="2035810"/>
            <a:ext cx="22631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flux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将一个应用分成了四个部分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2550" y="2926080"/>
            <a:ext cx="3961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15960" y="4434840"/>
            <a:ext cx="3961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单向流动过程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80385" y="2372360"/>
            <a:ext cx="1026795" cy="438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7232650" y="4643120"/>
            <a:ext cx="1141730" cy="208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69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7"/>
  <p:tag name="KSO_WM_SLIDE_INDEX" val="7"/>
  <p:tag name="KSO_WM_SLIDE_ITEM_CNT" val="0"/>
  <p:tag name="KSO_WM_SLIDE_TYPE" val="sectionTitle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69"/>
</p:tagLst>
</file>

<file path=ppt/tags/tag20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7"/>
  <p:tag name="KSO_WM_SLIDE_INDEX" val="7"/>
  <p:tag name="KSO_WM_SLIDE_ITEM_CNT" val="0"/>
  <p:tag name="KSO_WM_SLIDE_TYPE" val="sectionTitle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35"/>
  <p:tag name="KSO_WM_SLIDE_INDEX" val="35"/>
  <p:tag name="KSO_WM_SLIDE_ITEM_CNT" val="0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TEMPLATE_THUMBS_INDEX" val="1、4、5、7、8、9、11、16、17、6、18、19、20、22、24、33、34、35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1"/>
  <p:tag name="KSO_WM_SLIDE_INDEX" val="1"/>
  <p:tag name="KSO_WM_SLIDE_ITEM_CNT" val="0"/>
  <p:tag name="KSO_WM_SLIDE_TYPE" val="title"/>
  <p:tag name="KSO_WM_TEMPLATE_THUMBS_INDEX" val="1、4、5、7、8、9、11、16、17、6、18、19、20、22、24、33、34、35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6"/>
  <p:tag name="KSO_WM_SLIDE_INDEX" val="6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7"/>
  <p:tag name="KSO_WM_SLIDE_INDEX" val="7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69"/>
  <p:tag name="KSO_WM_TAG_VERSION" val="1.0"/>
  <p:tag name="KSO_WM_SLIDE_ID" val="basetag20163669_8"/>
  <p:tag name="KSO_WM_SLIDE_INDEX" val="8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演示</Application>
  <PresentationFormat>宽屏</PresentationFormat>
  <Paragraphs>161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Kozuka Mincho Pro H</vt:lpstr>
      <vt:lpstr>MS PMincho</vt:lpstr>
      <vt:lpstr>Arial Unicode MS</vt:lpstr>
      <vt:lpstr>黑体</vt:lpstr>
      <vt:lpstr>Calibri</vt:lpstr>
      <vt:lpstr>1_Office 主题</vt:lpstr>
      <vt:lpstr>flux+react实例介绍</vt:lpstr>
      <vt:lpstr>PowerPoint 演示文稿</vt:lpstr>
      <vt:lpstr>前端简史</vt:lpstr>
      <vt:lpstr>PowerPoint 演示文稿</vt:lpstr>
      <vt:lpstr>PowerPoint 演示文稿</vt:lpstr>
      <vt:lpstr>PowerPoint 演示文稿</vt:lpstr>
      <vt:lpstr>flux思想的介绍</vt:lpstr>
      <vt:lpstr>PowerPoint 演示文稿</vt:lpstr>
      <vt:lpstr>PowerPoint 演示文稿</vt:lpstr>
      <vt:lpstr>flux+react实现的实例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谢谢倾听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不只是说说而已</cp:lastModifiedBy>
  <cp:revision>5</cp:revision>
  <dcterms:created xsi:type="dcterms:W3CDTF">2017-12-04T02:38:00Z</dcterms:created>
  <dcterms:modified xsi:type="dcterms:W3CDTF">2017-12-06T08:57:10Z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