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9" r:id="rId4"/>
    <p:sldId id="260" r:id="rId5"/>
    <p:sldId id="261" r:id="rId6"/>
    <p:sldId id="262" r:id="rId7"/>
    <p:sldId id="265" r:id="rId8"/>
    <p:sldId id="270" r:id="rId10"/>
    <p:sldId id="266" r:id="rId11"/>
    <p:sldId id="267" r:id="rId12"/>
    <p:sldId id="268" r:id="rId13"/>
    <p:sldId id="269" r:id="rId14"/>
    <p:sldId id="272" r:id="rId15"/>
    <p:sldId id="271" r:id="rId16"/>
    <p:sldId id="274" r:id="rId17"/>
    <p:sldId id="275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0"/>
            <a:ext cx="12199938" cy="6858000"/>
            <a:chOff x="0" y="0"/>
            <a:chExt cx="12199938" cy="6858000"/>
          </a:xfrm>
        </p:grpSpPr>
        <p:sp>
          <p:nvSpPr>
            <p:cNvPr id="5" name="任意多边形 4"/>
            <p:cNvSpPr/>
            <p:nvPr/>
          </p:nvSpPr>
          <p:spPr>
            <a:xfrm>
              <a:off x="4938713" y="2914650"/>
              <a:ext cx="7261225" cy="3943350"/>
            </a:xfrm>
            <a:custGeom>
              <a:avLst/>
              <a:gdLst>
                <a:gd name="connsiteX0" fmla="*/ 0 w 7261507"/>
                <a:gd name="connsiteY0" fmla="*/ 0 h 3943350"/>
                <a:gd name="connsiteX1" fmla="*/ 7261507 w 7261507"/>
                <a:gd name="connsiteY1" fmla="*/ 0 h 3943350"/>
                <a:gd name="connsiteX2" fmla="*/ 4938712 w 7261507"/>
                <a:gd name="connsiteY2" fmla="*/ 3943350 h 3943350"/>
                <a:gd name="connsiteX3" fmla="*/ 0 w 7261507"/>
                <a:gd name="connsiteY3" fmla="*/ 3943350 h 39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61507" h="3943350">
                  <a:moveTo>
                    <a:pt x="0" y="0"/>
                  </a:moveTo>
                  <a:lnTo>
                    <a:pt x="7261507" y="0"/>
                  </a:lnTo>
                  <a:lnTo>
                    <a:pt x="4938712" y="3943350"/>
                  </a:lnTo>
                  <a:lnTo>
                    <a:pt x="0" y="3943350"/>
                  </a:lnTo>
                  <a:close/>
                </a:path>
              </a:pathLst>
            </a:custGeom>
            <a:solidFill>
              <a:srgbClr val="436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0"/>
              <a:ext cx="4938713" cy="6858000"/>
            </a:xfrm>
            <a:prstGeom prst="rect">
              <a:avLst/>
            </a:prstGeom>
            <a:solidFill>
              <a:srgbClr val="7FA7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938713" y="0"/>
              <a:ext cx="4938712" cy="6858000"/>
            </a:xfrm>
            <a:prstGeom prst="rect">
              <a:avLst/>
            </a:prstGeom>
            <a:solidFill>
              <a:srgbClr val="5A8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11"/>
          <p:cNvGrpSpPr/>
          <p:nvPr/>
        </p:nvGrpSpPr>
        <p:grpSpPr bwMode="auto">
          <a:xfrm>
            <a:off x="388938" y="4184650"/>
            <a:ext cx="8585200" cy="119063"/>
            <a:chOff x="1547446" y="3785840"/>
            <a:chExt cx="8585981" cy="11962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758602" y="3840068"/>
              <a:ext cx="7779458" cy="143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1547446" y="3785840"/>
              <a:ext cx="1632098" cy="102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501329" y="3803385"/>
              <a:ext cx="1632098" cy="102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8800" y="2149200"/>
            <a:ext cx="6044400" cy="17532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20888" y="4532399"/>
            <a:ext cx="5321300" cy="10778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8B5D5-DE25-4DFC-936F-807F520F22E1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E164C-63E1-423F-B24B-7D92D76430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14350"/>
            <a:ext cx="10515600" cy="56007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AE56C-1993-4821-9480-053941EEA3E9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43750-7CB9-4AC4-9B86-29A5B4FB85C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0D458-E32A-4C95-876B-4AC431F37EC2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547D3-A527-4BC9-A79A-04801DE46BA4}" type="slidenum">
              <a:rPr lang="zh-CN" altLang="en-US"/>
            </a:fld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0" y="133350"/>
            <a:ext cx="5676900" cy="1181100"/>
            <a:chOff x="6515100" y="133350"/>
            <a:chExt cx="5676900" cy="1181100"/>
          </a:xfrm>
        </p:grpSpPr>
        <p:sp>
          <p:nvSpPr>
            <p:cNvPr id="7" name="矩形 4"/>
            <p:cNvSpPr/>
            <p:nvPr/>
          </p:nvSpPr>
          <p:spPr>
            <a:xfrm>
              <a:off x="6991350" y="133350"/>
              <a:ext cx="1543050" cy="685800"/>
            </a:xfrm>
            <a:custGeom>
              <a:avLst/>
              <a:gdLst>
                <a:gd name="connsiteX0" fmla="*/ 0 w 781050"/>
                <a:gd name="connsiteY0" fmla="*/ 0 h 1181100"/>
                <a:gd name="connsiteX1" fmla="*/ 781050 w 781050"/>
                <a:gd name="connsiteY1" fmla="*/ 0 h 1181100"/>
                <a:gd name="connsiteX2" fmla="*/ 781050 w 781050"/>
                <a:gd name="connsiteY2" fmla="*/ 1181100 h 1181100"/>
                <a:gd name="connsiteX3" fmla="*/ 0 w 781050"/>
                <a:gd name="connsiteY3" fmla="*/ 1181100 h 1181100"/>
                <a:gd name="connsiteX4" fmla="*/ 0 w 781050"/>
                <a:gd name="connsiteY4" fmla="*/ 0 h 1181100"/>
                <a:gd name="connsiteX0-1" fmla="*/ 0 w 781050"/>
                <a:gd name="connsiteY0-2" fmla="*/ 0 h 1181100"/>
                <a:gd name="connsiteX1-3" fmla="*/ 781050 w 781050"/>
                <a:gd name="connsiteY1-4" fmla="*/ 0 h 1181100"/>
                <a:gd name="connsiteX2-5" fmla="*/ 781050 w 781050"/>
                <a:gd name="connsiteY2-6" fmla="*/ 1181100 h 1181100"/>
                <a:gd name="connsiteX3-7" fmla="*/ 0 w 781050"/>
                <a:gd name="connsiteY3-8" fmla="*/ 0 h 1181100"/>
                <a:gd name="connsiteX0-9" fmla="*/ 0 w 1543050"/>
                <a:gd name="connsiteY0-10" fmla="*/ 0 h 685800"/>
                <a:gd name="connsiteX1-11" fmla="*/ 781050 w 1543050"/>
                <a:gd name="connsiteY1-12" fmla="*/ 0 h 685800"/>
                <a:gd name="connsiteX2-13" fmla="*/ 1543050 w 1543050"/>
                <a:gd name="connsiteY2-14" fmla="*/ 685800 h 685800"/>
                <a:gd name="connsiteX3-15" fmla="*/ 0 w 1543050"/>
                <a:gd name="connsiteY3-16" fmla="*/ 0 h 685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43050" h="685800">
                  <a:moveTo>
                    <a:pt x="0" y="0"/>
                  </a:moveTo>
                  <a:lnTo>
                    <a:pt x="781050" y="0"/>
                  </a:lnTo>
                  <a:lnTo>
                    <a:pt x="154305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6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515100" y="361950"/>
              <a:ext cx="5676900" cy="723900"/>
            </a:xfrm>
            <a:prstGeom prst="rect">
              <a:avLst/>
            </a:prstGeom>
            <a:solidFill>
              <a:srgbClr val="5A8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991350" y="133350"/>
              <a:ext cx="781050" cy="1181100"/>
            </a:xfrm>
            <a:prstGeom prst="rect">
              <a:avLst/>
            </a:prstGeom>
            <a:solidFill>
              <a:srgbClr val="7FA7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72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57300" y="365125"/>
            <a:ext cx="4419600" cy="720725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 bwMode="auto">
          <a:xfrm>
            <a:off x="0" y="1581150"/>
            <a:ext cx="10953750" cy="3981450"/>
            <a:chOff x="0" y="1581150"/>
            <a:chExt cx="10953750" cy="3981450"/>
          </a:xfrm>
        </p:grpSpPr>
        <p:sp>
          <p:nvSpPr>
            <p:cNvPr id="5" name="矩形 3"/>
            <p:cNvSpPr/>
            <p:nvPr/>
          </p:nvSpPr>
          <p:spPr>
            <a:xfrm>
              <a:off x="0" y="2446338"/>
              <a:ext cx="10953750" cy="2362200"/>
            </a:xfrm>
            <a:custGeom>
              <a:avLst/>
              <a:gdLst>
                <a:gd name="connsiteX0" fmla="*/ 0 w 10953750"/>
                <a:gd name="connsiteY0" fmla="*/ 0 h 1314450"/>
                <a:gd name="connsiteX1" fmla="*/ 10953750 w 10953750"/>
                <a:gd name="connsiteY1" fmla="*/ 0 h 1314450"/>
                <a:gd name="connsiteX2" fmla="*/ 10953750 w 10953750"/>
                <a:gd name="connsiteY2" fmla="*/ 1314450 h 1314450"/>
                <a:gd name="connsiteX3" fmla="*/ 0 w 10953750"/>
                <a:gd name="connsiteY3" fmla="*/ 1314450 h 1314450"/>
                <a:gd name="connsiteX4" fmla="*/ 0 w 10953750"/>
                <a:gd name="connsiteY4" fmla="*/ 0 h 1314450"/>
                <a:gd name="connsiteX0-1" fmla="*/ 0 w 10953750"/>
                <a:gd name="connsiteY0-2" fmla="*/ 0 h 2362200"/>
                <a:gd name="connsiteX1-3" fmla="*/ 10953750 w 10953750"/>
                <a:gd name="connsiteY1-4" fmla="*/ 0 h 2362200"/>
                <a:gd name="connsiteX2-5" fmla="*/ 10953750 w 10953750"/>
                <a:gd name="connsiteY2-6" fmla="*/ 1314450 h 2362200"/>
                <a:gd name="connsiteX3-7" fmla="*/ 9220200 w 10953750"/>
                <a:gd name="connsiteY3-8" fmla="*/ 2362200 h 2362200"/>
                <a:gd name="connsiteX4-9" fmla="*/ 0 w 10953750"/>
                <a:gd name="connsiteY4-10" fmla="*/ 0 h 23622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953750" h="2362200">
                  <a:moveTo>
                    <a:pt x="0" y="0"/>
                  </a:moveTo>
                  <a:lnTo>
                    <a:pt x="10953750" y="0"/>
                  </a:lnTo>
                  <a:lnTo>
                    <a:pt x="10953750" y="1314450"/>
                  </a:lnTo>
                  <a:lnTo>
                    <a:pt x="9220200" y="2362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6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1581150"/>
              <a:ext cx="9886950" cy="3981450"/>
            </a:xfrm>
            <a:prstGeom prst="rect">
              <a:avLst/>
            </a:prstGeom>
            <a:solidFill>
              <a:srgbClr val="7FA7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409825"/>
              <a:ext cx="10953750" cy="1314450"/>
            </a:xfrm>
            <a:prstGeom prst="rect">
              <a:avLst/>
            </a:prstGeom>
            <a:solidFill>
              <a:srgbClr val="5A8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65500" y="2545200"/>
            <a:ext cx="6954600" cy="8964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65500" y="3994644"/>
            <a:ext cx="6954600" cy="10627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BD788-FA56-4974-9C9C-128C738C6268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530B1-C158-43A9-A515-25F1CEE667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33350"/>
            <a:ext cx="5676900" cy="1181100"/>
            <a:chOff x="6515100" y="133350"/>
            <a:chExt cx="5676900" cy="1181100"/>
          </a:xfrm>
        </p:grpSpPr>
        <p:sp>
          <p:nvSpPr>
            <p:cNvPr id="12" name="矩形 4"/>
            <p:cNvSpPr/>
            <p:nvPr/>
          </p:nvSpPr>
          <p:spPr>
            <a:xfrm>
              <a:off x="6991350" y="133350"/>
              <a:ext cx="1543050" cy="685800"/>
            </a:xfrm>
            <a:custGeom>
              <a:avLst/>
              <a:gdLst>
                <a:gd name="connsiteX0" fmla="*/ 0 w 781050"/>
                <a:gd name="connsiteY0" fmla="*/ 0 h 1181100"/>
                <a:gd name="connsiteX1" fmla="*/ 781050 w 781050"/>
                <a:gd name="connsiteY1" fmla="*/ 0 h 1181100"/>
                <a:gd name="connsiteX2" fmla="*/ 781050 w 781050"/>
                <a:gd name="connsiteY2" fmla="*/ 1181100 h 1181100"/>
                <a:gd name="connsiteX3" fmla="*/ 0 w 781050"/>
                <a:gd name="connsiteY3" fmla="*/ 1181100 h 1181100"/>
                <a:gd name="connsiteX4" fmla="*/ 0 w 781050"/>
                <a:gd name="connsiteY4" fmla="*/ 0 h 1181100"/>
                <a:gd name="connsiteX0-1" fmla="*/ 0 w 781050"/>
                <a:gd name="connsiteY0-2" fmla="*/ 0 h 1181100"/>
                <a:gd name="connsiteX1-3" fmla="*/ 781050 w 781050"/>
                <a:gd name="connsiteY1-4" fmla="*/ 0 h 1181100"/>
                <a:gd name="connsiteX2-5" fmla="*/ 781050 w 781050"/>
                <a:gd name="connsiteY2-6" fmla="*/ 1181100 h 1181100"/>
                <a:gd name="connsiteX3-7" fmla="*/ 0 w 781050"/>
                <a:gd name="connsiteY3-8" fmla="*/ 0 h 1181100"/>
                <a:gd name="connsiteX0-9" fmla="*/ 0 w 1543050"/>
                <a:gd name="connsiteY0-10" fmla="*/ 0 h 685800"/>
                <a:gd name="connsiteX1-11" fmla="*/ 781050 w 1543050"/>
                <a:gd name="connsiteY1-12" fmla="*/ 0 h 685800"/>
                <a:gd name="connsiteX2-13" fmla="*/ 1543050 w 1543050"/>
                <a:gd name="connsiteY2-14" fmla="*/ 685800 h 685800"/>
                <a:gd name="connsiteX3-15" fmla="*/ 0 w 1543050"/>
                <a:gd name="connsiteY3-16" fmla="*/ 0 h 685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43050" h="685800">
                  <a:moveTo>
                    <a:pt x="0" y="0"/>
                  </a:moveTo>
                  <a:lnTo>
                    <a:pt x="781050" y="0"/>
                  </a:lnTo>
                  <a:lnTo>
                    <a:pt x="154305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6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515100" y="361950"/>
              <a:ext cx="5676900" cy="723900"/>
            </a:xfrm>
            <a:prstGeom prst="rect">
              <a:avLst/>
            </a:prstGeom>
            <a:solidFill>
              <a:srgbClr val="5A8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91350" y="133350"/>
              <a:ext cx="781050" cy="1181100"/>
            </a:xfrm>
            <a:prstGeom prst="rect">
              <a:avLst/>
            </a:prstGeom>
            <a:solidFill>
              <a:srgbClr val="7FA7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72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57300" y="365125"/>
            <a:ext cx="4419600" cy="720725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2900"/>
            <a:ext cx="5181600" cy="45640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2900"/>
            <a:ext cx="5181600" cy="4564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608E8-93C0-46DB-9F71-6DAE45EA4CD6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B4E3-9613-43BC-AABE-89C4F3B1164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797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5650A-F2C8-4BC1-B1AF-C7E101D9F201}" type="datetimeFigureOut">
              <a:rPr lang="zh-CN" altLang="en-US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C041-6BB6-48E4-AADE-A6D76837D5ED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"/>
          <p:cNvGrpSpPr/>
          <p:nvPr/>
        </p:nvGrpSpPr>
        <p:grpSpPr bwMode="auto">
          <a:xfrm>
            <a:off x="4824413" y="0"/>
            <a:ext cx="7378700" cy="6858000"/>
            <a:chOff x="4824413" y="0"/>
            <a:chExt cx="7378700" cy="6858000"/>
          </a:xfrm>
        </p:grpSpPr>
        <p:sp>
          <p:nvSpPr>
            <p:cNvPr id="4" name="任意多边形 3"/>
            <p:cNvSpPr/>
            <p:nvPr/>
          </p:nvSpPr>
          <p:spPr>
            <a:xfrm flipV="1">
              <a:off x="4824413" y="3905250"/>
              <a:ext cx="7367587" cy="2952750"/>
            </a:xfrm>
            <a:custGeom>
              <a:avLst/>
              <a:gdLst>
                <a:gd name="connsiteX0" fmla="*/ 0 w 7367030"/>
                <a:gd name="connsiteY0" fmla="*/ 0 h 2095500"/>
                <a:gd name="connsiteX1" fmla="*/ 7367030 w 7367030"/>
                <a:gd name="connsiteY1" fmla="*/ 0 h 2095500"/>
                <a:gd name="connsiteX2" fmla="*/ 6403582 w 7367030"/>
                <a:gd name="connsiteY2" fmla="*/ 2095500 h 2095500"/>
                <a:gd name="connsiteX3" fmla="*/ 1012432 w 7367030"/>
                <a:gd name="connsiteY3" fmla="*/ 209550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7030" h="2095500">
                  <a:moveTo>
                    <a:pt x="0" y="0"/>
                  </a:moveTo>
                  <a:lnTo>
                    <a:pt x="7367030" y="0"/>
                  </a:lnTo>
                  <a:lnTo>
                    <a:pt x="6403582" y="2095500"/>
                  </a:lnTo>
                  <a:lnTo>
                    <a:pt x="1012432" y="2095500"/>
                  </a:lnTo>
                  <a:close/>
                </a:path>
              </a:pathLst>
            </a:custGeom>
            <a:solidFill>
              <a:srgbClr val="436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835525" y="0"/>
              <a:ext cx="7367588" cy="2095500"/>
            </a:xfrm>
            <a:custGeom>
              <a:avLst/>
              <a:gdLst>
                <a:gd name="connsiteX0" fmla="*/ 0 w 7367030"/>
                <a:gd name="connsiteY0" fmla="*/ 0 h 2095500"/>
                <a:gd name="connsiteX1" fmla="*/ 7367030 w 7367030"/>
                <a:gd name="connsiteY1" fmla="*/ 0 h 2095500"/>
                <a:gd name="connsiteX2" fmla="*/ 6403582 w 7367030"/>
                <a:gd name="connsiteY2" fmla="*/ 2095500 h 2095500"/>
                <a:gd name="connsiteX3" fmla="*/ 1012432 w 7367030"/>
                <a:gd name="connsiteY3" fmla="*/ 209550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7030" h="2095500">
                  <a:moveTo>
                    <a:pt x="0" y="0"/>
                  </a:moveTo>
                  <a:lnTo>
                    <a:pt x="7367030" y="0"/>
                  </a:lnTo>
                  <a:lnTo>
                    <a:pt x="6403582" y="2095500"/>
                  </a:lnTo>
                  <a:lnTo>
                    <a:pt x="1012432" y="2095500"/>
                  </a:lnTo>
                  <a:close/>
                </a:path>
              </a:pathLst>
            </a:custGeom>
            <a:solidFill>
              <a:srgbClr val="436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848350" y="0"/>
              <a:ext cx="5391150" cy="2095500"/>
            </a:xfrm>
            <a:prstGeom prst="rect">
              <a:avLst/>
            </a:prstGeom>
            <a:solidFill>
              <a:srgbClr val="5A8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848350" y="3905250"/>
              <a:ext cx="5391150" cy="2952750"/>
            </a:xfrm>
            <a:prstGeom prst="rect">
              <a:avLst/>
            </a:prstGeom>
            <a:solidFill>
              <a:srgbClr val="7FA7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16400" y="2412000"/>
            <a:ext cx="7886713" cy="1325563"/>
          </a:xfrm>
          <a:noFill/>
        </p:spPr>
        <p:txBody>
          <a:bodyPr/>
          <a:lstStyle>
            <a:lvl1pPr algn="ctr">
              <a:defRPr sz="5400">
                <a:solidFill>
                  <a:srgbClr val="43646B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9176B-9837-4B1B-8DBB-BD9E0F08EA3C}" type="datetimeFigureOut">
              <a:rPr lang="zh-CN" altLang="en-US"/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EA263-AD77-4833-B3AC-53029A6A97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EA69D-171E-4928-84B9-F6256BEC5FB1}" type="datetimeFigureOut">
              <a:rPr lang="zh-CN" altLang="en-US"/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1F902-BFAE-406C-879E-0FD5F8F8722A}" type="slidenum">
              <a:rPr lang="zh-CN" altLang="en-US"/>
            </a:fld>
            <a:endParaRPr lang="zh-CN" altLang="en-US" dirty="0"/>
          </a:p>
        </p:txBody>
      </p:sp>
      <p:sp>
        <p:nvSpPr>
          <p:cNvPr id="7" name="矩形 4"/>
          <p:cNvSpPr/>
          <p:nvPr/>
        </p:nvSpPr>
        <p:spPr>
          <a:xfrm>
            <a:off x="6991350" y="133350"/>
            <a:ext cx="1543050" cy="685800"/>
          </a:xfrm>
          <a:custGeom>
            <a:avLst/>
            <a:gdLst>
              <a:gd name="connsiteX0" fmla="*/ 0 w 781050"/>
              <a:gd name="connsiteY0" fmla="*/ 0 h 1181100"/>
              <a:gd name="connsiteX1" fmla="*/ 781050 w 781050"/>
              <a:gd name="connsiteY1" fmla="*/ 0 h 1181100"/>
              <a:gd name="connsiteX2" fmla="*/ 781050 w 781050"/>
              <a:gd name="connsiteY2" fmla="*/ 1181100 h 1181100"/>
              <a:gd name="connsiteX3" fmla="*/ 0 w 781050"/>
              <a:gd name="connsiteY3" fmla="*/ 1181100 h 1181100"/>
              <a:gd name="connsiteX4" fmla="*/ 0 w 781050"/>
              <a:gd name="connsiteY4" fmla="*/ 0 h 1181100"/>
              <a:gd name="connsiteX0-1" fmla="*/ 0 w 781050"/>
              <a:gd name="connsiteY0-2" fmla="*/ 0 h 1181100"/>
              <a:gd name="connsiteX1-3" fmla="*/ 781050 w 781050"/>
              <a:gd name="connsiteY1-4" fmla="*/ 0 h 1181100"/>
              <a:gd name="connsiteX2-5" fmla="*/ 781050 w 781050"/>
              <a:gd name="connsiteY2-6" fmla="*/ 1181100 h 1181100"/>
              <a:gd name="connsiteX3-7" fmla="*/ 0 w 781050"/>
              <a:gd name="connsiteY3-8" fmla="*/ 0 h 1181100"/>
              <a:gd name="connsiteX0-9" fmla="*/ 0 w 1543050"/>
              <a:gd name="connsiteY0-10" fmla="*/ 0 h 685800"/>
              <a:gd name="connsiteX1-11" fmla="*/ 781050 w 1543050"/>
              <a:gd name="connsiteY1-12" fmla="*/ 0 h 685800"/>
              <a:gd name="connsiteX2-13" fmla="*/ 1543050 w 1543050"/>
              <a:gd name="connsiteY2-14" fmla="*/ 685800 h 685800"/>
              <a:gd name="connsiteX3-15" fmla="*/ 0 w 1543050"/>
              <a:gd name="connsiteY3-16" fmla="*/ 0 h 68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543050" h="685800">
                <a:moveTo>
                  <a:pt x="0" y="0"/>
                </a:moveTo>
                <a:lnTo>
                  <a:pt x="781050" y="0"/>
                </a:lnTo>
                <a:lnTo>
                  <a:pt x="154305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436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15100" y="361950"/>
            <a:ext cx="5676900" cy="723900"/>
          </a:xfrm>
          <a:prstGeom prst="rect">
            <a:avLst/>
          </a:prstGeom>
          <a:solidFill>
            <a:srgbClr val="5A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91350" y="133350"/>
            <a:ext cx="781050" cy="1181100"/>
          </a:xfrm>
          <a:prstGeom prst="rect">
            <a:avLst/>
          </a:prstGeom>
          <a:solidFill>
            <a:srgbClr val="7F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>
                <a:solidFill>
                  <a:srgbClr val="43646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128A9-DF2C-4ACE-A0C4-064AC2AEFD0A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584CE-86D7-4029-9264-4D8EB72771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4900" y="365125"/>
            <a:ext cx="135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662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43930-1D3F-49BD-A5E1-8B376913FA77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E5845-7CA3-4049-9FF7-19A720A8A795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C76DDD-8E36-4E9E-8FBC-9380EF5CA4F9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0E2F6D-F271-49B9-B5AB-1A6F0D549A54}" type="slidenum">
              <a:rPr lang="zh-CN" altLang="en-US"/>
            </a:fld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redux</a:t>
            </a:r>
            <a:r>
              <a:rPr lang="zh-CN" altLang="en-US" smtClean="0"/>
              <a:t>介绍</a:t>
            </a:r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" y="1554480"/>
            <a:ext cx="6544945" cy="310451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4895215"/>
            <a:ext cx="6293485" cy="164846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3275965" y="1049655"/>
            <a:ext cx="4939665" cy="881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366125" y="798195"/>
            <a:ext cx="2045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视图层</a:t>
            </a:r>
            <a:r>
              <a:rPr lang="en-US" altLang="zh-CN"/>
              <a:t>view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95450" y="4877435"/>
            <a:ext cx="2494915" cy="415925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705985" y="5158105"/>
            <a:ext cx="3277235" cy="532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598535" y="1833880"/>
            <a:ext cx="3592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974965" y="5524500"/>
            <a:ext cx="3658870" cy="645160"/>
          </a:xfrm>
          <a:prstGeom prst="rect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定义</a:t>
            </a:r>
            <a:r>
              <a:rPr lang="en-US" altLang="zh-CN"/>
              <a:t>ui</a:t>
            </a:r>
            <a:r>
              <a:rPr lang="zh-CN" altLang="en-US"/>
              <a:t>组件中用户的操作对应参数和</a:t>
            </a:r>
            <a:r>
              <a:rPr lang="en-US" altLang="zh-CN"/>
              <a:t>action</a:t>
            </a:r>
            <a:r>
              <a:rPr lang="zh-CN" altLang="en-US"/>
              <a:t>的关联，并传递给</a:t>
            </a:r>
            <a:r>
              <a:rPr lang="en-US" altLang="zh-CN"/>
              <a:t>store</a:t>
            </a:r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185" y="4312920"/>
            <a:ext cx="4924425" cy="89090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7693660" y="4279900"/>
            <a:ext cx="3858260" cy="415925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9690735" y="3361690"/>
            <a:ext cx="288290" cy="1064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974965" y="1833880"/>
            <a:ext cx="3559810" cy="1476375"/>
          </a:xfrm>
          <a:prstGeom prst="rect">
            <a:avLst/>
          </a:prstGeom>
          <a:solidFill>
            <a:schemeClr val="accent6">
              <a:alpha val="58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建立参数</a:t>
            </a:r>
            <a:r>
              <a:rPr lang="en-US" altLang="zh-CN"/>
              <a:t>state</a:t>
            </a:r>
            <a:r>
              <a:rPr lang="zh-CN" altLang="en-US"/>
              <a:t>的对象到</a:t>
            </a:r>
            <a:r>
              <a:rPr lang="en-US" altLang="zh-CN"/>
              <a:t>UI</a:t>
            </a:r>
            <a:r>
              <a:rPr lang="zh-CN" altLang="en-US"/>
              <a:t>组件的</a:t>
            </a:r>
            <a:r>
              <a:rPr lang="en-US" altLang="zh-CN"/>
              <a:t>props</a:t>
            </a:r>
            <a:r>
              <a:rPr lang="zh-CN" altLang="en-US"/>
              <a:t>对象的映射关系</a:t>
            </a:r>
            <a:endParaRPr lang="zh-CN" altLang="en-US"/>
          </a:p>
          <a:p>
            <a:r>
              <a:rPr lang="zh-CN" altLang="en-US"/>
              <a:t>它会订阅</a:t>
            </a:r>
            <a:r>
              <a:rPr lang="en-US" altLang="zh-CN"/>
              <a:t>store</a:t>
            </a:r>
            <a:r>
              <a:rPr lang="zh-CN" altLang="en-US"/>
              <a:t>，每当</a:t>
            </a:r>
            <a:r>
              <a:rPr lang="en-US" altLang="zh-CN"/>
              <a:t>state</a:t>
            </a:r>
            <a:r>
              <a:rPr lang="zh-CN" altLang="en-US"/>
              <a:t>更新的时候，就会自动执行，重新计算</a:t>
            </a:r>
            <a:r>
              <a:rPr lang="en-US" altLang="zh-CN"/>
              <a:t>UI</a:t>
            </a:r>
            <a:r>
              <a:rPr lang="zh-CN" altLang="en-US"/>
              <a:t>的参数，触发</a:t>
            </a:r>
            <a:r>
              <a:rPr lang="en-US" altLang="zh-CN"/>
              <a:t>UI</a:t>
            </a:r>
            <a:r>
              <a:rPr lang="zh-CN" altLang="en-US"/>
              <a:t>的重新渲染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125585" y="750570"/>
            <a:ext cx="565150" cy="548640"/>
          </a:xfrm>
          <a:prstGeom prst="ellipse">
            <a:avLst/>
          </a:prstGeom>
          <a:solidFill>
            <a:schemeClr val="accent2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flux</a:t>
            </a:r>
            <a:r>
              <a:rPr lang="zh-CN" altLang="en-US" dirty="0"/>
              <a:t>与</a:t>
            </a:r>
            <a:r>
              <a:rPr lang="en-US" altLang="zh-CN" dirty="0"/>
              <a:t>redux</a:t>
            </a:r>
            <a:r>
              <a:rPr lang="zh-CN" altLang="en-US" dirty="0"/>
              <a:t>流程对比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0" y="3213100"/>
            <a:ext cx="4742180" cy="15900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" y="1779905"/>
            <a:ext cx="8328025" cy="92773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629410" y="2163445"/>
            <a:ext cx="1163320" cy="432435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3" idx="4"/>
          </p:cNvCxnSpPr>
          <p:nvPr/>
        </p:nvCxnSpPr>
        <p:spPr>
          <a:xfrm flipH="1">
            <a:off x="2194560" y="2595880"/>
            <a:ext cx="16510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62710" y="3246120"/>
            <a:ext cx="3393440" cy="922020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由</a:t>
            </a:r>
            <a:r>
              <a:rPr lang="en-US" altLang="zh-CN"/>
              <a:t>react-redux</a:t>
            </a:r>
            <a:r>
              <a:rPr lang="zh-CN" altLang="en-US"/>
              <a:t>提供的</a:t>
            </a:r>
            <a:r>
              <a:rPr lang="en-US" altLang="zh-CN"/>
              <a:t>connect</a:t>
            </a:r>
            <a:r>
              <a:rPr lang="zh-CN" altLang="en-US"/>
              <a:t>，用于从</a:t>
            </a:r>
            <a:r>
              <a:rPr lang="en-US" altLang="zh-CN"/>
              <a:t>UI</a:t>
            </a:r>
            <a:r>
              <a:rPr lang="zh-CN" altLang="en-US"/>
              <a:t>组件（</a:t>
            </a:r>
            <a:r>
              <a:rPr lang="en-US" altLang="zh-CN"/>
              <a:t>App</a:t>
            </a:r>
            <a:r>
              <a:rPr lang="zh-CN" altLang="en-US"/>
              <a:t>）生成容器组件（</a:t>
            </a:r>
            <a:r>
              <a:rPr lang="en-US" altLang="zh-CN"/>
              <a:t>App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1411605" y="2596515"/>
            <a:ext cx="1313815" cy="139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006215" y="2515870"/>
            <a:ext cx="3148965" cy="119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616190" y="3428365"/>
            <a:ext cx="2411730" cy="332740"/>
          </a:xfrm>
          <a:prstGeom prst="ellipse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9013190" y="3810635"/>
            <a:ext cx="83185" cy="129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457315" y="5224780"/>
            <a:ext cx="5355590" cy="922020"/>
          </a:xfrm>
          <a:prstGeom prst="rect">
            <a:avLst/>
          </a:prstGeom>
          <a:solidFill>
            <a:schemeClr val="accent6">
              <a:alpha val="68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react-redux</a:t>
            </a:r>
            <a:r>
              <a:rPr lang="zh-CN" altLang="en-US"/>
              <a:t>提供</a:t>
            </a:r>
            <a:r>
              <a:rPr lang="en-US" altLang="zh-CN"/>
              <a:t>Provider</a:t>
            </a:r>
            <a:r>
              <a:rPr lang="zh-CN" altLang="en-US"/>
              <a:t>组件，接受一个</a:t>
            </a:r>
            <a:r>
              <a:rPr lang="en-US" altLang="zh-CN"/>
              <a:t>store</a:t>
            </a:r>
            <a:r>
              <a:rPr lang="zh-CN" altLang="en-US"/>
              <a:t>作为</a:t>
            </a:r>
            <a:r>
              <a:rPr lang="en-US" altLang="zh-CN"/>
              <a:t>props</a:t>
            </a:r>
            <a:r>
              <a:rPr lang="zh-CN" altLang="en-US"/>
              <a:t>，是整个</a:t>
            </a:r>
            <a:r>
              <a:rPr lang="en-US" altLang="zh-CN"/>
              <a:t>redux</a:t>
            </a:r>
            <a:r>
              <a:rPr lang="zh-CN" altLang="en-US"/>
              <a:t>应用的顶层组件，让使用</a:t>
            </a:r>
            <a:r>
              <a:rPr lang="en-US" altLang="zh-CN"/>
              <a:t>connect</a:t>
            </a:r>
            <a:r>
              <a:rPr lang="zh-CN" altLang="en-US"/>
              <a:t>方法生成的容器组件可以拿到</a:t>
            </a:r>
            <a:r>
              <a:rPr lang="en-US" altLang="zh-CN"/>
              <a:t>state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cap="small" dirty="0">
                <a:latin typeface="微软雅黑" panose="020B0503020204020204" charset="-122"/>
                <a:ea typeface="微软雅黑" panose="020B0503020204020204" charset="-122"/>
              </a:rPr>
              <a:t>PART THREE</a:t>
            </a:r>
            <a:endParaRPr lang="zh-CN" altLang="en-US" dirty="0"/>
          </a:p>
        </p:txBody>
      </p:sp>
      <p:sp>
        <p:nvSpPr>
          <p:cNvPr id="7171" name="文本占位符 5"/>
          <p:cNvSpPr>
            <a:spLocks noGrp="1"/>
          </p:cNvSpPr>
          <p:nvPr>
            <p:ph type="body" idx="1"/>
          </p:nvPr>
        </p:nvSpPr>
        <p:spPr>
          <a:xfrm>
            <a:off x="2366645" y="3994785"/>
            <a:ext cx="5640705" cy="106299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cs typeface="Open Sans Light"/>
                <a:sym typeface="+mn-ea"/>
              </a:rPr>
              <a:t>redux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Open Sans Light"/>
                <a:sym typeface="+mn-ea"/>
              </a:rPr>
              <a:t>与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cs typeface="Open Sans Light"/>
                <a:sym typeface="+mn-ea"/>
              </a:rPr>
              <a:t>flux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Open Sans Light"/>
                <a:sym typeface="+mn-ea"/>
              </a:rPr>
              <a:t>的比较</a:t>
            </a:r>
            <a:endParaRPr lang="zh-CN" altLang="en-US" sz="3200" b="1" smtClean="0">
              <a:latin typeface="微软雅黑" panose="020B0503020204020204" charset="-122"/>
              <a:ea typeface="微软雅黑" panose="020B0503020204020204" charset="-122"/>
              <a:cs typeface="Open Sans Ligh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flux</a:t>
            </a:r>
            <a:r>
              <a:rPr lang="zh-CN" altLang="en-US" dirty="0"/>
              <a:t>与</a:t>
            </a:r>
            <a:r>
              <a:rPr lang="en-US" altLang="zh-CN" dirty="0"/>
              <a:t>redux</a:t>
            </a:r>
            <a:r>
              <a:rPr lang="zh-CN" altLang="en-US" dirty="0"/>
              <a:t>流程对比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7165" y="1201420"/>
            <a:ext cx="7280275" cy="24187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934460"/>
            <a:ext cx="7314565" cy="245618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8682355" y="4763135"/>
            <a:ext cx="0" cy="798830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7251065" y="6014720"/>
            <a:ext cx="791210" cy="0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445250" y="4066540"/>
            <a:ext cx="1663065" cy="1480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38600" y="4763135"/>
            <a:ext cx="1995805" cy="1480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87" name="AutoShape 4"/>
          <p:cNvSpPr>
            <a:spLocks noChangeArrowheads="1"/>
          </p:cNvSpPr>
          <p:nvPr/>
        </p:nvSpPr>
        <p:spPr bwMode="gray">
          <a:xfrm>
            <a:off x="795655" y="2076450"/>
            <a:ext cx="1824990" cy="668655"/>
          </a:xfrm>
          <a:prstGeom prst="roundRect">
            <a:avLst>
              <a:gd name="adj" fmla="val 16667"/>
            </a:avLst>
          </a:prstGeom>
          <a:solidFill>
            <a:srgbClr val="5A868F"/>
          </a:solidFill>
          <a:ln w="38100">
            <a:solidFill>
              <a:srgbClr val="5A868F"/>
            </a:solidFill>
            <a:round/>
          </a:ln>
        </p:spPr>
        <p:txBody>
          <a:bodyPr wrap="none" lIns="92075" tIns="46038" rIns="92075" bIns="4603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27430" y="2226310"/>
            <a:ext cx="1224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flux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流程图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gray">
          <a:xfrm>
            <a:off x="795655" y="4613275"/>
            <a:ext cx="1824990" cy="668655"/>
          </a:xfrm>
          <a:prstGeom prst="roundRect">
            <a:avLst>
              <a:gd name="adj" fmla="val 16667"/>
            </a:avLst>
          </a:prstGeom>
          <a:solidFill>
            <a:srgbClr val="5A868F"/>
          </a:solidFill>
          <a:ln w="38100">
            <a:solidFill>
              <a:srgbClr val="5A868F"/>
            </a:solidFill>
            <a:round/>
          </a:ln>
        </p:spPr>
        <p:txBody>
          <a:bodyPr wrap="none" lIns="92075" tIns="46038" rIns="92075" bIns="4603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27430" y="4763135"/>
            <a:ext cx="1440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redux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流程图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6250" y="293370"/>
            <a:ext cx="781050" cy="8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/>
              <a:t>1</a:t>
            </a:r>
            <a:endParaRPr lang="en-US" altLang="zh-CN" sz="7200" dirty="0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62075" y="514350"/>
            <a:ext cx="2882900" cy="917575"/>
          </a:xfrm>
          <a:custGeom>
            <a:avLst/>
            <a:gdLst>
              <a:gd name="connsiteX0" fmla="*/ 0 w 2476500"/>
              <a:gd name="connsiteY0" fmla="*/ 0 h 892156"/>
              <a:gd name="connsiteX1" fmla="*/ 2476500 w 2476500"/>
              <a:gd name="connsiteY1" fmla="*/ 0 h 892156"/>
              <a:gd name="connsiteX2" fmla="*/ 2476500 w 2476500"/>
              <a:gd name="connsiteY2" fmla="*/ 892156 h 892156"/>
              <a:gd name="connsiteX3" fmla="*/ 0 w 2476500"/>
              <a:gd name="connsiteY3" fmla="*/ 892156 h 892156"/>
              <a:gd name="connsiteX4" fmla="*/ 0 w 2476500"/>
              <a:gd name="connsiteY4" fmla="*/ 0 h 892156"/>
              <a:gd name="connsiteX0-1" fmla="*/ 0 w 2882900"/>
              <a:gd name="connsiteY0-2" fmla="*/ 0 h 917556"/>
              <a:gd name="connsiteX1-3" fmla="*/ 2476500 w 2882900"/>
              <a:gd name="connsiteY1-4" fmla="*/ 0 h 917556"/>
              <a:gd name="connsiteX2-5" fmla="*/ 2882900 w 2882900"/>
              <a:gd name="connsiteY2-6" fmla="*/ 917556 h 917556"/>
              <a:gd name="connsiteX3-7" fmla="*/ 0 w 2882900"/>
              <a:gd name="connsiteY3-8" fmla="*/ 892156 h 917556"/>
              <a:gd name="connsiteX4-9" fmla="*/ 0 w 2882900"/>
              <a:gd name="connsiteY4-10" fmla="*/ 0 h 9175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82900" h="917556">
                <a:moveTo>
                  <a:pt x="0" y="0"/>
                </a:moveTo>
                <a:lnTo>
                  <a:pt x="2476500" y="0"/>
                </a:lnTo>
                <a:lnTo>
                  <a:pt x="2882900" y="917556"/>
                </a:lnTo>
                <a:lnTo>
                  <a:pt x="0" y="892156"/>
                </a:lnTo>
                <a:lnTo>
                  <a:pt x="0" y="0"/>
                </a:lnTo>
                <a:close/>
              </a:path>
            </a:pathLst>
          </a:custGeom>
          <a:solidFill>
            <a:srgbClr val="436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7030" y="1019175"/>
            <a:ext cx="6134100" cy="3102610"/>
          </a:xfrm>
          <a:prstGeom prst="rect">
            <a:avLst/>
          </a:prstGeom>
          <a:solidFill>
            <a:srgbClr val="5A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55700" y="498475"/>
            <a:ext cx="2476500" cy="892175"/>
          </a:xfrm>
          <a:prstGeom prst="rect">
            <a:avLst/>
          </a:prstGeom>
          <a:solidFill>
            <a:srgbClr val="7F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2"/>
          <p:cNvSpPr/>
          <p:nvPr/>
        </p:nvSpPr>
        <p:spPr>
          <a:xfrm flipH="1">
            <a:off x="8509000" y="3086100"/>
            <a:ext cx="2882900" cy="917575"/>
          </a:xfrm>
          <a:custGeom>
            <a:avLst/>
            <a:gdLst>
              <a:gd name="connsiteX0" fmla="*/ 0 w 2476500"/>
              <a:gd name="connsiteY0" fmla="*/ 0 h 892156"/>
              <a:gd name="connsiteX1" fmla="*/ 2476500 w 2476500"/>
              <a:gd name="connsiteY1" fmla="*/ 0 h 892156"/>
              <a:gd name="connsiteX2" fmla="*/ 2476500 w 2476500"/>
              <a:gd name="connsiteY2" fmla="*/ 892156 h 892156"/>
              <a:gd name="connsiteX3" fmla="*/ 0 w 2476500"/>
              <a:gd name="connsiteY3" fmla="*/ 892156 h 892156"/>
              <a:gd name="connsiteX4" fmla="*/ 0 w 2476500"/>
              <a:gd name="connsiteY4" fmla="*/ 0 h 892156"/>
              <a:gd name="connsiteX0-1" fmla="*/ 0 w 2882900"/>
              <a:gd name="connsiteY0-2" fmla="*/ 0 h 917556"/>
              <a:gd name="connsiteX1-3" fmla="*/ 2476500 w 2882900"/>
              <a:gd name="connsiteY1-4" fmla="*/ 0 h 917556"/>
              <a:gd name="connsiteX2-5" fmla="*/ 2882900 w 2882900"/>
              <a:gd name="connsiteY2-6" fmla="*/ 917556 h 917556"/>
              <a:gd name="connsiteX3-7" fmla="*/ 0 w 2882900"/>
              <a:gd name="connsiteY3-8" fmla="*/ 892156 h 917556"/>
              <a:gd name="connsiteX4-9" fmla="*/ 0 w 2882900"/>
              <a:gd name="connsiteY4-10" fmla="*/ 0 h 9175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82900" h="917556">
                <a:moveTo>
                  <a:pt x="0" y="0"/>
                </a:moveTo>
                <a:lnTo>
                  <a:pt x="2476500" y="0"/>
                </a:lnTo>
                <a:lnTo>
                  <a:pt x="2882900" y="917556"/>
                </a:lnTo>
                <a:lnTo>
                  <a:pt x="0" y="892156"/>
                </a:lnTo>
                <a:lnTo>
                  <a:pt x="0" y="0"/>
                </a:lnTo>
                <a:close/>
              </a:path>
            </a:pathLst>
          </a:custGeom>
          <a:solidFill>
            <a:srgbClr val="436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H="1">
            <a:off x="6195695" y="2555875"/>
            <a:ext cx="5676265" cy="2372995"/>
          </a:xfrm>
          <a:prstGeom prst="rect">
            <a:avLst/>
          </a:prstGeom>
          <a:solidFill>
            <a:srgbClr val="5A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flipH="1">
            <a:off x="8915400" y="1927225"/>
            <a:ext cx="2476500" cy="892175"/>
          </a:xfrm>
          <a:prstGeom prst="rect">
            <a:avLst/>
          </a:prstGeom>
          <a:solidFill>
            <a:srgbClr val="7F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48" name="矩形 1"/>
          <p:cNvSpPr>
            <a:spLocks noChangeArrowheads="1"/>
          </p:cNvSpPr>
          <p:nvPr/>
        </p:nvSpPr>
        <p:spPr bwMode="auto">
          <a:xfrm>
            <a:off x="1114425" y="1862455"/>
            <a:ext cx="488061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flux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的一个很大不足在于定义模式过于松散，导致实际开发过程中在哪里发请求，如何处理异步流是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一个很纠结问题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9" name="文本框 13"/>
          <p:cNvSpPr txBox="1">
            <a:spLocks noChangeArrowheads="1"/>
          </p:cNvSpPr>
          <p:nvPr/>
        </p:nvSpPr>
        <p:spPr bwMode="auto">
          <a:xfrm>
            <a:off x="1477010" y="789305"/>
            <a:ext cx="180721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800" b="1">
                <a:latin typeface="微软雅黑" panose="020B0503020204020204" charset="-122"/>
                <a:ea typeface="微软雅黑" panose="020B0503020204020204" charset="-122"/>
              </a:rPr>
              <a:t>flux</a:t>
            </a:r>
            <a:endParaRPr lang="en-US" altLang="zh-CN" sz="1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50" name="文本框 13"/>
          <p:cNvSpPr txBox="1">
            <a:spLocks noChangeArrowheads="1"/>
          </p:cNvSpPr>
          <p:nvPr/>
        </p:nvSpPr>
        <p:spPr bwMode="auto">
          <a:xfrm>
            <a:off x="9166225" y="2151063"/>
            <a:ext cx="2211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800" b="1">
                <a:latin typeface="微软雅黑" panose="020B0503020204020204" charset="-122"/>
                <a:ea typeface="微软雅黑" panose="020B0503020204020204" charset="-122"/>
              </a:rPr>
              <a:t>redux</a:t>
            </a:r>
            <a:endParaRPr lang="en-US" altLang="zh-CN" sz="1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91350" y="298450"/>
            <a:ext cx="781050" cy="8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/>
              <a:t>2</a:t>
            </a:r>
            <a:endParaRPr lang="en-US" altLang="zh-CN" sz="7200" dirty="0"/>
          </a:p>
        </p:txBody>
      </p:sp>
      <p:sp>
        <p:nvSpPr>
          <p:cNvPr id="2" name="椭圆 1"/>
          <p:cNvSpPr/>
          <p:nvPr/>
        </p:nvSpPr>
        <p:spPr>
          <a:xfrm>
            <a:off x="932815" y="2044700"/>
            <a:ext cx="147320" cy="1473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672580" y="3291840"/>
            <a:ext cx="147320" cy="1473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6991350" y="3110865"/>
            <a:ext cx="488061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redux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中，利用原生的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applyMiddleware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（）方法引入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middleware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提供了分类处理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action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的机会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187055" y="67310"/>
            <a:ext cx="2760345" cy="1325880"/>
          </a:xfrm>
        </p:spPr>
        <p:txBody>
          <a:bodyPr vert="horz" wrap="square" lIns="91440" tIns="45720" rIns="91440" bIns="45720" rtlCol="0" anchor="ctr">
            <a:normAutofit/>
          </a:bodyPr>
          <a:p>
            <a:r>
              <a:rPr lang="zh-CN" altLang="en-US" dirty="0"/>
              <a:t>异步操作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4975" y="5224780"/>
            <a:ext cx="6940550" cy="808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975" y="6091555"/>
            <a:ext cx="7552055" cy="488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flipH="1">
            <a:off x="367030" y="5807710"/>
            <a:ext cx="2862580" cy="892175"/>
          </a:xfrm>
          <a:prstGeom prst="rect">
            <a:avLst/>
          </a:prstGeom>
          <a:solidFill>
            <a:srgbClr val="7F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13"/>
          <p:cNvSpPr txBox="1">
            <a:spLocks noChangeArrowheads="1"/>
          </p:cNvSpPr>
          <p:nvPr/>
        </p:nvSpPr>
        <p:spPr bwMode="auto">
          <a:xfrm>
            <a:off x="524510" y="6069965"/>
            <a:ext cx="26111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800" b="1">
                <a:latin typeface="微软雅黑" panose="020B0503020204020204" charset="-122"/>
                <a:ea typeface="微软雅黑" panose="020B0503020204020204" charset="-122"/>
              </a:rPr>
              <a:t>redux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</a:rPr>
              <a:t>提供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</a:rPr>
              <a:t>异步实现方法</a:t>
            </a:r>
            <a:endParaRPr lang="zh-CN" altLang="en-US" sz="1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26485" y="5060315"/>
            <a:ext cx="7751445" cy="1720850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 141"/>
          <p:cNvSpPr/>
          <p:nvPr/>
        </p:nvSpPr>
        <p:spPr>
          <a:xfrm rot="19860000">
            <a:off x="3255010" y="6091555"/>
            <a:ext cx="556895" cy="21145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33340" y="5603875"/>
            <a:ext cx="3441065" cy="442595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flipH="1">
            <a:off x="949325" y="4284980"/>
            <a:ext cx="3714750" cy="1061085"/>
          </a:xfrm>
          <a:prstGeom prst="rect">
            <a:avLst/>
          </a:prstGeom>
          <a:solidFill>
            <a:srgbClr val="7F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文本框 13"/>
          <p:cNvSpPr txBox="1">
            <a:spLocks noChangeArrowheads="1"/>
          </p:cNvSpPr>
          <p:nvPr/>
        </p:nvSpPr>
        <p:spPr bwMode="auto">
          <a:xfrm>
            <a:off x="1203960" y="4420235"/>
            <a:ext cx="3295015" cy="798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800" b="1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hunk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只是中间件种类之一，在异步操作的时候使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store.dispatch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方法实现发送函数而不仅只是对象作为参数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0" name=" 160"/>
          <p:cNvSpPr/>
          <p:nvPr/>
        </p:nvSpPr>
        <p:spPr>
          <a:xfrm rot="18300000">
            <a:off x="4921885" y="4645025"/>
            <a:ext cx="329565" cy="123634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cap="small" dirty="0">
                <a:latin typeface="微软雅黑" panose="020B0503020204020204" charset="-122"/>
                <a:ea typeface="微软雅黑" panose="020B0503020204020204" charset="-122"/>
              </a:rPr>
              <a:t>THANK </a:t>
            </a:r>
            <a:r>
              <a:rPr lang="en-US" altLang="zh-CN" b="1" cap="small" dirty="0" smtClean="0"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6"/>
          <p:cNvSpPr/>
          <p:nvPr/>
        </p:nvSpPr>
        <p:spPr bwMode="auto">
          <a:xfrm flipH="1">
            <a:off x="5517807" y="1106777"/>
            <a:ext cx="6705943" cy="1216748"/>
          </a:xfrm>
          <a:custGeom>
            <a:avLst/>
            <a:gdLst>
              <a:gd name="connsiteX0" fmla="*/ 0 w 9220200"/>
              <a:gd name="connsiteY0" fmla="*/ 0 h 1238250"/>
              <a:gd name="connsiteX1" fmla="*/ 9220200 w 9220200"/>
              <a:gd name="connsiteY1" fmla="*/ 0 h 1238250"/>
              <a:gd name="connsiteX2" fmla="*/ 9220200 w 9220200"/>
              <a:gd name="connsiteY2" fmla="*/ 1238250 h 1238250"/>
              <a:gd name="connsiteX3" fmla="*/ 0 w 9220200"/>
              <a:gd name="connsiteY3" fmla="*/ 1238250 h 1238250"/>
              <a:gd name="connsiteX4" fmla="*/ 0 w 9220200"/>
              <a:gd name="connsiteY4" fmla="*/ 0 h 1238250"/>
              <a:gd name="connsiteX0-1" fmla="*/ 19050 w 9239250"/>
              <a:gd name="connsiteY0-2" fmla="*/ 0 h 1676400"/>
              <a:gd name="connsiteX1-3" fmla="*/ 9239250 w 9239250"/>
              <a:gd name="connsiteY1-4" fmla="*/ 0 h 1676400"/>
              <a:gd name="connsiteX2-5" fmla="*/ 9239250 w 9239250"/>
              <a:gd name="connsiteY2-6" fmla="*/ 1238250 h 1676400"/>
              <a:gd name="connsiteX3-7" fmla="*/ 0 w 9239250"/>
              <a:gd name="connsiteY3-8" fmla="*/ 1676400 h 1676400"/>
              <a:gd name="connsiteX4-9" fmla="*/ 19050 w 9239250"/>
              <a:gd name="connsiteY4-10" fmla="*/ 0 h 167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239250" h="1676400">
                <a:moveTo>
                  <a:pt x="19050" y="0"/>
                </a:moveTo>
                <a:lnTo>
                  <a:pt x="9239250" y="0"/>
                </a:lnTo>
                <a:lnTo>
                  <a:pt x="9239250" y="1238250"/>
                </a:lnTo>
                <a:lnTo>
                  <a:pt x="0" y="1676400"/>
                </a:lnTo>
                <a:lnTo>
                  <a:pt x="19050" y="0"/>
                </a:lnTo>
                <a:close/>
              </a:path>
            </a:pathLst>
          </a:custGeom>
          <a:solidFill>
            <a:srgbClr val="436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0" name="矩形 19"/>
          <p:cNvSpPr/>
          <p:nvPr/>
        </p:nvSpPr>
        <p:spPr bwMode="auto">
          <a:xfrm flipH="1">
            <a:off x="5517807" y="1106777"/>
            <a:ext cx="6692116" cy="898734"/>
          </a:xfrm>
          <a:prstGeom prst="rect">
            <a:avLst/>
          </a:prstGeom>
          <a:solidFill>
            <a:srgbClr val="5A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6161" name="文本框 16"/>
          <p:cNvSpPr>
            <a:spLocks noChangeArrowheads="1"/>
          </p:cNvSpPr>
          <p:nvPr/>
        </p:nvSpPr>
        <p:spPr bwMode="auto">
          <a:xfrm flipH="1">
            <a:off x="6303624" y="1322243"/>
            <a:ext cx="29565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Open Sans Light"/>
              </a:rPr>
              <a:t>1.redux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Open Sans Light"/>
              </a:rPr>
              <a:t>简单介绍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Open Sans Light"/>
            </a:endParaRPr>
          </a:p>
        </p:txBody>
      </p:sp>
      <p:sp>
        <p:nvSpPr>
          <p:cNvPr id="8" name="矩形 6"/>
          <p:cNvSpPr/>
          <p:nvPr/>
        </p:nvSpPr>
        <p:spPr bwMode="auto">
          <a:xfrm>
            <a:off x="0" y="2571173"/>
            <a:ext cx="6705943" cy="1216748"/>
          </a:xfrm>
          <a:custGeom>
            <a:avLst/>
            <a:gdLst>
              <a:gd name="connsiteX0" fmla="*/ 0 w 9220200"/>
              <a:gd name="connsiteY0" fmla="*/ 0 h 1238250"/>
              <a:gd name="connsiteX1" fmla="*/ 9220200 w 9220200"/>
              <a:gd name="connsiteY1" fmla="*/ 0 h 1238250"/>
              <a:gd name="connsiteX2" fmla="*/ 9220200 w 9220200"/>
              <a:gd name="connsiteY2" fmla="*/ 1238250 h 1238250"/>
              <a:gd name="connsiteX3" fmla="*/ 0 w 9220200"/>
              <a:gd name="connsiteY3" fmla="*/ 1238250 h 1238250"/>
              <a:gd name="connsiteX4" fmla="*/ 0 w 9220200"/>
              <a:gd name="connsiteY4" fmla="*/ 0 h 1238250"/>
              <a:gd name="connsiteX0-1" fmla="*/ 19050 w 9239250"/>
              <a:gd name="connsiteY0-2" fmla="*/ 0 h 1676400"/>
              <a:gd name="connsiteX1-3" fmla="*/ 9239250 w 9239250"/>
              <a:gd name="connsiteY1-4" fmla="*/ 0 h 1676400"/>
              <a:gd name="connsiteX2-5" fmla="*/ 9239250 w 9239250"/>
              <a:gd name="connsiteY2-6" fmla="*/ 1238250 h 1676400"/>
              <a:gd name="connsiteX3-7" fmla="*/ 0 w 9239250"/>
              <a:gd name="connsiteY3-8" fmla="*/ 1676400 h 1676400"/>
              <a:gd name="connsiteX4-9" fmla="*/ 19050 w 9239250"/>
              <a:gd name="connsiteY4-10" fmla="*/ 0 h 167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239250" h="1676400">
                <a:moveTo>
                  <a:pt x="19050" y="0"/>
                </a:moveTo>
                <a:lnTo>
                  <a:pt x="9239250" y="0"/>
                </a:lnTo>
                <a:lnTo>
                  <a:pt x="9239250" y="1238250"/>
                </a:lnTo>
                <a:lnTo>
                  <a:pt x="0" y="1676400"/>
                </a:lnTo>
                <a:lnTo>
                  <a:pt x="19050" y="0"/>
                </a:lnTo>
                <a:close/>
              </a:path>
            </a:pathLst>
          </a:custGeom>
          <a:solidFill>
            <a:srgbClr val="436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9" name="矩形 8"/>
          <p:cNvSpPr/>
          <p:nvPr/>
        </p:nvSpPr>
        <p:spPr bwMode="auto">
          <a:xfrm>
            <a:off x="0" y="2571173"/>
            <a:ext cx="6692116" cy="898734"/>
          </a:xfrm>
          <a:prstGeom prst="rect">
            <a:avLst/>
          </a:prstGeom>
          <a:solidFill>
            <a:srgbClr val="5A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6158" name="文本框 16"/>
          <p:cNvSpPr>
            <a:spLocks noChangeArrowheads="1"/>
          </p:cNvSpPr>
          <p:nvPr/>
        </p:nvSpPr>
        <p:spPr bwMode="auto">
          <a:xfrm flipH="1">
            <a:off x="1108037" y="2765899"/>
            <a:ext cx="51854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Open Sans Light"/>
              </a:rPr>
              <a:t>2.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Open Sans Light"/>
              </a:rPr>
              <a:t>简单的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Open Sans Light"/>
              </a:rPr>
              <a:t>redux+react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Open Sans Light"/>
              </a:rPr>
              <a:t>实现实例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Open Sans Light"/>
            </a:endParaRPr>
          </a:p>
        </p:txBody>
      </p:sp>
      <p:sp>
        <p:nvSpPr>
          <p:cNvPr id="10" name="矩形 6"/>
          <p:cNvSpPr/>
          <p:nvPr/>
        </p:nvSpPr>
        <p:spPr bwMode="auto">
          <a:xfrm flipH="1">
            <a:off x="5517807" y="4035569"/>
            <a:ext cx="6705943" cy="1216748"/>
          </a:xfrm>
          <a:custGeom>
            <a:avLst/>
            <a:gdLst>
              <a:gd name="connsiteX0" fmla="*/ 0 w 9220200"/>
              <a:gd name="connsiteY0" fmla="*/ 0 h 1238250"/>
              <a:gd name="connsiteX1" fmla="*/ 9220200 w 9220200"/>
              <a:gd name="connsiteY1" fmla="*/ 0 h 1238250"/>
              <a:gd name="connsiteX2" fmla="*/ 9220200 w 9220200"/>
              <a:gd name="connsiteY2" fmla="*/ 1238250 h 1238250"/>
              <a:gd name="connsiteX3" fmla="*/ 0 w 9220200"/>
              <a:gd name="connsiteY3" fmla="*/ 1238250 h 1238250"/>
              <a:gd name="connsiteX4" fmla="*/ 0 w 9220200"/>
              <a:gd name="connsiteY4" fmla="*/ 0 h 1238250"/>
              <a:gd name="connsiteX0-1" fmla="*/ 19050 w 9239250"/>
              <a:gd name="connsiteY0-2" fmla="*/ 0 h 1676400"/>
              <a:gd name="connsiteX1-3" fmla="*/ 9239250 w 9239250"/>
              <a:gd name="connsiteY1-4" fmla="*/ 0 h 1676400"/>
              <a:gd name="connsiteX2-5" fmla="*/ 9239250 w 9239250"/>
              <a:gd name="connsiteY2-6" fmla="*/ 1238250 h 1676400"/>
              <a:gd name="connsiteX3-7" fmla="*/ 0 w 9239250"/>
              <a:gd name="connsiteY3-8" fmla="*/ 1676400 h 1676400"/>
              <a:gd name="connsiteX4-9" fmla="*/ 19050 w 9239250"/>
              <a:gd name="connsiteY4-10" fmla="*/ 0 h 1676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239250" h="1676400">
                <a:moveTo>
                  <a:pt x="19050" y="0"/>
                </a:moveTo>
                <a:lnTo>
                  <a:pt x="9239250" y="0"/>
                </a:lnTo>
                <a:lnTo>
                  <a:pt x="9239250" y="1238250"/>
                </a:lnTo>
                <a:lnTo>
                  <a:pt x="0" y="1676400"/>
                </a:lnTo>
                <a:lnTo>
                  <a:pt x="19050" y="0"/>
                </a:lnTo>
                <a:close/>
              </a:path>
            </a:pathLst>
          </a:custGeom>
          <a:solidFill>
            <a:srgbClr val="436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11" name="矩形 10"/>
          <p:cNvSpPr/>
          <p:nvPr/>
        </p:nvSpPr>
        <p:spPr bwMode="auto">
          <a:xfrm flipH="1">
            <a:off x="5517807" y="4035569"/>
            <a:ext cx="6692116" cy="898734"/>
          </a:xfrm>
          <a:prstGeom prst="rect">
            <a:avLst/>
          </a:prstGeom>
          <a:solidFill>
            <a:srgbClr val="5A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6155" name="文本框 16"/>
          <p:cNvSpPr>
            <a:spLocks noChangeArrowheads="1"/>
          </p:cNvSpPr>
          <p:nvPr/>
        </p:nvSpPr>
        <p:spPr bwMode="auto">
          <a:xfrm flipH="1">
            <a:off x="6303337" y="4224181"/>
            <a:ext cx="36461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Open Sans Light"/>
              </a:rPr>
              <a:t>3.redux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Open Sans Light"/>
              </a:rPr>
              <a:t>与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Open Sans Light"/>
              </a:rPr>
              <a:t>flux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Open Sans Light"/>
              </a:rPr>
              <a:t>的比较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Open Sans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2608" y="768245"/>
            <a:ext cx="2427484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rgbClr val="43646B"/>
                </a:solidFill>
              </a:rPr>
              <a:t>目录</a:t>
            </a:r>
            <a:endParaRPr lang="zh-CN" altLang="en-US" sz="6600" dirty="0">
              <a:solidFill>
                <a:srgbClr val="43646B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cap="small" dirty="0"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b="1" cap="small" dirty="0" smtClean="0">
                <a:latin typeface="微软雅黑" panose="020B0503020204020204" charset="-122"/>
                <a:ea typeface="微软雅黑" panose="020B0503020204020204" charset="-122"/>
              </a:rPr>
              <a:t>ONE</a:t>
            </a:r>
            <a:endParaRPr lang="zh-CN" altLang="en-US" dirty="0"/>
          </a:p>
        </p:txBody>
      </p:sp>
      <p:sp>
        <p:nvSpPr>
          <p:cNvPr id="7171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Open Sans Light"/>
                <a:sym typeface="+mn-ea"/>
              </a:rPr>
              <a:t>redux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Open Sans Light"/>
                <a:sym typeface="+mn-ea"/>
              </a:rPr>
              <a:t>简单介绍</a:t>
            </a:r>
            <a:endParaRPr lang="zh-CN" altLang="en-US" sz="3200" b="1" smtClean="0">
              <a:latin typeface="微软雅黑" panose="020B0503020204020204" charset="-122"/>
              <a:ea typeface="微软雅黑" panose="020B0503020204020204" charset="-122"/>
              <a:cs typeface="Open Sans Ligh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45" y="2399030"/>
            <a:ext cx="10953750" cy="1766888"/>
          </a:xfrm>
          <a:custGeom>
            <a:avLst/>
            <a:gdLst>
              <a:gd name="connsiteX0" fmla="*/ 0 w 10953750"/>
              <a:gd name="connsiteY0" fmla="*/ 0 h 1314450"/>
              <a:gd name="connsiteX1" fmla="*/ 10953750 w 10953750"/>
              <a:gd name="connsiteY1" fmla="*/ 0 h 1314450"/>
              <a:gd name="connsiteX2" fmla="*/ 10953750 w 10953750"/>
              <a:gd name="connsiteY2" fmla="*/ 1314450 h 1314450"/>
              <a:gd name="connsiteX3" fmla="*/ 0 w 10953750"/>
              <a:gd name="connsiteY3" fmla="*/ 1314450 h 1314450"/>
              <a:gd name="connsiteX4" fmla="*/ 0 w 10953750"/>
              <a:gd name="connsiteY4" fmla="*/ 0 h 1314450"/>
              <a:gd name="connsiteX0-1" fmla="*/ 0 w 10953750"/>
              <a:gd name="connsiteY0-2" fmla="*/ 0 h 2362200"/>
              <a:gd name="connsiteX1-3" fmla="*/ 10953750 w 10953750"/>
              <a:gd name="connsiteY1-4" fmla="*/ 0 h 2362200"/>
              <a:gd name="connsiteX2-5" fmla="*/ 10953750 w 10953750"/>
              <a:gd name="connsiteY2-6" fmla="*/ 1314450 h 2362200"/>
              <a:gd name="connsiteX3-7" fmla="*/ 9220200 w 10953750"/>
              <a:gd name="connsiteY3-8" fmla="*/ 2362200 h 2362200"/>
              <a:gd name="connsiteX4-9" fmla="*/ 0 w 10953750"/>
              <a:gd name="connsiteY4-10" fmla="*/ 0 h 2362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953750" h="2362200">
                <a:moveTo>
                  <a:pt x="0" y="0"/>
                </a:moveTo>
                <a:lnTo>
                  <a:pt x="10953750" y="0"/>
                </a:lnTo>
                <a:lnTo>
                  <a:pt x="10953750" y="1314450"/>
                </a:lnTo>
                <a:lnTo>
                  <a:pt x="9220200" y="2362200"/>
                </a:lnTo>
                <a:lnTo>
                  <a:pt x="0" y="0"/>
                </a:lnTo>
                <a:close/>
              </a:path>
            </a:pathLst>
          </a:custGeom>
          <a:solidFill>
            <a:srgbClr val="436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9845" y="2941955"/>
            <a:ext cx="9886950" cy="3932555"/>
          </a:xfrm>
          <a:prstGeom prst="rect">
            <a:avLst/>
          </a:prstGeom>
          <a:solidFill>
            <a:srgbClr val="7F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845" y="3254693"/>
            <a:ext cx="9886950" cy="158750"/>
          </a:xfrm>
          <a:prstGeom prst="rect">
            <a:avLst/>
          </a:prstGeom>
          <a:solidFill>
            <a:srgbClr val="5A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845" y="5045393"/>
            <a:ext cx="9886950" cy="158750"/>
          </a:xfrm>
          <a:prstGeom prst="rect">
            <a:avLst/>
          </a:prstGeom>
          <a:solidFill>
            <a:srgbClr val="5A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22" name="矩形 1"/>
          <p:cNvSpPr>
            <a:spLocks noChangeArrowheads="1"/>
          </p:cNvSpPr>
          <p:nvPr/>
        </p:nvSpPr>
        <p:spPr bwMode="auto">
          <a:xfrm>
            <a:off x="575945" y="3826193"/>
            <a:ext cx="86550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UI       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层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：    用户的使用方式复杂        不同身份的用户有不同的使用方式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                 多个用户之间可以协作       与服务器大量交互     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view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要从多个来源获取数据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3" name="矩形 1"/>
          <p:cNvSpPr>
            <a:spLocks noChangeArrowheads="1"/>
          </p:cNvSpPr>
          <p:nvPr/>
        </p:nvSpPr>
        <p:spPr bwMode="auto">
          <a:xfrm>
            <a:off x="575945" y="5423218"/>
            <a:ext cx="86550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组件角度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：    某个组件的状态需要分享        某个状态需要在任何地方都可以拿到      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                 一个组件需要改变全局状态       一个组件需要改变另一个组件的状态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845" y="1876425"/>
            <a:ext cx="10953750" cy="1537335"/>
          </a:xfrm>
          <a:prstGeom prst="rect">
            <a:avLst/>
          </a:prstGeom>
          <a:solidFill>
            <a:srgbClr val="5A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25" name="文本框 13"/>
          <p:cNvSpPr txBox="1">
            <a:spLocks noChangeArrowheads="1"/>
          </p:cNvSpPr>
          <p:nvPr/>
        </p:nvSpPr>
        <p:spPr bwMode="auto">
          <a:xfrm>
            <a:off x="7955280" y="499745"/>
            <a:ext cx="455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适用场景：多交互，多数据源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91350" y="298450"/>
            <a:ext cx="781050" cy="8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/>
              <a:t>1</a:t>
            </a:r>
            <a:endParaRPr lang="zh-CN" altLang="en-US" sz="7200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575945" y="1975803"/>
            <a:ext cx="8655050" cy="133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 i="1">
                <a:latin typeface="微软雅黑" panose="020B0503020204020204" charset="-122"/>
                <a:ea typeface="微软雅黑" panose="020B0503020204020204" charset="-122"/>
              </a:rPr>
              <a:t>发</a:t>
            </a:r>
            <a:r>
              <a:rPr lang="zh-CN" altLang="en-US" sz="1800" i="1">
                <a:latin typeface="微软雅黑" panose="020B0503020204020204" charset="-122"/>
                <a:ea typeface="微软雅黑" panose="020B0503020204020204" charset="-122"/>
              </a:rPr>
              <a:t>生下面情况时，如果不使用 </a:t>
            </a:r>
            <a:r>
              <a:rPr lang="en-US" altLang="zh-CN" sz="1800" b="1">
                <a:latin typeface="微软雅黑" panose="020B0503020204020204" charset="-122"/>
                <a:ea typeface="微软雅黑" panose="020B0503020204020204" charset="-122"/>
              </a:rPr>
              <a:t>redux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</a:rPr>
              <a:t>或者其他状态管理工具</a:t>
            </a:r>
            <a:r>
              <a:rPr lang="zh-CN" altLang="en-US" sz="1800" i="1">
                <a:latin typeface="微软雅黑" panose="020B0503020204020204" charset="-122"/>
                <a:ea typeface="微软雅黑" panose="020B0503020204020204" charset="-122"/>
              </a:rPr>
              <a:t>，不按照一定规律处理状态的读写，代码很快就会变成一团乱麻，因此需要一种机制，可以在同一个地方查询状态，改变状态，传播状态的变化。</a:t>
            </a:r>
            <a:endParaRPr lang="zh-CN" altLang="en-US" sz="1800" i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33450" y="1260475"/>
            <a:ext cx="2882900" cy="917575"/>
          </a:xfrm>
          <a:custGeom>
            <a:avLst/>
            <a:gdLst>
              <a:gd name="connsiteX0" fmla="*/ 0 w 2476500"/>
              <a:gd name="connsiteY0" fmla="*/ 0 h 892156"/>
              <a:gd name="connsiteX1" fmla="*/ 2476500 w 2476500"/>
              <a:gd name="connsiteY1" fmla="*/ 0 h 892156"/>
              <a:gd name="connsiteX2" fmla="*/ 2476500 w 2476500"/>
              <a:gd name="connsiteY2" fmla="*/ 892156 h 892156"/>
              <a:gd name="connsiteX3" fmla="*/ 0 w 2476500"/>
              <a:gd name="connsiteY3" fmla="*/ 892156 h 892156"/>
              <a:gd name="connsiteX4" fmla="*/ 0 w 2476500"/>
              <a:gd name="connsiteY4" fmla="*/ 0 h 892156"/>
              <a:gd name="connsiteX0-1" fmla="*/ 0 w 2882900"/>
              <a:gd name="connsiteY0-2" fmla="*/ 0 h 917556"/>
              <a:gd name="connsiteX1-3" fmla="*/ 2476500 w 2882900"/>
              <a:gd name="connsiteY1-4" fmla="*/ 0 h 917556"/>
              <a:gd name="connsiteX2-5" fmla="*/ 2882900 w 2882900"/>
              <a:gd name="connsiteY2-6" fmla="*/ 917556 h 917556"/>
              <a:gd name="connsiteX3-7" fmla="*/ 0 w 2882900"/>
              <a:gd name="connsiteY3-8" fmla="*/ 892156 h 917556"/>
              <a:gd name="connsiteX4-9" fmla="*/ 0 w 2882900"/>
              <a:gd name="connsiteY4-10" fmla="*/ 0 h 9175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82900" h="917556">
                <a:moveTo>
                  <a:pt x="0" y="0"/>
                </a:moveTo>
                <a:lnTo>
                  <a:pt x="2476500" y="0"/>
                </a:lnTo>
                <a:lnTo>
                  <a:pt x="2882900" y="917556"/>
                </a:lnTo>
                <a:lnTo>
                  <a:pt x="0" y="892156"/>
                </a:lnTo>
                <a:lnTo>
                  <a:pt x="0" y="0"/>
                </a:lnTo>
                <a:close/>
              </a:path>
            </a:pathLst>
          </a:custGeom>
          <a:solidFill>
            <a:srgbClr val="436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3530" y="1431608"/>
            <a:ext cx="6134100" cy="2209800"/>
          </a:xfrm>
          <a:prstGeom prst="rect">
            <a:avLst/>
          </a:prstGeom>
          <a:solidFill>
            <a:srgbClr val="5A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33450" y="1260475"/>
            <a:ext cx="2476500" cy="892175"/>
          </a:xfrm>
          <a:prstGeom prst="rect">
            <a:avLst/>
          </a:prstGeom>
          <a:solidFill>
            <a:srgbClr val="7F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2"/>
          <p:cNvSpPr/>
          <p:nvPr/>
        </p:nvSpPr>
        <p:spPr>
          <a:xfrm flipH="1">
            <a:off x="8509000" y="3641725"/>
            <a:ext cx="2882900" cy="917575"/>
          </a:xfrm>
          <a:custGeom>
            <a:avLst/>
            <a:gdLst>
              <a:gd name="connsiteX0" fmla="*/ 0 w 2476500"/>
              <a:gd name="connsiteY0" fmla="*/ 0 h 892156"/>
              <a:gd name="connsiteX1" fmla="*/ 2476500 w 2476500"/>
              <a:gd name="connsiteY1" fmla="*/ 0 h 892156"/>
              <a:gd name="connsiteX2" fmla="*/ 2476500 w 2476500"/>
              <a:gd name="connsiteY2" fmla="*/ 892156 h 892156"/>
              <a:gd name="connsiteX3" fmla="*/ 0 w 2476500"/>
              <a:gd name="connsiteY3" fmla="*/ 892156 h 892156"/>
              <a:gd name="connsiteX4" fmla="*/ 0 w 2476500"/>
              <a:gd name="connsiteY4" fmla="*/ 0 h 892156"/>
              <a:gd name="connsiteX0-1" fmla="*/ 0 w 2882900"/>
              <a:gd name="connsiteY0-2" fmla="*/ 0 h 917556"/>
              <a:gd name="connsiteX1-3" fmla="*/ 2476500 w 2882900"/>
              <a:gd name="connsiteY1-4" fmla="*/ 0 h 917556"/>
              <a:gd name="connsiteX2-5" fmla="*/ 2882900 w 2882900"/>
              <a:gd name="connsiteY2-6" fmla="*/ 917556 h 917556"/>
              <a:gd name="connsiteX3-7" fmla="*/ 0 w 2882900"/>
              <a:gd name="connsiteY3-8" fmla="*/ 892156 h 917556"/>
              <a:gd name="connsiteX4-9" fmla="*/ 0 w 2882900"/>
              <a:gd name="connsiteY4-10" fmla="*/ 0 h 9175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82900" h="917556">
                <a:moveTo>
                  <a:pt x="0" y="0"/>
                </a:moveTo>
                <a:lnTo>
                  <a:pt x="2476500" y="0"/>
                </a:lnTo>
                <a:lnTo>
                  <a:pt x="2882900" y="917556"/>
                </a:lnTo>
                <a:lnTo>
                  <a:pt x="0" y="892156"/>
                </a:lnTo>
                <a:lnTo>
                  <a:pt x="0" y="0"/>
                </a:lnTo>
                <a:close/>
              </a:path>
            </a:pathLst>
          </a:custGeom>
          <a:solidFill>
            <a:srgbClr val="436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H="1">
            <a:off x="5810885" y="4041140"/>
            <a:ext cx="6134100" cy="2504440"/>
          </a:xfrm>
          <a:prstGeom prst="rect">
            <a:avLst/>
          </a:prstGeom>
          <a:solidFill>
            <a:srgbClr val="5A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flipH="1">
            <a:off x="8915400" y="3641725"/>
            <a:ext cx="2476500" cy="892175"/>
          </a:xfrm>
          <a:prstGeom prst="rect">
            <a:avLst/>
          </a:prstGeom>
          <a:solidFill>
            <a:srgbClr val="7F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48" name="矩形 1"/>
          <p:cNvSpPr>
            <a:spLocks noChangeArrowheads="1"/>
          </p:cNvSpPr>
          <p:nvPr/>
        </p:nvSpPr>
        <p:spPr bwMode="auto">
          <a:xfrm>
            <a:off x="1066800" y="2306955"/>
            <a:ext cx="48806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应用是一个状态机，视图与状态是一 一对应的。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9" name="文本框 13"/>
          <p:cNvSpPr txBox="1">
            <a:spLocks noChangeArrowheads="1"/>
          </p:cNvSpPr>
          <p:nvPr/>
        </p:nvSpPr>
        <p:spPr bwMode="auto">
          <a:xfrm>
            <a:off x="1066483" y="1521778"/>
            <a:ext cx="2209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b="1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</a:rPr>
              <a:t>）设计思想</a:t>
            </a:r>
            <a:endParaRPr lang="zh-CN" altLang="en-US" sz="1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50" name="文本框 13"/>
          <p:cNvSpPr txBox="1">
            <a:spLocks noChangeArrowheads="1"/>
          </p:cNvSpPr>
          <p:nvPr/>
        </p:nvSpPr>
        <p:spPr bwMode="auto">
          <a:xfrm>
            <a:off x="9166225" y="3865563"/>
            <a:ext cx="2211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b="1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</a:rPr>
              <a:t>）三大原则</a:t>
            </a:r>
            <a:endParaRPr lang="zh-CN" altLang="en-US" sz="1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51" name="矩形 1"/>
          <p:cNvSpPr>
            <a:spLocks noChangeArrowheads="1"/>
          </p:cNvSpPr>
          <p:nvPr/>
        </p:nvSpPr>
        <p:spPr bwMode="auto">
          <a:xfrm>
            <a:off x="1098233" y="2872740"/>
            <a:ext cx="4143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所有的状态保存在一个对象里边。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Copyright Notice"/>
          <p:cNvSpPr/>
          <p:nvPr/>
        </p:nvSpPr>
        <p:spPr bwMode="auto">
          <a:xfrm>
            <a:off x="8328025" y="536575"/>
            <a:ext cx="3097213" cy="37211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cap="small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2000" b="1" cap="small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91350" y="298450"/>
            <a:ext cx="781050" cy="8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dirty="0"/>
              <a:t>2</a:t>
            </a:r>
            <a:endParaRPr lang="en-US" altLang="zh-CN" sz="7200" dirty="0"/>
          </a:p>
        </p:txBody>
      </p:sp>
      <p:sp>
        <p:nvSpPr>
          <p:cNvPr id="2" name="椭圆 1"/>
          <p:cNvSpPr/>
          <p:nvPr/>
        </p:nvSpPr>
        <p:spPr>
          <a:xfrm>
            <a:off x="901065" y="2520950"/>
            <a:ext cx="147320" cy="1473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903605" y="3076575"/>
            <a:ext cx="147320" cy="1473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7342505" y="4745990"/>
            <a:ext cx="28327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单一数据源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7342505" y="5311775"/>
            <a:ext cx="28327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状态只读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7342505" y="5851525"/>
            <a:ext cx="28327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状态修改均由纯函数完成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844030" y="4934585"/>
            <a:ext cx="147320" cy="1473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844030" y="5500370"/>
            <a:ext cx="147320" cy="1473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844030" y="6024245"/>
            <a:ext cx="147320" cy="1473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4670"/>
            <a:ext cx="10515600" cy="4814570"/>
          </a:xfrm>
        </p:spPr>
        <p:txBody>
          <a:bodyPr>
            <a:normAutofit fontScale="90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的核心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是一个</a:t>
            </a:r>
            <a:r>
              <a:rPr lang="en-US" altLang="zh-CN" dirty="0">
                <a:solidFill>
                  <a:srgbClr val="FF0000"/>
                </a:solidFill>
              </a:rPr>
              <a:t>store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，由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提供的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cratestore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reducers[, initialstate])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方法生成。在这中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间，必须传入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，而通过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creatstore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方法创建的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是一个对象，本身又包含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个方法：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getstate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（）：获取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中当前的状态。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dispatch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）：分发一个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subscribe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listener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）：注册监听，在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发生变化时调用。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replaceReducer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nextReducer) :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更新当前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里的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redux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中负责响应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action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并修改数据的角色就是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reducer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，实质上是一个函数，函数签名为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reducer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 algn="just"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previousState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action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=&gt;  newState.reducer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的职责就是根据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previousState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action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计算出新的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 algn="just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newState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just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 algn="just">
              <a:buNone/>
            </a:pPr>
            <a:r>
              <a:rPr lang="zh-CN" altLang="en-US" sz="2000" dirty="0"/>
              <a:t>  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/>
              <a:t>LOREM IPSUM DOLOR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cap="small" dirty="0">
                <a:latin typeface="微软雅黑" panose="020B0503020204020204" charset="-122"/>
                <a:ea typeface="微软雅黑" panose="020B0503020204020204" charset="-122"/>
              </a:rPr>
              <a:t>PART TWO</a:t>
            </a:r>
            <a:endParaRPr lang="zh-CN" altLang="en-US" dirty="0"/>
          </a:p>
        </p:txBody>
      </p:sp>
      <p:sp>
        <p:nvSpPr>
          <p:cNvPr id="7171" name="文本占位符 5"/>
          <p:cNvSpPr>
            <a:spLocks noGrp="1"/>
          </p:cNvSpPr>
          <p:nvPr>
            <p:ph type="body" idx="1"/>
          </p:nvPr>
        </p:nvSpPr>
        <p:spPr>
          <a:xfrm>
            <a:off x="2366645" y="3994785"/>
            <a:ext cx="5640705" cy="1062990"/>
          </a:xfrm>
        </p:spPr>
        <p:txBody>
          <a:bodyPr/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Open Sans Light"/>
                <a:sym typeface="+mn-ea"/>
              </a:rPr>
              <a:t>简单的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  <a:cs typeface="Open Sans Light"/>
                <a:sym typeface="+mn-ea"/>
              </a:rPr>
              <a:t>redux+react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  <a:cs typeface="Open Sans Light"/>
                <a:sym typeface="+mn-ea"/>
              </a:rPr>
              <a:t>实现实例</a:t>
            </a:r>
            <a:endParaRPr lang="zh-CN" altLang="en-US" sz="3200" b="1" smtClean="0">
              <a:latin typeface="微软雅黑" panose="020B0503020204020204" charset="-122"/>
              <a:ea typeface="微软雅黑" panose="020B0503020204020204" charset="-122"/>
              <a:cs typeface="Open Sans Ligh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redux</a:t>
            </a:r>
            <a:r>
              <a:rPr lang="zh-CN" altLang="en-US" dirty="0"/>
              <a:t>流程图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320" y="1441450"/>
            <a:ext cx="7830820" cy="4959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/>
              <a:t>redux+react</a:t>
            </a:r>
            <a:r>
              <a:rPr lang="zh-CN" altLang="en-US" dirty="0"/>
              <a:t>的实现实例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4535" y="1269365"/>
            <a:ext cx="3980815" cy="838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140" y="2848610"/>
            <a:ext cx="5862955" cy="38722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55" y="2220595"/>
            <a:ext cx="4933315" cy="72771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524635" y="1259205"/>
            <a:ext cx="5132705" cy="8483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5589905" y="1325245"/>
            <a:ext cx="2216785" cy="375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018780" y="1162685"/>
            <a:ext cx="127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引入模块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410835" y="2230755"/>
            <a:ext cx="2766060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235315" y="1946910"/>
            <a:ext cx="340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</a:t>
            </a:r>
            <a:r>
              <a:rPr lang="en-US" altLang="zh-CN"/>
              <a:t>store</a:t>
            </a:r>
            <a:r>
              <a:rPr lang="zh-CN" altLang="en-US"/>
              <a:t>，引入了</a:t>
            </a:r>
            <a:r>
              <a:rPr lang="en-US" altLang="zh-CN"/>
              <a:t>reducer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1256665" y="2505710"/>
            <a:ext cx="3858260" cy="393065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731000" y="3639185"/>
            <a:ext cx="1914525" cy="343535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4539615" y="3761105"/>
            <a:ext cx="2117725" cy="41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91080" y="3597275"/>
            <a:ext cx="2044065" cy="368300"/>
          </a:xfrm>
          <a:prstGeom prst="rect">
            <a:avLst/>
          </a:pr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创建了</a:t>
            </a:r>
            <a:r>
              <a:rPr lang="en-US" altLang="zh-CN"/>
              <a:t>reducer</a:t>
            </a:r>
            <a:endParaRPr lang="en-US" altLang="zh-CN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095" y="4480560"/>
            <a:ext cx="4072255" cy="202946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44145" y="5155565"/>
            <a:ext cx="141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</a:t>
            </a:r>
            <a:r>
              <a:rPr lang="en-US" altLang="zh-CN"/>
              <a:t>action</a:t>
            </a:r>
            <a:endParaRPr lang="en-US" altLang="zh-CN"/>
          </a:p>
        </p:txBody>
      </p:sp>
      <p:sp>
        <p:nvSpPr>
          <p:cNvPr id="36" name="椭圆 35"/>
          <p:cNvSpPr/>
          <p:nvPr/>
        </p:nvSpPr>
        <p:spPr>
          <a:xfrm>
            <a:off x="2300605" y="4358005"/>
            <a:ext cx="3211195" cy="21355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6" idx="2"/>
          </p:cNvCxnSpPr>
          <p:nvPr/>
        </p:nvCxnSpPr>
        <p:spPr>
          <a:xfrm flipH="1" flipV="1">
            <a:off x="1384300" y="5335270"/>
            <a:ext cx="916305" cy="90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738235" y="1872615"/>
            <a:ext cx="631825" cy="459105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952750" y="3549650"/>
            <a:ext cx="1047750" cy="459105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25475" y="5109845"/>
            <a:ext cx="759460" cy="459105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06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06"/>
  <p:tag name="KSO_WM_TAG_VERSION" val="1.0"/>
  <p:tag name="KSO_WM_SLIDE_ID" val="basetag20163606_7"/>
  <p:tag name="KSO_WM_SLIDE_INDEX" val="7"/>
  <p:tag name="KSO_WM_SLIDE_ITEM_CNT" val="0"/>
  <p:tag name="KSO_WM_SLIDE_TYPE" val="sectionTitle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06"/>
  <p:tag name="KSO_WM_TAG_VERSION" val="1.0"/>
  <p:tag name="KSO_WM_SLIDE_ID" val="basetag20163606_2"/>
  <p:tag name="KSO_WM_SLIDE_INDEX" val="2"/>
  <p:tag name="KSO_WM_SLIDE_ITEM_CNT" val="0"/>
  <p:tag name="KSO_WM_SLIDE_TYPE" val="text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06"/>
  <p:tag name="KSO_WM_TAG_VERSION" val="1.0"/>
  <p:tag name="KSO_WM_SLIDE_ID" val="basetag20163606_2"/>
  <p:tag name="KSO_WM_SLIDE_INDEX" val="2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06"/>
  <p:tag name="KSO_WM_TAG_VERSION" val="1.0"/>
  <p:tag name="KSO_WM_SLIDE_ID" val="basetag20163606_2"/>
  <p:tag name="KSO_WM_SLIDE_INDEX" val="2"/>
  <p:tag name="KSO_WM_SLIDE_ITEM_CNT" val="0"/>
  <p:tag name="KSO_WM_SLIDE_TYPE" val="text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06"/>
  <p:tag name="KSO_WM_TAG_VERSION" val="1.0"/>
  <p:tag name="KSO_WM_SLIDE_ID" val="basetag20163606_2"/>
  <p:tag name="KSO_WM_SLIDE_INDEX" val="2"/>
  <p:tag name="KSO_WM_SLIDE_ITEM_CNT" val="0"/>
  <p:tag name="KSO_WM_SLIDE_TYPE" val="text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06"/>
  <p:tag name="KSO_WM_TAG_VERSION" val="1.0"/>
  <p:tag name="KSO_WM_SLIDE_ID" val="basetag20163606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06"/>
  <p:tag name="KSO_WM_TAG_VERSION" val="1.0"/>
  <p:tag name="KSO_WM_SLIDE_ID" val="basetag20163606_2"/>
  <p:tag name="KSO_WM_SLIDE_INDEX" val="2"/>
  <p:tag name="KSO_WM_SLIDE_ITEM_CNT" val="0"/>
  <p:tag name="KSO_WM_SLIDE_TYPE" val="text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06"/>
  <p:tag name="KSO_WM_TAG_VERSION" val="1.0"/>
  <p:tag name="KSO_WM_SLIDE_ID" val="basetag20163606_10"/>
  <p:tag name="KSO_WM_SLIDE_INDEX" val="10"/>
  <p:tag name="KSO_WM_SLIDE_ITEM_CNT" val="0"/>
  <p:tag name="KSO_WM_SLIDE_TYPE" val="text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06"/>
  <p:tag name="KSO_WM_TAG_VERSION" val="1.0"/>
  <p:tag name="KSO_WM_SLIDE_ID" val="basetag20163606_32"/>
  <p:tag name="KSO_WM_SLIDE_INDEX" val="32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06"/>
</p:tagLst>
</file>

<file path=ppt/tags/tag3.xml><?xml version="1.0" encoding="utf-8"?>
<p:tagLst xmlns:p="http://schemas.openxmlformats.org/presentationml/2006/main">
  <p:tag name="KSO_WM_TEMPLATE_CATEGORY" val="basetag"/>
  <p:tag name="KSO_WM_TEMPLATE_INDEX" val="20163606"/>
  <p:tag name="KSO_WM_TAG_VERSION" val="1.0"/>
  <p:tag name="KSO_WM_TEMPLATE_THUMBS_INDEX" val="1、4、6、7、8、16、19、21、22、25、31、32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3606"/>
  <p:tag name="KSO_WM_TAG_VERSION" val="1.0"/>
  <p:tag name="KSO_WM_SLIDE_ID" val="basetag20163606_1"/>
  <p:tag name="KSO_WM_SLIDE_INDEX" val="1"/>
  <p:tag name="KSO_WM_SLIDE_ITEM_CNT" val="0"/>
  <p:tag name="KSO_WM_SLIDE_TYPE" val="title"/>
  <p:tag name="KSO_WM_TEMPLATE_THUMBS_INDEX" val="1、4、6、7、8、16、19、21、22、25、31、32"/>
  <p:tag name="KSO_WM_BEAUTIFY_FLAG" val="#wm#"/>
</p:tagLst>
</file>

<file path=ppt/tags/tag5.xml><?xml version="1.0" encoding="utf-8"?>
<p:tagLst xmlns:p="http://schemas.openxmlformats.org/presentationml/2006/main">
  <p:tag name="KSO_WM_TEMPLATE_CATEGORY" val="basetag"/>
  <p:tag name="KSO_WM_TEMPLATE_INDEX" val="20163606"/>
  <p:tag name="KSO_WM_TAG_VERSION" val="1.0"/>
  <p:tag name="KSO_WM_SLIDE_ID" val="basetag20163606_6"/>
  <p:tag name="KSO_WM_SLIDE_INDEX" val="6"/>
  <p:tag name="KSO_WM_SLIDE_ITEM_CNT" val="0"/>
  <p:tag name="KSO_WM_SLIDE_TYPE" val="contents"/>
  <p:tag name="KSO_WM_BEAUTIFY_FLAG" val="#wm#"/>
</p:tagLst>
</file>

<file path=ppt/tags/tag6.xml><?xml version="1.0" encoding="utf-8"?>
<p:tagLst xmlns:p="http://schemas.openxmlformats.org/presentationml/2006/main">
  <p:tag name="KSO_WM_TEMPLATE_CATEGORY" val="basetag"/>
  <p:tag name="KSO_WM_TEMPLATE_INDEX" val="20163606"/>
  <p:tag name="KSO_WM_TAG_VERSION" val="1.0"/>
  <p:tag name="KSO_WM_SLIDE_ID" val="basetag20163606_7"/>
  <p:tag name="KSO_WM_SLIDE_INDEX" val="7"/>
  <p:tag name="KSO_WM_SLIDE_ITEM_CNT" val="0"/>
  <p:tag name="KSO_WM_SLIDE_TYPE" val="sectionTitle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06"/>
  <p:tag name="KSO_WM_TAG_VERSION" val="1.0"/>
  <p:tag name="KSO_WM_SLIDE_ID" val="basetag20163606_9"/>
  <p:tag name="KSO_WM_SLIDE_INDEX" val="9"/>
  <p:tag name="KSO_WM_SLIDE_ITEM_CNT" val="0"/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06"/>
  <p:tag name="KSO_WM_TAG_VERSION" val="1.0"/>
  <p:tag name="KSO_WM_SLIDE_ID" val="basetag20163606_10"/>
  <p:tag name="KSO_WM_SLIDE_INDEX" val="10"/>
  <p:tag name="KSO_WM_SLIDE_ITEM_CNT" val="0"/>
  <p:tag name="KSO_WM_SLIDE_TYPE" val="text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06"/>
  <p:tag name="KSO_WM_TAG_VERSION" val="1.0"/>
  <p:tag name="KSO_WM_SLIDE_ID" val="basetag20163606_2"/>
  <p:tag name="KSO_WM_SLIDE_INDEX" val="2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1576</Words>
  <Application>WPS 演示</Application>
  <PresentationFormat>宽屏</PresentationFormat>
  <Paragraphs>118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微软雅黑</vt:lpstr>
      <vt:lpstr>Open Sans Light</vt:lpstr>
      <vt:lpstr>Calibri</vt:lpstr>
      <vt:lpstr>Arial Unicode MS</vt:lpstr>
      <vt:lpstr>Segoe Print</vt:lpstr>
      <vt:lpstr>1_Office 主题</vt:lpstr>
      <vt:lpstr>redux介绍</vt:lpstr>
      <vt:lpstr>PowerPoint 演示文稿</vt:lpstr>
      <vt:lpstr>PART ONE</vt:lpstr>
      <vt:lpstr>PowerPoint 演示文稿</vt:lpstr>
      <vt:lpstr>PowerPoint 演示文稿</vt:lpstr>
      <vt:lpstr>LOREM IPSUM DOLOR</vt:lpstr>
      <vt:lpstr>PART TWO</vt:lpstr>
      <vt:lpstr>redux流程图</vt:lpstr>
      <vt:lpstr>redux+react的实现实例</vt:lpstr>
      <vt:lpstr>PowerPoint 演示文稿</vt:lpstr>
      <vt:lpstr>flux与redux流程对比</vt:lpstr>
      <vt:lpstr>PART THREE</vt:lpstr>
      <vt:lpstr>flux与redux流程对比</vt:lpstr>
      <vt:lpstr>异步操作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不只是说说而已</cp:lastModifiedBy>
  <cp:revision>5</cp:revision>
  <dcterms:created xsi:type="dcterms:W3CDTF">2017-12-13T02:05:00Z</dcterms:created>
  <dcterms:modified xsi:type="dcterms:W3CDTF">2017-12-21T06:09:27Z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