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8E5D63-0802-4EA9-849D-2FD0D3A94F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82016C-B43E-44F0-958E-62DD717A8B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808429-BDBB-4BA0-9795-901CCCF9BC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6EEBA7-10E4-448B-BD99-1FF8307C0C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41F542-F184-47B6-8E19-7D45AEDF7C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DAB117-0B7B-4FE2-B2E6-EC40601A7C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3B7AB-9997-4887-8FAA-19503F531A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1B395A-F097-4544-90EE-97DA5246BC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67DD1B-C93F-4ECD-964A-78A9191462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2ACFB9-865B-440C-814A-377C3099D0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856C1A-B925-4F75-B67B-3F86760397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3FD6A4-2C9A-42C4-AF82-3189321E12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C8AF79-2188-4784-8000-C85E86C82B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18B178-A82B-400F-8322-61EDA2C18C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CE75D3-35DC-4D66-AA75-9EE8DD213D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1A7C13-346D-4CEC-AA93-71484ACFC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DF1390-CB31-496F-B986-31D9640C4E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E3FDED-A94B-4B12-A47D-EEC44F436A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2B7C81-2195-48B9-B8EB-DE0E1FEE79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EBFB52-B667-4218-8DB6-8024AF8A8C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F6E3AB-0BD9-4ACC-A482-AB61CD735A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A4E3A8-1DEE-48BB-9C01-81FFAFEC89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270471-1F3B-4FE8-BB7D-69BDE5D358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F8159B-7B68-4A73-AD45-ED5E21BC4E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450D6A-2E21-4370-9990-8A2F283F74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654280-92B7-43A1-886D-2524A3E62C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14ED4D-E168-41FE-9569-BCCAD0F8FD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8884F0-9339-4476-972A-05A124DEC1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FE3BA3-6B36-468A-866E-49D300E69B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4E6A24-9AA8-4CD8-8279-430A3492A3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B3E13E-B270-47B9-A15E-DF55D1D4D1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114443-83F7-442A-A795-8B55794381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7509DF-74D4-49F6-8604-BE0E481CCF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67F84A-A9BB-4DAF-8F5E-5144FE463C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C88E73-4FC3-408F-AFF5-42F905B762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C51D5E-1A34-429D-9265-EDF73A2DA3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E1BE7434-58EE-483A-9A74-D6A5ABAC5EA0}" type="author">
              <a:rPr b="0" lang="en-US" sz="1800" spc="-1" strike="noStrike">
                <a:latin typeface="Arial"/>
              </a:rPr>
              <a:t>Kaitao Yang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DAC6B5F9-B1C1-471D-A48A-4D3BD5B7CCE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8298436B-94DF-4CDF-B19A-5BF5FCDECA5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7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8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9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18FAEF8D-FBA5-4B25-8580-B55A11DB2D9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250" spc="-1" strike="noStrike">
                <a:latin typeface="Arial"/>
              </a:rPr>
              <a:t>Click to edit the title text format</a:t>
            </a:r>
            <a:endParaRPr b="0" lang="en-US" sz="425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media/ktyang/D1/Projects/reinforcement-learning-for-recommendation/notebooks/data_profiling_report.html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github.com/ykaitao/the-elements-of-reinforcement-learning/blob/master/notebooks/equations.ipynb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Recommendation using Reinforcement Learning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Contextual multi armed bandit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Policy: a model (e.g., </a:t>
            </a:r>
            <a:r>
              <a:rPr b="0" lang="en-US" sz="3200" spc="-1" strike="noStrike">
                <a:latin typeface="Arial"/>
              </a:rPr>
              <a:t>a decision tree, or a </a:t>
            </a:r>
            <a:r>
              <a:rPr b="0" lang="en-US" sz="3200" spc="-1" strike="noStrike">
                <a:latin typeface="Arial"/>
              </a:rPr>
              <a:t>logistic regression </a:t>
            </a:r>
            <a:r>
              <a:rPr b="0" lang="en-US" sz="3200" spc="-1" strike="noStrike">
                <a:latin typeface="Arial"/>
              </a:rPr>
              <a:t>model) is used to </a:t>
            </a:r>
            <a:r>
              <a:rPr b="0" lang="en-US" sz="3200" spc="-1" strike="noStrike">
                <a:latin typeface="Arial"/>
              </a:rPr>
              <a:t>predict the action </a:t>
            </a:r>
            <a:r>
              <a:rPr b="0" lang="en-US" sz="3200" spc="-1" strike="noStrike">
                <a:latin typeface="Arial"/>
              </a:rPr>
              <a:t>based on state. At </a:t>
            </a:r>
            <a:r>
              <a:rPr b="0" lang="en-US" sz="3200" spc="-1" strike="noStrike">
                <a:latin typeface="Arial"/>
              </a:rPr>
              <a:t>each time step, the </a:t>
            </a:r>
            <a:r>
              <a:rPr b="0" lang="en-US" sz="3200" spc="-1" strike="noStrike">
                <a:latin typeface="Arial"/>
              </a:rPr>
              <a:t>model is trained </a:t>
            </a:r>
            <a:r>
              <a:rPr b="0" lang="en-US" sz="3200" spc="-1" strike="noStrike">
                <a:latin typeface="Arial"/>
              </a:rPr>
              <a:t>using data of </a:t>
            </a:r>
            <a:r>
              <a:rPr b="0" lang="en-US" sz="3200" spc="-1" strike="noStrike">
                <a:latin typeface="Arial"/>
              </a:rPr>
              <a:t>previous time step.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19,496 </a:t>
            </a:r>
            <a:r>
              <a:rPr b="0" lang="en-US" sz="3200" spc="-1" strike="noStrike">
                <a:latin typeface="Arial"/>
              </a:rPr>
              <a:t>success using </a:t>
            </a:r>
            <a:r>
              <a:rPr b="0" lang="en-US" sz="3200" spc="-1" strike="noStrike">
                <a:latin typeface="Arial"/>
              </a:rPr>
              <a:t>decision tree, 19,596 </a:t>
            </a:r>
            <a:r>
              <a:rPr b="0" lang="en-US" sz="3200" spc="-1" strike="noStrike">
                <a:latin typeface="Arial"/>
              </a:rPr>
              <a:t>success (53.3% </a:t>
            </a:r>
            <a:r>
              <a:rPr b="0" lang="en-US" sz="3200" spc="-1" strike="noStrike">
                <a:latin typeface="Arial"/>
              </a:rPr>
              <a:t>better than policy2) </a:t>
            </a:r>
            <a:r>
              <a:rPr b="0" lang="en-US" sz="3200" spc="-1" strike="noStrike">
                <a:latin typeface="Arial"/>
              </a:rPr>
              <a:t>using logistic </a:t>
            </a:r>
            <a:r>
              <a:rPr b="0" lang="en-US" sz="3200" spc="-1" strike="noStrike">
                <a:latin typeface="Arial"/>
              </a:rPr>
              <a:t>regression.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32594C-FBEF-46A4-B3FD-2026CDCBC2F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F2975C-B86E-471F-8198-01DBE15C809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118640" y="5255280"/>
            <a:ext cx="2266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260EB15A-3B41-4127-955C-D879BE9DE29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53240" y="1293840"/>
            <a:ext cx="4308480" cy="90972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453240" y="2238480"/>
            <a:ext cx="4257720" cy="92268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453240" y="3182040"/>
            <a:ext cx="3636720" cy="90972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4"/>
          <a:stretch/>
        </p:blipFill>
        <p:spPr>
          <a:xfrm>
            <a:off x="453240" y="4126680"/>
            <a:ext cx="3833280" cy="90972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5"/>
          <a:stretch/>
        </p:blipFill>
        <p:spPr>
          <a:xfrm>
            <a:off x="5135760" y="2144160"/>
            <a:ext cx="4535280" cy="3002400"/>
          </a:xfrm>
          <a:prstGeom prst="rect">
            <a:avLst/>
          </a:prstGeom>
          <a:ln w="0"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693000" y="302040"/>
            <a:ext cx="86929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Kaitao Yang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Exploration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Reinforcement learning </a:t>
            </a:r>
            <a:r>
              <a:rPr b="0" lang="en-US" sz="3200" spc="-1" strike="noStrike">
                <a:latin typeface="Arial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Multi-armed Bandit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Contextual Multi-armed Bandit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Future 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F4F33A-6122-4898-A1C8-304ACDC3D94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Data Exploration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5988600" y="797400"/>
            <a:ext cx="4039560" cy="406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Missing value ratio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('20.99%', 'days_since_last_visit'),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'year_home_built'),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'net_worth'),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'montrd_home_security_sys_own_value'),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'mkt_trend_env_focused_hh_value'),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'mkt_organic_product_purchasers_value'),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'mkt_green_product_purchasers_value'),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'length_of_residence'),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'income'),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'home_market_value'),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'high_end_shoppers_value'),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'do_it_yourselfer_value'),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('0.15%', 'zipcode'),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'visit_id'),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</a:rPr>
              <a:t>success</a:t>
            </a:r>
            <a:r>
              <a:rPr b="0" lang="en-US" sz="1300" spc="-1" strike="noStrike">
                <a:latin typeface="Arial"/>
              </a:rPr>
              <a:t>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'repeat_visit'),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'pro'),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'new_movers'),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</a:rPr>
              <a:t>experience</a:t>
            </a:r>
            <a:r>
              <a:rPr b="0" lang="en-US" sz="1300" spc="-1" strike="noStrike">
                <a:latin typeface="Arial"/>
              </a:rPr>
              <a:t>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'date_time')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4945320" y="5221080"/>
            <a:ext cx="419112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here for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hlinkClick r:id="rId1"/>
              </a:rPr>
              <a:t>data_profiling_report.html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49680" y="847800"/>
            <a:ext cx="5076360" cy="2114280"/>
          </a:xfrm>
          <a:prstGeom prst="rect">
            <a:avLst/>
          </a:prstGeom>
          <a:ln w="10800"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48240" y="3027240"/>
            <a:ext cx="5068800" cy="1066320"/>
          </a:xfrm>
          <a:prstGeom prst="rect">
            <a:avLst/>
          </a:prstGeom>
          <a:ln w="10800">
            <a:noFill/>
          </a:ln>
        </p:spPr>
      </p:pic>
      <p:pic>
        <p:nvPicPr>
          <p:cNvPr id="236" name="" descr=""/>
          <p:cNvPicPr/>
          <p:nvPr/>
        </p:nvPicPr>
        <p:blipFill>
          <a:blip r:embed="rId4"/>
          <a:stretch/>
        </p:blipFill>
        <p:spPr>
          <a:xfrm>
            <a:off x="24120" y="4156200"/>
            <a:ext cx="3590640" cy="14094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39138C-5670-4EF7-851F-E8BBF384856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Data Exploration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904320" y="1166400"/>
            <a:ext cx="8267400" cy="39906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AC7C40-19E1-424A-9EFC-A07401B6345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Reinforcement learning introduction</a:t>
            </a:r>
            <a:endParaRPr b="0" lang="en-US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1" name=""/>
              <p:cNvSpPr txBox="1"/>
              <p:nvPr/>
            </p:nvSpPr>
            <p:spPr>
              <a:xfrm>
                <a:off x="504000" y="1326600"/>
                <a:ext cx="9073800" cy="3283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Markov</m:t>
                    </m:r>
                    <m:r>
                      <m:t xml:space="preserve">decision</m:t>
                    </m:r>
                    <m:r>
                      <m:t xml:space="preserve">process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4</m:t>
                    </m:r>
                    <m:r>
                      <m:t xml:space="preserve">−</m:t>
                    </m:r>
                    <m:r>
                      <m:t xml:space="preserve">tuple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A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e>
                    </m:d>
                    <m:r>
                      <m:t xml:space="preserve">,</m:t>
                    </m:r>
                    <m:r>
                      <m:t xml:space="preserve">where</m:t>
                    </m:r>
                    <m:r>
                      <m:t xml:space="preserve">:</m:t>
                    </m:r>
                    <m:r>
                      <m:t xml:space="preserve">S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set</m:t>
                    </m:r>
                    <m:r>
                      <m:t xml:space="preserve">of</m:t>
                    </m:r>
                    <m:r>
                      <m:t xml:space="preserve">states</m:t>
                    </m:r>
                    <m:r>
                      <m:t xml:space="preserve">called</m:t>
                    </m:r>
                    <m:r>
                      <m:t xml:space="preserve">the</m:t>
                    </m:r>
                    <m:r>
                      <m:t xml:space="preserve">state</m:t>
                    </m:r>
                    <m:r>
                      <m:t xml:space="preserve">space</m:t>
                    </m:r>
                    <m:r>
                      <m:t xml:space="preserve">,</m:t>
                    </m:r>
                    <m:r>
                      <m:t xml:space="preserve">A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set</m:t>
                    </m:r>
                    <m:r>
                      <m:t xml:space="preserve">of</m:t>
                    </m:r>
                    <m:r>
                      <m:t xml:space="preserve">actions</m:t>
                    </m:r>
                    <m:r>
                      <m:t xml:space="preserve">called</m:t>
                    </m:r>
                    <m:r>
                      <m:t xml:space="preserve">the</m:t>
                    </m:r>
                    <m:r>
                      <m:t xml:space="preserve">action</m:t>
                    </m:r>
                    <m:r>
                      <m:t xml:space="preserve">space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alternatively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r>
                          <m:t xml:space="preserve">is</m:t>
                        </m:r>
                        <m:r>
                          <m:t xml:space="preserve">the</m:t>
                        </m:r>
                        <m:r>
                          <m:t xml:space="preserve">set</m:t>
                        </m:r>
                        <m:r>
                          <m:t xml:space="preserve">of</m:t>
                        </m:r>
                        <m:r>
                          <m:t xml:space="preserve">actions</m:t>
                        </m:r>
                        <m:r>
                          <m:t xml:space="preserve">available</m:t>
                        </m:r>
                      </m:e>
                      <m:e/>
                      <m:e>
                        <m:r>
                          <m:t xml:space="preserve">state</m:t>
                        </m:r>
                        <m:r>
                          <m:t xml:space="preserve">s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,</m:t>
                    </m:r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a</m:t>
                        </m:r>
                      </m:e>
                    </m:d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a</m:t>
                        </m:r>
                      </m:e>
                    </m:d>
                    <m:r>
                      <m:t xml:space="preserve">is</m:t>
                    </m:r>
                    <m:r>
                      <m:t xml:space="preserve">the</m:t>
                    </m:r>
                    <m:r>
                      <m:t xml:space="preserve">probability</m:t>
                    </m:r>
                    <m:r>
                      <m:t xml:space="preserve">that</m:t>
                    </m:r>
                    <m:r>
                      <m:t xml:space="preserve">action</m:t>
                    </m:r>
                    <m:r>
                      <m:t xml:space="preserve">a</m:t>
                    </m:r>
                    <m:r>
                      <m:t xml:space="preserve">a</m:t>
                    </m:r>
                    <m:r>
                      <m:t xml:space="preserve">∈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s</m:t>
                    </m:r>
                    <m:r>
                      <m:t xml:space="preserve">at</m:t>
                    </m:r>
                    <m:r>
                      <m:t xml:space="preserve">time</m:t>
                    </m:r>
                    <m:r>
                      <m:t xml:space="preserve">t</m:t>
                    </m:r>
                    <m:r>
                      <m:t xml:space="preserve">t</m:t>
                    </m:r>
                    <m:r>
                      <m:t xml:space="preserve">will</m:t>
                    </m:r>
                    <m:r>
                      <m:t xml:space="preserve">lead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at</m:t>
                    </m:r>
                    <m:r>
                      <m:t xml:space="preserve">time</m:t>
                    </m:r>
                    <m:r>
                      <m:t xml:space="preserve">t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t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is</m:t>
                    </m:r>
                    <m:r>
                      <m:t xml:space="preserve">the</m:t>
                    </m:r>
                    <m:r>
                      <m:t xml:space="preserve">immediate</m:t>
                    </m:r>
                    <m:r>
                      <m:t xml:space="preserve">reward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expected</m:t>
                        </m:r>
                        <m:r>
                          <m:t xml:space="preserve">immediate</m:t>
                        </m:r>
                        <m:r>
                          <m:t xml:space="preserve">reward</m:t>
                        </m:r>
                      </m:e>
                    </m:d>
                    <m:r>
                      <m:t xml:space="preserve">received</m:t>
                    </m:r>
                    <m:r>
                      <m:t xml:space="preserve">after</m:t>
                    </m:r>
                    <m:r>
                      <m:t xml:space="preserve">transitioning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s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,</m:t>
                    </m:r>
                    <m:r>
                      <m:t xml:space="preserve">due</m:t>
                    </m:r>
                    <m:r>
                      <m:t xml:space="preserve">action</m:t>
                    </m:r>
                    <m:r>
                      <m:t xml:space="preserve">a</m:t>
                    </m:r>
                    <m:r>
                      <m:t xml:space="preserve">a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83160" y="982800"/>
            <a:ext cx="3647880" cy="1406160"/>
          </a:xfrm>
          <a:prstGeom prst="rect">
            <a:avLst/>
          </a:prstGeom>
          <a:ln w="10800">
            <a:noFill/>
          </a:ln>
        </p:spPr>
      </p:pic>
      <p:sp>
        <p:nvSpPr>
          <p:cNvPr id="243" name=""/>
          <p:cNvSpPr txBox="1"/>
          <p:nvPr/>
        </p:nvSpPr>
        <p:spPr>
          <a:xfrm>
            <a:off x="3507120" y="5190480"/>
            <a:ext cx="57168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Click here for: </a:t>
            </a:r>
            <a:r>
              <a:rPr b="0" lang="en-US" sz="1800" spc="-1" strike="noStrike">
                <a:latin typeface="Arial"/>
                <a:hlinkClick r:id="rId2"/>
              </a:rPr>
              <a:t>Reinforcement learning lecture notes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3987000" y="855720"/>
            <a:ext cx="4457520" cy="3968280"/>
          </a:xfrm>
          <a:prstGeom prst="rect">
            <a:avLst/>
          </a:prstGeom>
          <a:ln w="10800">
            <a:noFill/>
          </a:ln>
        </p:spPr>
      </p:pic>
      <p:pic>
        <p:nvPicPr>
          <p:cNvPr id="245" name="" descr=""/>
          <p:cNvPicPr/>
          <p:nvPr/>
        </p:nvPicPr>
        <p:blipFill>
          <a:blip r:embed="rId4"/>
          <a:stretch/>
        </p:blipFill>
        <p:spPr>
          <a:xfrm>
            <a:off x="80640" y="2723760"/>
            <a:ext cx="3688560" cy="2076120"/>
          </a:xfrm>
          <a:prstGeom prst="rect">
            <a:avLst/>
          </a:prstGeom>
          <a:ln w="10800">
            <a:noFill/>
          </a:ln>
        </p:spPr>
      </p:pic>
      <p:pic>
        <p:nvPicPr>
          <p:cNvPr id="246" name="" descr=""/>
          <p:cNvPicPr/>
          <p:nvPr/>
        </p:nvPicPr>
        <p:blipFill>
          <a:blip r:embed="rId5"/>
          <a:stretch/>
        </p:blipFill>
        <p:spPr>
          <a:xfrm>
            <a:off x="8445960" y="861840"/>
            <a:ext cx="1595520" cy="1016280"/>
          </a:xfrm>
          <a:prstGeom prst="rect">
            <a:avLst/>
          </a:prstGeom>
          <a:ln w="10800">
            <a:noFill/>
          </a:ln>
        </p:spPr>
      </p:pic>
      <p:pic>
        <p:nvPicPr>
          <p:cNvPr id="247" name="" descr=""/>
          <p:cNvPicPr/>
          <p:nvPr/>
        </p:nvPicPr>
        <p:blipFill>
          <a:blip r:embed="rId6"/>
          <a:stretch/>
        </p:blipFill>
        <p:spPr>
          <a:xfrm>
            <a:off x="7362000" y="2463480"/>
            <a:ext cx="698040" cy="444600"/>
          </a:xfrm>
          <a:prstGeom prst="rect">
            <a:avLst/>
          </a:prstGeom>
          <a:ln w="10800">
            <a:noFill/>
          </a:ln>
        </p:spPr>
      </p:pic>
      <p:sp>
        <p:nvSpPr>
          <p:cNvPr id="248" name=""/>
          <p:cNvSpPr txBox="1"/>
          <p:nvPr/>
        </p:nvSpPr>
        <p:spPr>
          <a:xfrm>
            <a:off x="8956080" y="2512800"/>
            <a:ext cx="3726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7"/>
          <a:stretch/>
        </p:blipFill>
        <p:spPr>
          <a:xfrm>
            <a:off x="8184960" y="2463120"/>
            <a:ext cx="695520" cy="445320"/>
          </a:xfrm>
          <a:prstGeom prst="rect">
            <a:avLst/>
          </a:prstGeom>
          <a:ln w="10800">
            <a:noFill/>
          </a:ln>
        </p:spPr>
      </p:pic>
      <p:pic>
        <p:nvPicPr>
          <p:cNvPr id="250" name="" descr=""/>
          <p:cNvPicPr/>
          <p:nvPr/>
        </p:nvPicPr>
        <p:blipFill>
          <a:blip r:embed="rId8"/>
          <a:stretch/>
        </p:blipFill>
        <p:spPr>
          <a:xfrm>
            <a:off x="9335520" y="2455920"/>
            <a:ext cx="721080" cy="459360"/>
          </a:xfrm>
          <a:prstGeom prst="rect">
            <a:avLst/>
          </a:prstGeom>
          <a:ln w="10800">
            <a:noFill/>
          </a:ln>
        </p:spPr>
      </p:pic>
      <p:pic>
        <p:nvPicPr>
          <p:cNvPr id="251" name="" descr=""/>
          <p:cNvPicPr/>
          <p:nvPr/>
        </p:nvPicPr>
        <p:blipFill>
          <a:blip r:embed="rId9"/>
          <a:stretch/>
        </p:blipFill>
        <p:spPr>
          <a:xfrm>
            <a:off x="8519040" y="3602520"/>
            <a:ext cx="1534320" cy="12434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7C1B15-7EDC-4C2F-9029-DE46D24D9C0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How to evaluate a policy?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Deterministic policy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Maximize the total number of success of n </a:t>
            </a:r>
            <a:r>
              <a:rPr b="0" lang="en-US" sz="3200" spc="-1" strike="noStrike">
                <a:latin typeface="Arial"/>
              </a:rPr>
              <a:t>days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e.g., policy1: always choosing version1, leads </a:t>
            </a:r>
            <a:r>
              <a:rPr b="0" lang="en-US" sz="3200" spc="-1" strike="noStrike">
                <a:latin typeface="Arial"/>
              </a:rPr>
              <a:t>to 12,772 success in given the dataset.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e.g., policy2: always choosing version 2 leads </a:t>
            </a:r>
            <a:r>
              <a:rPr b="0" lang="en-US" sz="3200" spc="-1" strike="noStrike">
                <a:latin typeface="Arial"/>
              </a:rPr>
              <a:t>to 12,779 success.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Stochastic policy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Maximize the expectation of total number of </a:t>
            </a:r>
            <a:r>
              <a:rPr b="0" lang="en-US" sz="3200" spc="-1" strike="noStrike">
                <a:latin typeface="Arial"/>
              </a:rPr>
              <a:t>success of n days (and minimize the variance </a:t>
            </a:r>
            <a:r>
              <a:rPr b="0" lang="en-US" sz="3200" spc="-1" strike="noStrike">
                <a:latin typeface="Arial"/>
              </a:rPr>
              <a:t>of it)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0F7CFF-E6B0-4D04-BCD9-3228A28EF5A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Multi armed bandit (deterministic)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Time step: daily (we are free to choose other time </a:t>
            </a:r>
            <a:r>
              <a:rPr b="0" lang="en-US" sz="3200" spc="-1" strike="noStrike">
                <a:latin typeface="Arial"/>
              </a:rPr>
              <a:t>granularity</a:t>
            </a:r>
            <a:r>
              <a:rPr b="0" lang="en-US" sz="3200" spc="-1" strike="noStrike">
                <a:latin typeface="Arial"/>
              </a:rPr>
              <a:t>: e.g., weekly, hourly, etc.).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Policy3: at the current time step, choose an action (version1 or version 2) which had the higher success rate at the previous time step.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13,436 success in given the dataset (5.1% better than policy2).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56B1A8-1B04-44C8-A155-E5465D24D64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Multi armed bandit (stochastic)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Policy4: the same as policy3, </a:t>
            </a:r>
            <a:r>
              <a:rPr b="0" lang="en-US" sz="3200" spc="-1" strike="noStrike">
                <a:latin typeface="Arial"/>
              </a:rPr>
              <a:t>but 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3A81F9-6CC9-4917-82E7-4C7E4A6770B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2022-12-29T11:18:18Z</dcterms:created>
  <dc:creator>Kaitao Yang</dc:creator>
  <dc:description/>
  <dc:language>en-US</dc:language>
  <cp:lastModifiedBy>Kaitao Yang</cp:lastModifiedBy>
  <dcterms:modified xsi:type="dcterms:W3CDTF">2023-01-02T16:28:41Z</dcterms:modified>
  <cp:revision>45</cp:revision>
  <dc:subject/>
  <dc:title>Portfolio</dc:title>
</cp:coreProperties>
</file>