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58CE6-47A0-4A31-9229-6FEF3CBD45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8DBE4-90B6-47F7-B152-A3F7A34CB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97401-CDA8-42D5-97C2-3585A985F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7AB39-5F27-4641-A0D0-82191AD3A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AA2AA-E0D6-4B7F-90D4-65D7CEA561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D8431B-C0F2-4B99-8D4C-B3AC0FF9B3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0D0BD-5C8A-4785-84AA-7BEC222326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DAA01-EC25-4F01-8C4F-3BE960D36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5F5EC-4C54-4853-B16B-292DE775B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7DF84-475C-4400-BD0C-FA5B911C26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36710-5FC0-487A-BB50-6BFA82B34A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E587E-9B95-4011-89BA-7DBBFDD659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2E72EB-A28B-4BAD-812F-17782CAB58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0979E4-14B5-4E53-B205-22FC4414D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5B5E0E-7DF5-4E25-A83A-ED9CEAA059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28B692-803D-4B80-A3D0-91AB4E9415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07C3BA-436F-43D2-9860-9A9C5D20B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A37D2C-5B02-4CBA-9A8E-0257CBC545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C63F86-31C3-43B5-8354-E166F8F495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767D4-DCF9-4EE3-B418-DF407D8EF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D6A5F7-9477-4764-8182-41C576D0DB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8F3BC2-A3A3-484B-8924-AD6569F3FC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8DF47F-6E4D-4CD8-9092-B76298D033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9FB128-8475-455B-B67C-F7C78D8E13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59DDC1-554A-41DD-B231-6145F71678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521E3E-EE4B-40D0-9828-9FB42C2B81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3EC978-7F1B-411F-AC2C-04E451F739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0C480F-7E9C-4EEB-B167-968ED959B6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3FE8B4-27D2-4934-9F08-D7D7F7CB1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4E8F53-B6C5-4158-BDC1-1F07AFC54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12AEE9-CF87-4D3F-B8D7-157EC31B43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719CDB-3844-46ED-A9DE-25AF742340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913FB3-7737-44AB-97DD-32C1A98F91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812B2C-40FD-494C-B1A5-9BA0CC7945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BFBABA-C991-4898-BDE0-A9F560367F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37D3D4-C5F7-41DA-95F4-D2F3A0770C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4E242B3C-3224-4A69-856B-F4A85584326D}" type="author">
              <a:rPr b="0" lang="en-US" sz="1800" spc="-1" strike="noStrike">
                <a:latin typeface="Arial"/>
              </a:rPr>
              <a:t>Kaitao Yang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17917A1-289A-4512-95B6-985144A1C36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7623176-A5C5-4C89-9AF6-1BE56EB2170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5E884C4-6B0D-4CD9-B640-5EE249CD888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250" spc="-1" strike="noStrike">
                <a:latin typeface="Arial"/>
              </a:rPr>
              <a:t>Click to edit the title text format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media/ktyang/D1/Projects/reinforcement-learning-for-recommendation/notebooks/data_profiling_report.html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ykaitao/the-elements-of-reinforcement-learning/blob/master/notebooks/equations.ipynb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Recommendation using Reinforcement Learning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(stochastic, ε-greedy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Policy4: the same as policy3, except that: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mean: 13,427, std: 36, </a:t>
            </a:r>
            <a:r>
              <a:rPr b="0" lang="en-US" sz="3000" spc="-1" strike="noStrike">
                <a:latin typeface="Arial"/>
              </a:rPr>
              <a:t>ε</a:t>
            </a:r>
            <a:r>
              <a:rPr b="0" lang="en-US" sz="3200" spc="-1" strike="noStrike">
                <a:latin typeface="Arial"/>
              </a:rPr>
              <a:t>=0.01.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2" name=""/>
              <p:cNvSpPr txBox="1"/>
              <p:nvPr/>
            </p:nvSpPr>
            <p:spPr>
              <a:xfrm rot="21598200">
                <a:off x="1103760" y="1819800"/>
                <a:ext cx="3012480" cy="49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limLow>
                              <m:e>
                                <m:r>
                                  <m:t xml:space="preserve">argmax</m:t>
                                </m:r>
                              </m:e>
                              <m:lim>
                                <m:r>
                                  <m:t xml:space="preserve">a</m:t>
                                </m:r>
                              </m:lim>
                            </m:limLow>
                            <m:sSub>
                              <m:e>
                                <m:r>
                                  <m:t xml:space="preserve">Q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a</m:t>
                                </m:r>
                              </m:e>
                            </m:d>
                            <m:r>
                              <m:rPr>
                                <m:lit/>
                                <m:nor/>
                              </m:rPr>
                              <m:t xml:space="preserve">           with probability </m:t>
                            </m:r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ϵ</m:t>
                            </m:r>
                          </m:e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a random action        with probability </m:t>
                            </m:r>
                            <m:r>
                              <m:t xml:space="preserve">ϵ</m:t>
                            </m:r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405916-DD55-4F51-99D4-95AE4F04A52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latin typeface="Arial"/>
              </a:rPr>
              <a:t>Contextual multi armed bandit (deterministic)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a model (e.g., </a:t>
            </a:r>
            <a:r>
              <a:rPr b="0" lang="en-US" sz="3200" spc="-1" strike="noStrike">
                <a:latin typeface="Arial"/>
              </a:rPr>
              <a:t>a decision tree, or a </a:t>
            </a:r>
            <a:r>
              <a:rPr b="0" lang="en-US" sz="3200" spc="-1" strike="noStrike">
                <a:latin typeface="Arial"/>
              </a:rPr>
              <a:t>logistic regression </a:t>
            </a:r>
            <a:r>
              <a:rPr b="0" lang="en-US" sz="3200" spc="-1" strike="noStrike">
                <a:latin typeface="Arial"/>
              </a:rPr>
              <a:t>model) is used to </a:t>
            </a:r>
            <a:r>
              <a:rPr b="0" lang="en-US" sz="3200" spc="-1" strike="noStrike">
                <a:latin typeface="Arial"/>
              </a:rPr>
              <a:t>predict the action </a:t>
            </a:r>
            <a:r>
              <a:rPr b="0" lang="en-US" sz="3200" spc="-1" strike="noStrike">
                <a:latin typeface="Arial"/>
              </a:rPr>
              <a:t>based on state. At </a:t>
            </a:r>
            <a:r>
              <a:rPr b="0" lang="en-US" sz="3200" spc="-1" strike="noStrike">
                <a:latin typeface="Arial"/>
              </a:rPr>
              <a:t>each time step, the </a:t>
            </a:r>
            <a:r>
              <a:rPr b="0" lang="en-US" sz="3200" spc="-1" strike="noStrike">
                <a:latin typeface="Arial"/>
              </a:rPr>
              <a:t>model is trained </a:t>
            </a:r>
            <a:r>
              <a:rPr b="0" lang="en-US" sz="3200" spc="-1" strike="noStrike">
                <a:latin typeface="Arial"/>
              </a:rPr>
              <a:t>using data of </a:t>
            </a:r>
            <a:r>
              <a:rPr b="0" lang="en-US" sz="3200" spc="-1" strike="noStrike">
                <a:latin typeface="Arial"/>
              </a:rPr>
              <a:t>previous time step. At </a:t>
            </a:r>
            <a:r>
              <a:rPr b="0" lang="en-US" sz="3200" spc="-1" strike="noStrike">
                <a:latin typeface="Arial"/>
              </a:rPr>
              <a:t>the first time step, the </a:t>
            </a:r>
            <a:r>
              <a:rPr b="0" lang="en-US" sz="3200" spc="-1" strike="noStrike">
                <a:latin typeface="Arial"/>
              </a:rPr>
              <a:t>actions are randomly </a:t>
            </a:r>
            <a:r>
              <a:rPr b="0" lang="en-US" sz="3200" spc="-1" strike="noStrike">
                <a:latin typeface="Arial"/>
              </a:rPr>
              <a:t>chosen from action </a:t>
            </a:r>
            <a:r>
              <a:rPr b="0" lang="en-US" sz="3200" spc="-1" strike="noStrike">
                <a:latin typeface="Arial"/>
              </a:rPr>
              <a:t>set with equal </a:t>
            </a:r>
            <a:r>
              <a:rPr b="0" lang="en-US" sz="3200" spc="-1" strike="noStrike">
                <a:latin typeface="Arial"/>
              </a:rPr>
              <a:t>probability.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19,496 </a:t>
            </a:r>
            <a:r>
              <a:rPr b="0" lang="en-US" sz="3200" spc="-1" strike="noStrike">
                <a:latin typeface="Arial"/>
              </a:rPr>
              <a:t>success using </a:t>
            </a:r>
            <a:r>
              <a:rPr b="0" lang="en-US" sz="3200" spc="-1" strike="noStrike">
                <a:latin typeface="Arial"/>
              </a:rPr>
              <a:t>decision tree, 19,596 </a:t>
            </a:r>
            <a:r>
              <a:rPr b="0" lang="en-US" sz="3200" spc="-1" strike="noStrike">
                <a:latin typeface="Arial"/>
              </a:rPr>
              <a:t>success (53.3% </a:t>
            </a:r>
            <a:r>
              <a:rPr b="0" lang="en-US" sz="3200" spc="-1" strike="noStrike">
                <a:latin typeface="Arial"/>
              </a:rPr>
              <a:t>better than policy2) </a:t>
            </a:r>
            <a:r>
              <a:rPr b="0" lang="en-US" sz="3200" spc="-1" strike="noStrike">
                <a:latin typeface="Arial"/>
              </a:rPr>
              <a:t>using logistic </a:t>
            </a:r>
            <a:r>
              <a:rPr b="0" lang="en-US" sz="3200" spc="-1" strike="noStrike">
                <a:latin typeface="Arial"/>
              </a:rPr>
              <a:t>regression.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information gain ratio: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(0.3012, 'length_of_residence'),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(0.2896, 'new_movers'),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(0.0683, 'visit_id'),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(0.0584, 'date_time'),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(0.0541, 'zipcode'),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(0.0459, 'year_home_built'),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(0.038, 'montrd_home_security_sys_own_value'),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(0.0347, 'mkt_green_product_purchasers_value'),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(0.0294, 'days_since_last_visit'),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(0.0222, 'mkt_organic_product_purchasers_value'),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(0.0176, 'mkt_trend_env_focused_hh_value'),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(0.0168, 'home_market_value'),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(0.0157, 'income'),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(0.0107, 'high_end_shoppers_value'),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(0.0071, 'net_worth'),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(0.0032, 'do_it_yourselfer_value'),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(0.0005, 'pro'),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(0.0002, 'repeat_visit')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7551000" y="853560"/>
            <a:ext cx="2516040" cy="259884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1204F0-B162-4F74-992C-E7A42D5BA31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An example of the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215360" y="742320"/>
            <a:ext cx="7553880" cy="448524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DADB8B-DA1F-4BAA-B6C4-0D548A5529C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 policy derived from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choose version1 if </a:t>
            </a:r>
            <a:r>
              <a:rPr b="0" lang="en-US" sz="3200" spc="-1" strike="noStrike">
                <a:latin typeface="Arial"/>
              </a:rPr>
              <a:t>new_comer&lt;=0.5 else version2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19,451 success (compared to </a:t>
            </a:r>
            <a:r>
              <a:rPr b="0" lang="en-US" sz="3200" spc="-1" strike="noStrike">
                <a:latin typeface="Arial"/>
              </a:rPr>
              <a:t>19,496 for the decision tree based </a:t>
            </a:r>
            <a:r>
              <a:rPr b="0" lang="en-US" sz="3200" spc="-1" strike="noStrike">
                <a:latin typeface="Arial"/>
              </a:rPr>
              <a:t>model)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F8694B-E8FB-49CD-B0FB-A0F601B88F7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57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to make use of unsuccessful data </a:t>
            </a:r>
            <a:r>
              <a:rPr b="0" lang="en-US" sz="3200" spc="-1" strike="noStrike">
                <a:latin typeface="Arial"/>
              </a:rPr>
              <a:t>points?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Dyna-Q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6404760" y="1399320"/>
            <a:ext cx="3030120" cy="21571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7F399C-9646-4E6E-ACFE-3EA4625B898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The end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Thanks for your attention, I am open to questions.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FED8D2-6E83-4B79-88A9-0CC3EB3A72CC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118640" y="5255280"/>
            <a:ext cx="2266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C4C392F-9576-426C-AE4C-5E443774D92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53240" y="1293840"/>
            <a:ext cx="4308480" cy="90972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53240" y="2238480"/>
            <a:ext cx="4257720" cy="922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53240" y="3182040"/>
            <a:ext cx="3636720" cy="9097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453240" y="4126680"/>
            <a:ext cx="3833280" cy="9097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5135760" y="2144160"/>
            <a:ext cx="4535280" cy="300240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693000" y="302040"/>
            <a:ext cx="869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Kaitao Yang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Comparison of policies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0" name=""/>
          <p:cNvGraphicFramePr/>
          <p:nvPr/>
        </p:nvGraphicFramePr>
        <p:xfrm>
          <a:off x="525600" y="1085760"/>
          <a:ext cx="9272520" cy="2081160"/>
        </p:xfrm>
        <a:graphic>
          <a:graphicData uri="http://schemas.openxmlformats.org/drawingml/2006/table">
            <a:tbl>
              <a:tblPr/>
              <a:tblGrid>
                <a:gridCol w="780480"/>
                <a:gridCol w="6077880"/>
                <a:gridCol w="241416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Policy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Number of success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Always select `version1`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Always select `version2`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an action (version1 or version2) which had the higher success rate yesterday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13,436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#3, except that has ε=0.01 probability to uniform-randomly select an action.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mean: 13,427, std: 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Use a model to predict action (version1 or version2) based on new_movers, length_of_residence, model at time t is trained using data at time t-1. Model is a decision tree.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#5 except that model is a logistic regression model.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19,596</a:t>
                      </a:r>
                      <a:endParaRPr b="1" lang="en-US" sz="18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version1 if new_comer&lt;=0.5 else version2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394F8F-595B-40FB-8DAB-CF434F4CB1B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Exploration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Reinforcement learning </a:t>
            </a:r>
            <a:r>
              <a:rPr b="0" lang="en-US" sz="3200" spc="-1" strike="noStrike">
                <a:latin typeface="Arial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Contextual Multi-armed </a:t>
            </a:r>
            <a:r>
              <a:rPr b="0" lang="en-US" sz="3200" spc="-1" strike="noStrike">
                <a:latin typeface="Arial"/>
              </a:rPr>
              <a:t>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DCC84-D6FB-4C30-B571-BE5F1A89A1F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5988600" y="797400"/>
            <a:ext cx="4039560" cy="40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Missing value ratio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('20.99%', 'days_since_last_visit'),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'year_home_built'),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'net_worth'),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'montrd_home_security_sys_own_value'),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'mkt_trend_env_focused_hh_value'),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'mkt_organic_product_purchasers_value'),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'mkt_green_product_purchasers_value'),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'length_of_residence'),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'income'),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'home_market_value'),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'high_end_shoppers_value'),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'do_it_yourselfer_value'),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('0.15%', 'zipcode'),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'visit_id'),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success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'repeat_visit'),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'pro'),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'new_movers'),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experience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'date_time')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4945320" y="5221080"/>
            <a:ext cx="419112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here for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hlinkClick r:id="rId1"/>
              </a:rPr>
              <a:t>data_profiling_report.html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9680" y="847800"/>
            <a:ext cx="5076360" cy="2114280"/>
          </a:xfrm>
          <a:prstGeom prst="rect">
            <a:avLst/>
          </a:prstGeom>
          <a:ln w="10800"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48240" y="3027240"/>
            <a:ext cx="5068800" cy="1066320"/>
          </a:xfrm>
          <a:prstGeom prst="rect">
            <a:avLst/>
          </a:prstGeom>
          <a:ln w="10800">
            <a:noFill/>
          </a:ln>
        </p:spPr>
      </p:pic>
      <p:pic>
        <p:nvPicPr>
          <p:cNvPr id="238" name="" descr=""/>
          <p:cNvPicPr/>
          <p:nvPr/>
        </p:nvPicPr>
        <p:blipFill>
          <a:blip r:embed="rId4"/>
          <a:stretch/>
        </p:blipFill>
        <p:spPr>
          <a:xfrm>
            <a:off x="24120" y="4156200"/>
            <a:ext cx="3590640" cy="1409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2DD739-B035-4A12-B843-1E4E7C26240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904320" y="1166400"/>
            <a:ext cx="8267400" cy="39906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C6584-15A3-4228-9687-ACD9DA8C60C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Reinforcement learning introduction</a:t>
            </a:r>
            <a:endParaRPr b="0" lang="en-US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3" name=""/>
              <p:cNvSpPr txBox="1"/>
              <p:nvPr/>
            </p:nvSpPr>
            <p:spPr>
              <a:xfrm>
                <a:off x="504000" y="1326600"/>
                <a:ext cx="9073800" cy="328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Markov</m:t>
                    </m:r>
                    <m:r>
                      <m:t xml:space="preserve">decision</m:t>
                    </m:r>
                    <m:r>
                      <m:t xml:space="preserve">process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4</m:t>
                    </m:r>
                    <m:r>
                      <m:t xml:space="preserve">−</m:t>
                    </m:r>
                    <m:r>
                      <m:t xml:space="preserve">tuple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A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d>
                    <m:r>
                      <m:t xml:space="preserve">,</m:t>
                    </m:r>
                    <m:r>
                      <m:t xml:space="preserve">where</m:t>
                    </m:r>
                    <m:r>
                      <m:t xml:space="preserve">:</m:t>
                    </m:r>
                    <m:r>
                      <m:t xml:space="preserve">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states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state</m:t>
                    </m:r>
                    <m:r>
                      <m:t xml:space="preserve">space</m:t>
                    </m:r>
                    <m:r>
                      <m:t xml:space="preserve">,</m:t>
                    </m:r>
                    <m:r>
                      <m:t xml:space="preserve">A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actions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action</m:t>
                    </m:r>
                    <m:r>
                      <m:t xml:space="preserve">space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alternatively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t xml:space="preserve">set</m:t>
                        </m:r>
                        <m:r>
                          <m:t xml:space="preserve">of</m:t>
                        </m:r>
                        <m:r>
                          <m:t xml:space="preserve">actions</m:t>
                        </m:r>
                        <m:r>
                          <m:t xml:space="preserve">available</m:t>
                        </m:r>
                      </m:e>
                      <m:e/>
                      <m:e>
                        <m:r>
                          <m:t xml:space="preserve">state</m:t>
                        </m:r>
                        <m:r>
                          <m:t xml:space="preserve">s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,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probability</m:t>
                    </m:r>
                    <m:r>
                      <m:t xml:space="preserve">that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  <m:r>
                      <m:t xml:space="preserve">∈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t</m:t>
                    </m:r>
                    <m:r>
                      <m:t xml:space="preserve">will</m:t>
                    </m:r>
                    <m:r>
                      <m:t xml:space="preserve">lead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immediate</m:t>
                    </m:r>
                    <m:r>
                      <m:t xml:space="preserve">reward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expected</m:t>
                        </m:r>
                        <m:r>
                          <m:t xml:space="preserve">immediate</m:t>
                        </m:r>
                        <m:r>
                          <m:t xml:space="preserve">reward</m:t>
                        </m:r>
                      </m:e>
                    </m:d>
                    <m:r>
                      <m:t xml:space="preserve">received</m:t>
                    </m:r>
                    <m:r>
                      <m:t xml:space="preserve">after</m:t>
                    </m:r>
                    <m:r>
                      <m:t xml:space="preserve">transitioning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,</m:t>
                    </m:r>
                    <m:r>
                      <m:t xml:space="preserve">due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83160" y="982800"/>
            <a:ext cx="3647880" cy="1406160"/>
          </a:xfrm>
          <a:prstGeom prst="rect">
            <a:avLst/>
          </a:prstGeom>
          <a:ln w="10800">
            <a:noFill/>
          </a:ln>
        </p:spPr>
      </p:pic>
      <p:sp>
        <p:nvSpPr>
          <p:cNvPr id="245" name=""/>
          <p:cNvSpPr txBox="1"/>
          <p:nvPr/>
        </p:nvSpPr>
        <p:spPr>
          <a:xfrm>
            <a:off x="3507120" y="5190480"/>
            <a:ext cx="57168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Click here for: </a:t>
            </a:r>
            <a:r>
              <a:rPr b="0" lang="en-US" sz="1800" spc="-1" strike="noStrike">
                <a:latin typeface="Arial"/>
                <a:hlinkClick r:id="rId2"/>
              </a:rPr>
              <a:t>Reinforcement learning lecture notes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3987000" y="855720"/>
            <a:ext cx="4457520" cy="3968280"/>
          </a:xfrm>
          <a:prstGeom prst="rect">
            <a:avLst/>
          </a:prstGeom>
          <a:ln w="10800"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80640" y="2723760"/>
            <a:ext cx="3688560" cy="2076120"/>
          </a:xfrm>
          <a:prstGeom prst="rect">
            <a:avLst/>
          </a:prstGeom>
          <a:ln w="10800">
            <a:noFill/>
          </a:ln>
        </p:spPr>
      </p:pic>
      <p:pic>
        <p:nvPicPr>
          <p:cNvPr id="248" name="" descr=""/>
          <p:cNvPicPr/>
          <p:nvPr/>
        </p:nvPicPr>
        <p:blipFill>
          <a:blip r:embed="rId5"/>
          <a:stretch/>
        </p:blipFill>
        <p:spPr>
          <a:xfrm>
            <a:off x="8445960" y="861840"/>
            <a:ext cx="1595520" cy="1016280"/>
          </a:xfrm>
          <a:prstGeom prst="rect">
            <a:avLst/>
          </a:prstGeom>
          <a:ln w="10800">
            <a:noFill/>
          </a:ln>
        </p:spPr>
      </p:pic>
      <p:pic>
        <p:nvPicPr>
          <p:cNvPr id="249" name="" descr=""/>
          <p:cNvPicPr/>
          <p:nvPr/>
        </p:nvPicPr>
        <p:blipFill>
          <a:blip r:embed="rId6"/>
          <a:stretch/>
        </p:blipFill>
        <p:spPr>
          <a:xfrm>
            <a:off x="7362000" y="2463480"/>
            <a:ext cx="698040" cy="444600"/>
          </a:xfrm>
          <a:prstGeom prst="rect">
            <a:avLst/>
          </a:prstGeom>
          <a:ln w="10800">
            <a:noFill/>
          </a:ln>
        </p:spPr>
      </p:pic>
      <p:sp>
        <p:nvSpPr>
          <p:cNvPr id="250" name=""/>
          <p:cNvSpPr txBox="1"/>
          <p:nvPr/>
        </p:nvSpPr>
        <p:spPr>
          <a:xfrm>
            <a:off x="8956080" y="2512800"/>
            <a:ext cx="3726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7"/>
          <a:stretch/>
        </p:blipFill>
        <p:spPr>
          <a:xfrm>
            <a:off x="8184960" y="2463120"/>
            <a:ext cx="695520" cy="445320"/>
          </a:xfrm>
          <a:prstGeom prst="rect">
            <a:avLst/>
          </a:prstGeom>
          <a:ln w="10800">
            <a:noFill/>
          </a:ln>
        </p:spPr>
      </p:pic>
      <p:pic>
        <p:nvPicPr>
          <p:cNvPr id="252" name="" descr=""/>
          <p:cNvPicPr/>
          <p:nvPr/>
        </p:nvPicPr>
        <p:blipFill>
          <a:blip r:embed="rId8"/>
          <a:stretch/>
        </p:blipFill>
        <p:spPr>
          <a:xfrm>
            <a:off x="9335520" y="2455920"/>
            <a:ext cx="721080" cy="459360"/>
          </a:xfrm>
          <a:prstGeom prst="rect">
            <a:avLst/>
          </a:prstGeom>
          <a:ln w="10800">
            <a:noFill/>
          </a:ln>
        </p:spPr>
      </p:pic>
      <p:pic>
        <p:nvPicPr>
          <p:cNvPr id="253" name="" descr=""/>
          <p:cNvPicPr/>
          <p:nvPr/>
        </p:nvPicPr>
        <p:blipFill>
          <a:blip r:embed="rId9"/>
          <a:stretch/>
        </p:blipFill>
        <p:spPr>
          <a:xfrm>
            <a:off x="8519040" y="3602520"/>
            <a:ext cx="1534320" cy="12434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FC98E-28EC-40C0-9EB1-BEF1FBA138F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to evaluate a policy?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Deterministic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total number of success </a:t>
            </a:r>
            <a:r>
              <a:rPr b="0" lang="en-US" sz="3200" spc="-1" strike="noStrike">
                <a:latin typeface="Arial"/>
              </a:rPr>
              <a:t>of n days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policy1: always choosing </a:t>
            </a:r>
            <a:r>
              <a:rPr b="0" lang="en-US" sz="3200" spc="-1" strike="noStrike">
                <a:latin typeface="Arial"/>
              </a:rPr>
              <a:t>version1, leads to 12,772 success in </a:t>
            </a:r>
            <a:r>
              <a:rPr b="0" lang="en-US" sz="3200" spc="-1" strike="noStrike">
                <a:latin typeface="Arial"/>
              </a:rPr>
              <a:t>given the dataset.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policy2: always choosing </a:t>
            </a:r>
            <a:r>
              <a:rPr b="0" lang="en-US" sz="3200" spc="-1" strike="noStrike">
                <a:latin typeface="Arial"/>
              </a:rPr>
              <a:t>version2 leads to 12,779 success.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Stochastic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expectation of total number of </a:t>
            </a:r>
            <a:r>
              <a:rPr b="0" lang="en-US" sz="3200" spc="-1" strike="noStrike">
                <a:latin typeface="Arial"/>
              </a:rPr>
              <a:t>success of n days (and minimize the variance </a:t>
            </a:r>
            <a:r>
              <a:rPr b="0" lang="en-US" sz="3200" spc="-1" strike="noStrike">
                <a:latin typeface="Arial"/>
              </a:rPr>
              <a:t>of it)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54CC63-AF52-421E-A59A-C8D71A9D9B8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(deterministic, 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Time step: daily (we are free to choose other time </a:t>
            </a:r>
            <a:r>
              <a:rPr b="0" lang="en-US" sz="3200" spc="-1" strike="noStrike">
                <a:latin typeface="Arial"/>
              </a:rPr>
              <a:t>granularity</a:t>
            </a:r>
            <a:r>
              <a:rPr b="0" lang="en-US" sz="3200" spc="-1" strike="noStrike">
                <a:latin typeface="Arial"/>
              </a:rPr>
              <a:t>: e.g., weekly, hourly, etc.).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Policy3: choose an action (version1 or version2) which had the higher success rate yesterday.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13,436 success in given the dataset (5.1% better than policy2).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9" name=""/>
              <p:cNvSpPr txBox="1"/>
              <p:nvPr/>
            </p:nvSpPr>
            <p:spPr>
              <a:xfrm rot="21598200">
                <a:off x="992880" y="3177000"/>
                <a:ext cx="3010680" cy="63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  <m:r>
                          <m:t xml:space="preserve">=</m:t>
                        </m:r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number of success when `a` taken at t-1</m:t>
                            </m:r>
                          </m:num>
                          <m:den>
                            <m:r>
                              <m:rPr>
                                <m:lit/>
                                <m:nor/>
                              </m:rPr>
                              <m:t xml:space="preserve">number of times `a` taken at t-1</m:t>
                            </m:r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limLow>
                          <m:e>
                            <m:r>
                              <m:t xml:space="preserve">argmax</m:t>
                            </m:r>
                          </m:e>
                          <m:lim>
                            <m:r>
                              <m:t xml:space="preserve">a</m:t>
                            </m:r>
                          </m:lim>
                        </m:limLow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FCC59-B1D6-4D75-BD21-9DF6DE880F8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2022-12-29T11:18:18Z</dcterms:created>
  <dc:creator>Kaitao Yang</dc:creator>
  <dc:description/>
  <dc:language>en-US</dc:language>
  <cp:lastModifiedBy>Kaitao Yang</cp:lastModifiedBy>
  <dcterms:modified xsi:type="dcterms:W3CDTF">2023-01-03T09:15:45Z</dcterms:modified>
  <cp:revision>75</cp:revision>
  <dc:subject/>
  <dc:title>Portfolio</dc:title>
</cp:coreProperties>
</file>