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08ED88-E11C-40CA-8321-EE97E53603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A099CA-BA82-42D7-ADED-5C20151D2A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9AEF9E-4865-4CE9-9569-DCE213F91D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76A442-2468-4B9B-ACB3-F0F5572DBA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390857-0C5D-4B7A-AC7C-BA261E8AEB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29202F-99BA-4E7E-B3C6-01D328EA64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AFD927-84B7-4B82-9252-63984B2BCD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7D65D1-BD9F-4A4A-B1F1-F7E2796B02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D48277-AB74-4524-AC94-C660DFD13B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8D7223-DF54-4D64-95DD-401F9EFD22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E6D727-7848-4D65-AEFB-8CBB8FFC44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487938-AB84-438A-83B7-4FC3E2FCA8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19ABFE-008B-4AE5-A385-C09B327FBD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F78200-6107-41B8-8C40-BB9CC850D4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4D6043-DAAE-405E-9210-4261827E78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854B62-30DB-4E26-9FA3-D990C5F17A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E8B905-5ED1-4A68-A301-725A904FBA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617CEF-C26D-4E32-BE35-C7BD689AE9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3E13DB-0AA7-4333-B845-C1F53E4C76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5C8F76-5D48-433C-9815-EEAFB5135A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506156-5E27-48BE-99C6-693F2CB737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F27820-0C00-4400-BE95-EF78AFAF81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DE569B-CF2A-4EDA-83E2-172F9CDB25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297444-0294-4A5D-AE2D-065E761576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3E96E7-5EA8-4DEA-BC53-BF956E3B32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1A509C-266C-4B3B-973F-E1D78D57C6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EC4C23-D537-4C1F-A2ED-F8CB621466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140B1B-BEE7-4F39-ACDA-731E9D74DF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38C8F1-9B1E-4661-A0FD-C4EA3E91F0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179AF7-2BA1-489A-8686-AE195DDCCF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2AA21B-8B5D-4920-BDC4-BC3F8D0EFD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040E75-4727-4DA3-9A63-D44F8C153A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3C853B-A608-4C99-A3DF-84CCAD26F3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5DF375-3A15-4B65-A1DA-57033A5975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784EC0-04A9-4159-817F-EDEE4CF1E4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F7B13F-31F2-407E-A0B3-69C9CDED30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11955FA1-60E2-44DE-A042-695928ED0E1D}" type="author">
              <a:rPr b="0" lang="en-US" sz="1800" spc="-1" strike="noStrike">
                <a:latin typeface="Arial"/>
              </a:rPr>
              <a:t>Kaitao Yang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FD7A3521-2754-444A-ADA7-7D1066AD2BD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0CFBBD59-E2D2-4E16-9946-B1D5DAC89B8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l" t="t" r="r" b="b"/>
            <a:pathLst>
              <a:path w="10635429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0624629" y="21600"/>
                </a:lnTo>
                <a:arcTo wR="10603029" hR="10800" stAng="5400000" swAng="5400000"/>
                <a:lnTo>
                  <a:pt x="21600" y="10800"/>
                </a:lnTo>
                <a:arcTo wR="10603029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l" t="t" r="r" b="b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7131135" stAng="10800000" swAng="5400000"/>
                <a:lnTo>
                  <a:pt x="10800" y="21600"/>
                </a:lnTo>
                <a:arcTo wR="10800" hR="7131135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7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8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 idx="9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AAFFEA82-6DBF-4E4C-8E72-8F89468D4F4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250" spc="-1" strike="noStrike">
                <a:latin typeface="Arial"/>
              </a:rPr>
              <a:t>Click to edit the title text format</a:t>
            </a:r>
            <a:endParaRPr b="0" lang="en-US" sz="425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media/ktyang/D1/Projects/reinforcement-learning-for-recommendation/notebooks/data_profiling_report.html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github.com/ykaitao/the-elements-of-reinforcement-learning/blob/master/notebooks/equations.ipynb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900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Recommendation using Reinforcement Learning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44000" y="-29160"/>
            <a:ext cx="9540000" cy="85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latin typeface="Arial"/>
              </a:rPr>
              <a:t>Multi armed bandit (stochastic, ε-greedy action selection)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Policy4: the same as policy3, except that: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mean: 13,427, std: 36, </a:t>
            </a:r>
            <a:r>
              <a:rPr b="0" lang="en-US" sz="3000" spc="-1" strike="noStrike">
                <a:latin typeface="Arial"/>
              </a:rPr>
              <a:t>ε</a:t>
            </a:r>
            <a:r>
              <a:rPr b="0" lang="en-US" sz="3200" spc="-1" strike="noStrike">
                <a:latin typeface="Arial"/>
              </a:rPr>
              <a:t>=0.01.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2" name=""/>
              <p:cNvSpPr txBox="1"/>
              <p:nvPr/>
            </p:nvSpPr>
            <p:spPr>
              <a:xfrm rot="21598200">
                <a:off x="1103760" y="1819800"/>
                <a:ext cx="3012480" cy="490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"/>
                      </m:dPr>
                      <m:e>
                        <m:eqArr>
                          <m:e>
                            <m:limLow>
                              <m:e>
                                <m:r>
                                  <m:t xml:space="preserve">argmax</m:t>
                                </m:r>
                              </m:e>
                              <m:lim>
                                <m:r>
                                  <m:t xml:space="preserve">a</m:t>
                                </m:r>
                              </m:lim>
                            </m:limLow>
                            <m:sSub>
                              <m:e>
                                <m:r>
                                  <m:t xml:space="preserve">Q</m:t>
                                </m:r>
                              </m:e>
                              <m:sub>
                                <m:r>
                                  <m:t xml:space="preserve"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a</m:t>
                                </m:r>
                              </m:e>
                            </m:d>
                            <m:r>
                              <m:rPr>
                                <m:lit/>
                                <m:nor/>
                              </m:rPr>
                              <m:t xml:space="preserve">           with probability </m:t>
                            </m:r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ϵ</m:t>
                            </m:r>
                          </m:e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a random action        with probability </m:t>
                            </m:r>
                            <m:r>
                              <m:t xml:space="preserve">ϵ</m:t>
                            </m:r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D7787B-520E-4B9E-AE15-F6551ACE335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latin typeface="Arial"/>
              </a:rPr>
              <a:t>Contextual multi armed bandit (deterministic)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Policy: a model (e.g., </a:t>
            </a:r>
            <a:r>
              <a:rPr b="0" lang="en-US" sz="3200" spc="-1" strike="noStrike">
                <a:latin typeface="Arial"/>
              </a:rPr>
              <a:t>a decision tree, or a </a:t>
            </a:r>
            <a:r>
              <a:rPr b="0" lang="en-US" sz="3200" spc="-1" strike="noStrike">
                <a:latin typeface="Arial"/>
              </a:rPr>
              <a:t>logistic regression </a:t>
            </a:r>
            <a:r>
              <a:rPr b="0" lang="en-US" sz="3200" spc="-1" strike="noStrike">
                <a:latin typeface="Arial"/>
              </a:rPr>
              <a:t>model) is used to </a:t>
            </a:r>
            <a:r>
              <a:rPr b="0" lang="en-US" sz="3200" spc="-1" strike="noStrike">
                <a:latin typeface="Arial"/>
              </a:rPr>
              <a:t>predict the action </a:t>
            </a:r>
            <a:r>
              <a:rPr b="0" lang="en-US" sz="3200" spc="-1" strike="noStrike">
                <a:latin typeface="Arial"/>
              </a:rPr>
              <a:t>based on state. At </a:t>
            </a:r>
            <a:r>
              <a:rPr b="0" lang="en-US" sz="3200" spc="-1" strike="noStrike">
                <a:latin typeface="Arial"/>
              </a:rPr>
              <a:t>each time step, the </a:t>
            </a:r>
            <a:r>
              <a:rPr b="0" lang="en-US" sz="3200" spc="-1" strike="noStrike">
                <a:latin typeface="Arial"/>
              </a:rPr>
              <a:t>model is trained </a:t>
            </a:r>
            <a:r>
              <a:rPr b="0" lang="en-US" sz="3200" spc="-1" strike="noStrike">
                <a:latin typeface="Arial"/>
              </a:rPr>
              <a:t>using data of </a:t>
            </a:r>
            <a:r>
              <a:rPr b="0" lang="en-US" sz="3200" spc="-1" strike="noStrike">
                <a:latin typeface="Arial"/>
              </a:rPr>
              <a:t>previous time step. At </a:t>
            </a:r>
            <a:r>
              <a:rPr b="0" lang="en-US" sz="3200" spc="-1" strike="noStrike">
                <a:latin typeface="Arial"/>
              </a:rPr>
              <a:t>the first time step, the </a:t>
            </a:r>
            <a:r>
              <a:rPr b="0" lang="en-US" sz="3200" spc="-1" strike="noStrike">
                <a:latin typeface="Arial"/>
              </a:rPr>
              <a:t>actions are randomly </a:t>
            </a:r>
            <a:r>
              <a:rPr b="0" lang="en-US" sz="3200" spc="-1" strike="noStrike">
                <a:latin typeface="Arial"/>
              </a:rPr>
              <a:t>chosen from action </a:t>
            </a:r>
            <a:r>
              <a:rPr b="0" lang="en-US" sz="3200" spc="-1" strike="noStrike">
                <a:latin typeface="Arial"/>
              </a:rPr>
              <a:t>set with equal </a:t>
            </a:r>
            <a:r>
              <a:rPr b="0" lang="en-US" sz="3200" spc="-1" strike="noStrike">
                <a:latin typeface="Arial"/>
              </a:rPr>
              <a:t>probability.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19,496 </a:t>
            </a:r>
            <a:r>
              <a:rPr b="0" lang="en-US" sz="3200" spc="-1" strike="noStrike">
                <a:latin typeface="Arial"/>
              </a:rPr>
              <a:t>success using </a:t>
            </a:r>
            <a:r>
              <a:rPr b="0" lang="en-US" sz="3200" spc="-1" strike="noStrike">
                <a:latin typeface="Arial"/>
              </a:rPr>
              <a:t>decision tree, 19,596 </a:t>
            </a:r>
            <a:r>
              <a:rPr b="0" lang="en-US" sz="3200" spc="-1" strike="noStrike">
                <a:latin typeface="Arial"/>
              </a:rPr>
              <a:t>success (53.3% </a:t>
            </a:r>
            <a:r>
              <a:rPr b="0" lang="en-US" sz="3200" spc="-1" strike="noStrike">
                <a:latin typeface="Arial"/>
              </a:rPr>
              <a:t>better than policy2) </a:t>
            </a:r>
            <a:r>
              <a:rPr b="0" lang="en-US" sz="3200" spc="-1" strike="noStrike">
                <a:latin typeface="Arial"/>
              </a:rPr>
              <a:t>using logistic </a:t>
            </a:r>
            <a:r>
              <a:rPr b="0" lang="en-US" sz="3200" spc="-1" strike="noStrike">
                <a:latin typeface="Arial"/>
              </a:rPr>
              <a:t>regression.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information gain ratio: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(0.3012, 'length_of_residence'),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(0.2896, 'new_movers'),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(0.0683, 'visit_id'),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(0.0584, 'date_time'),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(0.0541, 'zipcode'),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(0.0459, 'year_home_built'),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(0.038, 'montrd_home_security_sys_own_value'),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(0.0347, 'mkt_green_product_purchasers_value'),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(0.0294, 'days_since_last_visit'),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(0.0222, 'mkt_organic_product_purchasers_value'),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(0.0176, 'mkt_trend_env_focused_hh_value'),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(0.0168, 'home_market_value'),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(0.0157, 'income'),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(0.0107, 'high_end_shoppers_value'),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(0.0071, 'net_worth'),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(0.0032, 'do_it_yourselfer_value'),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(0.0005, 'pro'),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(0.0002, 'repeat_visit')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7435440" y="2653560"/>
            <a:ext cx="2667600" cy="2598840"/>
          </a:xfrm>
          <a:prstGeom prst="rect">
            <a:avLst/>
          </a:prstGeom>
          <a:ln w="1080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7014600" y="851040"/>
            <a:ext cx="3078720" cy="1809360"/>
          </a:xfrm>
          <a:prstGeom prst="rect">
            <a:avLst/>
          </a:prstGeom>
          <a:ln w="1080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7B0EB4-AF42-4D18-B1D6-F9FDD6B56DF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An example of the decision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1215360" y="742320"/>
            <a:ext cx="7553880" cy="448524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E7C7AE-2EFE-4973-A5E5-0762F9DF6FB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 policy derived from decision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Policy: choose version1 if </a:t>
            </a:r>
            <a:r>
              <a:rPr b="0" lang="en-US" sz="3200" spc="-1" strike="noStrike">
                <a:latin typeface="Arial"/>
              </a:rPr>
              <a:t>new_comer&lt;=0.5 else version2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19,451 success (compared to </a:t>
            </a:r>
            <a:r>
              <a:rPr b="0" lang="en-US" sz="3200" spc="-1" strike="noStrike">
                <a:latin typeface="Arial"/>
              </a:rPr>
              <a:t>19,496 for the decision tree based </a:t>
            </a:r>
            <a:r>
              <a:rPr b="0" lang="en-US" sz="3200" spc="-1" strike="noStrike">
                <a:latin typeface="Arial"/>
              </a:rPr>
              <a:t>model)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8303D0-A355-4215-8B45-CEEF0AFB5D1A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Future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57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Make use of unsuccessful data </a:t>
            </a:r>
            <a:r>
              <a:rPr b="0" lang="en-US" sz="3200" spc="-1" strike="noStrike">
                <a:latin typeface="Arial"/>
              </a:rPr>
              <a:t>points?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Dyna-Q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Try other time granularity (e.g., </a:t>
            </a:r>
            <a:r>
              <a:rPr b="0" lang="en-US" sz="3200" spc="-1" strike="noStrike">
                <a:latin typeface="Arial"/>
              </a:rPr>
              <a:t>seconds, minutes, hours, days, </a:t>
            </a:r>
            <a:r>
              <a:rPr b="0" lang="en-US" sz="3200" spc="-1" strike="noStrike">
                <a:latin typeface="Arial"/>
              </a:rPr>
              <a:t>weeks, etc.)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Try other definitions of action valuation </a:t>
            </a:r>
            <a:r>
              <a:rPr b="0" lang="en-US" sz="3200" spc="-1" strike="noStrike">
                <a:latin typeface="Arial"/>
              </a:rPr>
              <a:t>function Q</a:t>
            </a:r>
            <a:r>
              <a:rPr b="0" lang="en-US" sz="3200" spc="-1" strike="noStrike" baseline="-8000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(a).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6404760" y="1399320"/>
            <a:ext cx="3030120" cy="21571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872675-62A5-4403-B790-5829D6BCF5C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The end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Thanks for your attention, I am open to </a:t>
            </a:r>
            <a:r>
              <a:rPr b="0" lang="en-US" sz="3200" spc="-1" strike="noStrike">
                <a:latin typeface="Arial"/>
              </a:rPr>
              <a:t>questions.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BBF0E8-7B6E-4FC0-ACC0-0F828C604634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118640" y="5255280"/>
            <a:ext cx="22669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F4332D9C-6723-4F8C-819C-DD072B2AB67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53240" y="1293840"/>
            <a:ext cx="4308480" cy="90972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453240" y="2238480"/>
            <a:ext cx="4257720" cy="92268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453240" y="3182040"/>
            <a:ext cx="3636720" cy="90972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4"/>
          <a:stretch/>
        </p:blipFill>
        <p:spPr>
          <a:xfrm>
            <a:off x="453240" y="4126680"/>
            <a:ext cx="3833280" cy="90972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5"/>
          <a:stretch/>
        </p:blipFill>
        <p:spPr>
          <a:xfrm>
            <a:off x="5135760" y="2144160"/>
            <a:ext cx="4535280" cy="3002400"/>
          </a:xfrm>
          <a:prstGeom prst="rect">
            <a:avLst/>
          </a:prstGeom>
          <a:ln w="0"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693000" y="302040"/>
            <a:ext cx="86929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Kaitao Yang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Comparison of policies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30" name=""/>
          <p:cNvGraphicFramePr/>
          <p:nvPr/>
        </p:nvGraphicFramePr>
        <p:xfrm>
          <a:off x="525600" y="1085760"/>
          <a:ext cx="9272520" cy="2081160"/>
        </p:xfrm>
        <a:graphic>
          <a:graphicData uri="http://schemas.openxmlformats.org/drawingml/2006/table">
            <a:tbl>
              <a:tblPr/>
              <a:tblGrid>
                <a:gridCol w="780480"/>
                <a:gridCol w="6077880"/>
                <a:gridCol w="2414160"/>
              </a:tblGrid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Policy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Number of success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Always select `version1`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12,772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Always select `version2`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12,779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Choose an action (version1 or version2) which had the higher success rate yesterday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13,436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The same as policy #3, except that has ε=0.01 probability to uniform-randomly select an action.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mean: 13,427, std: 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Use a model to predict action (version1 or version2) based on new_movers, length_of_residence, model at time t is trained using data at time t-1. Model is a decision tree.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19,496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The same as policy #5 except that model is a logistic regression model.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19,596</a:t>
                      </a:r>
                      <a:endParaRPr b="1" lang="en-US" sz="18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Choose version1 if new_comer&lt;=0.5 else version2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19,451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F445DC-FB97-40A3-977A-7859C9AD60A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Exploration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Reinforcement learning introduction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Multi-armed Bandit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Contextual Multi-armed Bandit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Future work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71B8A7-7E2D-47B5-8341-FE4D30498D3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Data Exploration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5988600" y="797400"/>
            <a:ext cx="4039560" cy="406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Missing value ratio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('20.99%', 'days_since_last_visit'),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'year_home_built'),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'net_worth'),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'montrd_home_security_sys_own_value'),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'mkt_trend_env_focused_hh_value'),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'mkt_organic_product_purchasers_value'),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'mkt_green_product_purchasers_value'),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'length_of_residence'),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'income'),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'home_market_value'),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'high_end_shoppers_value'),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('2.33%', 'do_it_yourselfer_value'),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('0.15%', 'zipcode'),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'visit_id'),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</a:rPr>
              <a:t>success</a:t>
            </a:r>
            <a:r>
              <a:rPr b="0" lang="en-US" sz="1300" spc="-1" strike="noStrike">
                <a:latin typeface="Arial"/>
              </a:rPr>
              <a:t>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'repeat_visit'),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'pro'),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'new_movers'),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</a:t>
            </a:r>
            <a:r>
              <a:rPr b="0" lang="en-US" sz="1300" spc="-1" strike="noStrike">
                <a:solidFill>
                  <a:srgbClr val="c9211e"/>
                </a:solidFill>
                <a:latin typeface="Arial"/>
              </a:rPr>
              <a:t>experience</a:t>
            </a:r>
            <a:r>
              <a:rPr b="0" lang="en-US" sz="1300" spc="-1" strike="noStrike">
                <a:latin typeface="Arial"/>
              </a:rPr>
              <a:t>'),</a:t>
            </a:r>
            <a:endParaRPr b="0" lang="en-US" sz="1300" spc="-1" strike="noStrike">
              <a:latin typeface="Arial"/>
            </a:endParaRPr>
          </a:p>
          <a:p>
            <a:r>
              <a:rPr b="0" lang="en-US" sz="1300" spc="-1" strike="noStrike">
                <a:latin typeface="Arial"/>
              </a:rPr>
              <a:t>('0.0%', 'date_time')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4945320" y="5221080"/>
            <a:ext cx="419112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here for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hlinkClick r:id="rId1"/>
              </a:rPr>
              <a:t>data_profiling_report.html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49680" y="847800"/>
            <a:ext cx="5076360" cy="2114280"/>
          </a:xfrm>
          <a:prstGeom prst="rect">
            <a:avLst/>
          </a:prstGeom>
          <a:ln w="10800"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/>
        </p:blipFill>
        <p:spPr>
          <a:xfrm>
            <a:off x="48240" y="3027240"/>
            <a:ext cx="5068800" cy="1066320"/>
          </a:xfrm>
          <a:prstGeom prst="rect">
            <a:avLst/>
          </a:prstGeom>
          <a:ln w="10800">
            <a:noFill/>
          </a:ln>
        </p:spPr>
      </p:pic>
      <p:pic>
        <p:nvPicPr>
          <p:cNvPr id="238" name="" descr=""/>
          <p:cNvPicPr/>
          <p:nvPr/>
        </p:nvPicPr>
        <p:blipFill>
          <a:blip r:embed="rId4"/>
          <a:stretch/>
        </p:blipFill>
        <p:spPr>
          <a:xfrm>
            <a:off x="24120" y="4156200"/>
            <a:ext cx="3590640" cy="14094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61437B-6B12-43BA-826A-33D96A0D44D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Data Exploration (continued)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904320" y="1166400"/>
            <a:ext cx="8267400" cy="39906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31E274-9CDE-403A-9E0D-BC81F17E42A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Reinforcement learning introduction</a:t>
            </a:r>
            <a:endParaRPr b="0" lang="en-US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3" name=""/>
              <p:cNvSpPr txBox="1"/>
              <p:nvPr/>
            </p:nvSpPr>
            <p:spPr>
              <a:xfrm>
                <a:off x="504000" y="1326600"/>
                <a:ext cx="9073800" cy="3283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Markov</m:t>
                    </m:r>
                    <m:r>
                      <m:t xml:space="preserve">decision</m:t>
                    </m:r>
                    <m:r>
                      <m:t xml:space="preserve">process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4</m:t>
                    </m:r>
                    <m:r>
                      <m:t xml:space="preserve">−</m:t>
                    </m:r>
                    <m:r>
                      <m:t xml:space="preserve">tuple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A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R</m:t>
                            </m:r>
                          </m:e>
                          <m:sub>
                            <m:r>
                              <m:t xml:space="preserve">a</m:t>
                            </m:r>
                          </m:sub>
                        </m:sSub>
                      </m:e>
                    </m:d>
                    <m:r>
                      <m:t xml:space="preserve">,</m:t>
                    </m:r>
                    <m:r>
                      <m:t xml:space="preserve">where</m:t>
                    </m:r>
                    <m:r>
                      <m:t xml:space="preserve">:</m:t>
                    </m:r>
                    <m:r>
                      <m:t xml:space="preserve">S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set</m:t>
                    </m:r>
                    <m:r>
                      <m:t xml:space="preserve">of</m:t>
                    </m:r>
                    <m:r>
                      <m:t xml:space="preserve">states</m:t>
                    </m:r>
                    <m:r>
                      <m:t xml:space="preserve">called</m:t>
                    </m:r>
                    <m:r>
                      <m:t xml:space="preserve">the</m:t>
                    </m:r>
                    <m:r>
                      <m:t xml:space="preserve">state</m:t>
                    </m:r>
                    <m:r>
                      <m:t xml:space="preserve">space</m:t>
                    </m:r>
                    <m:r>
                      <m:t xml:space="preserve">,</m:t>
                    </m:r>
                    <m:r>
                      <m:t xml:space="preserve">A</m:t>
                    </m:r>
                    <m:r>
                      <m:t xml:space="preserve">is</m:t>
                    </m:r>
                    <m:r>
                      <m:t xml:space="preserve">a</m:t>
                    </m:r>
                    <m:r>
                      <m:t xml:space="preserve">set</m:t>
                    </m:r>
                    <m:r>
                      <m:t xml:space="preserve">of</m:t>
                    </m:r>
                    <m:r>
                      <m:t xml:space="preserve">actions</m:t>
                    </m:r>
                    <m:r>
                      <m:t xml:space="preserve">called</m:t>
                    </m:r>
                    <m:r>
                      <m:t xml:space="preserve">the</m:t>
                    </m:r>
                    <m:r>
                      <m:t xml:space="preserve">action</m:t>
                    </m:r>
                    <m:r>
                      <m:t xml:space="preserve">space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alternatively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s</m:t>
                            </m:r>
                          </m:sub>
                        </m:sSub>
                        <m:r>
                          <m:t xml:space="preserve">is</m:t>
                        </m:r>
                        <m:r>
                          <m:t xml:space="preserve">the</m:t>
                        </m:r>
                        <m:r>
                          <m:t xml:space="preserve">set</m:t>
                        </m:r>
                        <m:r>
                          <m:t xml:space="preserve">of</m:t>
                        </m:r>
                        <m:r>
                          <m:t xml:space="preserve">actions</m:t>
                        </m:r>
                        <m:r>
                          <m:t xml:space="preserve">available</m:t>
                        </m:r>
                      </m:e>
                      <m:e/>
                      <m:e>
                        <m:r>
                          <m:t xml:space="preserve">state</m:t>
                        </m:r>
                        <m:r>
                          <m:t xml:space="preserve">s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,</m:t>
                    </m:r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a</m:t>
                        </m:r>
                      </m:e>
                    </m:d>
                    <m:sSub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=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a</m:t>
                        </m:r>
                      </m:e>
                    </m:d>
                    <m:r>
                      <m:t xml:space="preserve">is</m:t>
                    </m:r>
                    <m:r>
                      <m:t xml:space="preserve">the</m:t>
                    </m:r>
                    <m:r>
                      <m:t xml:space="preserve">probability</m:t>
                    </m:r>
                    <m:r>
                      <m:t xml:space="preserve">that</m:t>
                    </m:r>
                    <m:r>
                      <m:t xml:space="preserve">action</m:t>
                    </m:r>
                    <m:r>
                      <m:t xml:space="preserve">a</m:t>
                    </m:r>
                    <m:r>
                      <m:t xml:space="preserve">a</m:t>
                    </m:r>
                    <m:r>
                      <m:t xml:space="preserve">∈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s</m:t>
                    </m:r>
                    <m:r>
                      <m:t xml:space="preserve">at</m:t>
                    </m:r>
                    <m:r>
                      <m:t xml:space="preserve">time</m:t>
                    </m:r>
                    <m:r>
                      <m:t xml:space="preserve">t</m:t>
                    </m:r>
                    <m:r>
                      <m:t xml:space="preserve">t</m:t>
                    </m:r>
                    <m:r>
                      <m:t xml:space="preserve">will</m:t>
                    </m:r>
                    <m:r>
                      <m:t xml:space="preserve">lead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at</m:t>
                    </m:r>
                    <m:r>
                      <m:t xml:space="preserve">time</m:t>
                    </m:r>
                    <m:r>
                      <m:t xml:space="preserve">t</m:t>
                    </m:r>
                    <m:r>
                      <m:t xml:space="preserve">+</m:t>
                    </m:r>
                    <m:r>
                      <m:t xml:space="preserve">1</m:t>
                    </m:r>
                    <m:r>
                      <m:t xml:space="preserve">t</m:t>
                    </m:r>
                    <m:r>
                      <m:t xml:space="preserve">+</m:t>
                    </m:r>
                    <m:r>
                      <m:t xml:space="preserve">1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sSub>
                      <m:e>
                        <m:r>
                          <m:t xml:space="preserve">R</m:t>
                        </m:r>
                      </m:e>
                      <m:sub>
                        <m:r>
                          <m:t xml:space="preserve">a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  <m:r>
                          <m:t xml:space="preserve">'</m:t>
                        </m:r>
                      </m:e>
                    </m:d>
                    <m:r>
                      <m:t xml:space="preserve">is</m:t>
                    </m:r>
                    <m:r>
                      <m:t xml:space="preserve">the</m:t>
                    </m:r>
                    <m:r>
                      <m:t xml:space="preserve">immediate</m:t>
                    </m:r>
                    <m:r>
                      <m:t xml:space="preserve">reward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expected</m:t>
                        </m:r>
                        <m:r>
                          <m:t xml:space="preserve">immediate</m:t>
                        </m:r>
                        <m:r>
                          <m:t xml:space="preserve">reward</m:t>
                        </m:r>
                      </m:e>
                    </m:d>
                    <m:r>
                      <m:t xml:space="preserve">received</m:t>
                    </m:r>
                    <m:r>
                      <m:t xml:space="preserve">after</m:t>
                    </m:r>
                    <m:r>
                      <m:t xml:space="preserve">transitioning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s</m:t>
                    </m:r>
                    <m:r>
                      <m:t xml:space="preserve">state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s</m:t>
                    </m:r>
                    <m:r>
                      <m:t xml:space="preserve">'</m:t>
                    </m:r>
                    <m:r>
                      <m:t xml:space="preserve">,</m:t>
                    </m:r>
                    <m:r>
                      <m:t xml:space="preserve">due</m:t>
                    </m:r>
                    <m:r>
                      <m:t xml:space="preserve">action</m:t>
                    </m:r>
                    <m:r>
                      <m:t xml:space="preserve">a</m:t>
                    </m:r>
                    <m:r>
                      <m:t xml:space="preserve">a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83160" y="982800"/>
            <a:ext cx="3647880" cy="1406160"/>
          </a:xfrm>
          <a:prstGeom prst="rect">
            <a:avLst/>
          </a:prstGeom>
          <a:ln w="10800">
            <a:noFill/>
          </a:ln>
        </p:spPr>
      </p:pic>
      <p:sp>
        <p:nvSpPr>
          <p:cNvPr id="245" name=""/>
          <p:cNvSpPr txBox="1"/>
          <p:nvPr/>
        </p:nvSpPr>
        <p:spPr>
          <a:xfrm>
            <a:off x="3507120" y="5190480"/>
            <a:ext cx="571680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Click here for: </a:t>
            </a:r>
            <a:r>
              <a:rPr b="0" lang="en-US" sz="1800" spc="-1" strike="noStrike">
                <a:latin typeface="Arial"/>
                <a:hlinkClick r:id="rId2"/>
              </a:rPr>
              <a:t>Reinforcement learning lecture notes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3987000" y="855720"/>
            <a:ext cx="4457520" cy="3968280"/>
          </a:xfrm>
          <a:prstGeom prst="rect">
            <a:avLst/>
          </a:prstGeom>
          <a:ln w="10800">
            <a:noFill/>
          </a:ln>
        </p:spPr>
      </p:pic>
      <p:pic>
        <p:nvPicPr>
          <p:cNvPr id="247" name="" descr=""/>
          <p:cNvPicPr/>
          <p:nvPr/>
        </p:nvPicPr>
        <p:blipFill>
          <a:blip r:embed="rId4"/>
          <a:stretch/>
        </p:blipFill>
        <p:spPr>
          <a:xfrm>
            <a:off x="80640" y="2723760"/>
            <a:ext cx="3688560" cy="2076120"/>
          </a:xfrm>
          <a:prstGeom prst="rect">
            <a:avLst/>
          </a:prstGeom>
          <a:ln w="10800">
            <a:noFill/>
          </a:ln>
        </p:spPr>
      </p:pic>
      <p:pic>
        <p:nvPicPr>
          <p:cNvPr id="248" name="" descr=""/>
          <p:cNvPicPr/>
          <p:nvPr/>
        </p:nvPicPr>
        <p:blipFill>
          <a:blip r:embed="rId5"/>
          <a:stretch/>
        </p:blipFill>
        <p:spPr>
          <a:xfrm>
            <a:off x="8445960" y="861840"/>
            <a:ext cx="1595520" cy="1016280"/>
          </a:xfrm>
          <a:prstGeom prst="rect">
            <a:avLst/>
          </a:prstGeom>
          <a:ln w="10800">
            <a:noFill/>
          </a:ln>
        </p:spPr>
      </p:pic>
      <p:pic>
        <p:nvPicPr>
          <p:cNvPr id="249" name="" descr=""/>
          <p:cNvPicPr/>
          <p:nvPr/>
        </p:nvPicPr>
        <p:blipFill>
          <a:blip r:embed="rId6"/>
          <a:stretch/>
        </p:blipFill>
        <p:spPr>
          <a:xfrm>
            <a:off x="7362000" y="2463480"/>
            <a:ext cx="698040" cy="444600"/>
          </a:xfrm>
          <a:prstGeom prst="rect">
            <a:avLst/>
          </a:prstGeom>
          <a:ln w="10800">
            <a:noFill/>
          </a:ln>
        </p:spPr>
      </p:pic>
      <p:sp>
        <p:nvSpPr>
          <p:cNvPr id="250" name=""/>
          <p:cNvSpPr txBox="1"/>
          <p:nvPr/>
        </p:nvSpPr>
        <p:spPr>
          <a:xfrm>
            <a:off x="8956080" y="2512800"/>
            <a:ext cx="372600" cy="34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7"/>
          <a:stretch/>
        </p:blipFill>
        <p:spPr>
          <a:xfrm>
            <a:off x="8184960" y="2463120"/>
            <a:ext cx="695520" cy="445320"/>
          </a:xfrm>
          <a:prstGeom prst="rect">
            <a:avLst/>
          </a:prstGeom>
          <a:ln w="10800">
            <a:noFill/>
          </a:ln>
        </p:spPr>
      </p:pic>
      <p:pic>
        <p:nvPicPr>
          <p:cNvPr id="252" name="" descr=""/>
          <p:cNvPicPr/>
          <p:nvPr/>
        </p:nvPicPr>
        <p:blipFill>
          <a:blip r:embed="rId8"/>
          <a:stretch/>
        </p:blipFill>
        <p:spPr>
          <a:xfrm>
            <a:off x="9335520" y="2455920"/>
            <a:ext cx="721080" cy="459360"/>
          </a:xfrm>
          <a:prstGeom prst="rect">
            <a:avLst/>
          </a:prstGeom>
          <a:ln w="10800">
            <a:noFill/>
          </a:ln>
        </p:spPr>
      </p:pic>
      <p:pic>
        <p:nvPicPr>
          <p:cNvPr id="253" name="" descr=""/>
          <p:cNvPicPr/>
          <p:nvPr/>
        </p:nvPicPr>
        <p:blipFill>
          <a:blip r:embed="rId9"/>
          <a:stretch/>
        </p:blipFill>
        <p:spPr>
          <a:xfrm>
            <a:off x="8519040" y="3602520"/>
            <a:ext cx="1534320" cy="12434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A3B32E-C8F6-4B68-BB52-0CBD8F8AE97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How to evaluate a policy?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Deterministic policy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Maximize the total number </a:t>
            </a:r>
            <a:r>
              <a:rPr b="0" lang="en-US" sz="3200" spc="-1" strike="noStrike">
                <a:latin typeface="Arial"/>
              </a:rPr>
              <a:t>of success of n days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e.g., policy1: always </a:t>
            </a:r>
            <a:r>
              <a:rPr b="0" lang="en-US" sz="3200" spc="-1" strike="noStrike">
                <a:latin typeface="Arial"/>
              </a:rPr>
              <a:t>choosing version1, leads to </a:t>
            </a:r>
            <a:r>
              <a:rPr b="0" lang="en-US" sz="3200" spc="-1" strike="noStrike">
                <a:latin typeface="Arial"/>
              </a:rPr>
              <a:t>12,772 success in given the </a:t>
            </a:r>
            <a:r>
              <a:rPr b="0" lang="en-US" sz="3200" spc="-1" strike="noStrike">
                <a:latin typeface="Arial"/>
              </a:rPr>
              <a:t>dataset.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e.g., policy2: always </a:t>
            </a:r>
            <a:r>
              <a:rPr b="0" lang="en-US" sz="3200" spc="-1" strike="noStrike">
                <a:latin typeface="Arial"/>
              </a:rPr>
              <a:t>choosing version2 leads to </a:t>
            </a:r>
            <a:r>
              <a:rPr b="0" lang="en-US" sz="3200" spc="-1" strike="noStrike">
                <a:latin typeface="Arial"/>
              </a:rPr>
              <a:t>12,779 success.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Stochastic policy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Maximize the expectation of </a:t>
            </a:r>
            <a:r>
              <a:rPr b="0" lang="en-US" sz="3200" spc="-1" strike="noStrike">
                <a:latin typeface="Arial"/>
              </a:rPr>
              <a:t>total number of success of </a:t>
            </a:r>
            <a:r>
              <a:rPr b="0" lang="en-US" sz="3200" spc="-1" strike="noStrike">
                <a:latin typeface="Arial"/>
              </a:rPr>
              <a:t>n days (and minimize the </a:t>
            </a:r>
            <a:r>
              <a:rPr b="0" lang="en-US" sz="3200" spc="-1" strike="noStrike">
                <a:latin typeface="Arial"/>
              </a:rPr>
              <a:t>variance of it)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D18A52-011A-4ABF-8A51-D842D151F2F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4000" y="-29160"/>
            <a:ext cx="9540000" cy="85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000" spc="-1" strike="noStrike">
                <a:latin typeface="Arial"/>
              </a:rPr>
              <a:t>Multi armed bandit (deterministic, greedy action selection)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Time step: daily (we are free to choose other time </a:t>
            </a:r>
            <a:r>
              <a:rPr b="0" lang="en-US" sz="3200" spc="-1" strike="noStrike">
                <a:latin typeface="Arial"/>
              </a:rPr>
              <a:t>granularity</a:t>
            </a:r>
            <a:r>
              <a:rPr b="0" lang="en-US" sz="3200" spc="-1" strike="noStrike">
                <a:latin typeface="Arial"/>
              </a:rPr>
              <a:t>: e.g., weekly, hourly, etc.).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Policy3: choose an action (version1 or version2) which had the higher success rate yesterday.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Result: 13,436 success in given the dataset (5.1% better than policy2).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59" name=""/>
              <p:cNvSpPr txBox="1"/>
              <p:nvPr/>
            </p:nvSpPr>
            <p:spPr>
              <a:xfrm rot="21598200">
                <a:off x="992880" y="3177000"/>
                <a:ext cx="3010680" cy="63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sSub>
                          <m:e>
                            <m:r>
                              <m:t xml:space="preserve">Q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</m:e>
                        </m:d>
                        <m:r>
                          <m:t xml:space="preserve">=</m:t>
                        </m:r>
                        <m:f>
                          <m:num>
                            <m:r>
                              <m:rPr>
                                <m:lit/>
                                <m:nor/>
                              </m:rPr>
                              <m:t xml:space="preserve">number of success when `a` taken at t-1</m:t>
                            </m:r>
                          </m:num>
                          <m:den>
                            <m:r>
                              <m:rPr>
                                <m:lit/>
                                <m:nor/>
                              </m:rPr>
                              <m:t xml:space="preserve">number of times `a` taken at t-1</m:t>
                            </m:r>
                          </m:den>
                        </m:f>
                      </m:e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=</m:t>
                        </m:r>
                        <m:limLow>
                          <m:e>
                            <m:r>
                              <m:t xml:space="preserve">argmax</m:t>
                            </m:r>
                          </m:e>
                          <m:lim>
                            <m:r>
                              <m:t xml:space="preserve">a</m:t>
                            </m:r>
                          </m:lim>
                        </m:limLow>
                        <m:sSub>
                          <m:e>
                            <m:r>
                              <m:t xml:space="preserve">Q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a</m:t>
                            </m:r>
                          </m:e>
                        </m:d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0A1484-09B7-4F26-8174-0FF716058CD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2022-12-29T11:18:18Z</dcterms:created>
  <dc:creator>Kaitao Yang</dc:creator>
  <dc:description/>
  <dc:language>en-US</dc:language>
  <cp:lastModifiedBy>Kaitao Yang</cp:lastModifiedBy>
  <dcterms:modified xsi:type="dcterms:W3CDTF">2023-01-04T17:09:46Z</dcterms:modified>
  <cp:revision>82</cp:revision>
  <dc:subject/>
  <dc:title>Portfolio</dc:title>
</cp:coreProperties>
</file>