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20DCF2-7D53-4612-A1EE-D76D7E6947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00678D-281C-4FAD-B56C-6B720229FB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32398A-1659-4F1E-B79F-26EFA3674C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7FCE27-AB55-4EFE-8602-92400F6FBF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DAB892-E8DA-4307-A8D1-C09E84DB1B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656FA-83F0-4D26-8ADA-EA6A3E7182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B2243-FC9A-4912-ABD0-C66A578137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81998B-5311-4F20-BEDF-2EEAF6755D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F1096-8BFB-4802-8D42-8C12183C42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865B9-52C4-41C6-9354-F1203CB1A7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20105-E686-4822-9980-3148948367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D03D3-8E4A-40E9-9C13-7FC1701958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EFE7DA-3055-4877-A87B-0E7814B7D4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F51A8F-D7EB-4A24-9FE0-89E3688AFA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D5B102-5E7E-4227-912C-D0CDF9712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002324-966A-4686-B626-F7CA3C4F9B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20E8A2-09D1-479F-8FFE-A65833F082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174377-17EE-4C73-9B63-9BE1EF8480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7A32CC-12F8-42B3-9F72-9D6CD0112F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71CC78-75D4-4A75-B424-F7E522D0BD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D04017-59FF-4026-A624-D4A04101AD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3BE424-BF2F-457F-B21A-3884F5A8AD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1DEC62-D14D-4AE0-8543-CB174ED7CF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7D2660-59FE-44AE-8237-13E1FDAA2F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0F3EEE-2941-42B1-AD77-A851FFF8F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80ED19-3389-4197-9572-F2E1063BF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B3CFC8-18B6-4A52-B36C-07A0BB9F61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26EF69-2C6F-4188-AFB7-DB0ECABD6F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B85980-7317-4E24-BB8D-AA012A803C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5EF9EF-6B2D-4585-8E7F-6C1C5E8BDB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F1227C-2ADB-4A3C-91B8-346DDF76C6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049B99-982B-485B-8F9B-63355725E7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40F520-579B-49FA-80E3-AC000FE622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D141FE-1710-4AF4-8D06-45E8E51AA7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879675-D05F-4E52-93ED-4BF857B14C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B1917C-6366-4D75-A992-11124B1044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5A063AC2-E95F-49A6-B4F4-34DE90B0BA59}" type="author">
              <a:rPr b="0" lang="en-US" sz="1800" spc="-1" strike="noStrike">
                <a:latin typeface="Arial"/>
              </a:rPr>
              <a:t>Kaitao Yang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AB0793FB-51EF-4444-89DA-43414E8B7FD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8EE4BCB9-8F1F-473A-945C-06CEC07C122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EDBAB5C-C5B9-4ECE-B77E-BD1816E2B45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250" spc="-1" strike="noStrike">
                <a:latin typeface="Arial"/>
              </a:rPr>
              <a:t>Click to edit the title text format</a:t>
            </a:r>
            <a:endParaRPr b="0" lang="en-US" sz="425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media/ktyang/D1/Projects/reinforcement-learning-for-recommendation/notebooks/data_profiling_report.html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ykaitao/the-elements-of-reinforcement-learning/blob/master/notebooks/equations.ipynb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Recommendation using Reinforcement Learning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latin typeface="Arial"/>
              </a:rPr>
              <a:t>Contextual multi armed bandit (deterministic)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a model (e.g., </a:t>
            </a:r>
            <a:r>
              <a:rPr b="0" lang="en-US" sz="3200" spc="-1" strike="noStrike">
                <a:latin typeface="Arial"/>
              </a:rPr>
              <a:t>a decision tree, or a </a:t>
            </a:r>
            <a:r>
              <a:rPr b="0" lang="en-US" sz="3200" spc="-1" strike="noStrike">
                <a:latin typeface="Arial"/>
              </a:rPr>
              <a:t>logistic regression </a:t>
            </a:r>
            <a:r>
              <a:rPr b="0" lang="en-US" sz="3200" spc="-1" strike="noStrike">
                <a:latin typeface="Arial"/>
              </a:rPr>
              <a:t>model) is used to </a:t>
            </a:r>
            <a:r>
              <a:rPr b="0" lang="en-US" sz="3200" spc="-1" strike="noStrike">
                <a:latin typeface="Arial"/>
              </a:rPr>
              <a:t>predict the action </a:t>
            </a:r>
            <a:r>
              <a:rPr b="0" lang="en-US" sz="3200" spc="-1" strike="noStrike">
                <a:latin typeface="Arial"/>
              </a:rPr>
              <a:t>based on state. At </a:t>
            </a:r>
            <a:r>
              <a:rPr b="0" lang="en-US" sz="3200" spc="-1" strike="noStrike">
                <a:latin typeface="Arial"/>
              </a:rPr>
              <a:t>each time step, the </a:t>
            </a:r>
            <a:r>
              <a:rPr b="0" lang="en-US" sz="3200" spc="-1" strike="noStrike">
                <a:latin typeface="Arial"/>
              </a:rPr>
              <a:t>model is trained </a:t>
            </a:r>
            <a:r>
              <a:rPr b="0" lang="en-US" sz="3200" spc="-1" strike="noStrike">
                <a:latin typeface="Arial"/>
              </a:rPr>
              <a:t>using data of </a:t>
            </a:r>
            <a:r>
              <a:rPr b="0" lang="en-US" sz="3200" spc="-1" strike="noStrike">
                <a:latin typeface="Arial"/>
              </a:rPr>
              <a:t>previous time step. At </a:t>
            </a:r>
            <a:r>
              <a:rPr b="0" lang="en-US" sz="3200" spc="-1" strike="noStrike">
                <a:latin typeface="Arial"/>
              </a:rPr>
              <a:t>the first time step, the </a:t>
            </a:r>
            <a:r>
              <a:rPr b="0" lang="en-US" sz="3200" spc="-1" strike="noStrike">
                <a:latin typeface="Arial"/>
              </a:rPr>
              <a:t>actions are randomly </a:t>
            </a:r>
            <a:r>
              <a:rPr b="0" lang="en-US" sz="3200" spc="-1" strike="noStrike">
                <a:latin typeface="Arial"/>
              </a:rPr>
              <a:t>chosen from action </a:t>
            </a:r>
            <a:r>
              <a:rPr b="0" lang="en-US" sz="3200" spc="-1" strike="noStrike">
                <a:latin typeface="Arial"/>
              </a:rPr>
              <a:t>set with equal </a:t>
            </a:r>
            <a:r>
              <a:rPr b="0" lang="en-US" sz="3200" spc="-1" strike="noStrike">
                <a:latin typeface="Arial"/>
              </a:rPr>
              <a:t>probability.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19,496 </a:t>
            </a:r>
            <a:r>
              <a:rPr b="0" lang="en-US" sz="3200" spc="-1" strike="noStrike">
                <a:latin typeface="Arial"/>
              </a:rPr>
              <a:t>success using </a:t>
            </a:r>
            <a:r>
              <a:rPr b="0" lang="en-US" sz="3200" spc="-1" strike="noStrike">
                <a:latin typeface="Arial"/>
              </a:rPr>
              <a:t>decision tree, 19,596 </a:t>
            </a:r>
            <a:r>
              <a:rPr b="0" lang="en-US" sz="3200" spc="-1" strike="noStrike">
                <a:latin typeface="Arial"/>
              </a:rPr>
              <a:t>success (53.3% </a:t>
            </a:r>
            <a:r>
              <a:rPr b="0" lang="en-US" sz="3200" spc="-1" strike="noStrike">
                <a:latin typeface="Arial"/>
              </a:rPr>
              <a:t>better than policy2) </a:t>
            </a:r>
            <a:r>
              <a:rPr b="0" lang="en-US" sz="3200" spc="-1" strike="noStrike">
                <a:latin typeface="Arial"/>
              </a:rPr>
              <a:t>using logistic </a:t>
            </a:r>
            <a:r>
              <a:rPr b="0" lang="en-US" sz="3200" spc="-1" strike="noStrike">
                <a:latin typeface="Arial"/>
              </a:rPr>
              <a:t>regression.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information gain ratio: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(0.3012, 'length_of_residence'),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(0.2896, 'new_movers'),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(0.0683, 'visit_id'),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(0.0584, 'date_time'),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(0.0541, 'zipcode'),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(0.0459, 'year_home_built'),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(0.038, 'montrd_home_security_sys_own_value'),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(0.0347, 'mkt_green_product_purchasers_value'),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(0.0294, 'days_since_last_visit'),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(0.0222, 'mkt_organic_product_purchasers_value'),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(0.0176, 'mkt_trend_env_focused_hh_value'),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(0.0168, 'home_market_value'),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(0.0157, 'income'),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(0.0107, 'high_end_shoppers_value'),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(0.0071, 'net_worth'),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(0.0032, 'do_it_yourselfer_value'),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(0.0005, 'pro'),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(0.0002, 'repeat_visit')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7551000" y="853560"/>
            <a:ext cx="2516040" cy="259884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66715C-C132-41D0-B23D-289F0339999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An example of the decision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215360" y="742320"/>
            <a:ext cx="7553880" cy="448524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FA5F7B-6118-4612-83E0-BCAA050B4E6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 policy derived from decision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choose version1 if new_comer&lt;=0.5 else version2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19,451 success (compared to 19,496 for the decision tree based </a:t>
            </a:r>
            <a:r>
              <a:rPr b="0" lang="en-US" sz="3200" spc="-1" strike="noStrike">
                <a:latin typeface="Arial"/>
              </a:rPr>
              <a:t>model)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D9C3C6-DE19-4E99-8DCF-4AD0181D0DB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Comparison of policies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71" name=""/>
          <p:cNvGraphicFramePr/>
          <p:nvPr/>
        </p:nvGraphicFramePr>
        <p:xfrm>
          <a:off x="525600" y="1085760"/>
          <a:ext cx="9272520" cy="2081160"/>
        </p:xfrm>
        <a:graphic>
          <a:graphicData uri="http://schemas.openxmlformats.org/drawingml/2006/table">
            <a:tbl>
              <a:tblPr/>
              <a:tblGrid>
                <a:gridCol w="780480"/>
                <a:gridCol w="6077880"/>
                <a:gridCol w="2414160"/>
              </a:tblGrid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Policy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Number of success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Always select `version1`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12,772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Always select `version2`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12,779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Choose an action (version1 or version2) which had the higher success rate yesterday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13,436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The same as policy #3, except that has ε=0.01 probability to uniform-randomly select an action.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mean: 13,427, std: 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Use a model to predict action (version1 or version2) based on new_movers, length_of_residence, model at time t is trained using data at time t-1. Model is a decision tree.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19,496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The same as policy #5 except that model is a logistic regression model.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19,596</a:t>
                      </a:r>
                      <a:endParaRPr b="1" lang="en-US" sz="18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Choose version1 if new_comer&lt;=0.5 else version2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19,451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E981BF-71F9-4BBC-8C85-F7810239A2B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Future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57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to make use of unsuccessful data </a:t>
            </a:r>
            <a:r>
              <a:rPr b="0" lang="en-US" sz="3200" spc="-1" strike="noStrike">
                <a:latin typeface="Arial"/>
              </a:rPr>
              <a:t>points?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Dyna-Q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6404760" y="1399320"/>
            <a:ext cx="3030120" cy="21571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D2B351-2737-43C4-B95D-4E5B0A0D6D1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The end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Thanks for your attention, I am open to </a:t>
            </a:r>
            <a:r>
              <a:rPr b="0" lang="en-US" sz="3200" spc="-1" strike="noStrike">
                <a:latin typeface="Arial"/>
              </a:rPr>
              <a:t>questions.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2F1F6C-A752-49D2-AE03-366033F975A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118640" y="5255280"/>
            <a:ext cx="2266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CA161656-8FFA-4E15-8214-4F4F45697B6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53240" y="1293840"/>
            <a:ext cx="4308480" cy="90972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453240" y="2238480"/>
            <a:ext cx="4257720" cy="922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453240" y="3182040"/>
            <a:ext cx="3636720" cy="9097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453240" y="4126680"/>
            <a:ext cx="3833280" cy="9097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>
          <a:xfrm>
            <a:off x="5135760" y="2144160"/>
            <a:ext cx="4535280" cy="300240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693000" y="302040"/>
            <a:ext cx="869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Kaitao Yang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Exploration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Reinforcement learning introduction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Contextual 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213E2-13FC-464B-91B1-E4A525C5663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5988600" y="797400"/>
            <a:ext cx="4039560" cy="406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Missing value ratio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('20.99%', 'days_since_last_visit'),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'year_home_built'),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'net_worth'),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'montrd_home_security_sys_own_value'),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'mkt_trend_env_focused_hh_value'),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'mkt_organic_product_purchasers_value'),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'mkt_green_product_purchasers_value'),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'length_of_residence'),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'income'),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'home_market_value'),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'high_end_shoppers_value'),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'do_it_yourselfer_value'),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('0.15%', 'zipcode'),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'visit_id'),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success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'repeat_visit'),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'pro'),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'new_movers'),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experience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'date_time')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4945320" y="5221080"/>
            <a:ext cx="419112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here for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hlinkClick r:id="rId1"/>
              </a:rPr>
              <a:t>data_profiling_report.html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49680" y="847800"/>
            <a:ext cx="5076360" cy="2114280"/>
          </a:xfrm>
          <a:prstGeom prst="rect">
            <a:avLst/>
          </a:prstGeom>
          <a:ln w="1080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48240" y="3027240"/>
            <a:ext cx="5068800" cy="1066320"/>
          </a:xfrm>
          <a:prstGeom prst="rect">
            <a:avLst/>
          </a:prstGeom>
          <a:ln w="10800">
            <a:noFill/>
          </a:ln>
        </p:spPr>
      </p:pic>
      <p:pic>
        <p:nvPicPr>
          <p:cNvPr id="236" name="" descr=""/>
          <p:cNvPicPr/>
          <p:nvPr/>
        </p:nvPicPr>
        <p:blipFill>
          <a:blip r:embed="rId4"/>
          <a:stretch/>
        </p:blipFill>
        <p:spPr>
          <a:xfrm>
            <a:off x="24120" y="4156200"/>
            <a:ext cx="3590640" cy="14094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EBEB20-97E2-4C1B-AA94-2A86C8008CE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04320" y="1166400"/>
            <a:ext cx="8267400" cy="39906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DD10D0-B322-4A8D-9BDD-7BD8F72E3F7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Reinforcement learning introduction</a:t>
            </a:r>
            <a:endParaRPr b="0" lang="en-US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1" name=""/>
              <p:cNvSpPr txBox="1"/>
              <p:nvPr/>
            </p:nvSpPr>
            <p:spPr>
              <a:xfrm>
                <a:off x="504000" y="1326600"/>
                <a:ext cx="9073800" cy="328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Markov</m:t>
                    </m:r>
                    <m:r>
                      <m:t xml:space="preserve">decision</m:t>
                    </m:r>
                    <m:r>
                      <m:t xml:space="preserve">process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4</m:t>
                    </m:r>
                    <m:r>
                      <m:t xml:space="preserve">−</m:t>
                    </m:r>
                    <m:r>
                      <m:t xml:space="preserve">tuple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A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d>
                    <m:r>
                      <m:t xml:space="preserve">,</m:t>
                    </m:r>
                    <m:r>
                      <m:t xml:space="preserve">where</m:t>
                    </m:r>
                    <m:r>
                      <m:t xml:space="preserve">:</m:t>
                    </m:r>
                    <m:r>
                      <m:t xml:space="preserve">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states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state</m:t>
                    </m:r>
                    <m:r>
                      <m:t xml:space="preserve">space</m:t>
                    </m:r>
                    <m:r>
                      <m:t xml:space="preserve">,</m:t>
                    </m:r>
                    <m:r>
                      <m:t xml:space="preserve">A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actions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action</m:t>
                    </m:r>
                    <m:r>
                      <m:t xml:space="preserve">space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alternatively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r>
                          <m:t xml:space="preserve">is</m:t>
                        </m:r>
                        <m:r>
                          <m:t xml:space="preserve">the</m:t>
                        </m:r>
                        <m:r>
                          <m:t xml:space="preserve">set</m:t>
                        </m:r>
                        <m:r>
                          <m:t xml:space="preserve">of</m:t>
                        </m:r>
                        <m:r>
                          <m:t xml:space="preserve">actions</m:t>
                        </m:r>
                        <m:r>
                          <m:t xml:space="preserve">available</m:t>
                        </m:r>
                      </m:e>
                      <m:e/>
                      <m:e>
                        <m:r>
                          <m:t xml:space="preserve">state</m:t>
                        </m:r>
                        <m:r>
                          <m:t xml:space="preserve">s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,</m:t>
                    </m:r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probability</m:t>
                    </m:r>
                    <m:r>
                      <m:t xml:space="preserve">that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  <m:r>
                      <m:t xml:space="preserve">∈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t</m:t>
                    </m:r>
                    <m:r>
                      <m:t xml:space="preserve">will</m:t>
                    </m:r>
                    <m:r>
                      <m:t xml:space="preserve">lead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immediate</m:t>
                    </m:r>
                    <m:r>
                      <m:t xml:space="preserve">reward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expected</m:t>
                        </m:r>
                        <m:r>
                          <m:t xml:space="preserve">immediate</m:t>
                        </m:r>
                        <m:r>
                          <m:t xml:space="preserve">reward</m:t>
                        </m:r>
                      </m:e>
                    </m:d>
                    <m:r>
                      <m:t xml:space="preserve">received</m:t>
                    </m:r>
                    <m:r>
                      <m:t xml:space="preserve">after</m:t>
                    </m:r>
                    <m:r>
                      <m:t xml:space="preserve">transitioning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,</m:t>
                    </m:r>
                    <m:r>
                      <m:t xml:space="preserve">due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83160" y="982800"/>
            <a:ext cx="3647880" cy="1406160"/>
          </a:xfrm>
          <a:prstGeom prst="rect">
            <a:avLst/>
          </a:prstGeom>
          <a:ln w="1080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3507120" y="5190480"/>
            <a:ext cx="57168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Click here for: </a:t>
            </a:r>
            <a:r>
              <a:rPr b="0" lang="en-US" sz="1800" spc="-1" strike="noStrike">
                <a:latin typeface="Arial"/>
                <a:hlinkClick r:id="rId2"/>
              </a:rPr>
              <a:t>Reinforcement learning lecture notes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3987000" y="855720"/>
            <a:ext cx="4457520" cy="3968280"/>
          </a:xfrm>
          <a:prstGeom prst="rect">
            <a:avLst/>
          </a:prstGeom>
          <a:ln w="10800">
            <a:noFill/>
          </a:ln>
        </p:spPr>
      </p:pic>
      <p:pic>
        <p:nvPicPr>
          <p:cNvPr id="245" name="" descr=""/>
          <p:cNvPicPr/>
          <p:nvPr/>
        </p:nvPicPr>
        <p:blipFill>
          <a:blip r:embed="rId4"/>
          <a:stretch/>
        </p:blipFill>
        <p:spPr>
          <a:xfrm>
            <a:off x="80640" y="2723760"/>
            <a:ext cx="3688560" cy="2076120"/>
          </a:xfrm>
          <a:prstGeom prst="rect">
            <a:avLst/>
          </a:prstGeom>
          <a:ln w="10800">
            <a:noFill/>
          </a:ln>
        </p:spPr>
      </p:pic>
      <p:pic>
        <p:nvPicPr>
          <p:cNvPr id="246" name="" descr=""/>
          <p:cNvPicPr/>
          <p:nvPr/>
        </p:nvPicPr>
        <p:blipFill>
          <a:blip r:embed="rId5"/>
          <a:stretch/>
        </p:blipFill>
        <p:spPr>
          <a:xfrm>
            <a:off x="8445960" y="861840"/>
            <a:ext cx="1595520" cy="1016280"/>
          </a:xfrm>
          <a:prstGeom prst="rect">
            <a:avLst/>
          </a:prstGeom>
          <a:ln w="10800">
            <a:noFill/>
          </a:ln>
        </p:spPr>
      </p:pic>
      <p:pic>
        <p:nvPicPr>
          <p:cNvPr id="247" name="" descr=""/>
          <p:cNvPicPr/>
          <p:nvPr/>
        </p:nvPicPr>
        <p:blipFill>
          <a:blip r:embed="rId6"/>
          <a:stretch/>
        </p:blipFill>
        <p:spPr>
          <a:xfrm>
            <a:off x="7362000" y="2463480"/>
            <a:ext cx="698040" cy="444600"/>
          </a:xfrm>
          <a:prstGeom prst="rect">
            <a:avLst/>
          </a:prstGeom>
          <a:ln w="10800">
            <a:noFill/>
          </a:ln>
        </p:spPr>
      </p:pic>
      <p:sp>
        <p:nvSpPr>
          <p:cNvPr id="248" name=""/>
          <p:cNvSpPr txBox="1"/>
          <p:nvPr/>
        </p:nvSpPr>
        <p:spPr>
          <a:xfrm>
            <a:off x="8956080" y="2512800"/>
            <a:ext cx="3726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7"/>
          <a:stretch/>
        </p:blipFill>
        <p:spPr>
          <a:xfrm>
            <a:off x="8184960" y="2463120"/>
            <a:ext cx="695520" cy="445320"/>
          </a:xfrm>
          <a:prstGeom prst="rect">
            <a:avLst/>
          </a:prstGeom>
          <a:ln w="10800">
            <a:noFill/>
          </a:ln>
        </p:spPr>
      </p:pic>
      <p:pic>
        <p:nvPicPr>
          <p:cNvPr id="250" name="" descr=""/>
          <p:cNvPicPr/>
          <p:nvPr/>
        </p:nvPicPr>
        <p:blipFill>
          <a:blip r:embed="rId8"/>
          <a:stretch/>
        </p:blipFill>
        <p:spPr>
          <a:xfrm>
            <a:off x="9335520" y="2455920"/>
            <a:ext cx="721080" cy="459360"/>
          </a:xfrm>
          <a:prstGeom prst="rect">
            <a:avLst/>
          </a:prstGeom>
          <a:ln w="10800">
            <a:noFill/>
          </a:ln>
        </p:spPr>
      </p:pic>
      <p:pic>
        <p:nvPicPr>
          <p:cNvPr id="251" name="" descr=""/>
          <p:cNvPicPr/>
          <p:nvPr/>
        </p:nvPicPr>
        <p:blipFill>
          <a:blip r:embed="rId9"/>
          <a:stretch/>
        </p:blipFill>
        <p:spPr>
          <a:xfrm>
            <a:off x="8519040" y="3602520"/>
            <a:ext cx="1534320" cy="12434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D37016-8DE6-4D68-9284-1715C44ACBA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How to evaluate a policy?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Deterministic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total number of success of n </a:t>
            </a:r>
            <a:r>
              <a:rPr b="0" lang="en-US" sz="3200" spc="-1" strike="noStrike">
                <a:latin typeface="Arial"/>
              </a:rPr>
              <a:t>days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policy1: always choosing version1, leads </a:t>
            </a:r>
            <a:r>
              <a:rPr b="0" lang="en-US" sz="3200" spc="-1" strike="noStrike">
                <a:latin typeface="Arial"/>
              </a:rPr>
              <a:t>to 12,772 success in given the dataset.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policy2: always choosing version2 leads </a:t>
            </a:r>
            <a:r>
              <a:rPr b="0" lang="en-US" sz="3200" spc="-1" strike="noStrike">
                <a:latin typeface="Arial"/>
              </a:rPr>
              <a:t>to 12,779 success.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Stochastic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expectation of total number of </a:t>
            </a:r>
            <a:r>
              <a:rPr b="0" lang="en-US" sz="3200" spc="-1" strike="noStrike">
                <a:latin typeface="Arial"/>
              </a:rPr>
              <a:t>success of n days (and minimize the variance </a:t>
            </a:r>
            <a:r>
              <a:rPr b="0" lang="en-US" sz="3200" spc="-1" strike="noStrike">
                <a:latin typeface="Arial"/>
              </a:rPr>
              <a:t>of it)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98BB39-93F1-4FA5-A538-D781EAB505C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000" y="-29160"/>
            <a:ext cx="9540000" cy="8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Multi armed bandit (deterministic, greedy action selection)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Time step: daily (we are free to choose other time </a:t>
            </a:r>
            <a:r>
              <a:rPr b="0" lang="en-US" sz="3200" spc="-1" strike="noStrike">
                <a:latin typeface="Arial"/>
              </a:rPr>
              <a:t>granularity</a:t>
            </a:r>
            <a:r>
              <a:rPr b="0" lang="en-US" sz="3200" spc="-1" strike="noStrike">
                <a:latin typeface="Arial"/>
              </a:rPr>
              <a:t>: e.g., weekly, hourly, etc.).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Policy3: choose an action (version1 or version2) which had the higher success rate yesterday.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13,436 success in given the dataset (5.1% better than policy2).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7" name=""/>
              <p:cNvSpPr txBox="1"/>
              <p:nvPr/>
            </p:nvSpPr>
            <p:spPr>
              <a:xfrm rot="21598200">
                <a:off x="992880" y="3177000"/>
                <a:ext cx="3010680" cy="63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</m:d>
                        <m:r>
                          <m:t xml:space="preserve">=</m:t>
                        </m:r>
                        <m:f>
                          <m:num>
                            <m:r>
                              <m:rPr>
                                <m:lit/>
                                <m:nor/>
                              </m:rPr>
                              <m:t xml:space="preserve">number of success when `a` taken at t-1</m:t>
                            </m:r>
                          </m:num>
                          <m:den>
                            <m:r>
                              <m:rPr>
                                <m:lit/>
                                <m:nor/>
                              </m:rPr>
                              <m:t xml:space="preserve">number of times `a` taken at t-1</m:t>
                            </m:r>
                          </m:den>
                        </m:f>
                      </m:e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limLow>
                          <m:e>
                            <m:r>
                              <m:t xml:space="preserve">argmax</m:t>
                            </m:r>
                          </m:e>
                          <m:lim>
                            <m:r>
                              <m:t xml:space="preserve">a</m:t>
                            </m:r>
                          </m:lim>
                        </m:limLow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</m:d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15F923-E8B5-48DD-A082-B78889CE79E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4000" y="-29160"/>
            <a:ext cx="9540000" cy="8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Multi armed bandit (stochastic, ε-greedy action selection)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Policy4: the same as policy3, except that: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mean: 13,427, std: 36, </a:t>
            </a:r>
            <a:r>
              <a:rPr b="0" lang="en-US" sz="3000" spc="-1" strike="noStrike">
                <a:latin typeface="Arial"/>
              </a:rPr>
              <a:t>ε</a:t>
            </a:r>
            <a:r>
              <a:rPr b="0" lang="en-US" sz="3200" spc="-1" strike="noStrike">
                <a:latin typeface="Arial"/>
              </a:rPr>
              <a:t>=0.01.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0" name=""/>
              <p:cNvSpPr txBox="1"/>
              <p:nvPr/>
            </p:nvSpPr>
            <p:spPr>
              <a:xfrm rot="21598200">
                <a:off x="1103760" y="1819800"/>
                <a:ext cx="3012480" cy="490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limLow>
                              <m:e>
                                <m:r>
                                  <m:t xml:space="preserve">argmax</m:t>
                                </m:r>
                              </m:e>
                              <m:lim>
                                <m:r>
                                  <m:t xml:space="preserve">a</m:t>
                                </m:r>
                              </m:lim>
                            </m:limLow>
                            <m:sSub>
                              <m:e>
                                <m:r>
                                  <m:t xml:space="preserve">Q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a</m:t>
                                </m:r>
                              </m:e>
                            </m:d>
                            <m:r>
                              <m:rPr>
                                <m:lit/>
                                <m:nor/>
                              </m:rPr>
                              <m:t xml:space="preserve">           with probability </m:t>
                            </m:r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ϵ</m:t>
                            </m:r>
                          </m:e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a random action        with probability </m:t>
                            </m:r>
                            <m:r>
                              <m:t xml:space="preserve">ϵ</m:t>
                            </m:r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AE8446-E742-4FCD-8433-9810F0DF22F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2022-12-29T11:18:18Z</dcterms:created>
  <dc:creator>Kaitao Yang</dc:creator>
  <dc:description/>
  <dc:language>en-US</dc:language>
  <cp:lastModifiedBy>Kaitao Yang</cp:lastModifiedBy>
  <dcterms:modified xsi:type="dcterms:W3CDTF">2023-01-03T00:09:44Z</dcterms:modified>
  <cp:revision>74</cp:revision>
  <dc:subject/>
  <dc:title>Portfolio</dc:title>
</cp:coreProperties>
</file>