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2" r:id="rId5"/>
    <p:sldId id="264" r:id="rId6"/>
    <p:sldId id="265"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A0204-F57C-7F4E-A410-CA949F6868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A7BC33-E0C3-014A-A0C8-5FDF632F24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38C60B-5CB0-8846-994E-AA43D8EECF51}"/>
              </a:ext>
            </a:extLst>
          </p:cNvPr>
          <p:cNvSpPr>
            <a:spLocks noGrp="1"/>
          </p:cNvSpPr>
          <p:nvPr>
            <p:ph type="dt" sz="half" idx="10"/>
          </p:nvPr>
        </p:nvSpPr>
        <p:spPr/>
        <p:txBody>
          <a:bodyPr/>
          <a:lstStyle/>
          <a:p>
            <a:fld id="{E2BD8F43-400D-454F-861C-DB95E8CC6D56}" type="datetimeFigureOut">
              <a:rPr lang="en-US" smtClean="0"/>
              <a:t>6/6/21</a:t>
            </a:fld>
            <a:endParaRPr lang="en-US"/>
          </a:p>
        </p:txBody>
      </p:sp>
      <p:sp>
        <p:nvSpPr>
          <p:cNvPr id="5" name="Footer Placeholder 4">
            <a:extLst>
              <a:ext uri="{FF2B5EF4-FFF2-40B4-BE49-F238E27FC236}">
                <a16:creationId xmlns:a16="http://schemas.microsoft.com/office/drawing/2014/main" id="{61AB8A80-ECD1-F949-B071-9B23D3CE7E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7E9DD9-6705-F848-BEF9-4BD67867519C}"/>
              </a:ext>
            </a:extLst>
          </p:cNvPr>
          <p:cNvSpPr>
            <a:spLocks noGrp="1"/>
          </p:cNvSpPr>
          <p:nvPr>
            <p:ph type="sldNum" sz="quarter" idx="12"/>
          </p:nvPr>
        </p:nvSpPr>
        <p:spPr/>
        <p:txBody>
          <a:bodyPr/>
          <a:lstStyle/>
          <a:p>
            <a:fld id="{E9A938E1-8465-544D-ADF5-5F3964997A8A}" type="slidenum">
              <a:rPr lang="en-US" smtClean="0"/>
              <a:t>‹#›</a:t>
            </a:fld>
            <a:endParaRPr lang="en-US"/>
          </a:p>
        </p:txBody>
      </p:sp>
    </p:spTree>
    <p:extLst>
      <p:ext uri="{BB962C8B-B14F-4D97-AF65-F5344CB8AC3E}">
        <p14:creationId xmlns:p14="http://schemas.microsoft.com/office/powerpoint/2010/main" val="391293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5A036-9A05-CD44-BC77-16FC684266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6CF93E-3A00-1D47-90AD-CE31BC2427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E7DCB-E44D-FD47-AE0F-28AEABA4AD23}"/>
              </a:ext>
            </a:extLst>
          </p:cNvPr>
          <p:cNvSpPr>
            <a:spLocks noGrp="1"/>
          </p:cNvSpPr>
          <p:nvPr>
            <p:ph type="dt" sz="half" idx="10"/>
          </p:nvPr>
        </p:nvSpPr>
        <p:spPr/>
        <p:txBody>
          <a:bodyPr/>
          <a:lstStyle/>
          <a:p>
            <a:fld id="{E2BD8F43-400D-454F-861C-DB95E8CC6D56}" type="datetimeFigureOut">
              <a:rPr lang="en-US" smtClean="0"/>
              <a:t>6/6/21</a:t>
            </a:fld>
            <a:endParaRPr lang="en-US"/>
          </a:p>
        </p:txBody>
      </p:sp>
      <p:sp>
        <p:nvSpPr>
          <p:cNvPr id="5" name="Footer Placeholder 4">
            <a:extLst>
              <a:ext uri="{FF2B5EF4-FFF2-40B4-BE49-F238E27FC236}">
                <a16:creationId xmlns:a16="http://schemas.microsoft.com/office/drawing/2014/main" id="{F2535F99-C520-F146-82B0-3CDCD2E90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7D7AC-ADEB-CD46-A3F8-B9719433284F}"/>
              </a:ext>
            </a:extLst>
          </p:cNvPr>
          <p:cNvSpPr>
            <a:spLocks noGrp="1"/>
          </p:cNvSpPr>
          <p:nvPr>
            <p:ph type="sldNum" sz="quarter" idx="12"/>
          </p:nvPr>
        </p:nvSpPr>
        <p:spPr/>
        <p:txBody>
          <a:bodyPr/>
          <a:lstStyle/>
          <a:p>
            <a:fld id="{E9A938E1-8465-544D-ADF5-5F3964997A8A}" type="slidenum">
              <a:rPr lang="en-US" smtClean="0"/>
              <a:t>‹#›</a:t>
            </a:fld>
            <a:endParaRPr lang="en-US"/>
          </a:p>
        </p:txBody>
      </p:sp>
    </p:spTree>
    <p:extLst>
      <p:ext uri="{BB962C8B-B14F-4D97-AF65-F5344CB8AC3E}">
        <p14:creationId xmlns:p14="http://schemas.microsoft.com/office/powerpoint/2010/main" val="241393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3C0AA0-E72D-3648-96DA-C6BFF8B176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7BED8-1136-BD42-BDC8-C2AFE4AC46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3B1F74-B4C4-D74A-9A8A-7D304B03B30A}"/>
              </a:ext>
            </a:extLst>
          </p:cNvPr>
          <p:cNvSpPr>
            <a:spLocks noGrp="1"/>
          </p:cNvSpPr>
          <p:nvPr>
            <p:ph type="dt" sz="half" idx="10"/>
          </p:nvPr>
        </p:nvSpPr>
        <p:spPr/>
        <p:txBody>
          <a:bodyPr/>
          <a:lstStyle/>
          <a:p>
            <a:fld id="{E2BD8F43-400D-454F-861C-DB95E8CC6D56}" type="datetimeFigureOut">
              <a:rPr lang="en-US" smtClean="0"/>
              <a:t>6/6/21</a:t>
            </a:fld>
            <a:endParaRPr lang="en-US"/>
          </a:p>
        </p:txBody>
      </p:sp>
      <p:sp>
        <p:nvSpPr>
          <p:cNvPr id="5" name="Footer Placeholder 4">
            <a:extLst>
              <a:ext uri="{FF2B5EF4-FFF2-40B4-BE49-F238E27FC236}">
                <a16:creationId xmlns:a16="http://schemas.microsoft.com/office/drawing/2014/main" id="{38CE705E-A36E-8047-A8D0-5A322FEAC5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1C26B-710B-1A4C-9E66-445AFDC09B81}"/>
              </a:ext>
            </a:extLst>
          </p:cNvPr>
          <p:cNvSpPr>
            <a:spLocks noGrp="1"/>
          </p:cNvSpPr>
          <p:nvPr>
            <p:ph type="sldNum" sz="quarter" idx="12"/>
          </p:nvPr>
        </p:nvSpPr>
        <p:spPr/>
        <p:txBody>
          <a:bodyPr/>
          <a:lstStyle/>
          <a:p>
            <a:fld id="{E9A938E1-8465-544D-ADF5-5F3964997A8A}" type="slidenum">
              <a:rPr lang="en-US" smtClean="0"/>
              <a:t>‹#›</a:t>
            </a:fld>
            <a:endParaRPr lang="en-US"/>
          </a:p>
        </p:txBody>
      </p:sp>
    </p:spTree>
    <p:extLst>
      <p:ext uri="{BB962C8B-B14F-4D97-AF65-F5344CB8AC3E}">
        <p14:creationId xmlns:p14="http://schemas.microsoft.com/office/powerpoint/2010/main" val="1276366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1A39-8051-C14C-9BCD-183B2817A2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B13F8-F6B8-3546-8B96-784A6CCF13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5B2FE8-8FE9-144C-9D6F-7FEE05093625}"/>
              </a:ext>
            </a:extLst>
          </p:cNvPr>
          <p:cNvSpPr>
            <a:spLocks noGrp="1"/>
          </p:cNvSpPr>
          <p:nvPr>
            <p:ph type="dt" sz="half" idx="10"/>
          </p:nvPr>
        </p:nvSpPr>
        <p:spPr/>
        <p:txBody>
          <a:bodyPr/>
          <a:lstStyle/>
          <a:p>
            <a:fld id="{E2BD8F43-400D-454F-861C-DB95E8CC6D56}" type="datetimeFigureOut">
              <a:rPr lang="en-US" smtClean="0"/>
              <a:t>6/6/21</a:t>
            </a:fld>
            <a:endParaRPr lang="en-US"/>
          </a:p>
        </p:txBody>
      </p:sp>
      <p:sp>
        <p:nvSpPr>
          <p:cNvPr id="5" name="Footer Placeholder 4">
            <a:extLst>
              <a:ext uri="{FF2B5EF4-FFF2-40B4-BE49-F238E27FC236}">
                <a16:creationId xmlns:a16="http://schemas.microsoft.com/office/drawing/2014/main" id="{2608B80F-E088-374E-8105-5449AF126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E8CFA0-9637-6A4E-B38A-0338ACC466CD}"/>
              </a:ext>
            </a:extLst>
          </p:cNvPr>
          <p:cNvSpPr>
            <a:spLocks noGrp="1"/>
          </p:cNvSpPr>
          <p:nvPr>
            <p:ph type="sldNum" sz="quarter" idx="12"/>
          </p:nvPr>
        </p:nvSpPr>
        <p:spPr/>
        <p:txBody>
          <a:bodyPr/>
          <a:lstStyle/>
          <a:p>
            <a:fld id="{E9A938E1-8465-544D-ADF5-5F3964997A8A}" type="slidenum">
              <a:rPr lang="en-US" smtClean="0"/>
              <a:t>‹#›</a:t>
            </a:fld>
            <a:endParaRPr lang="en-US"/>
          </a:p>
        </p:txBody>
      </p:sp>
    </p:spTree>
    <p:extLst>
      <p:ext uri="{BB962C8B-B14F-4D97-AF65-F5344CB8AC3E}">
        <p14:creationId xmlns:p14="http://schemas.microsoft.com/office/powerpoint/2010/main" val="1164141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6E121-0342-A445-BEEF-168F5C8756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C85A01-D9E4-0F40-B2E0-BA0D74B529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EEC3E6-D8EC-1944-8D06-AB16D191BE9D}"/>
              </a:ext>
            </a:extLst>
          </p:cNvPr>
          <p:cNvSpPr>
            <a:spLocks noGrp="1"/>
          </p:cNvSpPr>
          <p:nvPr>
            <p:ph type="dt" sz="half" idx="10"/>
          </p:nvPr>
        </p:nvSpPr>
        <p:spPr/>
        <p:txBody>
          <a:bodyPr/>
          <a:lstStyle/>
          <a:p>
            <a:fld id="{E2BD8F43-400D-454F-861C-DB95E8CC6D56}" type="datetimeFigureOut">
              <a:rPr lang="en-US" smtClean="0"/>
              <a:t>6/6/21</a:t>
            </a:fld>
            <a:endParaRPr lang="en-US"/>
          </a:p>
        </p:txBody>
      </p:sp>
      <p:sp>
        <p:nvSpPr>
          <p:cNvPr id="5" name="Footer Placeholder 4">
            <a:extLst>
              <a:ext uri="{FF2B5EF4-FFF2-40B4-BE49-F238E27FC236}">
                <a16:creationId xmlns:a16="http://schemas.microsoft.com/office/drawing/2014/main" id="{36D28D34-C875-1942-B7C6-63455F4D71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200E9-FCA8-4F47-850F-E344BAAA964E}"/>
              </a:ext>
            </a:extLst>
          </p:cNvPr>
          <p:cNvSpPr>
            <a:spLocks noGrp="1"/>
          </p:cNvSpPr>
          <p:nvPr>
            <p:ph type="sldNum" sz="quarter" idx="12"/>
          </p:nvPr>
        </p:nvSpPr>
        <p:spPr/>
        <p:txBody>
          <a:bodyPr/>
          <a:lstStyle/>
          <a:p>
            <a:fld id="{E9A938E1-8465-544D-ADF5-5F3964997A8A}" type="slidenum">
              <a:rPr lang="en-US" smtClean="0"/>
              <a:t>‹#›</a:t>
            </a:fld>
            <a:endParaRPr lang="en-US"/>
          </a:p>
        </p:txBody>
      </p:sp>
    </p:spTree>
    <p:extLst>
      <p:ext uri="{BB962C8B-B14F-4D97-AF65-F5344CB8AC3E}">
        <p14:creationId xmlns:p14="http://schemas.microsoft.com/office/powerpoint/2010/main" val="394059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E5F3-D847-4547-ADEA-6EAFC6514F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34C1A5-8C3B-BD42-9C5A-7F62C12CF6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80CD4B-DCA0-2A41-9F48-A9EBAB707D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190641-93AF-5542-8B58-9D4B4F8B9FE1}"/>
              </a:ext>
            </a:extLst>
          </p:cNvPr>
          <p:cNvSpPr>
            <a:spLocks noGrp="1"/>
          </p:cNvSpPr>
          <p:nvPr>
            <p:ph type="dt" sz="half" idx="10"/>
          </p:nvPr>
        </p:nvSpPr>
        <p:spPr/>
        <p:txBody>
          <a:bodyPr/>
          <a:lstStyle/>
          <a:p>
            <a:fld id="{E2BD8F43-400D-454F-861C-DB95E8CC6D56}" type="datetimeFigureOut">
              <a:rPr lang="en-US" smtClean="0"/>
              <a:t>6/6/21</a:t>
            </a:fld>
            <a:endParaRPr lang="en-US"/>
          </a:p>
        </p:txBody>
      </p:sp>
      <p:sp>
        <p:nvSpPr>
          <p:cNvPr id="6" name="Footer Placeholder 5">
            <a:extLst>
              <a:ext uri="{FF2B5EF4-FFF2-40B4-BE49-F238E27FC236}">
                <a16:creationId xmlns:a16="http://schemas.microsoft.com/office/drawing/2014/main" id="{9768AC66-E808-2E47-BC2F-1E0BB39C08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73F457-CB55-E34F-B7A7-5F20E72C8F42}"/>
              </a:ext>
            </a:extLst>
          </p:cNvPr>
          <p:cNvSpPr>
            <a:spLocks noGrp="1"/>
          </p:cNvSpPr>
          <p:nvPr>
            <p:ph type="sldNum" sz="quarter" idx="12"/>
          </p:nvPr>
        </p:nvSpPr>
        <p:spPr/>
        <p:txBody>
          <a:bodyPr/>
          <a:lstStyle/>
          <a:p>
            <a:fld id="{E9A938E1-8465-544D-ADF5-5F3964997A8A}" type="slidenum">
              <a:rPr lang="en-US" smtClean="0"/>
              <a:t>‹#›</a:t>
            </a:fld>
            <a:endParaRPr lang="en-US"/>
          </a:p>
        </p:txBody>
      </p:sp>
    </p:spTree>
    <p:extLst>
      <p:ext uri="{BB962C8B-B14F-4D97-AF65-F5344CB8AC3E}">
        <p14:creationId xmlns:p14="http://schemas.microsoft.com/office/powerpoint/2010/main" val="2684869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7AAB7-70A3-3D48-A11F-40F1A84D2F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9AA480-0BD4-AA45-B76F-BC578494E6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5C60A9-6897-E24A-AD9C-9CB9259A26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34D7E9-B071-4644-B38C-D80F6BD1ED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DE9140-3945-2E40-81F6-0B63B1243D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84C7BC-AF6D-784D-9571-9EF1EC557E01}"/>
              </a:ext>
            </a:extLst>
          </p:cNvPr>
          <p:cNvSpPr>
            <a:spLocks noGrp="1"/>
          </p:cNvSpPr>
          <p:nvPr>
            <p:ph type="dt" sz="half" idx="10"/>
          </p:nvPr>
        </p:nvSpPr>
        <p:spPr/>
        <p:txBody>
          <a:bodyPr/>
          <a:lstStyle/>
          <a:p>
            <a:fld id="{E2BD8F43-400D-454F-861C-DB95E8CC6D56}" type="datetimeFigureOut">
              <a:rPr lang="en-US" smtClean="0"/>
              <a:t>6/6/21</a:t>
            </a:fld>
            <a:endParaRPr lang="en-US"/>
          </a:p>
        </p:txBody>
      </p:sp>
      <p:sp>
        <p:nvSpPr>
          <p:cNvPr id="8" name="Footer Placeholder 7">
            <a:extLst>
              <a:ext uri="{FF2B5EF4-FFF2-40B4-BE49-F238E27FC236}">
                <a16:creationId xmlns:a16="http://schemas.microsoft.com/office/drawing/2014/main" id="{E0884FA7-64CD-9A4D-8E48-3A8771D8F5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B9BF7F-E315-434F-86BC-BEC3CF1BC2E8}"/>
              </a:ext>
            </a:extLst>
          </p:cNvPr>
          <p:cNvSpPr>
            <a:spLocks noGrp="1"/>
          </p:cNvSpPr>
          <p:nvPr>
            <p:ph type="sldNum" sz="quarter" idx="12"/>
          </p:nvPr>
        </p:nvSpPr>
        <p:spPr/>
        <p:txBody>
          <a:bodyPr/>
          <a:lstStyle/>
          <a:p>
            <a:fld id="{E9A938E1-8465-544D-ADF5-5F3964997A8A}" type="slidenum">
              <a:rPr lang="en-US" smtClean="0"/>
              <a:t>‹#›</a:t>
            </a:fld>
            <a:endParaRPr lang="en-US"/>
          </a:p>
        </p:txBody>
      </p:sp>
    </p:spTree>
    <p:extLst>
      <p:ext uri="{BB962C8B-B14F-4D97-AF65-F5344CB8AC3E}">
        <p14:creationId xmlns:p14="http://schemas.microsoft.com/office/powerpoint/2010/main" val="3089919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90523-ACE4-5F49-9023-A469DB5371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937B25-2F3A-9C4D-93CD-F31C3C7F5637}"/>
              </a:ext>
            </a:extLst>
          </p:cNvPr>
          <p:cNvSpPr>
            <a:spLocks noGrp="1"/>
          </p:cNvSpPr>
          <p:nvPr>
            <p:ph type="dt" sz="half" idx="10"/>
          </p:nvPr>
        </p:nvSpPr>
        <p:spPr/>
        <p:txBody>
          <a:bodyPr/>
          <a:lstStyle/>
          <a:p>
            <a:fld id="{E2BD8F43-400D-454F-861C-DB95E8CC6D56}" type="datetimeFigureOut">
              <a:rPr lang="en-US" smtClean="0"/>
              <a:t>6/6/21</a:t>
            </a:fld>
            <a:endParaRPr lang="en-US"/>
          </a:p>
        </p:txBody>
      </p:sp>
      <p:sp>
        <p:nvSpPr>
          <p:cNvPr id="4" name="Footer Placeholder 3">
            <a:extLst>
              <a:ext uri="{FF2B5EF4-FFF2-40B4-BE49-F238E27FC236}">
                <a16:creationId xmlns:a16="http://schemas.microsoft.com/office/drawing/2014/main" id="{238247A3-DB1F-7C47-9357-C860B82A68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EAA9F7-2FB5-2745-AE0B-2225D50EFD65}"/>
              </a:ext>
            </a:extLst>
          </p:cNvPr>
          <p:cNvSpPr>
            <a:spLocks noGrp="1"/>
          </p:cNvSpPr>
          <p:nvPr>
            <p:ph type="sldNum" sz="quarter" idx="12"/>
          </p:nvPr>
        </p:nvSpPr>
        <p:spPr/>
        <p:txBody>
          <a:bodyPr/>
          <a:lstStyle/>
          <a:p>
            <a:fld id="{E9A938E1-8465-544D-ADF5-5F3964997A8A}" type="slidenum">
              <a:rPr lang="en-US" smtClean="0"/>
              <a:t>‹#›</a:t>
            </a:fld>
            <a:endParaRPr lang="en-US"/>
          </a:p>
        </p:txBody>
      </p:sp>
    </p:spTree>
    <p:extLst>
      <p:ext uri="{BB962C8B-B14F-4D97-AF65-F5344CB8AC3E}">
        <p14:creationId xmlns:p14="http://schemas.microsoft.com/office/powerpoint/2010/main" val="1088956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8CE1E4-1223-C042-B1FA-1177FBA76935}"/>
              </a:ext>
            </a:extLst>
          </p:cNvPr>
          <p:cNvSpPr>
            <a:spLocks noGrp="1"/>
          </p:cNvSpPr>
          <p:nvPr>
            <p:ph type="dt" sz="half" idx="10"/>
          </p:nvPr>
        </p:nvSpPr>
        <p:spPr/>
        <p:txBody>
          <a:bodyPr/>
          <a:lstStyle/>
          <a:p>
            <a:fld id="{E2BD8F43-400D-454F-861C-DB95E8CC6D56}" type="datetimeFigureOut">
              <a:rPr lang="en-US" smtClean="0"/>
              <a:t>6/6/21</a:t>
            </a:fld>
            <a:endParaRPr lang="en-US"/>
          </a:p>
        </p:txBody>
      </p:sp>
      <p:sp>
        <p:nvSpPr>
          <p:cNvPr id="3" name="Footer Placeholder 2">
            <a:extLst>
              <a:ext uri="{FF2B5EF4-FFF2-40B4-BE49-F238E27FC236}">
                <a16:creationId xmlns:a16="http://schemas.microsoft.com/office/drawing/2014/main" id="{E22D4369-21CE-044E-BAB3-2493DEE6F6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F8522B-383E-0E49-B4AF-82DDD04E9B33}"/>
              </a:ext>
            </a:extLst>
          </p:cNvPr>
          <p:cNvSpPr>
            <a:spLocks noGrp="1"/>
          </p:cNvSpPr>
          <p:nvPr>
            <p:ph type="sldNum" sz="quarter" idx="12"/>
          </p:nvPr>
        </p:nvSpPr>
        <p:spPr/>
        <p:txBody>
          <a:bodyPr/>
          <a:lstStyle/>
          <a:p>
            <a:fld id="{E9A938E1-8465-544D-ADF5-5F3964997A8A}" type="slidenum">
              <a:rPr lang="en-US" smtClean="0"/>
              <a:t>‹#›</a:t>
            </a:fld>
            <a:endParaRPr lang="en-US"/>
          </a:p>
        </p:txBody>
      </p:sp>
    </p:spTree>
    <p:extLst>
      <p:ext uri="{BB962C8B-B14F-4D97-AF65-F5344CB8AC3E}">
        <p14:creationId xmlns:p14="http://schemas.microsoft.com/office/powerpoint/2010/main" val="44881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F7286-58FA-F549-B932-18F1D4D1D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0BE14F-7FF9-EF4F-A5F1-A5D7D74BF4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6753C7-E299-7B43-82EB-A8F92BAD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03BDA6-8FF4-0542-B151-6B2CD8212B49}"/>
              </a:ext>
            </a:extLst>
          </p:cNvPr>
          <p:cNvSpPr>
            <a:spLocks noGrp="1"/>
          </p:cNvSpPr>
          <p:nvPr>
            <p:ph type="dt" sz="half" idx="10"/>
          </p:nvPr>
        </p:nvSpPr>
        <p:spPr/>
        <p:txBody>
          <a:bodyPr/>
          <a:lstStyle/>
          <a:p>
            <a:fld id="{E2BD8F43-400D-454F-861C-DB95E8CC6D56}" type="datetimeFigureOut">
              <a:rPr lang="en-US" smtClean="0"/>
              <a:t>6/6/21</a:t>
            </a:fld>
            <a:endParaRPr lang="en-US"/>
          </a:p>
        </p:txBody>
      </p:sp>
      <p:sp>
        <p:nvSpPr>
          <p:cNvPr id="6" name="Footer Placeholder 5">
            <a:extLst>
              <a:ext uri="{FF2B5EF4-FFF2-40B4-BE49-F238E27FC236}">
                <a16:creationId xmlns:a16="http://schemas.microsoft.com/office/drawing/2014/main" id="{C10628CD-3B5D-BE42-A349-57EC5D3D6C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6D9E51-5B04-AD44-95BF-743EAD86F81F}"/>
              </a:ext>
            </a:extLst>
          </p:cNvPr>
          <p:cNvSpPr>
            <a:spLocks noGrp="1"/>
          </p:cNvSpPr>
          <p:nvPr>
            <p:ph type="sldNum" sz="quarter" idx="12"/>
          </p:nvPr>
        </p:nvSpPr>
        <p:spPr/>
        <p:txBody>
          <a:bodyPr/>
          <a:lstStyle/>
          <a:p>
            <a:fld id="{E9A938E1-8465-544D-ADF5-5F3964997A8A}" type="slidenum">
              <a:rPr lang="en-US" smtClean="0"/>
              <a:t>‹#›</a:t>
            </a:fld>
            <a:endParaRPr lang="en-US"/>
          </a:p>
        </p:txBody>
      </p:sp>
    </p:spTree>
    <p:extLst>
      <p:ext uri="{BB962C8B-B14F-4D97-AF65-F5344CB8AC3E}">
        <p14:creationId xmlns:p14="http://schemas.microsoft.com/office/powerpoint/2010/main" val="563673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F9D8-1B4B-4B45-9407-4C2C7F7D4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20B7A4-07C4-A348-8E8C-E3293BAD0E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621272-9757-2D45-B338-7973FA6B3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0FF06D-7513-3144-91D6-E00E22029AB4}"/>
              </a:ext>
            </a:extLst>
          </p:cNvPr>
          <p:cNvSpPr>
            <a:spLocks noGrp="1"/>
          </p:cNvSpPr>
          <p:nvPr>
            <p:ph type="dt" sz="half" idx="10"/>
          </p:nvPr>
        </p:nvSpPr>
        <p:spPr/>
        <p:txBody>
          <a:bodyPr/>
          <a:lstStyle/>
          <a:p>
            <a:fld id="{E2BD8F43-400D-454F-861C-DB95E8CC6D56}" type="datetimeFigureOut">
              <a:rPr lang="en-US" smtClean="0"/>
              <a:t>6/6/21</a:t>
            </a:fld>
            <a:endParaRPr lang="en-US"/>
          </a:p>
        </p:txBody>
      </p:sp>
      <p:sp>
        <p:nvSpPr>
          <p:cNvPr id="6" name="Footer Placeholder 5">
            <a:extLst>
              <a:ext uri="{FF2B5EF4-FFF2-40B4-BE49-F238E27FC236}">
                <a16:creationId xmlns:a16="http://schemas.microsoft.com/office/drawing/2014/main" id="{B31FFB10-2058-844C-A75E-0A99938A2C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3F9172-8C0F-F846-9772-8964657980B9}"/>
              </a:ext>
            </a:extLst>
          </p:cNvPr>
          <p:cNvSpPr>
            <a:spLocks noGrp="1"/>
          </p:cNvSpPr>
          <p:nvPr>
            <p:ph type="sldNum" sz="quarter" idx="12"/>
          </p:nvPr>
        </p:nvSpPr>
        <p:spPr/>
        <p:txBody>
          <a:bodyPr/>
          <a:lstStyle/>
          <a:p>
            <a:fld id="{E9A938E1-8465-544D-ADF5-5F3964997A8A}" type="slidenum">
              <a:rPr lang="en-US" smtClean="0"/>
              <a:t>‹#›</a:t>
            </a:fld>
            <a:endParaRPr lang="en-US"/>
          </a:p>
        </p:txBody>
      </p:sp>
    </p:spTree>
    <p:extLst>
      <p:ext uri="{BB962C8B-B14F-4D97-AF65-F5344CB8AC3E}">
        <p14:creationId xmlns:p14="http://schemas.microsoft.com/office/powerpoint/2010/main" val="1430999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8A80D0-69A4-3248-AEF8-E8F32DD77C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4289CF-269A-584C-9655-2008EF1EB2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6D03B4-2C5D-0F46-9D96-46BFD00CFC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BD8F43-400D-454F-861C-DB95E8CC6D56}" type="datetimeFigureOut">
              <a:rPr lang="en-US" smtClean="0"/>
              <a:t>6/6/21</a:t>
            </a:fld>
            <a:endParaRPr lang="en-US"/>
          </a:p>
        </p:txBody>
      </p:sp>
      <p:sp>
        <p:nvSpPr>
          <p:cNvPr id="5" name="Footer Placeholder 4">
            <a:extLst>
              <a:ext uri="{FF2B5EF4-FFF2-40B4-BE49-F238E27FC236}">
                <a16:creationId xmlns:a16="http://schemas.microsoft.com/office/drawing/2014/main" id="{49F4CFE1-798A-3C4E-9E4C-7837101EFD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EFF728-8461-5F47-8EB7-75F6D8BA29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A938E1-8465-544D-ADF5-5F3964997A8A}" type="slidenum">
              <a:rPr lang="en-US" smtClean="0"/>
              <a:t>‹#›</a:t>
            </a:fld>
            <a:endParaRPr lang="en-US"/>
          </a:p>
        </p:txBody>
      </p:sp>
    </p:spTree>
    <p:extLst>
      <p:ext uri="{BB962C8B-B14F-4D97-AF65-F5344CB8AC3E}">
        <p14:creationId xmlns:p14="http://schemas.microsoft.com/office/powerpoint/2010/main" val="3185481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spscientist/students-performance-in-exams#StudentsPerformance.csv"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0E3DC-BC7F-1F40-B2B9-52AA4BA7B7E4}"/>
              </a:ext>
            </a:extLst>
          </p:cNvPr>
          <p:cNvSpPr>
            <a:spLocks noGrp="1"/>
          </p:cNvSpPr>
          <p:nvPr>
            <p:ph type="ctrTitle"/>
          </p:nvPr>
        </p:nvSpPr>
        <p:spPr>
          <a:xfrm>
            <a:off x="1136822" y="1122363"/>
            <a:ext cx="10256108" cy="2387600"/>
          </a:xfrm>
        </p:spPr>
        <p:txBody>
          <a:bodyPr/>
          <a:lstStyle/>
          <a:p>
            <a:r>
              <a:rPr lang="en-US" dirty="0"/>
              <a:t>Final Term Project – Spring 2021</a:t>
            </a:r>
          </a:p>
        </p:txBody>
      </p:sp>
      <p:sp>
        <p:nvSpPr>
          <p:cNvPr id="3" name="Subtitle 2">
            <a:extLst>
              <a:ext uri="{FF2B5EF4-FFF2-40B4-BE49-F238E27FC236}">
                <a16:creationId xmlns:a16="http://schemas.microsoft.com/office/drawing/2014/main" id="{F7B08E84-97F8-D141-819E-D81FD444DED4}"/>
              </a:ext>
            </a:extLst>
          </p:cNvPr>
          <p:cNvSpPr>
            <a:spLocks noGrp="1"/>
          </p:cNvSpPr>
          <p:nvPr>
            <p:ph type="subTitle" idx="1"/>
          </p:nvPr>
        </p:nvSpPr>
        <p:spPr/>
        <p:txBody>
          <a:bodyPr/>
          <a:lstStyle/>
          <a:p>
            <a:r>
              <a:rPr lang="en-US" b="1" dirty="0"/>
              <a:t>Bellevue University DSC-530 – Exploratory Data Analysis</a:t>
            </a:r>
            <a:endParaRPr lang="en-US" dirty="0"/>
          </a:p>
          <a:p>
            <a:r>
              <a:rPr lang="en-US" dirty="0">
                <a:solidFill>
                  <a:srgbClr val="002060"/>
                </a:solidFill>
              </a:rPr>
              <a:t>Submitted by: Yograj Karki</a:t>
            </a:r>
          </a:p>
        </p:txBody>
      </p:sp>
    </p:spTree>
    <p:extLst>
      <p:ext uri="{BB962C8B-B14F-4D97-AF65-F5344CB8AC3E}">
        <p14:creationId xmlns:p14="http://schemas.microsoft.com/office/powerpoint/2010/main" val="4198449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79D01-05A0-F541-8BB0-B3487B4B7F81}"/>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1741B130-2023-E94E-922E-DC6957DE4079}"/>
              </a:ext>
            </a:extLst>
          </p:cNvPr>
          <p:cNvSpPr>
            <a:spLocks noGrp="1"/>
          </p:cNvSpPr>
          <p:nvPr>
            <p:ph idx="1"/>
          </p:nvPr>
        </p:nvSpPr>
        <p:spPr/>
        <p:txBody>
          <a:bodyPr>
            <a:normAutofit fontScale="92500" lnSpcReduction="20000"/>
          </a:bodyPr>
          <a:lstStyle/>
          <a:p>
            <a:r>
              <a:rPr lang="en-US" dirty="0"/>
              <a:t>1. Does gender of the student affect the performance of the student in the exams?</a:t>
            </a:r>
            <a:br>
              <a:rPr lang="en-US" dirty="0"/>
            </a:br>
            <a:br>
              <a:rPr lang="en-US" dirty="0"/>
            </a:br>
            <a:r>
              <a:rPr lang="en-US" dirty="0"/>
              <a:t>2. Does race/ethnicity of the student effect the performance of the student in the exams?</a:t>
            </a:r>
            <a:br>
              <a:rPr lang="en-US" dirty="0"/>
            </a:br>
            <a:br>
              <a:rPr lang="en-US" dirty="0"/>
            </a:br>
            <a:r>
              <a:rPr lang="en-US" dirty="0"/>
              <a:t>3. How does the parent’s education level effect the performance of student?</a:t>
            </a:r>
            <a:br>
              <a:rPr lang="en-US" dirty="0"/>
            </a:br>
            <a:br>
              <a:rPr lang="en-US" dirty="0"/>
            </a:br>
            <a:r>
              <a:rPr lang="en-US" dirty="0"/>
              <a:t>4. Does the availability of a subsidized lunch have any effect on the performance of a student?</a:t>
            </a:r>
            <a:br>
              <a:rPr lang="en-US" dirty="0"/>
            </a:br>
            <a:br>
              <a:rPr lang="en-US" dirty="0"/>
            </a:br>
            <a:r>
              <a:rPr lang="en-US" dirty="0"/>
              <a:t>5. Does taking the test preparation course have any effect on the performance of student in the exam?</a:t>
            </a:r>
          </a:p>
        </p:txBody>
      </p:sp>
    </p:spTree>
    <p:extLst>
      <p:ext uri="{BB962C8B-B14F-4D97-AF65-F5344CB8AC3E}">
        <p14:creationId xmlns:p14="http://schemas.microsoft.com/office/powerpoint/2010/main" val="317877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27601-009D-E44E-9607-05B3BF0D1556}"/>
              </a:ext>
            </a:extLst>
          </p:cNvPr>
          <p:cNvSpPr>
            <a:spLocks noGrp="1"/>
          </p:cNvSpPr>
          <p:nvPr>
            <p:ph type="ctrTitle"/>
          </p:nvPr>
        </p:nvSpPr>
        <p:spPr>
          <a:xfrm>
            <a:off x="417442" y="2286392"/>
            <a:ext cx="5440644" cy="1198316"/>
          </a:xfrm>
        </p:spPr>
        <p:txBody>
          <a:bodyPr>
            <a:normAutofit/>
          </a:bodyPr>
          <a:lstStyle/>
          <a:p>
            <a:r>
              <a:rPr lang="en-US" sz="2000" dirty="0">
                <a:hlinkClick r:id="rId2"/>
              </a:rPr>
              <a:t>https://www.kaggle.com/spscientist/students-performance-in-exams#StudentsPerformance.csv</a:t>
            </a:r>
            <a:br>
              <a:rPr lang="en-US" sz="2000" dirty="0"/>
            </a:br>
            <a:br>
              <a:rPr lang="en-US" sz="2000" dirty="0"/>
            </a:br>
            <a:endParaRPr lang="en-US" sz="2000" dirty="0"/>
          </a:p>
        </p:txBody>
      </p:sp>
      <p:sp>
        <p:nvSpPr>
          <p:cNvPr id="4" name="TextBox 3">
            <a:extLst>
              <a:ext uri="{FF2B5EF4-FFF2-40B4-BE49-F238E27FC236}">
                <a16:creationId xmlns:a16="http://schemas.microsoft.com/office/drawing/2014/main" id="{1AB9E622-0CDD-4B41-8009-0FE7BA58CB75}"/>
              </a:ext>
            </a:extLst>
          </p:cNvPr>
          <p:cNvSpPr txBox="1"/>
          <p:nvPr/>
        </p:nvSpPr>
        <p:spPr>
          <a:xfrm>
            <a:off x="417442" y="268358"/>
            <a:ext cx="8130209" cy="646331"/>
          </a:xfrm>
          <a:prstGeom prst="rect">
            <a:avLst/>
          </a:prstGeom>
          <a:noFill/>
        </p:spPr>
        <p:txBody>
          <a:bodyPr wrap="square" rtlCol="0">
            <a:spAutoFit/>
          </a:bodyPr>
          <a:lstStyle/>
          <a:p>
            <a:r>
              <a:rPr lang="en-US" sz="3600" b="1" dirty="0">
                <a:solidFill>
                  <a:srgbClr val="002060"/>
                </a:solidFill>
              </a:rPr>
              <a:t>Data</a:t>
            </a:r>
          </a:p>
        </p:txBody>
      </p:sp>
      <p:pic>
        <p:nvPicPr>
          <p:cNvPr id="5" name="Picture 4">
            <a:extLst>
              <a:ext uri="{FF2B5EF4-FFF2-40B4-BE49-F238E27FC236}">
                <a16:creationId xmlns:a16="http://schemas.microsoft.com/office/drawing/2014/main" id="{29230D5D-18DB-BF45-A82E-B18B4F2045FF}"/>
              </a:ext>
            </a:extLst>
          </p:cNvPr>
          <p:cNvPicPr>
            <a:picLocks noChangeAspect="1"/>
          </p:cNvPicPr>
          <p:nvPr/>
        </p:nvPicPr>
        <p:blipFill>
          <a:blip r:embed="rId3"/>
          <a:stretch>
            <a:fillRect/>
          </a:stretch>
        </p:blipFill>
        <p:spPr>
          <a:xfrm>
            <a:off x="6781173" y="651416"/>
            <a:ext cx="4127500" cy="3708400"/>
          </a:xfrm>
          <a:prstGeom prst="rect">
            <a:avLst/>
          </a:prstGeom>
        </p:spPr>
      </p:pic>
      <p:pic>
        <p:nvPicPr>
          <p:cNvPr id="6" name="Picture 5">
            <a:extLst>
              <a:ext uri="{FF2B5EF4-FFF2-40B4-BE49-F238E27FC236}">
                <a16:creationId xmlns:a16="http://schemas.microsoft.com/office/drawing/2014/main" id="{5DAEE0E7-C4FE-A646-89C9-3163BEFF3FAD}"/>
              </a:ext>
            </a:extLst>
          </p:cNvPr>
          <p:cNvPicPr>
            <a:picLocks noChangeAspect="1"/>
          </p:cNvPicPr>
          <p:nvPr/>
        </p:nvPicPr>
        <p:blipFill>
          <a:blip r:embed="rId4"/>
          <a:stretch>
            <a:fillRect/>
          </a:stretch>
        </p:blipFill>
        <p:spPr>
          <a:xfrm>
            <a:off x="0" y="4571608"/>
            <a:ext cx="12192000" cy="1634976"/>
          </a:xfrm>
          <a:prstGeom prst="rect">
            <a:avLst/>
          </a:prstGeom>
        </p:spPr>
      </p:pic>
    </p:spTree>
    <p:extLst>
      <p:ext uri="{BB962C8B-B14F-4D97-AF65-F5344CB8AC3E}">
        <p14:creationId xmlns:p14="http://schemas.microsoft.com/office/powerpoint/2010/main" val="196646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E622-0CDD-4B41-8009-0FE7BA58CB75}"/>
              </a:ext>
            </a:extLst>
          </p:cNvPr>
          <p:cNvSpPr txBox="1"/>
          <p:nvPr/>
        </p:nvSpPr>
        <p:spPr>
          <a:xfrm>
            <a:off x="417442" y="268358"/>
            <a:ext cx="8130209" cy="646331"/>
          </a:xfrm>
          <a:prstGeom prst="rect">
            <a:avLst/>
          </a:prstGeom>
          <a:noFill/>
        </p:spPr>
        <p:txBody>
          <a:bodyPr wrap="square" rtlCol="0">
            <a:spAutoFit/>
          </a:bodyPr>
          <a:lstStyle/>
          <a:p>
            <a:r>
              <a:rPr lang="en-US" sz="3600" b="1" dirty="0">
                <a:solidFill>
                  <a:srgbClr val="002060"/>
                </a:solidFill>
              </a:rPr>
              <a:t>Regression analysis: </a:t>
            </a:r>
          </a:p>
        </p:txBody>
      </p:sp>
      <p:pic>
        <p:nvPicPr>
          <p:cNvPr id="2" name="Picture 1">
            <a:extLst>
              <a:ext uri="{FF2B5EF4-FFF2-40B4-BE49-F238E27FC236}">
                <a16:creationId xmlns:a16="http://schemas.microsoft.com/office/drawing/2014/main" id="{03F85E70-E0EB-204F-80A3-FDE92581F9D4}"/>
              </a:ext>
            </a:extLst>
          </p:cNvPr>
          <p:cNvPicPr>
            <a:picLocks noChangeAspect="1"/>
          </p:cNvPicPr>
          <p:nvPr/>
        </p:nvPicPr>
        <p:blipFill>
          <a:blip r:embed="rId2"/>
          <a:stretch>
            <a:fillRect/>
          </a:stretch>
        </p:blipFill>
        <p:spPr>
          <a:xfrm>
            <a:off x="556053" y="914689"/>
            <a:ext cx="9021127" cy="5880264"/>
          </a:xfrm>
          <a:prstGeom prst="rect">
            <a:avLst/>
          </a:prstGeom>
        </p:spPr>
      </p:pic>
    </p:spTree>
    <p:extLst>
      <p:ext uri="{BB962C8B-B14F-4D97-AF65-F5344CB8AC3E}">
        <p14:creationId xmlns:p14="http://schemas.microsoft.com/office/powerpoint/2010/main" val="286522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E622-0CDD-4B41-8009-0FE7BA58CB75}"/>
              </a:ext>
            </a:extLst>
          </p:cNvPr>
          <p:cNvSpPr txBox="1"/>
          <p:nvPr/>
        </p:nvSpPr>
        <p:spPr>
          <a:xfrm>
            <a:off x="417442" y="268358"/>
            <a:ext cx="8130209" cy="646331"/>
          </a:xfrm>
          <a:prstGeom prst="rect">
            <a:avLst/>
          </a:prstGeom>
          <a:noFill/>
        </p:spPr>
        <p:txBody>
          <a:bodyPr wrap="square" rtlCol="0">
            <a:spAutoFit/>
          </a:bodyPr>
          <a:lstStyle/>
          <a:p>
            <a:r>
              <a:rPr lang="en-US" sz="3600" b="1" dirty="0">
                <a:solidFill>
                  <a:srgbClr val="002060"/>
                </a:solidFill>
              </a:rPr>
              <a:t>Summary of Regression analysis: </a:t>
            </a:r>
          </a:p>
        </p:txBody>
      </p:sp>
      <p:sp>
        <p:nvSpPr>
          <p:cNvPr id="3" name="TextBox 2">
            <a:extLst>
              <a:ext uri="{FF2B5EF4-FFF2-40B4-BE49-F238E27FC236}">
                <a16:creationId xmlns:a16="http://schemas.microsoft.com/office/drawing/2014/main" id="{6FCA958E-9DA8-0E4E-87E4-72FB2EC149B4}"/>
              </a:ext>
            </a:extLst>
          </p:cNvPr>
          <p:cNvSpPr txBox="1"/>
          <p:nvPr/>
        </p:nvSpPr>
        <p:spPr>
          <a:xfrm>
            <a:off x="516566" y="1326663"/>
            <a:ext cx="10942984" cy="3416320"/>
          </a:xfrm>
          <a:prstGeom prst="rect">
            <a:avLst/>
          </a:prstGeom>
          <a:noFill/>
        </p:spPr>
        <p:txBody>
          <a:bodyPr wrap="square" rtlCol="0">
            <a:spAutoFit/>
          </a:bodyPr>
          <a:lstStyle/>
          <a:p>
            <a:pPr lvl="0"/>
            <a:r>
              <a:rPr lang="en-US" b="1" dirty="0"/>
              <a:t>1. For regression analysis </a:t>
            </a:r>
            <a:r>
              <a:rPr lang="en-US" b="1" dirty="0" err="1"/>
              <a:t>math_score</a:t>
            </a:r>
            <a:r>
              <a:rPr lang="en-US" b="1" dirty="0"/>
              <a:t> as a function of </a:t>
            </a:r>
            <a:r>
              <a:rPr lang="en-US" b="1" dirty="0" err="1"/>
              <a:t>test_preparation_course</a:t>
            </a:r>
            <a:endParaRPr lang="en-US" b="1" dirty="0"/>
          </a:p>
          <a:p>
            <a:r>
              <a:rPr lang="en-US" dirty="0"/>
              <a:t> </a:t>
            </a:r>
          </a:p>
          <a:p>
            <a:r>
              <a:rPr lang="en-US" dirty="0"/>
              <a:t>we saw that can see the slope and the intercept are statistically significant, which means that they were unlikely to occur by chance, but the R2 value for this model is small. which means that "test preparation course" doesn’t account for a substantial part of the variation in math score.</a:t>
            </a:r>
          </a:p>
          <a:p>
            <a:r>
              <a:rPr lang="en-US" dirty="0"/>
              <a:t> </a:t>
            </a:r>
          </a:p>
          <a:p>
            <a:pPr lvl="0"/>
            <a:r>
              <a:rPr lang="en-US" b="1" dirty="0"/>
              <a:t>2. For </a:t>
            </a:r>
            <a:r>
              <a:rPr lang="en-US" b="1" dirty="0" err="1"/>
              <a:t>math_score</a:t>
            </a:r>
            <a:r>
              <a:rPr lang="en-US" b="1" dirty="0"/>
              <a:t> as a function of lunch</a:t>
            </a:r>
          </a:p>
          <a:p>
            <a:r>
              <a:rPr lang="en-US" dirty="0"/>
              <a:t> </a:t>
            </a:r>
          </a:p>
          <a:p>
            <a:r>
              <a:rPr lang="en-US" dirty="0"/>
              <a:t>we saw that the slope and the intercept are statistically significant, which means that they were unlikely to occur by chance, and we see the R2 value for this model also significant. which means that "lunch” accounts for a 12% of the variation in math score.</a:t>
            </a:r>
          </a:p>
          <a:p>
            <a:r>
              <a:rPr lang="en-US" dirty="0"/>
              <a:t> </a:t>
            </a:r>
          </a:p>
        </p:txBody>
      </p:sp>
    </p:spTree>
    <p:extLst>
      <p:ext uri="{BB962C8B-B14F-4D97-AF65-F5344CB8AC3E}">
        <p14:creationId xmlns:p14="http://schemas.microsoft.com/office/powerpoint/2010/main" val="417158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76114-C48D-1042-AA8E-F917EEE7814C}"/>
              </a:ext>
            </a:extLst>
          </p:cNvPr>
          <p:cNvSpPr>
            <a:spLocks noGrp="1"/>
          </p:cNvSpPr>
          <p:nvPr>
            <p:ph type="title"/>
          </p:nvPr>
        </p:nvSpPr>
        <p:spPr/>
        <p:txBody>
          <a:bodyPr/>
          <a:lstStyle/>
          <a:p>
            <a:r>
              <a:rPr lang="en-US" b="1" dirty="0">
                <a:solidFill>
                  <a:srgbClr val="002060"/>
                </a:solidFill>
              </a:rPr>
              <a:t>Summary of Regression analysis</a:t>
            </a:r>
            <a:endParaRPr lang="en-US" dirty="0"/>
          </a:p>
        </p:txBody>
      </p:sp>
      <p:sp>
        <p:nvSpPr>
          <p:cNvPr id="3" name="Content Placeholder 2">
            <a:extLst>
              <a:ext uri="{FF2B5EF4-FFF2-40B4-BE49-F238E27FC236}">
                <a16:creationId xmlns:a16="http://schemas.microsoft.com/office/drawing/2014/main" id="{4A98A0CC-A230-784E-AC7C-152DC2FB8583}"/>
              </a:ext>
            </a:extLst>
          </p:cNvPr>
          <p:cNvSpPr>
            <a:spLocks noGrp="1"/>
          </p:cNvSpPr>
          <p:nvPr>
            <p:ph idx="1"/>
          </p:nvPr>
        </p:nvSpPr>
        <p:spPr/>
        <p:txBody>
          <a:bodyPr>
            <a:normAutofit fontScale="70000" lnSpcReduction="20000"/>
          </a:bodyPr>
          <a:lstStyle/>
          <a:p>
            <a:pPr marL="0" lvl="0" indent="0">
              <a:buNone/>
            </a:pPr>
            <a:r>
              <a:rPr lang="en-US" b="1" dirty="0"/>
              <a:t>3. For </a:t>
            </a:r>
            <a:r>
              <a:rPr lang="en-US" b="1" dirty="0" err="1"/>
              <a:t>math_score</a:t>
            </a:r>
            <a:r>
              <a:rPr lang="en-US" b="1" dirty="0"/>
              <a:t> as a function of test_preparation_course+race_ethnicity+lunch+parental_level_of_education+gender</a:t>
            </a:r>
          </a:p>
          <a:p>
            <a:pPr marL="0" indent="0">
              <a:buNone/>
            </a:pPr>
            <a:r>
              <a:rPr lang="en-US" dirty="0"/>
              <a:t>we saw that test_preparation_course+race_ethnicity+lunch+parental_level_of_education+gender accounts for 25% (R2 0.255) of the variation in math score</a:t>
            </a:r>
          </a:p>
          <a:p>
            <a:pPr marL="0" lvl="0" indent="0">
              <a:buNone/>
            </a:pPr>
            <a:endParaRPr lang="en-US" dirty="0"/>
          </a:p>
          <a:p>
            <a:pPr marL="0" lvl="0" indent="0">
              <a:buNone/>
            </a:pPr>
            <a:r>
              <a:rPr lang="en-US" b="1" dirty="0"/>
              <a:t>4. For </a:t>
            </a:r>
            <a:r>
              <a:rPr lang="en-US" b="1" dirty="0" err="1"/>
              <a:t>writing_score</a:t>
            </a:r>
            <a:r>
              <a:rPr lang="en-US" b="1" dirty="0"/>
              <a:t> as a function of test_preparation_course+race_ethnicity+lunch+parental_level_of_education+gender</a:t>
            </a:r>
          </a:p>
          <a:p>
            <a:pPr marL="0" indent="0">
              <a:buNone/>
            </a:pPr>
            <a:r>
              <a:rPr lang="en-US" dirty="0"/>
              <a:t>test_preparation_course+race_ethnicity+lunch+parental_level_of_education+gender accounts for 33.4% of the variation in writing score</a:t>
            </a:r>
          </a:p>
          <a:p>
            <a:pPr marL="0" indent="0">
              <a:buNone/>
            </a:pPr>
            <a:endParaRPr lang="en-US" dirty="0"/>
          </a:p>
          <a:p>
            <a:pPr marL="0" lvl="0" indent="0">
              <a:buNone/>
            </a:pPr>
            <a:r>
              <a:rPr lang="en-US" b="1" dirty="0"/>
              <a:t>5. For </a:t>
            </a:r>
            <a:r>
              <a:rPr lang="en-US" b="1" dirty="0" err="1"/>
              <a:t>reading_score</a:t>
            </a:r>
            <a:r>
              <a:rPr lang="en-US" b="1" dirty="0"/>
              <a:t> as a function of test_preparation_course+race_ethnicity+lunch+parental_level_of_education+gender</a:t>
            </a:r>
            <a:endParaRPr lang="en-US" dirty="0"/>
          </a:p>
          <a:p>
            <a:pPr marL="0" indent="0">
              <a:buNone/>
            </a:pPr>
            <a:r>
              <a:rPr lang="en-US" dirty="0"/>
              <a:t>test_preparation_course+race_ethnicity+lunch+parental_level_of_education+gender accounts for 22.7% of the variation in reading score</a:t>
            </a:r>
          </a:p>
          <a:p>
            <a:pPr marL="0" indent="0">
              <a:buNone/>
            </a:pPr>
            <a:endParaRPr lang="en-US" dirty="0"/>
          </a:p>
        </p:txBody>
      </p:sp>
    </p:spTree>
    <p:extLst>
      <p:ext uri="{BB962C8B-B14F-4D97-AF65-F5344CB8AC3E}">
        <p14:creationId xmlns:p14="http://schemas.microsoft.com/office/powerpoint/2010/main" val="168795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69E3-EF0A-7941-8857-5260452427AD}"/>
              </a:ext>
            </a:extLst>
          </p:cNvPr>
          <p:cNvSpPr>
            <a:spLocks noGrp="1"/>
          </p:cNvSpPr>
          <p:nvPr>
            <p:ph type="title"/>
          </p:nvPr>
        </p:nvSpPr>
        <p:spPr/>
        <p:txBody>
          <a:bodyPr/>
          <a:lstStyle/>
          <a:p>
            <a:pPr algn="ctr"/>
            <a:r>
              <a:rPr lang="en-US" dirty="0"/>
              <a:t>Thank you </a:t>
            </a:r>
            <a:r>
              <a:rPr lang="en-US" dirty="0">
                <a:sym typeface="Wingdings" pitchFamily="2" charset="2"/>
              </a:rPr>
              <a:t></a:t>
            </a:r>
            <a:endParaRPr lang="en-US" dirty="0"/>
          </a:p>
        </p:txBody>
      </p:sp>
      <p:sp>
        <p:nvSpPr>
          <p:cNvPr id="3" name="Content Placeholder 2">
            <a:extLst>
              <a:ext uri="{FF2B5EF4-FFF2-40B4-BE49-F238E27FC236}">
                <a16:creationId xmlns:a16="http://schemas.microsoft.com/office/drawing/2014/main" id="{DD347AE4-15CF-8F46-B713-6DD5769F293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24526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485</Words>
  <Application>Microsoft Macintosh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Final Term Project – Spring 2021</vt:lpstr>
      <vt:lpstr>Research questions:</vt:lpstr>
      <vt:lpstr>https://www.kaggle.com/spscientist/students-performance-in-exams#StudentsPerformance.csv  </vt:lpstr>
      <vt:lpstr>PowerPoint Presentation</vt:lpstr>
      <vt:lpstr>PowerPoint Presentation</vt:lpstr>
      <vt:lpstr>Summary of Regression analysis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Term Project – Spring 2021</dc:title>
  <dc:creator>Yograj Karki</dc:creator>
  <cp:lastModifiedBy>Yograj Karki</cp:lastModifiedBy>
  <cp:revision>1</cp:revision>
  <dcterms:created xsi:type="dcterms:W3CDTF">2021-06-07T04:00:42Z</dcterms:created>
  <dcterms:modified xsi:type="dcterms:W3CDTF">2021-06-07T04:09:49Z</dcterms:modified>
</cp:coreProperties>
</file>