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60" r:id="rId7"/>
    <p:sldId id="270" r:id="rId8"/>
    <p:sldId id="262" r:id="rId9"/>
    <p:sldId id="263" r:id="rId10"/>
    <p:sldId id="264" r:id="rId11"/>
    <p:sldId id="265" r:id="rId12"/>
    <p:sldId id="266" r:id="rId13"/>
    <p:sldId id="267" r:id="rId14"/>
    <p:sldId id="268" r:id="rId15"/>
    <p:sldId id="269"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BC2494-FD52-4785-84AD-C9ED9AA2B714}"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BD0CC-109E-44C4-A766-25C4C6603923}" type="slidenum">
              <a:rPr lang="en-US" smtClean="0"/>
              <a:t>‹#›</a:t>
            </a:fld>
            <a:endParaRPr lang="en-US"/>
          </a:p>
        </p:txBody>
      </p:sp>
    </p:spTree>
    <p:extLst>
      <p:ext uri="{BB962C8B-B14F-4D97-AF65-F5344CB8AC3E}">
        <p14:creationId xmlns:p14="http://schemas.microsoft.com/office/powerpoint/2010/main" val="2290456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BC2494-FD52-4785-84AD-C9ED9AA2B714}"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BD0CC-109E-44C4-A766-25C4C6603923}" type="slidenum">
              <a:rPr lang="en-US" smtClean="0"/>
              <a:t>‹#›</a:t>
            </a:fld>
            <a:endParaRPr lang="en-US"/>
          </a:p>
        </p:txBody>
      </p:sp>
    </p:spTree>
    <p:extLst>
      <p:ext uri="{BB962C8B-B14F-4D97-AF65-F5344CB8AC3E}">
        <p14:creationId xmlns:p14="http://schemas.microsoft.com/office/powerpoint/2010/main" val="273238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BC2494-FD52-4785-84AD-C9ED9AA2B714}"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BD0CC-109E-44C4-A766-25C4C660392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88269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BC2494-FD52-4785-84AD-C9ED9AA2B714}"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BD0CC-109E-44C4-A766-25C4C6603923}" type="slidenum">
              <a:rPr lang="en-US" smtClean="0"/>
              <a:t>‹#›</a:t>
            </a:fld>
            <a:endParaRPr lang="en-US"/>
          </a:p>
        </p:txBody>
      </p:sp>
    </p:spTree>
    <p:extLst>
      <p:ext uri="{BB962C8B-B14F-4D97-AF65-F5344CB8AC3E}">
        <p14:creationId xmlns:p14="http://schemas.microsoft.com/office/powerpoint/2010/main" val="2735994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BC2494-FD52-4785-84AD-C9ED9AA2B714}"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BD0CC-109E-44C4-A766-25C4C660392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49646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BC2494-FD52-4785-84AD-C9ED9AA2B714}"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BD0CC-109E-44C4-A766-25C4C6603923}" type="slidenum">
              <a:rPr lang="en-US" smtClean="0"/>
              <a:t>‹#›</a:t>
            </a:fld>
            <a:endParaRPr lang="en-US"/>
          </a:p>
        </p:txBody>
      </p:sp>
    </p:spTree>
    <p:extLst>
      <p:ext uri="{BB962C8B-B14F-4D97-AF65-F5344CB8AC3E}">
        <p14:creationId xmlns:p14="http://schemas.microsoft.com/office/powerpoint/2010/main" val="1379337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BC2494-FD52-4785-84AD-C9ED9AA2B714}"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BD0CC-109E-44C4-A766-25C4C6603923}" type="slidenum">
              <a:rPr lang="en-US" smtClean="0"/>
              <a:t>‹#›</a:t>
            </a:fld>
            <a:endParaRPr lang="en-US"/>
          </a:p>
        </p:txBody>
      </p:sp>
    </p:spTree>
    <p:extLst>
      <p:ext uri="{BB962C8B-B14F-4D97-AF65-F5344CB8AC3E}">
        <p14:creationId xmlns:p14="http://schemas.microsoft.com/office/powerpoint/2010/main" val="4165326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BC2494-FD52-4785-84AD-C9ED9AA2B714}"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BD0CC-109E-44C4-A766-25C4C6603923}" type="slidenum">
              <a:rPr lang="en-US" smtClean="0"/>
              <a:t>‹#›</a:t>
            </a:fld>
            <a:endParaRPr lang="en-US"/>
          </a:p>
        </p:txBody>
      </p:sp>
    </p:spTree>
    <p:extLst>
      <p:ext uri="{BB962C8B-B14F-4D97-AF65-F5344CB8AC3E}">
        <p14:creationId xmlns:p14="http://schemas.microsoft.com/office/powerpoint/2010/main" val="2657385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BC2494-FD52-4785-84AD-C9ED9AA2B714}"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BD0CC-109E-44C4-A766-25C4C6603923}" type="slidenum">
              <a:rPr lang="en-US" smtClean="0"/>
              <a:t>‹#›</a:t>
            </a:fld>
            <a:endParaRPr lang="en-US"/>
          </a:p>
        </p:txBody>
      </p:sp>
    </p:spTree>
    <p:extLst>
      <p:ext uri="{BB962C8B-B14F-4D97-AF65-F5344CB8AC3E}">
        <p14:creationId xmlns:p14="http://schemas.microsoft.com/office/powerpoint/2010/main" val="3689514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BC2494-FD52-4785-84AD-C9ED9AA2B714}"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BD0CC-109E-44C4-A766-25C4C6603923}" type="slidenum">
              <a:rPr lang="en-US" smtClean="0"/>
              <a:t>‹#›</a:t>
            </a:fld>
            <a:endParaRPr lang="en-US"/>
          </a:p>
        </p:txBody>
      </p:sp>
    </p:spTree>
    <p:extLst>
      <p:ext uri="{BB962C8B-B14F-4D97-AF65-F5344CB8AC3E}">
        <p14:creationId xmlns:p14="http://schemas.microsoft.com/office/powerpoint/2010/main" val="3985049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BC2494-FD52-4785-84AD-C9ED9AA2B714}" type="datetimeFigureOut">
              <a:rPr lang="en-US" smtClean="0"/>
              <a:t>4/8/2019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ABD0CC-109E-44C4-A766-25C4C6603923}" type="slidenum">
              <a:rPr lang="en-US" smtClean="0"/>
              <a:t>‹#›</a:t>
            </a:fld>
            <a:endParaRPr lang="en-US"/>
          </a:p>
        </p:txBody>
      </p:sp>
    </p:spTree>
    <p:extLst>
      <p:ext uri="{BB962C8B-B14F-4D97-AF65-F5344CB8AC3E}">
        <p14:creationId xmlns:p14="http://schemas.microsoft.com/office/powerpoint/2010/main" val="744453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BC2494-FD52-4785-84AD-C9ED9AA2B714}" type="datetimeFigureOut">
              <a:rPr lang="en-US" smtClean="0"/>
              <a:t>4/8/2019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ABD0CC-109E-44C4-A766-25C4C6603923}" type="slidenum">
              <a:rPr lang="en-US" smtClean="0"/>
              <a:t>‹#›</a:t>
            </a:fld>
            <a:endParaRPr lang="en-US"/>
          </a:p>
        </p:txBody>
      </p:sp>
    </p:spTree>
    <p:extLst>
      <p:ext uri="{BB962C8B-B14F-4D97-AF65-F5344CB8AC3E}">
        <p14:creationId xmlns:p14="http://schemas.microsoft.com/office/powerpoint/2010/main" val="51184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BC2494-FD52-4785-84AD-C9ED9AA2B714}" type="datetimeFigureOut">
              <a:rPr lang="en-US" smtClean="0"/>
              <a:t>4/8/2019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ABD0CC-109E-44C4-A766-25C4C6603923}" type="slidenum">
              <a:rPr lang="en-US" smtClean="0"/>
              <a:t>‹#›</a:t>
            </a:fld>
            <a:endParaRPr lang="en-US"/>
          </a:p>
        </p:txBody>
      </p:sp>
    </p:spTree>
    <p:extLst>
      <p:ext uri="{BB962C8B-B14F-4D97-AF65-F5344CB8AC3E}">
        <p14:creationId xmlns:p14="http://schemas.microsoft.com/office/powerpoint/2010/main" val="2172269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BC2494-FD52-4785-84AD-C9ED9AA2B714}" type="datetimeFigureOut">
              <a:rPr lang="en-US" smtClean="0"/>
              <a:t>4/8/2019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ABD0CC-109E-44C4-A766-25C4C6603923}" type="slidenum">
              <a:rPr lang="en-US" smtClean="0"/>
              <a:t>‹#›</a:t>
            </a:fld>
            <a:endParaRPr lang="en-US"/>
          </a:p>
        </p:txBody>
      </p:sp>
    </p:spTree>
    <p:extLst>
      <p:ext uri="{BB962C8B-B14F-4D97-AF65-F5344CB8AC3E}">
        <p14:creationId xmlns:p14="http://schemas.microsoft.com/office/powerpoint/2010/main" val="1804947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BC2494-FD52-4785-84AD-C9ED9AA2B714}" type="datetimeFigureOut">
              <a:rPr lang="en-US" smtClean="0"/>
              <a:t>4/8/2019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ABD0CC-109E-44C4-A766-25C4C6603923}" type="slidenum">
              <a:rPr lang="en-US" smtClean="0"/>
              <a:t>‹#›</a:t>
            </a:fld>
            <a:endParaRPr lang="en-US"/>
          </a:p>
        </p:txBody>
      </p:sp>
    </p:spTree>
    <p:extLst>
      <p:ext uri="{BB962C8B-B14F-4D97-AF65-F5344CB8AC3E}">
        <p14:creationId xmlns:p14="http://schemas.microsoft.com/office/powerpoint/2010/main" val="2180527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BC2494-FD52-4785-84AD-C9ED9AA2B714}" type="datetimeFigureOut">
              <a:rPr lang="en-US" smtClean="0"/>
              <a:t>4/8/2019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ABD0CC-109E-44C4-A766-25C4C6603923}" type="slidenum">
              <a:rPr lang="en-US" smtClean="0"/>
              <a:t>‹#›</a:t>
            </a:fld>
            <a:endParaRPr lang="en-US"/>
          </a:p>
        </p:txBody>
      </p:sp>
    </p:spTree>
    <p:extLst>
      <p:ext uri="{BB962C8B-B14F-4D97-AF65-F5344CB8AC3E}">
        <p14:creationId xmlns:p14="http://schemas.microsoft.com/office/powerpoint/2010/main" val="1068985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FBC2494-FD52-4785-84AD-C9ED9AA2B714}" type="datetimeFigureOut">
              <a:rPr lang="en-US" smtClean="0"/>
              <a:t>4/8/2019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9ABD0CC-109E-44C4-A766-25C4C6603923}" type="slidenum">
              <a:rPr lang="en-US" smtClean="0"/>
              <a:t>‹#›</a:t>
            </a:fld>
            <a:endParaRPr lang="en-US"/>
          </a:p>
        </p:txBody>
      </p:sp>
    </p:spTree>
    <p:extLst>
      <p:ext uri="{BB962C8B-B14F-4D97-AF65-F5344CB8AC3E}">
        <p14:creationId xmlns:p14="http://schemas.microsoft.com/office/powerpoint/2010/main" val="14481737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D4AAC-74FD-4A4D-87AA-905782057A3E}"/>
              </a:ext>
            </a:extLst>
          </p:cNvPr>
          <p:cNvSpPr>
            <a:spLocks noGrp="1"/>
          </p:cNvSpPr>
          <p:nvPr>
            <p:ph type="ctrTitle"/>
          </p:nvPr>
        </p:nvSpPr>
        <p:spPr>
          <a:xfrm>
            <a:off x="4974337" y="1265314"/>
            <a:ext cx="4299666" cy="3249131"/>
          </a:xfrm>
        </p:spPr>
        <p:txBody>
          <a:bodyPr>
            <a:normAutofit/>
          </a:bodyPr>
          <a:lstStyle/>
          <a:p>
            <a:pPr algn="l"/>
            <a:r>
              <a:rPr lang="en-US"/>
              <a:t>DynamoDB</a:t>
            </a:r>
          </a:p>
        </p:txBody>
      </p:sp>
      <p:sp>
        <p:nvSpPr>
          <p:cNvPr id="3" name="Subtitle 2">
            <a:extLst>
              <a:ext uri="{FF2B5EF4-FFF2-40B4-BE49-F238E27FC236}">
                <a16:creationId xmlns:a16="http://schemas.microsoft.com/office/drawing/2014/main" id="{6E5D9AC2-B3A2-4E72-8D8B-C1D03B4DC8C4}"/>
              </a:ext>
            </a:extLst>
          </p:cNvPr>
          <p:cNvSpPr>
            <a:spLocks noGrp="1"/>
          </p:cNvSpPr>
          <p:nvPr>
            <p:ph type="subTitle" idx="1"/>
          </p:nvPr>
        </p:nvSpPr>
        <p:spPr>
          <a:xfrm>
            <a:off x="4974336" y="4514446"/>
            <a:ext cx="4299666" cy="871042"/>
          </a:xfrm>
        </p:spPr>
        <p:txBody>
          <a:bodyPr>
            <a:normAutofit/>
          </a:bodyPr>
          <a:lstStyle/>
          <a:p>
            <a:pPr algn="l"/>
            <a:r>
              <a:rPr lang="en-US"/>
              <a:t>- NIKHIL CHOWDARY</a:t>
            </a:r>
          </a:p>
          <a:p>
            <a:pPr algn="l"/>
            <a:r>
              <a:rPr lang="en-US"/>
              <a:t>- YASHASWI KAVADAPU</a:t>
            </a:r>
          </a:p>
        </p:txBody>
      </p:sp>
      <p:sp>
        <p:nvSpPr>
          <p:cNvPr id="71" name="Isosceles Triangle 70">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descr="Image result for dynamodb">
            <a:extLst>
              <a:ext uri="{FF2B5EF4-FFF2-40B4-BE49-F238E27FC236}">
                <a16:creationId xmlns:a16="http://schemas.microsoft.com/office/drawing/2014/main" id="{EDD93901-8AB7-4BB2-B786-27569FB2432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88604" y="1729865"/>
            <a:ext cx="3765692" cy="3406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30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82B9C-327E-4394-B815-D6EC55844900}"/>
              </a:ext>
            </a:extLst>
          </p:cNvPr>
          <p:cNvSpPr>
            <a:spLocks noGrp="1"/>
          </p:cNvSpPr>
          <p:nvPr>
            <p:ph type="title"/>
          </p:nvPr>
        </p:nvSpPr>
        <p:spPr/>
        <p:txBody>
          <a:bodyPr/>
          <a:lstStyle/>
          <a:p>
            <a:pPr algn="ctr"/>
            <a:r>
              <a:rPr lang="en-US" dirty="0"/>
              <a:t>Recovery</a:t>
            </a:r>
          </a:p>
        </p:txBody>
      </p:sp>
      <p:sp>
        <p:nvSpPr>
          <p:cNvPr id="3" name="Content Placeholder 2">
            <a:extLst>
              <a:ext uri="{FF2B5EF4-FFF2-40B4-BE49-F238E27FC236}">
                <a16:creationId xmlns:a16="http://schemas.microsoft.com/office/drawing/2014/main" id="{7742B8F6-6B43-4780-B36A-4BF15BF817D1}"/>
              </a:ext>
            </a:extLst>
          </p:cNvPr>
          <p:cNvSpPr>
            <a:spLocks noGrp="1"/>
          </p:cNvSpPr>
          <p:nvPr>
            <p:ph idx="1"/>
          </p:nvPr>
        </p:nvSpPr>
        <p:spPr>
          <a:xfrm>
            <a:off x="838200" y="1825624"/>
            <a:ext cx="10515600" cy="5032375"/>
          </a:xfrm>
        </p:spPr>
        <p:txBody>
          <a:bodyPr/>
          <a:lstStyle/>
          <a:p>
            <a:r>
              <a:rPr lang="en-US" dirty="0"/>
              <a:t>Amazon </a:t>
            </a:r>
            <a:r>
              <a:rPr lang="en-US" dirty="0" err="1"/>
              <a:t>DynamoDb</a:t>
            </a:r>
            <a:r>
              <a:rPr lang="en-US" dirty="0"/>
              <a:t> uses Point-in-time recovery approach.</a:t>
            </a:r>
          </a:p>
          <a:p>
            <a:r>
              <a:rPr lang="en-US" dirty="0"/>
              <a:t>Amazon DynamoDB point-in-time recovery (PITR) provides automatic backups of your DynamoDB table data. You can enable point-in-time recovery using the AWS Management Console, AWS Command Line Interface (AWS CLI), or the DynamoDB API. When it's enabled, point-in-time recovery provides continuous backups until you explicitly turn it off.</a:t>
            </a:r>
          </a:p>
          <a:p>
            <a:r>
              <a:rPr lang="en-US" dirty="0"/>
              <a:t>After we enable </a:t>
            </a:r>
            <a:r>
              <a:rPr lang="en-US" dirty="0" err="1"/>
              <a:t>PITR,we</a:t>
            </a:r>
            <a:r>
              <a:rPr lang="en-US" dirty="0"/>
              <a:t> can restore to any point in time within </a:t>
            </a:r>
            <a:r>
              <a:rPr lang="en-US" dirty="0" err="1"/>
              <a:t>EarliestRestorableDateTime</a:t>
            </a:r>
            <a:r>
              <a:rPr lang="en-US" dirty="0"/>
              <a:t> and </a:t>
            </a:r>
            <a:r>
              <a:rPr lang="en-US" dirty="0" err="1"/>
              <a:t>LatestRestorableDateTime</a:t>
            </a:r>
            <a:r>
              <a:rPr lang="en-US" dirty="0"/>
              <a:t>.</a:t>
            </a:r>
          </a:p>
          <a:p>
            <a:endParaRPr lang="en-US" dirty="0"/>
          </a:p>
        </p:txBody>
      </p:sp>
    </p:spTree>
    <p:extLst>
      <p:ext uri="{BB962C8B-B14F-4D97-AF65-F5344CB8AC3E}">
        <p14:creationId xmlns:p14="http://schemas.microsoft.com/office/powerpoint/2010/main" val="4048783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BE7EC-8045-4F19-A669-BF7C27091380}"/>
              </a:ext>
            </a:extLst>
          </p:cNvPr>
          <p:cNvSpPr>
            <a:spLocks noGrp="1"/>
          </p:cNvSpPr>
          <p:nvPr>
            <p:ph type="title"/>
          </p:nvPr>
        </p:nvSpPr>
        <p:spPr/>
        <p:txBody>
          <a:bodyPr/>
          <a:lstStyle/>
          <a:p>
            <a:pPr algn="ctr"/>
            <a:r>
              <a:rPr lang="en-US" dirty="0"/>
              <a:t>Querying in DynamoDB</a:t>
            </a:r>
          </a:p>
        </p:txBody>
      </p:sp>
      <p:sp>
        <p:nvSpPr>
          <p:cNvPr id="3" name="Content Placeholder 2">
            <a:extLst>
              <a:ext uri="{FF2B5EF4-FFF2-40B4-BE49-F238E27FC236}">
                <a16:creationId xmlns:a16="http://schemas.microsoft.com/office/drawing/2014/main" id="{78B25006-0D5B-41C2-9D16-F862EE651B11}"/>
              </a:ext>
            </a:extLst>
          </p:cNvPr>
          <p:cNvSpPr>
            <a:spLocks noGrp="1"/>
          </p:cNvSpPr>
          <p:nvPr>
            <p:ph idx="1"/>
          </p:nvPr>
        </p:nvSpPr>
        <p:spPr/>
        <p:txBody>
          <a:bodyPr/>
          <a:lstStyle/>
          <a:p>
            <a:r>
              <a:rPr lang="en-US" dirty="0"/>
              <a:t>Querying is a very powerful operation in DynamoDB. The Querying operation finds items based on primary key values. We can query any table that has a composite primary key.</a:t>
            </a:r>
          </a:p>
          <a:p>
            <a:r>
              <a:rPr lang="en-US" dirty="0"/>
              <a:t>We must provide the name of the partition key attribute, and a single value for that attribute. Query will return all of the items with that partition key. As an option we can even provide a sort key attribute, and use a comparison operator to refine the search results.</a:t>
            </a:r>
          </a:p>
        </p:txBody>
      </p:sp>
    </p:spTree>
    <p:extLst>
      <p:ext uri="{BB962C8B-B14F-4D97-AF65-F5344CB8AC3E}">
        <p14:creationId xmlns:p14="http://schemas.microsoft.com/office/powerpoint/2010/main" val="2441657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95032-C26F-48F3-A9D2-D00C345A03AD}"/>
              </a:ext>
            </a:extLst>
          </p:cNvPr>
          <p:cNvSpPr>
            <a:spLocks noGrp="1"/>
          </p:cNvSpPr>
          <p:nvPr>
            <p:ph type="title"/>
          </p:nvPr>
        </p:nvSpPr>
        <p:spPr/>
        <p:txBody>
          <a:bodyPr/>
          <a:lstStyle/>
          <a:p>
            <a:r>
              <a:rPr lang="en-US" dirty="0"/>
              <a:t>Key Condition Expression</a:t>
            </a:r>
          </a:p>
        </p:txBody>
      </p:sp>
      <p:sp>
        <p:nvSpPr>
          <p:cNvPr id="3" name="Content Placeholder 2">
            <a:extLst>
              <a:ext uri="{FF2B5EF4-FFF2-40B4-BE49-F238E27FC236}">
                <a16:creationId xmlns:a16="http://schemas.microsoft.com/office/drawing/2014/main" id="{249199EC-F3A7-4D54-977B-EBBA896F3F76}"/>
              </a:ext>
            </a:extLst>
          </p:cNvPr>
          <p:cNvSpPr>
            <a:spLocks noGrp="1"/>
          </p:cNvSpPr>
          <p:nvPr>
            <p:ph idx="1"/>
          </p:nvPr>
        </p:nvSpPr>
        <p:spPr/>
        <p:txBody>
          <a:bodyPr/>
          <a:lstStyle/>
          <a:p>
            <a:pPr marL="0" indent="0">
              <a:buNone/>
            </a:pPr>
            <a:endParaRPr lang="en-US" dirty="0"/>
          </a:p>
          <a:p>
            <a:r>
              <a:rPr lang="en-US" dirty="0"/>
              <a:t> To specify the search criteria, we use a </a:t>
            </a:r>
            <a:r>
              <a:rPr lang="en-US" i="1" dirty="0"/>
              <a:t>key condition expression</a:t>
            </a:r>
            <a:r>
              <a:rPr lang="en-US" dirty="0"/>
              <a:t>—a string that determines the items to be read from the table or index.</a:t>
            </a:r>
          </a:p>
          <a:p>
            <a:r>
              <a:rPr lang="en-US" dirty="0"/>
              <a:t>We must specify the partition key name and value as an equality condition.</a:t>
            </a:r>
          </a:p>
          <a:p>
            <a:r>
              <a:rPr lang="en-US" dirty="0"/>
              <a:t>We can optionally provide a second condition for the sort key.</a:t>
            </a:r>
          </a:p>
          <a:p>
            <a:pPr marL="0" indent="0">
              <a:buNone/>
            </a:pPr>
            <a:endParaRPr lang="en-US" dirty="0"/>
          </a:p>
        </p:txBody>
      </p:sp>
    </p:spTree>
    <p:extLst>
      <p:ext uri="{BB962C8B-B14F-4D97-AF65-F5344CB8AC3E}">
        <p14:creationId xmlns:p14="http://schemas.microsoft.com/office/powerpoint/2010/main" val="1885550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848B9-4781-4BB8-BEF7-592AD1845B88}"/>
              </a:ext>
            </a:extLst>
          </p:cNvPr>
          <p:cNvSpPr>
            <a:spLocks noGrp="1"/>
          </p:cNvSpPr>
          <p:nvPr>
            <p:ph type="title"/>
          </p:nvPr>
        </p:nvSpPr>
        <p:spPr/>
        <p:txBody>
          <a:bodyPr/>
          <a:lstStyle/>
          <a:p>
            <a:pPr algn="ctr"/>
            <a:r>
              <a:rPr lang="en-US" dirty="0"/>
              <a:t>Data Distribution</a:t>
            </a:r>
            <a:br>
              <a:rPr lang="en-US" dirty="0"/>
            </a:br>
            <a:endParaRPr lang="en-US" dirty="0"/>
          </a:p>
        </p:txBody>
      </p:sp>
      <p:sp>
        <p:nvSpPr>
          <p:cNvPr id="3" name="Content Placeholder 2">
            <a:extLst>
              <a:ext uri="{FF2B5EF4-FFF2-40B4-BE49-F238E27FC236}">
                <a16:creationId xmlns:a16="http://schemas.microsoft.com/office/drawing/2014/main" id="{E2599C25-D56F-474D-8B2E-A58D46A69EC5}"/>
              </a:ext>
            </a:extLst>
          </p:cNvPr>
          <p:cNvSpPr>
            <a:spLocks noGrp="1"/>
          </p:cNvSpPr>
          <p:nvPr>
            <p:ph idx="1"/>
          </p:nvPr>
        </p:nvSpPr>
        <p:spPr/>
        <p:txBody>
          <a:bodyPr>
            <a:normAutofit fontScale="85000" lnSpcReduction="10000"/>
          </a:bodyPr>
          <a:lstStyle/>
          <a:p>
            <a:r>
              <a:rPr lang="en-US" sz="2400" dirty="0"/>
              <a:t>DynamoDB stores data in partitions. A </a:t>
            </a:r>
            <a:r>
              <a:rPr lang="en-US" sz="2400" i="1" dirty="0"/>
              <a:t>partition</a:t>
            </a:r>
            <a:r>
              <a:rPr lang="en-US" sz="2400" dirty="0"/>
              <a:t> is an allocation of storage for a table, backed by solid-state drives (SSDs) and automatically replicated across multiple Availability Zones within an AWS Region. Partition management is handled entirely by DynamoDB. DynamoDB stores data in partitions. </a:t>
            </a:r>
          </a:p>
          <a:p>
            <a:r>
              <a:rPr lang="en-US" sz="2400" dirty="0"/>
              <a:t>If the table has a simple primary key (partition key only), DynamoDB stores and retrieves each item based on its partition key </a:t>
            </a:r>
            <a:r>
              <a:rPr lang="en-US" sz="2400" dirty="0" err="1"/>
              <a:t>value.To</a:t>
            </a:r>
            <a:r>
              <a:rPr lang="en-US" sz="2400" dirty="0"/>
              <a:t> write an item to the table, DynamoDB uses the value of the partition key as input to an internal hash function. The output value from the hash function determines the partition in which the item will be </a:t>
            </a:r>
            <a:r>
              <a:rPr lang="en-US" sz="2400" dirty="0" err="1"/>
              <a:t>stored.To</a:t>
            </a:r>
            <a:r>
              <a:rPr lang="en-US" sz="2400" dirty="0"/>
              <a:t> read an item from the table, we must specify the partition key value for the item. DynamoDB uses this value as input to its hash function, yielding the partition in which the item can be found.</a:t>
            </a:r>
          </a:p>
          <a:p>
            <a:endParaRPr lang="en-US" sz="2000" dirty="0"/>
          </a:p>
        </p:txBody>
      </p:sp>
    </p:spTree>
    <p:extLst>
      <p:ext uri="{BB962C8B-B14F-4D97-AF65-F5344CB8AC3E}">
        <p14:creationId xmlns:p14="http://schemas.microsoft.com/office/powerpoint/2010/main" val="1970561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FCAB4A-DC20-4BFA-81D3-88C8C7E2E395}"/>
              </a:ext>
            </a:extLst>
          </p:cNvPr>
          <p:cNvSpPr>
            <a:spLocks noGrp="1"/>
          </p:cNvSpPr>
          <p:nvPr>
            <p:ph idx="1"/>
          </p:nvPr>
        </p:nvSpPr>
        <p:spPr/>
        <p:txBody>
          <a:bodyPr>
            <a:normAutofit/>
          </a:bodyPr>
          <a:lstStyle/>
          <a:p>
            <a:r>
              <a:rPr lang="en-US" dirty="0"/>
              <a:t>If the table has a composite primary key (partition key and sort key), DynamoDB calculates the hash value of the partition key ,but it stores all of the items with the same partition key value physically close together, ordered by sort key value.</a:t>
            </a:r>
          </a:p>
          <a:p>
            <a:r>
              <a:rPr lang="en-US" dirty="0"/>
              <a:t>To write an item to the table, DynamoDB calculates the hash value of the partition key to determine which partition should contain the item. In that partition, there could be several items with the same partition key value, so DynamoDB stores the item among the others with the same partition key, in ascending order by sort key.</a:t>
            </a:r>
          </a:p>
          <a:p>
            <a:r>
              <a:rPr lang="en-US" dirty="0"/>
              <a:t>To read an item from the table, you must specify its partition key value and sort key value. DynamoDB calculates the partition key's hash value, yielding the partition in which the item can be found.</a:t>
            </a:r>
          </a:p>
          <a:p>
            <a:pPr marL="0" indent="0">
              <a:buNone/>
            </a:pPr>
            <a:endParaRPr lang="en-US" dirty="0"/>
          </a:p>
        </p:txBody>
      </p:sp>
    </p:spTree>
    <p:extLst>
      <p:ext uri="{BB962C8B-B14F-4D97-AF65-F5344CB8AC3E}">
        <p14:creationId xmlns:p14="http://schemas.microsoft.com/office/powerpoint/2010/main" val="1386952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14077-F2A6-41F4-ADC2-EC4DF8D3583F}"/>
              </a:ext>
            </a:extLst>
          </p:cNvPr>
          <p:cNvSpPr>
            <a:spLocks noGrp="1"/>
          </p:cNvSpPr>
          <p:nvPr>
            <p:ph type="title"/>
          </p:nvPr>
        </p:nvSpPr>
        <p:spPr/>
        <p:txBody>
          <a:bodyPr/>
          <a:lstStyle/>
          <a:p>
            <a:r>
              <a:rPr lang="en-US" dirty="0"/>
              <a:t>SECURITY</a:t>
            </a:r>
          </a:p>
        </p:txBody>
      </p:sp>
      <p:sp>
        <p:nvSpPr>
          <p:cNvPr id="3" name="Content Placeholder 2">
            <a:extLst>
              <a:ext uri="{FF2B5EF4-FFF2-40B4-BE49-F238E27FC236}">
                <a16:creationId xmlns:a16="http://schemas.microsoft.com/office/drawing/2014/main" id="{70E54055-CDCB-43FB-9988-345F9BE17B45}"/>
              </a:ext>
            </a:extLst>
          </p:cNvPr>
          <p:cNvSpPr>
            <a:spLocks noGrp="1"/>
          </p:cNvSpPr>
          <p:nvPr>
            <p:ph idx="1"/>
          </p:nvPr>
        </p:nvSpPr>
        <p:spPr/>
        <p:txBody>
          <a:bodyPr/>
          <a:lstStyle/>
          <a:p>
            <a:r>
              <a:rPr lang="en-US" dirty="0"/>
              <a:t>Authentication and Access Control is managed using AWS IAM.</a:t>
            </a:r>
          </a:p>
          <a:p>
            <a:r>
              <a:rPr lang="en-US" dirty="0"/>
              <a:t>You can create an IAM user within your AWS account which has specific permission to access and create DynamoDB tables.</a:t>
            </a:r>
          </a:p>
          <a:p>
            <a:r>
              <a:rPr lang="en-US" dirty="0"/>
              <a:t>You can create an IAM role which enables you to obtain temporary access keys which can be used to access DynamoDB.</a:t>
            </a:r>
          </a:p>
          <a:p>
            <a:r>
              <a:rPr lang="en-US" dirty="0"/>
              <a:t>You can also use a special IAM Condition to restrict user access to only their own records.</a:t>
            </a:r>
          </a:p>
        </p:txBody>
      </p:sp>
    </p:spTree>
    <p:extLst>
      <p:ext uri="{BB962C8B-B14F-4D97-AF65-F5344CB8AC3E}">
        <p14:creationId xmlns:p14="http://schemas.microsoft.com/office/powerpoint/2010/main" val="2223118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B8155E-9CA1-42B8-B8EF-F6FAC3859ECC}"/>
              </a:ext>
            </a:extLst>
          </p:cNvPr>
          <p:cNvSpPr>
            <a:spLocks noGrp="1"/>
          </p:cNvSpPr>
          <p:nvPr>
            <p:ph idx="1"/>
          </p:nvPr>
        </p:nvSpPr>
        <p:spPr/>
        <p:txBody>
          <a:bodyPr>
            <a:normAutofit/>
          </a:bodyPr>
          <a:lstStyle/>
          <a:p>
            <a:pPr marL="0" indent="0">
              <a:buNone/>
            </a:pPr>
            <a:r>
              <a:rPr lang="en-US" sz="8800" b="1" i="1" dirty="0">
                <a:latin typeface="Algerian" panose="04020705040A02060702" pitchFamily="82" charset="0"/>
              </a:rPr>
              <a:t>THANK YOU!</a:t>
            </a:r>
          </a:p>
        </p:txBody>
      </p:sp>
    </p:spTree>
    <p:extLst>
      <p:ext uri="{BB962C8B-B14F-4D97-AF65-F5344CB8AC3E}">
        <p14:creationId xmlns:p14="http://schemas.microsoft.com/office/powerpoint/2010/main" val="228799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D08B7-8FB8-4147-9816-0E7838C090B0}"/>
              </a:ext>
            </a:extLst>
          </p:cNvPr>
          <p:cNvSpPr>
            <a:spLocks noGrp="1"/>
          </p:cNvSpPr>
          <p:nvPr>
            <p:ph type="title"/>
          </p:nvPr>
        </p:nvSpPr>
        <p:spPr>
          <a:xfrm>
            <a:off x="1043950" y="1179151"/>
            <a:ext cx="3300646" cy="4463889"/>
          </a:xfrm>
        </p:spPr>
        <p:txBody>
          <a:bodyPr anchor="ctr">
            <a:normAutofit/>
          </a:bodyPr>
          <a:lstStyle/>
          <a:p>
            <a:r>
              <a:rPr lang="en-US"/>
              <a:t>What is DynamoDB?</a:t>
            </a:r>
          </a:p>
        </p:txBody>
      </p:sp>
      <p:sp>
        <p:nvSpPr>
          <p:cNvPr id="33" name="Isosceles Triangle 32">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35" name="Straight Connector 34">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03814EC-D04E-44ED-BD5D-A236CCE5CC11}"/>
              </a:ext>
            </a:extLst>
          </p:cNvPr>
          <p:cNvSpPr>
            <a:spLocks noGrp="1"/>
          </p:cNvSpPr>
          <p:nvPr>
            <p:ph idx="1"/>
          </p:nvPr>
        </p:nvSpPr>
        <p:spPr>
          <a:xfrm>
            <a:off x="4978918" y="1109145"/>
            <a:ext cx="6341016" cy="4603900"/>
          </a:xfrm>
        </p:spPr>
        <p:txBody>
          <a:bodyPr anchor="ctr">
            <a:normAutofit/>
          </a:bodyPr>
          <a:lstStyle/>
          <a:p>
            <a:pPr marL="0" indent="0">
              <a:buNone/>
            </a:pPr>
            <a:r>
              <a:rPr lang="en-US"/>
              <a:t>Amazon DynamoDB is a fast and flexible NoSQL database service for all applications that need consistent , single-digit millisecond latency at any scale. It is a fully managed database and supports both document and key-value data models. Its flexible data model and reliable performance make it a great fit for mobile, web gaming , ad-tech ,IoT and many other applications.</a:t>
            </a:r>
          </a:p>
        </p:txBody>
      </p:sp>
      <p:sp>
        <p:nvSpPr>
          <p:cNvPr id="37" name="Isosceles Triangle 36">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18930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7A211CD-620B-4D22-B27C-4E6D3BA91CEE}"/>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Stored on SSD storage which helps you to give consistently fast read and writes.</a:t>
            </a:r>
          </a:p>
          <a:p>
            <a:r>
              <a:rPr lang="en-US" dirty="0"/>
              <a:t>The underlying DynamoDB instance is geographically spread across three distinct data centers. So this means it avoids any single point of failure.</a:t>
            </a:r>
          </a:p>
          <a:p>
            <a:r>
              <a:rPr lang="en-US" dirty="0"/>
              <a:t>Built in support for ACID transactions</a:t>
            </a:r>
          </a:p>
          <a:p>
            <a:pPr marL="0" indent="0">
              <a:buNone/>
            </a:pPr>
            <a:r>
              <a:rPr lang="en-US" dirty="0"/>
              <a:t> </a:t>
            </a:r>
          </a:p>
        </p:txBody>
      </p:sp>
      <p:sp>
        <p:nvSpPr>
          <p:cNvPr id="3" name="Title 1">
            <a:extLst>
              <a:ext uri="{FF2B5EF4-FFF2-40B4-BE49-F238E27FC236}">
                <a16:creationId xmlns:a16="http://schemas.microsoft.com/office/drawing/2014/main" id="{2E70CDFA-9064-48D8-831D-DD1848089FB9}"/>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Key features</a:t>
            </a:r>
          </a:p>
        </p:txBody>
      </p:sp>
    </p:spTree>
    <p:extLst>
      <p:ext uri="{BB962C8B-B14F-4D97-AF65-F5344CB8AC3E}">
        <p14:creationId xmlns:p14="http://schemas.microsoft.com/office/powerpoint/2010/main" val="3231499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DC2C0A-E49B-4A97-9099-998976A3D66C}"/>
              </a:ext>
            </a:extLst>
          </p:cNvPr>
          <p:cNvSpPr>
            <a:spLocks noGrp="1"/>
          </p:cNvSpPr>
          <p:nvPr>
            <p:ph idx="1"/>
          </p:nvPr>
        </p:nvSpPr>
        <p:spPr>
          <a:xfrm>
            <a:off x="651768" y="707039"/>
            <a:ext cx="10515600" cy="4351338"/>
          </a:xfrm>
        </p:spPr>
        <p:txBody>
          <a:bodyPr/>
          <a:lstStyle/>
          <a:p>
            <a:r>
              <a:rPr lang="en-US" sz="3200" dirty="0"/>
              <a:t>Tables</a:t>
            </a:r>
          </a:p>
          <a:p>
            <a:r>
              <a:rPr lang="en-US" sz="3200" dirty="0"/>
              <a:t>Items(Think like a row in a table)</a:t>
            </a:r>
          </a:p>
          <a:p>
            <a:r>
              <a:rPr lang="en-US" sz="3200" dirty="0"/>
              <a:t>Attributes(Think of a column of data in table)</a:t>
            </a:r>
          </a:p>
          <a:p>
            <a:r>
              <a:rPr lang="en-US" sz="3200" dirty="0"/>
              <a:t>Supports key-value and document data structures</a:t>
            </a:r>
          </a:p>
          <a:p>
            <a:r>
              <a:rPr lang="en-US" sz="3200" dirty="0"/>
              <a:t>Key=name of the data , Value= the data itself</a:t>
            </a:r>
          </a:p>
          <a:p>
            <a:r>
              <a:rPr lang="en-US" sz="3200" dirty="0"/>
              <a:t>Documents can be written in JSON, HTML or XML.</a:t>
            </a:r>
          </a:p>
          <a:p>
            <a:endParaRPr lang="en-US" dirty="0"/>
          </a:p>
        </p:txBody>
      </p:sp>
    </p:spTree>
    <p:extLst>
      <p:ext uri="{BB962C8B-B14F-4D97-AF65-F5344CB8AC3E}">
        <p14:creationId xmlns:p14="http://schemas.microsoft.com/office/powerpoint/2010/main" val="2007913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C5FC3-967C-4C57-A351-A671F10618BB}"/>
              </a:ext>
            </a:extLst>
          </p:cNvPr>
          <p:cNvSpPr>
            <a:spLocks noGrp="1"/>
          </p:cNvSpPr>
          <p:nvPr>
            <p:ph type="title"/>
          </p:nvPr>
        </p:nvSpPr>
        <p:spPr/>
        <p:txBody>
          <a:bodyPr/>
          <a:lstStyle/>
          <a:p>
            <a:r>
              <a:rPr lang="en-US" dirty="0"/>
              <a:t>DynamoDB-Primary Key</a:t>
            </a:r>
          </a:p>
        </p:txBody>
      </p:sp>
      <p:sp>
        <p:nvSpPr>
          <p:cNvPr id="3" name="Content Placeholder 2">
            <a:extLst>
              <a:ext uri="{FF2B5EF4-FFF2-40B4-BE49-F238E27FC236}">
                <a16:creationId xmlns:a16="http://schemas.microsoft.com/office/drawing/2014/main" id="{5A139A56-BC9B-4FA3-9243-721745B2B17E}"/>
              </a:ext>
            </a:extLst>
          </p:cNvPr>
          <p:cNvSpPr>
            <a:spLocks noGrp="1"/>
          </p:cNvSpPr>
          <p:nvPr>
            <p:ph idx="1"/>
          </p:nvPr>
        </p:nvSpPr>
        <p:spPr/>
        <p:txBody>
          <a:bodyPr/>
          <a:lstStyle/>
          <a:p>
            <a:r>
              <a:rPr lang="en-US" dirty="0"/>
              <a:t>DynamoDB stores and retrieves data based on a primary key.</a:t>
            </a:r>
          </a:p>
          <a:p>
            <a:r>
              <a:rPr lang="en-US" dirty="0"/>
              <a:t>2 types of primary key:</a:t>
            </a:r>
          </a:p>
          <a:p>
            <a:r>
              <a:rPr lang="en-US" b="1" i="1" dirty="0"/>
              <a:t>Partition key – </a:t>
            </a:r>
            <a:r>
              <a:rPr lang="en-US" dirty="0"/>
              <a:t>unique attribute(</a:t>
            </a:r>
            <a:r>
              <a:rPr lang="en-US" dirty="0" err="1"/>
              <a:t>eg</a:t>
            </a:r>
            <a:r>
              <a:rPr lang="en-US" dirty="0"/>
              <a:t>: </a:t>
            </a:r>
            <a:r>
              <a:rPr lang="en-US" dirty="0" err="1"/>
              <a:t>userID</a:t>
            </a:r>
            <a:r>
              <a:rPr lang="en-US" dirty="0"/>
              <a:t>)</a:t>
            </a:r>
          </a:p>
          <a:p>
            <a:r>
              <a:rPr lang="en-US" dirty="0"/>
              <a:t>Value of the partition key is input to an internal hash function which determines the partition or physical location on which data is stored.</a:t>
            </a:r>
          </a:p>
          <a:p>
            <a:r>
              <a:rPr lang="en-US" dirty="0"/>
              <a:t>If you are using the Partition key as your primary key , then no two items can have same partition key.</a:t>
            </a:r>
          </a:p>
        </p:txBody>
      </p:sp>
    </p:spTree>
    <p:extLst>
      <p:ext uri="{BB962C8B-B14F-4D97-AF65-F5344CB8AC3E}">
        <p14:creationId xmlns:p14="http://schemas.microsoft.com/office/powerpoint/2010/main" val="3951334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0DD435F-82BE-48A6-92BA-2B0C510F4030}"/>
              </a:ext>
            </a:extLst>
          </p:cNvPr>
          <p:cNvSpPr txBox="1">
            <a:spLocks/>
          </p:cNvSpPr>
          <p:nvPr/>
        </p:nvSpPr>
        <p:spPr>
          <a:xfrm>
            <a:off x="420950" y="431830"/>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i="1" dirty="0"/>
              <a:t>Composite Key(Partition + Sort Key) </a:t>
            </a:r>
            <a:r>
              <a:rPr lang="en-US" dirty="0"/>
              <a:t> in combination </a:t>
            </a:r>
          </a:p>
          <a:p>
            <a:r>
              <a:rPr lang="en-US" dirty="0" err="1"/>
              <a:t>Eg</a:t>
            </a:r>
            <a:r>
              <a:rPr lang="en-US" dirty="0"/>
              <a:t>: Same user posting multiple times in a forum </a:t>
            </a:r>
          </a:p>
          <a:p>
            <a:pPr>
              <a:buFontTx/>
              <a:buChar char="-"/>
            </a:pPr>
            <a:r>
              <a:rPr lang="en-US" dirty="0"/>
              <a:t>Primary key would be a composite key consisting of:</a:t>
            </a:r>
          </a:p>
          <a:p>
            <a:pPr>
              <a:buFontTx/>
              <a:buChar char="-"/>
            </a:pPr>
            <a:r>
              <a:rPr lang="en-US" dirty="0"/>
              <a:t>Partition key – </a:t>
            </a:r>
            <a:r>
              <a:rPr lang="en-US" dirty="0" err="1"/>
              <a:t>UserID</a:t>
            </a:r>
            <a:endParaRPr lang="en-US" dirty="0"/>
          </a:p>
          <a:p>
            <a:pPr>
              <a:buFontTx/>
              <a:buChar char="-"/>
            </a:pPr>
            <a:r>
              <a:rPr lang="en-US" dirty="0"/>
              <a:t>Sort key – Timestamp of the post</a:t>
            </a:r>
          </a:p>
          <a:p>
            <a:pPr>
              <a:buFontTx/>
              <a:buChar char="-"/>
            </a:pPr>
            <a:r>
              <a:rPr lang="en-US" dirty="0"/>
              <a:t>2 items may have the same partition key, but they must have different sort key.</a:t>
            </a:r>
          </a:p>
          <a:p>
            <a:pPr>
              <a:buFontTx/>
              <a:buChar char="-"/>
            </a:pPr>
            <a:r>
              <a:rPr lang="en-US" dirty="0"/>
              <a:t>All items with the same partition key are stored together , then sorted according to the Sort key value.</a:t>
            </a:r>
          </a:p>
          <a:p>
            <a:pPr>
              <a:buFontTx/>
              <a:buChar char="-"/>
            </a:pPr>
            <a:r>
              <a:rPr lang="en-US" dirty="0"/>
              <a:t>Allows you to store multiple items with the same partition key.</a:t>
            </a:r>
          </a:p>
          <a:p>
            <a:pPr>
              <a:buFontTx/>
              <a:buChar char="-"/>
            </a:pPr>
            <a:endParaRPr lang="en-US" dirty="0"/>
          </a:p>
          <a:p>
            <a:pPr>
              <a:buFontTx/>
              <a:buChar char="-"/>
            </a:pPr>
            <a:endParaRPr lang="en-US" dirty="0"/>
          </a:p>
        </p:txBody>
      </p:sp>
    </p:spTree>
    <p:extLst>
      <p:ext uri="{BB962C8B-B14F-4D97-AF65-F5344CB8AC3E}">
        <p14:creationId xmlns:p14="http://schemas.microsoft.com/office/powerpoint/2010/main" val="1819917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2BC2E-F7F4-4662-8120-1FFECF882D85}"/>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1C007A40-3940-4293-A1AE-915DAD8D5230}"/>
              </a:ext>
            </a:extLst>
          </p:cNvPr>
          <p:cNvSpPr>
            <a:spLocks noGrp="1"/>
          </p:cNvSpPr>
          <p:nvPr>
            <p:ph idx="1"/>
          </p:nvPr>
        </p:nvSpPr>
        <p:spPr/>
        <p:txBody>
          <a:bodyPr/>
          <a:lstStyle/>
          <a:p>
            <a:r>
              <a:rPr lang="en-US" b="1" dirty="0"/>
              <a:t>Deployable </a:t>
            </a:r>
            <a:r>
              <a:rPr lang="en-US" dirty="0"/>
              <a:t>only on AWS and cannot be installed on individual desktops/servers</a:t>
            </a:r>
          </a:p>
          <a:p>
            <a:r>
              <a:rPr lang="fr-FR" b="1" dirty="0"/>
              <a:t>Table Joins</a:t>
            </a:r>
            <a:r>
              <a:rPr lang="fr-FR" dirty="0"/>
              <a:t> </a:t>
            </a:r>
          </a:p>
          <a:p>
            <a:r>
              <a:rPr lang="en-US" b="1" dirty="0"/>
              <a:t>Indexing</a:t>
            </a:r>
            <a:r>
              <a:rPr lang="en-US" dirty="0"/>
              <a:t> – Changing or adding keys on the fly is impossible without creating a new table.</a:t>
            </a:r>
          </a:p>
          <a:p>
            <a:r>
              <a:rPr lang="en-US" b="1" dirty="0"/>
              <a:t>Pricing</a:t>
            </a:r>
            <a:r>
              <a:rPr lang="en-US" dirty="0"/>
              <a:t>- DynamoDB charges per GB of disk space a table consumes. The first 25 GB consumed per month is free, and prices start at $0.25 per GB-month thereafter.</a:t>
            </a:r>
          </a:p>
          <a:p>
            <a:endParaRPr lang="en-US" dirty="0"/>
          </a:p>
        </p:txBody>
      </p:sp>
    </p:spTree>
    <p:extLst>
      <p:ext uri="{BB962C8B-B14F-4D97-AF65-F5344CB8AC3E}">
        <p14:creationId xmlns:p14="http://schemas.microsoft.com/office/powerpoint/2010/main" val="1515429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08783-94EE-497E-AE65-26F1F1308A7D}"/>
              </a:ext>
            </a:extLst>
          </p:cNvPr>
          <p:cNvSpPr>
            <a:spLocks noGrp="1"/>
          </p:cNvSpPr>
          <p:nvPr>
            <p:ph type="ctrTitle"/>
          </p:nvPr>
        </p:nvSpPr>
        <p:spPr>
          <a:xfrm>
            <a:off x="1524000" y="141402"/>
            <a:ext cx="9144000" cy="3368561"/>
          </a:xfrm>
        </p:spPr>
        <p:txBody>
          <a:bodyPr>
            <a:normAutofit fontScale="90000"/>
          </a:bodyPr>
          <a:lstStyle/>
          <a:p>
            <a:r>
              <a:rPr lang="en-US" dirty="0"/>
              <a:t>Transactions in DynamoDB</a:t>
            </a:r>
            <a:br>
              <a:rPr lang="en-US" dirty="0"/>
            </a:br>
            <a:br>
              <a:rPr lang="en-US" dirty="0"/>
            </a:br>
            <a:br>
              <a:rPr lang="en-US" dirty="0"/>
            </a:br>
            <a:endParaRPr lang="en-US" dirty="0"/>
          </a:p>
        </p:txBody>
      </p:sp>
      <p:sp>
        <p:nvSpPr>
          <p:cNvPr id="3" name="Subtitle 2">
            <a:extLst>
              <a:ext uri="{FF2B5EF4-FFF2-40B4-BE49-F238E27FC236}">
                <a16:creationId xmlns:a16="http://schemas.microsoft.com/office/drawing/2014/main" id="{42C4541E-26B3-48BA-B037-0FA02552F114}"/>
              </a:ext>
            </a:extLst>
          </p:cNvPr>
          <p:cNvSpPr>
            <a:spLocks noGrp="1"/>
          </p:cNvSpPr>
          <p:nvPr>
            <p:ph type="subTitle" idx="1"/>
          </p:nvPr>
        </p:nvSpPr>
        <p:spPr>
          <a:xfrm>
            <a:off x="1131216" y="1889238"/>
            <a:ext cx="9536784" cy="4520989"/>
          </a:xfrm>
        </p:spPr>
        <p:txBody>
          <a:bodyPr/>
          <a:lstStyle/>
          <a:p>
            <a:pPr algn="l"/>
            <a:r>
              <a:rPr lang="en-US" dirty="0"/>
              <a:t>Transactions provide atomicity, consistency, isolation, and durability (ACID) in DynamoDB, enabling us to maintain data correctness in our applications easily.</a:t>
            </a:r>
          </a:p>
          <a:p>
            <a:pPr algn="l"/>
            <a:r>
              <a:rPr lang="en-US" dirty="0"/>
              <a:t>Operations on transactions:</a:t>
            </a:r>
          </a:p>
          <a:p>
            <a:pPr algn="l"/>
            <a:r>
              <a:rPr lang="en-US" dirty="0" err="1"/>
              <a:t>TransactWriteItems</a:t>
            </a:r>
            <a:endParaRPr lang="en-US" dirty="0"/>
          </a:p>
          <a:p>
            <a:pPr algn="l"/>
            <a:r>
              <a:rPr lang="en-US" dirty="0" err="1"/>
              <a:t>TransactGetItems</a:t>
            </a:r>
            <a:endParaRPr lang="en-US" dirty="0"/>
          </a:p>
          <a:p>
            <a:pPr algn="l"/>
            <a:r>
              <a:rPr lang="en-US" dirty="0"/>
              <a:t>A transaction stored in </a:t>
            </a:r>
            <a:r>
              <a:rPr lang="en-US" dirty="0" err="1"/>
              <a:t>dynamodb</a:t>
            </a:r>
            <a:r>
              <a:rPr lang="en-US" dirty="0"/>
              <a:t> is called as transaction </a:t>
            </a:r>
            <a:r>
              <a:rPr lang="en-US" dirty="0" err="1"/>
              <a:t>record.It</a:t>
            </a:r>
            <a:r>
              <a:rPr lang="en-US" dirty="0"/>
              <a:t> has these attributes</a:t>
            </a:r>
          </a:p>
          <a:p>
            <a:pPr algn="l"/>
            <a:r>
              <a:rPr lang="en-US" dirty="0"/>
              <a:t>Primary </a:t>
            </a:r>
            <a:r>
              <a:rPr lang="en-US" dirty="0" err="1"/>
              <a:t>key,state,list</a:t>
            </a:r>
            <a:r>
              <a:rPr lang="en-US" dirty="0"/>
              <a:t> of </a:t>
            </a:r>
            <a:r>
              <a:rPr lang="en-US" dirty="0" err="1"/>
              <a:t>dynamodb</a:t>
            </a:r>
            <a:r>
              <a:rPr lang="en-US" dirty="0"/>
              <a:t> items participating in a </a:t>
            </a:r>
            <a:r>
              <a:rPr lang="en-US" dirty="0" err="1"/>
              <a:t>transaction,set</a:t>
            </a:r>
            <a:r>
              <a:rPr lang="en-US" dirty="0"/>
              <a:t> of update </a:t>
            </a:r>
            <a:r>
              <a:rPr lang="en-US" dirty="0" err="1"/>
              <a:t>commands,timestamp,version</a:t>
            </a:r>
            <a:r>
              <a:rPr lang="en-US" dirty="0"/>
              <a:t> number</a:t>
            </a:r>
          </a:p>
          <a:p>
            <a:pPr algn="l"/>
            <a:endParaRPr lang="en-US" dirty="0"/>
          </a:p>
        </p:txBody>
      </p:sp>
    </p:spTree>
    <p:extLst>
      <p:ext uri="{BB962C8B-B14F-4D97-AF65-F5344CB8AC3E}">
        <p14:creationId xmlns:p14="http://schemas.microsoft.com/office/powerpoint/2010/main" val="828789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8DC0-D9AC-4334-8016-289C9FEE598E}"/>
              </a:ext>
            </a:extLst>
          </p:cNvPr>
          <p:cNvSpPr>
            <a:spLocks noGrp="1"/>
          </p:cNvSpPr>
          <p:nvPr>
            <p:ph type="title"/>
          </p:nvPr>
        </p:nvSpPr>
        <p:spPr/>
        <p:txBody>
          <a:bodyPr/>
          <a:lstStyle/>
          <a:p>
            <a:r>
              <a:rPr lang="en-US" dirty="0"/>
              <a:t>                             Concurrency</a:t>
            </a:r>
          </a:p>
        </p:txBody>
      </p:sp>
      <p:sp>
        <p:nvSpPr>
          <p:cNvPr id="3" name="Content Placeholder 2">
            <a:extLst>
              <a:ext uri="{FF2B5EF4-FFF2-40B4-BE49-F238E27FC236}">
                <a16:creationId xmlns:a16="http://schemas.microsoft.com/office/drawing/2014/main" id="{DD2C66B0-D0EE-4297-BF55-DBF757013D2D}"/>
              </a:ext>
            </a:extLst>
          </p:cNvPr>
          <p:cNvSpPr>
            <a:spLocks noGrp="1"/>
          </p:cNvSpPr>
          <p:nvPr>
            <p:ph idx="1"/>
          </p:nvPr>
        </p:nvSpPr>
        <p:spPr/>
        <p:txBody>
          <a:bodyPr>
            <a:normAutofit fontScale="92500" lnSpcReduction="10000"/>
          </a:bodyPr>
          <a:lstStyle/>
          <a:p>
            <a:pPr marL="0" indent="0">
              <a:buNone/>
            </a:pPr>
            <a:r>
              <a:rPr lang="en-US" dirty="0"/>
              <a:t>Optimistic locking with version number:</a:t>
            </a:r>
          </a:p>
          <a:p>
            <a:r>
              <a:rPr lang="en-US" i="1" dirty="0"/>
              <a:t>Optimistic locking</a:t>
            </a:r>
            <a:r>
              <a:rPr lang="en-US" dirty="0"/>
              <a:t> is a strategy to ensure that the client-side item that you are updating (or deleting) is the same as the item in DynamoDB. If you use this strategy, then your database writes are protected from being overwritten by the writes of others — and vice-versa.</a:t>
            </a:r>
          </a:p>
          <a:p>
            <a:r>
              <a:rPr lang="en-US" dirty="0"/>
              <a:t>With optimistic locking, each item has an attribute that acts as a version number. If you retrieve an item from a table, the application records the version number of that item. You can update the item, but only if the version number on the server side has not changed. If there is a version mismatch, it means that someone else has modified the item before you did; the update attempt fails, because you have a stale version of the item. If this happens, you simply try again by retrieving the item and then attempting to update it. Optimistic locking prevents you from accidentally overwriting changes that were made by others; it also prevents others from accidentally overwriting your changes.</a:t>
            </a:r>
          </a:p>
        </p:txBody>
      </p:sp>
    </p:spTree>
    <p:extLst>
      <p:ext uri="{BB962C8B-B14F-4D97-AF65-F5344CB8AC3E}">
        <p14:creationId xmlns:p14="http://schemas.microsoft.com/office/powerpoint/2010/main" val="17748951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1454</TotalTime>
  <Words>845</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Algerian</vt:lpstr>
      <vt:lpstr>Arial</vt:lpstr>
      <vt:lpstr>Trebuchet MS</vt:lpstr>
      <vt:lpstr>Wingdings 3</vt:lpstr>
      <vt:lpstr>Facet</vt:lpstr>
      <vt:lpstr>DynamoDB</vt:lpstr>
      <vt:lpstr>What is DynamoDB?</vt:lpstr>
      <vt:lpstr>PowerPoint Presentation</vt:lpstr>
      <vt:lpstr>PowerPoint Presentation</vt:lpstr>
      <vt:lpstr>DynamoDB-Primary Key</vt:lpstr>
      <vt:lpstr>PowerPoint Presentation</vt:lpstr>
      <vt:lpstr>Limitations</vt:lpstr>
      <vt:lpstr>Transactions in DynamoDB   </vt:lpstr>
      <vt:lpstr>                             Concurrency</vt:lpstr>
      <vt:lpstr>Recovery</vt:lpstr>
      <vt:lpstr>Querying in DynamoDB</vt:lpstr>
      <vt:lpstr>Key Condition Expression</vt:lpstr>
      <vt:lpstr>Data Distribution </vt:lpstr>
      <vt:lpstr>PowerPoint Presentation</vt:lpstr>
      <vt:lpstr>SECURITY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DynamoDB</dc:title>
  <dc:creator>Yashaswi Kavadapu</dc:creator>
  <cp:lastModifiedBy>Yashaswi Kavadapu</cp:lastModifiedBy>
  <cp:revision>12</cp:revision>
  <dcterms:created xsi:type="dcterms:W3CDTF">2019-04-09T02:12:31Z</dcterms:created>
  <dcterms:modified xsi:type="dcterms:W3CDTF">2019-04-10T02:26:32Z</dcterms:modified>
</cp:coreProperties>
</file>