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63"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B3ACB5-65ED-4852-BC01-3585803033B3}" v="368" dt="2023-01-28T03:35:15.2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39" autoAdjust="0"/>
    <p:restoredTop sz="94641" autoAdjust="0"/>
  </p:normalViewPr>
  <p:slideViewPr>
    <p:cSldViewPr snapToGrid="0">
      <p:cViewPr varScale="1">
        <p:scale>
          <a:sx n="78" d="100"/>
          <a:sy n="78" d="100"/>
        </p:scale>
        <p:origin x="725" y="6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1/29/2023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4210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1/29/2023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75575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1/29/2023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989286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1/29/2023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91843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1/29/2023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23119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1/29/2023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11291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1/29/2023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84399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1/29/2023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4600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1/29/2023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50162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1/29/2023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3454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1/29/2023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43337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1/29/2023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66066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1/29/2023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860572825"/>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0" r:id="rId7"/>
    <p:sldLayoutId id="2147483701" r:id="rId8"/>
    <p:sldLayoutId id="2147483702" r:id="rId9"/>
    <p:sldLayoutId id="2147483703" r:id="rId10"/>
    <p:sldLayoutId id="2147483704" r:id="rId11"/>
    <p:sldLayoutId id="2147483706"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5412" y="171242"/>
            <a:ext cx="7486132" cy="4567137"/>
          </a:xfrm>
        </p:spPr>
        <p:txBody>
          <a:bodyPr>
            <a:normAutofit/>
          </a:bodyPr>
          <a:lstStyle/>
          <a:p>
            <a:r>
              <a:rPr lang="en-US" dirty="0">
                <a:cs typeface="Calibri Light"/>
              </a:rPr>
              <a:t>Breast Cancer Detection  </a:t>
            </a:r>
            <a:br>
              <a:rPr lang="en-US" dirty="0">
                <a:cs typeface="Calibri Light"/>
              </a:rPr>
            </a:br>
            <a:r>
              <a:rPr lang="en-US" dirty="0">
                <a:cs typeface="Calibri Light"/>
              </a:rPr>
              <a:t>Using </a:t>
            </a:r>
            <a:br>
              <a:rPr lang="en-US" dirty="0">
                <a:cs typeface="Calibri Light"/>
              </a:rPr>
            </a:br>
            <a:r>
              <a:rPr lang="en-US" dirty="0">
                <a:cs typeface="Calibri Light"/>
              </a:rPr>
              <a:t>Logistic Regression</a:t>
            </a:r>
          </a:p>
        </p:txBody>
      </p:sp>
      <p:sp>
        <p:nvSpPr>
          <p:cNvPr id="3" name="Subtitle 2"/>
          <p:cNvSpPr>
            <a:spLocks noGrp="1"/>
          </p:cNvSpPr>
          <p:nvPr>
            <p:ph type="subTitle" idx="1"/>
          </p:nvPr>
        </p:nvSpPr>
        <p:spPr>
          <a:xfrm>
            <a:off x="643467" y="5277684"/>
            <a:ext cx="5953276" cy="775494"/>
          </a:xfrm>
        </p:spPr>
        <p:txBody>
          <a:bodyPr vert="horz" lIns="91440" tIns="45720" rIns="91440" bIns="45720" rtlCol="0">
            <a:normAutofit/>
          </a:bodyPr>
          <a:lstStyle/>
          <a:p>
            <a:r>
              <a:rPr lang="en-US" dirty="0">
                <a:cs typeface="Calibri"/>
              </a:rPr>
              <a:t>Presented By – Yogesh KUMAR BHATT</a:t>
            </a:r>
            <a:endParaRPr lang="en-US" dirty="0"/>
          </a:p>
        </p:txBody>
      </p:sp>
      <p:pic>
        <p:nvPicPr>
          <p:cNvPr id="4" name="Picture 3">
            <a:extLst>
              <a:ext uri="{FF2B5EF4-FFF2-40B4-BE49-F238E27FC236}">
                <a16:creationId xmlns:a16="http://schemas.microsoft.com/office/drawing/2014/main" id="{A54FBBA2-DF3C-653B-F1F2-1623746F40D7}"/>
              </a:ext>
            </a:extLst>
          </p:cNvPr>
          <p:cNvPicPr>
            <a:picLocks noChangeAspect="1"/>
          </p:cNvPicPr>
          <p:nvPr/>
        </p:nvPicPr>
        <p:blipFill rotWithShape="1">
          <a:blip r:embed="rId2"/>
          <a:srcRect l="16743" r="25853" b="-9"/>
          <a:stretch/>
        </p:blipFill>
        <p:spPr>
          <a:xfrm>
            <a:off x="6229215" y="4294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CACC7-04F5-34B5-B794-67EC1D11276F}"/>
              </a:ext>
            </a:extLst>
          </p:cNvPr>
          <p:cNvSpPr>
            <a:spLocks noGrp="1"/>
          </p:cNvSpPr>
          <p:nvPr>
            <p:ph type="title"/>
          </p:nvPr>
        </p:nvSpPr>
        <p:spPr/>
        <p:txBody>
          <a:bodyPr/>
          <a:lstStyle/>
          <a:p>
            <a:r>
              <a:rPr lang="en-US" dirty="0"/>
              <a:t>Breast Cancer</a:t>
            </a:r>
          </a:p>
        </p:txBody>
      </p:sp>
      <p:sp>
        <p:nvSpPr>
          <p:cNvPr id="3" name="Content Placeholder 2">
            <a:extLst>
              <a:ext uri="{FF2B5EF4-FFF2-40B4-BE49-F238E27FC236}">
                <a16:creationId xmlns:a16="http://schemas.microsoft.com/office/drawing/2014/main" id="{155A0541-8619-407D-929D-5C5C9A4F443D}"/>
              </a:ext>
            </a:extLst>
          </p:cNvPr>
          <p:cNvSpPr>
            <a:spLocks noGrp="1"/>
          </p:cNvSpPr>
          <p:nvPr>
            <p:ph idx="1"/>
          </p:nvPr>
        </p:nvSpPr>
        <p:spPr/>
        <p:txBody>
          <a:bodyPr vert="horz" lIns="91440" tIns="45720" rIns="91440" bIns="45720" rtlCol="0" anchor="t">
            <a:normAutofit/>
          </a:bodyPr>
          <a:lstStyle/>
          <a:p>
            <a:r>
              <a:rPr lang="en-US" sz="1800" dirty="0">
                <a:ea typeface="+mn-lt"/>
                <a:cs typeface="+mn-lt"/>
              </a:rPr>
              <a:t>Breast cancer is now one of the most prevailing cancers that affects humans, especially woman, and early diagnosis would go a long way to reducing the damage done by this cancer on its victims. Breast cancer’s causes are multifactorial and involve family history, obesity, hormones, radiation therapy, and even reproductive factors. Every year, one million women are newly diagnosed with breast cancer, according to the report of the world health organization half of them would die, because it’s usually late when doctors detect the cancer .</a:t>
            </a:r>
          </a:p>
          <a:p>
            <a:r>
              <a:rPr lang="en-US" sz="1800" dirty="0">
                <a:ea typeface="+mn-lt"/>
                <a:cs typeface="+mn-lt"/>
              </a:rPr>
              <a:t>Breast cancer can be categorized into two, which are malignant breast cancer and benign breast cancer. The classification of breast cancer as either malignant or benign is possible by scientifically studying the features of breast tumors , lumps, or any abnormalities found in the breast. At the benign stage the cancer has less risk and is not life threatening while cancer that is categorized as malignant is life-threatening .</a:t>
            </a:r>
            <a:endParaRPr lang="en-US" sz="1800" dirty="0"/>
          </a:p>
        </p:txBody>
      </p:sp>
    </p:spTree>
    <p:extLst>
      <p:ext uri="{BB962C8B-B14F-4D97-AF65-F5344CB8AC3E}">
        <p14:creationId xmlns:p14="http://schemas.microsoft.com/office/powerpoint/2010/main" val="3713997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A776E-7037-2627-F5CC-6F91EBD9333D}"/>
              </a:ext>
            </a:extLst>
          </p:cNvPr>
          <p:cNvSpPr>
            <a:spLocks noGrp="1"/>
          </p:cNvSpPr>
          <p:nvPr>
            <p:ph type="title"/>
          </p:nvPr>
        </p:nvSpPr>
        <p:spPr/>
        <p:txBody>
          <a:bodyPr/>
          <a:lstStyle/>
          <a:p>
            <a:r>
              <a:rPr lang="en-GB" dirty="0"/>
              <a:t>Computation on the basis of:</a:t>
            </a:r>
            <a:endParaRPr lang="en-IN" dirty="0"/>
          </a:p>
        </p:txBody>
      </p:sp>
      <p:sp>
        <p:nvSpPr>
          <p:cNvPr id="3" name="Content Placeholder 2">
            <a:extLst>
              <a:ext uri="{FF2B5EF4-FFF2-40B4-BE49-F238E27FC236}">
                <a16:creationId xmlns:a16="http://schemas.microsoft.com/office/drawing/2014/main" id="{8EC72D9A-3C69-3BC2-267C-199E51889E65}"/>
              </a:ext>
            </a:extLst>
          </p:cNvPr>
          <p:cNvSpPr>
            <a:spLocks noGrp="1"/>
          </p:cNvSpPr>
          <p:nvPr>
            <p:ph idx="1"/>
          </p:nvPr>
        </p:nvSpPr>
        <p:spPr>
          <a:xfrm>
            <a:off x="838200" y="2011679"/>
            <a:ext cx="10515600" cy="4594393"/>
          </a:xfrm>
        </p:spPr>
        <p:txBody>
          <a:bodyPr>
            <a:normAutofit lnSpcReduction="10000"/>
          </a:bodyPr>
          <a:lstStyle/>
          <a:p>
            <a:pPr marL="0" indent="0" algn="l" fontAlgn="base">
              <a:buNone/>
            </a:pPr>
            <a:r>
              <a:rPr lang="en-GB" sz="3200" b="0" i="0" dirty="0">
                <a:solidFill>
                  <a:srgbClr val="3C4043"/>
                </a:solidFill>
                <a:effectLst/>
                <a:latin typeface="Inter"/>
              </a:rPr>
              <a:t>These features are computed for each cell nucleus:</a:t>
            </a:r>
          </a:p>
          <a:p>
            <a:pPr marL="457200" lvl="1" indent="0" fontAlgn="base">
              <a:buNone/>
            </a:pPr>
            <a:r>
              <a:rPr lang="en-GB" sz="2800" b="0" i="0" dirty="0">
                <a:solidFill>
                  <a:srgbClr val="3C4043"/>
                </a:solidFill>
                <a:effectLst/>
                <a:latin typeface="Inter"/>
              </a:rPr>
              <a:t>a) radius (mean of distances from </a:t>
            </a:r>
            <a:r>
              <a:rPr lang="en-GB" sz="2800" b="0" i="0" dirty="0" err="1">
                <a:solidFill>
                  <a:srgbClr val="3C4043"/>
                </a:solidFill>
                <a:effectLst/>
                <a:latin typeface="Inter"/>
              </a:rPr>
              <a:t>center</a:t>
            </a:r>
            <a:r>
              <a:rPr lang="en-GB" sz="2800" b="0" i="0" dirty="0">
                <a:solidFill>
                  <a:srgbClr val="3C4043"/>
                </a:solidFill>
                <a:effectLst/>
                <a:latin typeface="Inter"/>
              </a:rPr>
              <a:t> to points on the perimeter)</a:t>
            </a:r>
            <a:br>
              <a:rPr lang="en-GB" sz="2800" b="0" i="0" dirty="0">
                <a:solidFill>
                  <a:srgbClr val="3C4043"/>
                </a:solidFill>
                <a:effectLst/>
                <a:latin typeface="Inter"/>
              </a:rPr>
            </a:br>
            <a:r>
              <a:rPr lang="en-GB" sz="2800" b="0" i="0" dirty="0">
                <a:solidFill>
                  <a:srgbClr val="3C4043"/>
                </a:solidFill>
                <a:effectLst/>
                <a:latin typeface="Inter"/>
              </a:rPr>
              <a:t>b) texture (standard deviation of </a:t>
            </a:r>
            <a:r>
              <a:rPr lang="en-GB" sz="2800" b="0" i="0" dirty="0" err="1">
                <a:solidFill>
                  <a:srgbClr val="3C4043"/>
                </a:solidFill>
                <a:effectLst/>
                <a:latin typeface="Inter"/>
              </a:rPr>
              <a:t>gray</a:t>
            </a:r>
            <a:r>
              <a:rPr lang="en-GB" sz="2800" b="0" i="0" dirty="0">
                <a:solidFill>
                  <a:srgbClr val="3C4043"/>
                </a:solidFill>
                <a:effectLst/>
                <a:latin typeface="Inter"/>
              </a:rPr>
              <a:t>-scale values)</a:t>
            </a:r>
            <a:br>
              <a:rPr lang="en-GB" sz="2800" b="0" i="0" dirty="0">
                <a:solidFill>
                  <a:srgbClr val="3C4043"/>
                </a:solidFill>
                <a:effectLst/>
                <a:latin typeface="Inter"/>
              </a:rPr>
            </a:br>
            <a:r>
              <a:rPr lang="en-GB" sz="2800" b="0" i="0" dirty="0">
                <a:solidFill>
                  <a:srgbClr val="3C4043"/>
                </a:solidFill>
                <a:effectLst/>
                <a:latin typeface="Inter"/>
              </a:rPr>
              <a:t>c) perimeter</a:t>
            </a:r>
            <a:br>
              <a:rPr lang="en-GB" sz="2800" b="0" i="0" dirty="0">
                <a:solidFill>
                  <a:srgbClr val="3C4043"/>
                </a:solidFill>
                <a:effectLst/>
                <a:latin typeface="Inter"/>
              </a:rPr>
            </a:br>
            <a:r>
              <a:rPr lang="en-GB" sz="2800" b="0" i="0" dirty="0">
                <a:solidFill>
                  <a:srgbClr val="3C4043"/>
                </a:solidFill>
                <a:effectLst/>
                <a:latin typeface="Inter"/>
              </a:rPr>
              <a:t>d) area</a:t>
            </a:r>
            <a:br>
              <a:rPr lang="en-GB" sz="2800" b="0" i="0" dirty="0">
                <a:solidFill>
                  <a:srgbClr val="3C4043"/>
                </a:solidFill>
                <a:effectLst/>
                <a:latin typeface="Inter"/>
              </a:rPr>
            </a:br>
            <a:r>
              <a:rPr lang="en-GB" sz="2800" b="0" i="0" dirty="0">
                <a:solidFill>
                  <a:srgbClr val="3C4043"/>
                </a:solidFill>
                <a:effectLst/>
                <a:latin typeface="Inter"/>
              </a:rPr>
              <a:t>e) smoothness (local variation in radius lengths)</a:t>
            </a:r>
            <a:br>
              <a:rPr lang="en-GB" sz="2800" b="0" i="0" dirty="0">
                <a:solidFill>
                  <a:srgbClr val="3C4043"/>
                </a:solidFill>
                <a:effectLst/>
                <a:latin typeface="Inter"/>
              </a:rPr>
            </a:br>
            <a:r>
              <a:rPr lang="en-GB" sz="2800" b="0" i="0" dirty="0">
                <a:solidFill>
                  <a:srgbClr val="3C4043"/>
                </a:solidFill>
                <a:effectLst/>
                <a:latin typeface="Inter"/>
              </a:rPr>
              <a:t>f) compactness (perimeter^2 / area - 1.0)</a:t>
            </a:r>
            <a:br>
              <a:rPr lang="en-GB" sz="2800" b="0" i="0" dirty="0">
                <a:solidFill>
                  <a:srgbClr val="3C4043"/>
                </a:solidFill>
                <a:effectLst/>
                <a:latin typeface="Inter"/>
              </a:rPr>
            </a:br>
            <a:r>
              <a:rPr lang="en-GB" sz="2800" b="0" i="0" dirty="0">
                <a:solidFill>
                  <a:srgbClr val="3C4043"/>
                </a:solidFill>
                <a:effectLst/>
                <a:latin typeface="Inter"/>
              </a:rPr>
              <a:t>g) concavity (severity of concave portions of the contour)</a:t>
            </a:r>
            <a:br>
              <a:rPr lang="en-GB" sz="2800" b="0" i="0" dirty="0">
                <a:solidFill>
                  <a:srgbClr val="3C4043"/>
                </a:solidFill>
                <a:effectLst/>
                <a:latin typeface="Inter"/>
              </a:rPr>
            </a:br>
            <a:r>
              <a:rPr lang="en-GB" sz="2800" b="0" i="0" dirty="0">
                <a:solidFill>
                  <a:srgbClr val="3C4043"/>
                </a:solidFill>
                <a:effectLst/>
                <a:latin typeface="Inter"/>
              </a:rPr>
              <a:t>h) concave points (number of concave portions of the contour)</a:t>
            </a:r>
            <a:br>
              <a:rPr lang="en-GB" sz="2800" b="0" i="0" dirty="0">
                <a:solidFill>
                  <a:srgbClr val="3C4043"/>
                </a:solidFill>
                <a:effectLst/>
                <a:latin typeface="Inter"/>
              </a:rPr>
            </a:br>
            <a:r>
              <a:rPr lang="en-GB" sz="2800" b="0" i="0" dirty="0" err="1">
                <a:solidFill>
                  <a:srgbClr val="3C4043"/>
                </a:solidFill>
                <a:effectLst/>
                <a:latin typeface="Inter"/>
              </a:rPr>
              <a:t>i</a:t>
            </a:r>
            <a:r>
              <a:rPr lang="en-GB" sz="2800" b="0" i="0" dirty="0">
                <a:solidFill>
                  <a:srgbClr val="3C4043"/>
                </a:solidFill>
                <a:effectLst/>
                <a:latin typeface="Inter"/>
              </a:rPr>
              <a:t>) symmetry</a:t>
            </a:r>
            <a:br>
              <a:rPr lang="en-GB" sz="2800" b="0" i="0" dirty="0">
                <a:solidFill>
                  <a:srgbClr val="3C4043"/>
                </a:solidFill>
                <a:effectLst/>
                <a:latin typeface="Inter"/>
              </a:rPr>
            </a:br>
            <a:r>
              <a:rPr lang="en-GB" sz="2800" b="0" i="0" dirty="0">
                <a:solidFill>
                  <a:srgbClr val="3C4043"/>
                </a:solidFill>
                <a:effectLst/>
                <a:latin typeface="Inter"/>
              </a:rPr>
              <a:t>j) fractal dimension ("coastline approximation" - 1)</a:t>
            </a:r>
          </a:p>
          <a:p>
            <a:pPr marL="0" indent="0">
              <a:buNone/>
            </a:pPr>
            <a:endParaRPr lang="en-IN" sz="3200" dirty="0"/>
          </a:p>
          <a:p>
            <a:endParaRPr lang="en-IN" dirty="0"/>
          </a:p>
        </p:txBody>
      </p:sp>
    </p:spTree>
    <p:extLst>
      <p:ext uri="{BB962C8B-B14F-4D97-AF65-F5344CB8AC3E}">
        <p14:creationId xmlns:p14="http://schemas.microsoft.com/office/powerpoint/2010/main" val="3122746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87066-B723-0B6F-01D0-3D12DFDB52B1}"/>
              </a:ext>
            </a:extLst>
          </p:cNvPr>
          <p:cNvSpPr>
            <a:spLocks noGrp="1"/>
          </p:cNvSpPr>
          <p:nvPr>
            <p:ph type="title"/>
          </p:nvPr>
        </p:nvSpPr>
        <p:spPr>
          <a:xfrm>
            <a:off x="1095778" y="3906815"/>
            <a:ext cx="10515600" cy="1325563"/>
          </a:xfrm>
        </p:spPr>
        <p:txBody>
          <a:bodyPr>
            <a:normAutofit fontScale="90000"/>
          </a:bodyPr>
          <a:lstStyle/>
          <a:p>
            <a:r>
              <a:rPr lang="en-US" sz="1800" dirty="0" err="1"/>
              <a:t>Numpy</a:t>
            </a:r>
            <a:r>
              <a:rPr lang="en-US" sz="1800" dirty="0"/>
              <a:t>-i</a:t>
            </a:r>
            <a:r>
              <a:rPr lang="en-US" sz="1800" dirty="0">
                <a:ea typeface="+mj-lt"/>
                <a:cs typeface="+mj-lt"/>
              </a:rPr>
              <a:t>t provides a multidimensional array object, as well as variations such as masks and matrices, which can be used for various math operations.</a:t>
            </a:r>
            <a:br>
              <a:rPr lang="en-US" dirty="0"/>
            </a:br>
            <a:br>
              <a:rPr lang="en-US" dirty="0"/>
            </a:br>
            <a:r>
              <a:rPr lang="en-US" sz="1800" dirty="0"/>
              <a:t>seaborn-</a:t>
            </a:r>
            <a:r>
              <a:rPr lang="en-US" sz="1800" dirty="0">
                <a:ea typeface="+mj-lt"/>
                <a:cs typeface="+mj-lt"/>
              </a:rPr>
              <a:t>uses Matplotlib underneath to plot graphs. It will be used to visualize random distributions.</a:t>
            </a:r>
            <a:br>
              <a:rPr lang="en-US" sz="1800" dirty="0"/>
            </a:br>
            <a:br>
              <a:rPr lang="en-US" sz="1800" dirty="0"/>
            </a:br>
            <a:r>
              <a:rPr lang="en-US" sz="1800" dirty="0"/>
              <a:t>matplotlib-Graphical  plotting library .</a:t>
            </a:r>
            <a:r>
              <a:rPr lang="en-US" sz="1800" dirty="0">
                <a:ea typeface="+mj-lt"/>
                <a:cs typeface="+mj-lt"/>
              </a:rPr>
              <a:t> Used for creating static, animated, and interactive visualizations in Python .</a:t>
            </a:r>
            <a:br>
              <a:rPr lang="en-US" sz="1800" dirty="0"/>
            </a:br>
            <a:br>
              <a:rPr lang="en-US" sz="1800" dirty="0"/>
            </a:br>
            <a:r>
              <a:rPr lang="en-US" sz="1800" dirty="0">
                <a:ea typeface="+mj-lt"/>
                <a:cs typeface="+mj-lt"/>
              </a:rPr>
              <a:t>pandas-Pandas is a Python library for </a:t>
            </a:r>
            <a:r>
              <a:rPr lang="en-US" sz="1800" b="1" dirty="0">
                <a:ea typeface="+mj-lt"/>
                <a:cs typeface="+mj-lt"/>
              </a:rPr>
              <a:t>data analysis</a:t>
            </a:r>
            <a:r>
              <a:rPr lang="en-US" sz="1800" dirty="0">
                <a:ea typeface="+mj-lt"/>
                <a:cs typeface="+mj-lt"/>
              </a:rPr>
              <a:t>.</a:t>
            </a:r>
            <a:br>
              <a:rPr lang="en-US" sz="1800" dirty="0"/>
            </a:br>
            <a:br>
              <a:rPr lang="en-US" sz="1800" dirty="0"/>
            </a:br>
            <a:r>
              <a:rPr lang="en-US" sz="1800" dirty="0" err="1"/>
              <a:t>sklearn</a:t>
            </a:r>
            <a:r>
              <a:rPr lang="en-US" sz="1800" dirty="0"/>
              <a:t>-used for data mining and data analysis ,gives data prebuilt .</a:t>
            </a:r>
          </a:p>
        </p:txBody>
      </p:sp>
      <p:pic>
        <p:nvPicPr>
          <p:cNvPr id="4" name="Picture 4" descr="A picture containing text&#10;&#10;Description automatically generated">
            <a:extLst>
              <a:ext uri="{FF2B5EF4-FFF2-40B4-BE49-F238E27FC236}">
                <a16:creationId xmlns:a16="http://schemas.microsoft.com/office/drawing/2014/main" id="{5B4CE65F-5739-0C69-65A7-7D89C0763CF0}"/>
              </a:ext>
            </a:extLst>
          </p:cNvPr>
          <p:cNvPicPr>
            <a:picLocks noGrp="1" noChangeAspect="1"/>
          </p:cNvPicPr>
          <p:nvPr>
            <p:ph idx="1"/>
          </p:nvPr>
        </p:nvPicPr>
        <p:blipFill>
          <a:blip r:embed="rId2"/>
          <a:stretch>
            <a:fillRect/>
          </a:stretch>
        </p:blipFill>
        <p:spPr>
          <a:xfrm>
            <a:off x="333778" y="304453"/>
            <a:ext cx="10515600" cy="2455622"/>
          </a:xfrm>
        </p:spPr>
      </p:pic>
    </p:spTree>
    <p:extLst>
      <p:ext uri="{BB962C8B-B14F-4D97-AF65-F5344CB8AC3E}">
        <p14:creationId xmlns:p14="http://schemas.microsoft.com/office/powerpoint/2010/main" val="1001294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4" name="Rectangle 11">
            <a:extLst>
              <a:ext uri="{FF2B5EF4-FFF2-40B4-BE49-F238E27FC236}">
                <a16:creationId xmlns:a16="http://schemas.microsoft.com/office/drawing/2014/main" id="{62245F03-66D5-45EC-A0B5-90E656B11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33CDE7-9767-FE3E-55DE-21DC4E09AC1E}"/>
              </a:ext>
            </a:extLst>
          </p:cNvPr>
          <p:cNvSpPr>
            <a:spLocks noGrp="1"/>
          </p:cNvSpPr>
          <p:nvPr>
            <p:ph type="title"/>
          </p:nvPr>
        </p:nvSpPr>
        <p:spPr>
          <a:xfrm>
            <a:off x="7265831" y="4836028"/>
            <a:ext cx="9144000" cy="1152663"/>
          </a:xfrm>
        </p:spPr>
        <p:txBody>
          <a:bodyPr vert="horz" lIns="91440" tIns="45720" rIns="91440" bIns="45720" rtlCol="0" anchor="ctr">
            <a:normAutofit/>
          </a:bodyPr>
          <a:lstStyle/>
          <a:p>
            <a:pPr algn="ctr"/>
            <a:endParaRPr lang="en-US" sz="4800" i="1"/>
          </a:p>
        </p:txBody>
      </p:sp>
      <p:pic>
        <p:nvPicPr>
          <p:cNvPr id="4" name="Picture 4" descr="Text&#10;&#10;Description automatically generated">
            <a:extLst>
              <a:ext uri="{FF2B5EF4-FFF2-40B4-BE49-F238E27FC236}">
                <a16:creationId xmlns:a16="http://schemas.microsoft.com/office/drawing/2014/main" id="{4AF01E41-4246-6BAE-AF8E-EF2E9FCFFA4D}"/>
              </a:ext>
            </a:extLst>
          </p:cNvPr>
          <p:cNvPicPr>
            <a:picLocks noGrp="1" noChangeAspect="1"/>
          </p:cNvPicPr>
          <p:nvPr>
            <p:ph idx="1"/>
          </p:nvPr>
        </p:nvPicPr>
        <p:blipFill>
          <a:blip r:embed="rId2"/>
          <a:stretch>
            <a:fillRect/>
          </a:stretch>
        </p:blipFill>
        <p:spPr>
          <a:xfrm>
            <a:off x="149779" y="5083876"/>
            <a:ext cx="8382714" cy="1383201"/>
          </a:xfrm>
          <a:prstGeom prst="rect">
            <a:avLst/>
          </a:prstGeom>
        </p:spPr>
      </p:pic>
      <p:pic>
        <p:nvPicPr>
          <p:cNvPr id="6" name="Picture 6" descr="Text&#10;&#10;Description automatically generated">
            <a:extLst>
              <a:ext uri="{FF2B5EF4-FFF2-40B4-BE49-F238E27FC236}">
                <a16:creationId xmlns:a16="http://schemas.microsoft.com/office/drawing/2014/main" id="{BE046B18-DF00-1CDD-A270-DDDCBC153D34}"/>
              </a:ext>
            </a:extLst>
          </p:cNvPr>
          <p:cNvPicPr>
            <a:picLocks noChangeAspect="1"/>
          </p:cNvPicPr>
          <p:nvPr/>
        </p:nvPicPr>
        <p:blipFill>
          <a:blip r:embed="rId3"/>
          <a:stretch>
            <a:fillRect/>
          </a:stretch>
        </p:blipFill>
        <p:spPr>
          <a:xfrm>
            <a:off x="98738" y="51317"/>
            <a:ext cx="10202213" cy="4737676"/>
          </a:xfrm>
          <a:prstGeom prst="rect">
            <a:avLst/>
          </a:prstGeom>
        </p:spPr>
      </p:pic>
    </p:spTree>
    <p:extLst>
      <p:ext uri="{BB962C8B-B14F-4D97-AF65-F5344CB8AC3E}">
        <p14:creationId xmlns:p14="http://schemas.microsoft.com/office/powerpoint/2010/main" val="1442192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B82EF-E6F2-B8AA-944B-7E0D4B72175D}"/>
              </a:ext>
            </a:extLst>
          </p:cNvPr>
          <p:cNvSpPr>
            <a:spLocks noGrp="1"/>
          </p:cNvSpPr>
          <p:nvPr>
            <p:ph type="title"/>
          </p:nvPr>
        </p:nvSpPr>
        <p:spPr>
          <a:xfrm>
            <a:off x="537693" y="5527406"/>
            <a:ext cx="10515600" cy="1325563"/>
          </a:xfrm>
        </p:spPr>
        <p:txBody>
          <a:bodyPr>
            <a:normAutofit fontScale="90000"/>
          </a:bodyPr>
          <a:lstStyle/>
          <a:p>
            <a:r>
              <a:rPr lang="en-US" sz="1800" dirty="0">
                <a:ea typeface="+mj-lt"/>
                <a:cs typeface="+mj-lt"/>
              </a:rPr>
              <a:t>#using label encoder part of </a:t>
            </a:r>
            <a:r>
              <a:rPr lang="en-US" sz="1800" dirty="0" err="1">
                <a:ea typeface="+mj-lt"/>
                <a:cs typeface="+mj-lt"/>
              </a:rPr>
              <a:t>scikt</a:t>
            </a:r>
            <a:r>
              <a:rPr lang="en-US" sz="1800" dirty="0">
                <a:ea typeface="+mj-lt"/>
                <a:cs typeface="+mj-lt"/>
              </a:rPr>
              <a:t> learn  used to convert categorical data into numbers help our </a:t>
            </a:r>
            <a:r>
              <a:rPr lang="en-US" sz="1800" dirty="0" err="1">
                <a:ea typeface="+mj-lt"/>
                <a:cs typeface="+mj-lt"/>
              </a:rPr>
              <a:t>preditical</a:t>
            </a:r>
            <a:r>
              <a:rPr lang="en-US" sz="1800" dirty="0">
                <a:ea typeface="+mj-lt"/>
                <a:cs typeface="+mj-lt"/>
              </a:rPr>
              <a:t> data to understand easily</a:t>
            </a:r>
            <a:br>
              <a:rPr lang="en-US" sz="1800" dirty="0">
                <a:ea typeface="+mj-lt"/>
                <a:cs typeface="+mj-lt"/>
              </a:rPr>
            </a:br>
            <a:r>
              <a:rPr lang="en-US" sz="1800" dirty="0">
                <a:ea typeface="+mj-lt"/>
                <a:cs typeface="+mj-lt"/>
              </a:rPr>
              <a:t>#splitting the data set into train set and test set </a:t>
            </a:r>
            <a:endParaRPr lang="en-US" sz="1800" dirty="0"/>
          </a:p>
          <a:p>
            <a:r>
              <a:rPr lang="en-US" sz="1800" dirty="0">
                <a:ea typeface="+mj-lt"/>
                <a:cs typeface="+mj-lt"/>
              </a:rPr>
              <a:t>#using standard scalar method we will bring all attribute to same level of magnitude(transforming data with </a:t>
            </a:r>
            <a:r>
              <a:rPr lang="en-US" sz="1800" dirty="0" err="1">
                <a:ea typeface="+mj-lt"/>
                <a:cs typeface="+mj-lt"/>
              </a:rPr>
              <a:t>similiar</a:t>
            </a:r>
            <a:r>
              <a:rPr lang="en-US" sz="1800" dirty="0">
                <a:ea typeface="+mj-lt"/>
                <a:cs typeface="+mj-lt"/>
              </a:rPr>
              <a:t> scale)</a:t>
            </a:r>
            <a:endParaRPr lang="en-US" dirty="0"/>
          </a:p>
          <a:p>
            <a:endParaRPr lang="en-US" sz="1800" dirty="0">
              <a:ea typeface="+mj-lt"/>
              <a:cs typeface="+mj-lt"/>
            </a:endParaRPr>
          </a:p>
          <a:p>
            <a:endParaRPr lang="en-US" sz="1800" dirty="0"/>
          </a:p>
        </p:txBody>
      </p:sp>
      <p:pic>
        <p:nvPicPr>
          <p:cNvPr id="7" name="Picture 7" descr="Text&#10;&#10;Description automatically generated">
            <a:extLst>
              <a:ext uri="{FF2B5EF4-FFF2-40B4-BE49-F238E27FC236}">
                <a16:creationId xmlns:a16="http://schemas.microsoft.com/office/drawing/2014/main" id="{90A70D9E-18CE-3E14-D028-81E7A26284EB}"/>
              </a:ext>
            </a:extLst>
          </p:cNvPr>
          <p:cNvPicPr>
            <a:picLocks noGrp="1" noChangeAspect="1"/>
          </p:cNvPicPr>
          <p:nvPr>
            <p:ph idx="1"/>
          </p:nvPr>
        </p:nvPicPr>
        <p:blipFill>
          <a:blip r:embed="rId2"/>
          <a:stretch>
            <a:fillRect/>
          </a:stretch>
        </p:blipFill>
        <p:spPr>
          <a:xfrm>
            <a:off x="-281" y="4722"/>
            <a:ext cx="9294815" cy="5223027"/>
          </a:xfrm>
        </p:spPr>
      </p:pic>
    </p:spTree>
    <p:extLst>
      <p:ext uri="{BB962C8B-B14F-4D97-AF65-F5344CB8AC3E}">
        <p14:creationId xmlns:p14="http://schemas.microsoft.com/office/powerpoint/2010/main" val="1520803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B0419-FD9C-E664-B072-D1886D5FF271}"/>
              </a:ext>
            </a:extLst>
          </p:cNvPr>
          <p:cNvSpPr>
            <a:spLocks noGrp="1"/>
          </p:cNvSpPr>
          <p:nvPr>
            <p:ph type="title"/>
          </p:nvPr>
        </p:nvSpPr>
        <p:spPr>
          <a:xfrm>
            <a:off x="1138707" y="5334224"/>
            <a:ext cx="10515600" cy="1325563"/>
          </a:xfrm>
        </p:spPr>
        <p:txBody>
          <a:bodyPr/>
          <a:lstStyle/>
          <a:p>
            <a:r>
              <a:rPr lang="en-US" sz="2000" dirty="0">
                <a:ea typeface="+mj-lt"/>
                <a:cs typeface="+mj-lt"/>
              </a:rPr>
              <a:t>#plotting graph before and after training( blue = before training  red=after training) </a:t>
            </a:r>
            <a:endParaRPr lang="en-US" sz="2000" dirty="0"/>
          </a:p>
          <a:p>
            <a:r>
              <a:rPr lang="en-US" sz="2000" dirty="0"/>
              <a:t>#plot between accuracy and random state.</a:t>
            </a:r>
          </a:p>
        </p:txBody>
      </p:sp>
      <p:pic>
        <p:nvPicPr>
          <p:cNvPr id="4" name="Picture 4" descr="Graphical user interface&#10;&#10;Description automatically generated">
            <a:extLst>
              <a:ext uri="{FF2B5EF4-FFF2-40B4-BE49-F238E27FC236}">
                <a16:creationId xmlns:a16="http://schemas.microsoft.com/office/drawing/2014/main" id="{BD29E34D-A89E-1DD5-F398-F94AD8099C3E}"/>
              </a:ext>
            </a:extLst>
          </p:cNvPr>
          <p:cNvPicPr>
            <a:picLocks noGrp="1" noChangeAspect="1"/>
          </p:cNvPicPr>
          <p:nvPr>
            <p:ph idx="1"/>
          </p:nvPr>
        </p:nvPicPr>
        <p:blipFill>
          <a:blip r:embed="rId2"/>
          <a:stretch>
            <a:fillRect/>
          </a:stretch>
        </p:blipFill>
        <p:spPr>
          <a:xfrm>
            <a:off x="68831" y="79850"/>
            <a:ext cx="9038536" cy="5083505"/>
          </a:xfrm>
        </p:spPr>
      </p:pic>
    </p:spTree>
    <p:extLst>
      <p:ext uri="{BB962C8B-B14F-4D97-AF65-F5344CB8AC3E}">
        <p14:creationId xmlns:p14="http://schemas.microsoft.com/office/powerpoint/2010/main" val="1790702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0" name="Rectangle 9">
            <a:extLst>
              <a:ext uri="{FF2B5EF4-FFF2-40B4-BE49-F238E27FC236}">
                <a16:creationId xmlns:a16="http://schemas.microsoft.com/office/drawing/2014/main" id="{80E21785-62D8-430F-9521-90166EF7C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D7CF8A0-D3E4-4A16-87D3-1D973AC61B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3296" y="697832"/>
            <a:ext cx="8189484" cy="5541981"/>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solidFill>
            <a:srgbClr val="C34D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23EB2C2-892E-E6CB-1818-8FF73E6F68BE}"/>
              </a:ext>
            </a:extLst>
          </p:cNvPr>
          <p:cNvSpPr>
            <a:spLocks noGrp="1"/>
          </p:cNvSpPr>
          <p:nvPr>
            <p:ph type="title"/>
          </p:nvPr>
        </p:nvSpPr>
        <p:spPr>
          <a:xfrm>
            <a:off x="3325473" y="1998925"/>
            <a:ext cx="5541054" cy="2149412"/>
          </a:xfrm>
        </p:spPr>
        <p:txBody>
          <a:bodyPr vert="horz" lIns="91440" tIns="45720" rIns="91440" bIns="45720" rtlCol="0" anchor="b">
            <a:normAutofit/>
          </a:bodyPr>
          <a:lstStyle/>
          <a:p>
            <a:pPr algn="ctr"/>
            <a:r>
              <a:rPr lang="en-US" sz="4800" i="1">
                <a:solidFill>
                  <a:srgbClr val="FFFFFF"/>
                </a:solidFill>
              </a:rPr>
              <a:t>Thank You</a:t>
            </a:r>
          </a:p>
        </p:txBody>
      </p:sp>
      <p:sp>
        <p:nvSpPr>
          <p:cNvPr id="3" name="Content Placeholder 2">
            <a:extLst>
              <a:ext uri="{FF2B5EF4-FFF2-40B4-BE49-F238E27FC236}">
                <a16:creationId xmlns:a16="http://schemas.microsoft.com/office/drawing/2014/main" id="{4015B8E5-AE45-151F-BAF3-F476E1519612}"/>
              </a:ext>
            </a:extLst>
          </p:cNvPr>
          <p:cNvSpPr>
            <a:spLocks noGrp="1"/>
          </p:cNvSpPr>
          <p:nvPr>
            <p:ph idx="1"/>
          </p:nvPr>
        </p:nvSpPr>
        <p:spPr>
          <a:xfrm>
            <a:off x="3880419" y="4300833"/>
            <a:ext cx="4431162" cy="1191873"/>
          </a:xfrm>
        </p:spPr>
        <p:txBody>
          <a:bodyPr vert="horz" lIns="91440" tIns="45720" rIns="91440" bIns="45720" rtlCol="0">
            <a:normAutofit/>
          </a:bodyPr>
          <a:lstStyle/>
          <a:p>
            <a:pPr marL="0" indent="0" algn="ctr">
              <a:buNone/>
            </a:pPr>
            <a:r>
              <a:rPr lang="en-US" sz="2400" cap="all">
                <a:solidFill>
                  <a:srgbClr val="FFFFFF"/>
                </a:solidFill>
              </a:rPr>
              <a:t>  </a:t>
            </a:r>
          </a:p>
        </p:txBody>
      </p:sp>
    </p:spTree>
    <p:extLst>
      <p:ext uri="{BB962C8B-B14F-4D97-AF65-F5344CB8AC3E}">
        <p14:creationId xmlns:p14="http://schemas.microsoft.com/office/powerpoint/2010/main" val="487788740"/>
      </p:ext>
    </p:extLst>
  </p:cSld>
  <p:clrMapOvr>
    <a:masterClrMapping/>
  </p:clrMapOvr>
</p:sld>
</file>

<file path=ppt/theme/theme1.xml><?xml version="1.0" encoding="utf-8"?>
<a:theme xmlns:a="http://schemas.openxmlformats.org/drawingml/2006/main" name="BrushVTI">
  <a:themeElements>
    <a:clrScheme name="AnalogousFromDarkSeedLeftStep">
      <a:dk1>
        <a:srgbClr val="000000"/>
      </a:dk1>
      <a:lt1>
        <a:srgbClr val="FFFFFF"/>
      </a:lt1>
      <a:dk2>
        <a:srgbClr val="1B1D31"/>
      </a:dk2>
      <a:lt2>
        <a:srgbClr val="F0F3F3"/>
      </a:lt2>
      <a:accent1>
        <a:srgbClr val="C34D59"/>
      </a:accent1>
      <a:accent2>
        <a:srgbClr val="B13B79"/>
      </a:accent2>
      <a:accent3>
        <a:srgbClr val="C34DBC"/>
      </a:accent3>
      <a:accent4>
        <a:srgbClr val="873BB1"/>
      </a:accent4>
      <a:accent5>
        <a:srgbClr val="684DC3"/>
      </a:accent5>
      <a:accent6>
        <a:srgbClr val="3B51B1"/>
      </a:accent6>
      <a:hlink>
        <a:srgbClr val="7F51C5"/>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office theme</Template>
  <TotalTime>188</TotalTime>
  <Words>474</Words>
  <Application>Microsoft Office PowerPoint</Application>
  <PresentationFormat>Widescreen</PresentationFormat>
  <Paragraphs>15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Inter</vt:lpstr>
      <vt:lpstr>BrushVTI</vt:lpstr>
      <vt:lpstr>Breast Cancer Detection   Using  Logistic Regression</vt:lpstr>
      <vt:lpstr>Breast Cancer</vt:lpstr>
      <vt:lpstr>Computation on the basis of:</vt:lpstr>
      <vt:lpstr>Numpy-it provides a multidimensional array object, as well as variations such as masks and matrices, which can be used for various math operations.  seaborn-uses Matplotlib underneath to plot graphs. It will be used to visualize random distributions.  matplotlib-Graphical  plotting library . Used for creating static, animated, and interactive visualizations in Python .  pandas-Pandas is a Python library for data analysis.  sklearn-used for data mining and data analysis ,gives data prebuilt .</vt:lpstr>
      <vt:lpstr>PowerPoint Presentation</vt:lpstr>
      <vt:lpstr>#using label encoder part of scikt learn  used to convert categorical data into numbers help our preditical data to understand easily #splitting the data set into train set and test set  #using standard scalar method we will bring all attribute to same level of magnitude(transforming data with similiar scale)  </vt:lpstr>
      <vt:lpstr>#plotting graph before and after training( blue = before training  red=after training)  #plot between accuracy and random state.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YOGESH KUMAR BHATT</cp:lastModifiedBy>
  <cp:revision>123</cp:revision>
  <dcterms:created xsi:type="dcterms:W3CDTF">2023-01-28T02:21:33Z</dcterms:created>
  <dcterms:modified xsi:type="dcterms:W3CDTF">2023-01-29T07:34:10Z</dcterms:modified>
</cp:coreProperties>
</file>