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424" r:id="rId2"/>
    <p:sldId id="660" r:id="rId3"/>
    <p:sldId id="665" r:id="rId4"/>
    <p:sldId id="666" r:id="rId5"/>
    <p:sldId id="879" r:id="rId6"/>
    <p:sldId id="662" r:id="rId7"/>
    <p:sldId id="663" r:id="rId8"/>
    <p:sldId id="869" r:id="rId9"/>
    <p:sldId id="870" r:id="rId10"/>
    <p:sldId id="777" r:id="rId11"/>
    <p:sldId id="921" r:id="rId12"/>
    <p:sldId id="770" r:id="rId13"/>
    <p:sldId id="763" r:id="rId14"/>
    <p:sldId id="902" r:id="rId15"/>
    <p:sldId id="922" r:id="rId16"/>
    <p:sldId id="664" r:id="rId17"/>
    <p:sldId id="925" r:id="rId18"/>
    <p:sldId id="788" r:id="rId19"/>
    <p:sldId id="706" r:id="rId20"/>
    <p:sldId id="667" r:id="rId21"/>
    <p:sldId id="791" r:id="rId22"/>
    <p:sldId id="792" r:id="rId23"/>
    <p:sldId id="793" r:id="rId24"/>
    <p:sldId id="794" r:id="rId25"/>
    <p:sldId id="795" r:id="rId26"/>
    <p:sldId id="796" r:id="rId27"/>
    <p:sldId id="797" r:id="rId28"/>
    <p:sldId id="908" r:id="rId29"/>
    <p:sldId id="798" r:id="rId30"/>
    <p:sldId id="800" r:id="rId31"/>
    <p:sldId id="801" r:id="rId32"/>
    <p:sldId id="802" r:id="rId33"/>
    <p:sldId id="803" r:id="rId34"/>
    <p:sldId id="804" r:id="rId35"/>
    <p:sldId id="799" r:id="rId36"/>
    <p:sldId id="923" r:id="rId37"/>
    <p:sldId id="924" r:id="rId38"/>
    <p:sldId id="811" r:id="rId39"/>
    <p:sldId id="927" r:id="rId40"/>
    <p:sldId id="926" r:id="rId41"/>
    <p:sldId id="812" r:id="rId42"/>
    <p:sldId id="813" r:id="rId43"/>
    <p:sldId id="814" r:id="rId44"/>
    <p:sldId id="815" r:id="rId45"/>
    <p:sldId id="920" r:id="rId46"/>
    <p:sldId id="816" r:id="rId47"/>
    <p:sldId id="809" r:id="rId48"/>
    <p:sldId id="818" r:id="rId49"/>
    <p:sldId id="836" r:id="rId50"/>
    <p:sldId id="837" r:id="rId51"/>
    <p:sldId id="838" r:id="rId52"/>
    <p:sldId id="839" r:id="rId53"/>
    <p:sldId id="840" r:id="rId54"/>
    <p:sldId id="841" r:id="rId55"/>
    <p:sldId id="843" r:id="rId56"/>
    <p:sldId id="844" r:id="rId57"/>
    <p:sldId id="845" r:id="rId58"/>
    <p:sldId id="846" r:id="rId59"/>
    <p:sldId id="842" r:id="rId60"/>
    <p:sldId id="848" r:id="rId61"/>
    <p:sldId id="849" r:id="rId62"/>
    <p:sldId id="850" r:id="rId63"/>
    <p:sldId id="917" r:id="rId64"/>
    <p:sldId id="918" r:id="rId65"/>
    <p:sldId id="913" r:id="rId66"/>
    <p:sldId id="914" r:id="rId67"/>
    <p:sldId id="916" r:id="rId68"/>
    <p:sldId id="915" r:id="rId69"/>
    <p:sldId id="928" r:id="rId70"/>
  </p:sldIdLst>
  <p:sldSz cx="6858000" cy="9144000" type="screen4x3"/>
  <p:notesSz cx="6794500" cy="9931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43" autoAdjust="0"/>
    <p:restoredTop sz="94626" autoAdjust="0"/>
  </p:normalViewPr>
  <p:slideViewPr>
    <p:cSldViewPr>
      <p:cViewPr varScale="1">
        <p:scale>
          <a:sx n="86" d="100"/>
          <a:sy n="86" d="100"/>
        </p:scale>
        <p:origin x="4824" y="10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14592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738" y="108"/>
      </p:cViewPr>
      <p:guideLst>
        <p:guide orient="horz" pos="312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4283" cy="498294"/>
          </a:xfrm>
          <a:prstGeom prst="rect">
            <a:avLst/>
          </a:prstGeom>
        </p:spPr>
        <p:txBody>
          <a:bodyPr vert="horz" lIns="95560" tIns="47780" rIns="95560" bIns="4778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8648" y="2"/>
            <a:ext cx="2944283" cy="498294"/>
          </a:xfrm>
          <a:prstGeom prst="rect">
            <a:avLst/>
          </a:prstGeom>
        </p:spPr>
        <p:txBody>
          <a:bodyPr vert="horz" lIns="95560" tIns="47780" rIns="95560" bIns="47780" rtlCol="0"/>
          <a:lstStyle>
            <a:lvl1pPr algn="r">
              <a:defRPr sz="1200"/>
            </a:lvl1pPr>
          </a:lstStyle>
          <a:p>
            <a:fld id="{92D9269C-E5DB-4E0E-8D07-2975BA088D20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33109"/>
            <a:ext cx="2944283" cy="498294"/>
          </a:xfrm>
          <a:prstGeom prst="rect">
            <a:avLst/>
          </a:prstGeom>
        </p:spPr>
        <p:txBody>
          <a:bodyPr vert="horz" lIns="95560" tIns="47780" rIns="95560" bIns="47780" rtlCol="0" anchor="b"/>
          <a:lstStyle>
            <a:lvl1pPr algn="l">
              <a:defRPr sz="1200"/>
            </a:lvl1pPr>
          </a:lstStyle>
          <a:p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8648" y="9433109"/>
            <a:ext cx="2944283" cy="498294"/>
          </a:xfrm>
          <a:prstGeom prst="rect">
            <a:avLst/>
          </a:prstGeom>
        </p:spPr>
        <p:txBody>
          <a:bodyPr vert="horz" lIns="95560" tIns="47780" rIns="95560" bIns="47780" rtlCol="0" anchor="b"/>
          <a:lstStyle>
            <a:lvl1pPr algn="r">
              <a:defRPr sz="1200"/>
            </a:lvl1pPr>
          </a:lstStyle>
          <a:p>
            <a:fld id="{72978821-A509-4943-A24C-C7D2E6922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1448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4283" cy="496571"/>
          </a:xfrm>
          <a:prstGeom prst="rect">
            <a:avLst/>
          </a:prstGeom>
        </p:spPr>
        <p:txBody>
          <a:bodyPr vert="horz" lIns="95560" tIns="47780" rIns="95560" bIns="4778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8" y="2"/>
            <a:ext cx="2944283" cy="496571"/>
          </a:xfrm>
          <a:prstGeom prst="rect">
            <a:avLst/>
          </a:prstGeom>
        </p:spPr>
        <p:txBody>
          <a:bodyPr vert="horz" lIns="95560" tIns="47780" rIns="95560" bIns="47780" rtlCol="0"/>
          <a:lstStyle>
            <a:lvl1pPr algn="r">
              <a:defRPr sz="1200"/>
            </a:lvl1pPr>
          </a:lstStyle>
          <a:p>
            <a:fld id="{76917E61-B3E1-4EF7-84A0-6ED10DACD769}" type="datetimeFigureOut">
              <a:rPr lang="ko-KR" altLang="en-US" smtClean="0"/>
              <a:pPr/>
              <a:t>2023-07-06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01838" y="746125"/>
            <a:ext cx="27908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0" tIns="47780" rIns="95560" bIns="477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7417"/>
            <a:ext cx="5435600" cy="4469131"/>
          </a:xfrm>
          <a:prstGeom prst="rect">
            <a:avLst/>
          </a:prstGeom>
        </p:spPr>
        <p:txBody>
          <a:bodyPr vert="horz" lIns="95560" tIns="47780" rIns="95560" bIns="4778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3110"/>
            <a:ext cx="2944283" cy="496571"/>
          </a:xfrm>
          <a:prstGeom prst="rect">
            <a:avLst/>
          </a:prstGeom>
        </p:spPr>
        <p:txBody>
          <a:bodyPr vert="horz" lIns="95560" tIns="47780" rIns="95560" bIns="47780" rtlCol="0" anchor="b"/>
          <a:lstStyle>
            <a:lvl1pPr algn="l">
              <a:defRPr sz="1200"/>
            </a:lvl1pPr>
          </a:lstStyle>
          <a:p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8" y="9433110"/>
            <a:ext cx="2944283" cy="496571"/>
          </a:xfrm>
          <a:prstGeom prst="rect">
            <a:avLst/>
          </a:prstGeom>
        </p:spPr>
        <p:txBody>
          <a:bodyPr vert="horz" lIns="95560" tIns="47780" rIns="95560" bIns="47780" rtlCol="0" anchor="b"/>
          <a:lstStyle>
            <a:lvl1pPr algn="r">
              <a:defRPr sz="1200"/>
            </a:lvl1pPr>
          </a:lstStyle>
          <a:p>
            <a:fld id="{CB692F4E-E9BC-4BCF-AC3E-07BCB8E84C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004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9596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534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976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084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510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911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15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602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730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321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99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833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644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114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947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008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805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87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541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044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7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304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97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 userDrawn="1"/>
        </p:nvSpPr>
        <p:spPr>
          <a:xfrm>
            <a:off x="49576" y="216598"/>
            <a:ext cx="652643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 hangingPunct="0"/>
            <a:r>
              <a:rPr lang="en-US" altLang="ko-KR" sz="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b="0" i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SECS/GEM Specification</a:t>
            </a:r>
            <a:r>
              <a:rPr lang="en-US" altLang="ko-KR" sz="900" b="0" i="1" baseline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f</a:t>
            </a:r>
            <a:r>
              <a:rPr lang="en-US" altLang="ko-KR" sz="900" b="0" i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or </a:t>
            </a:r>
            <a:r>
              <a:rPr lang="ko-KR" altLang="en-US" sz="900" b="0" i="1" baseline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900" b="0" i="1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AP-MR-01 (Glass Unpacking</a:t>
            </a:r>
            <a:r>
              <a:rPr lang="ko-KR" altLang="en-US" sz="900" b="0" i="1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900" b="0" i="1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Loader</a:t>
            </a:r>
            <a:r>
              <a:rPr lang="en-US" altLang="ko-KR" sz="900" b="0" i="1" baseline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  <a:endParaRPr lang="ko-KR" altLang="ko-KR" sz="900" b="0" i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52749" y="394794"/>
            <a:ext cx="6356308" cy="2014"/>
          </a:xfrm>
          <a:prstGeom prst="line">
            <a:avLst/>
          </a:prstGeom>
          <a:ln w="60325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 flipV="1">
            <a:off x="269275" y="8837723"/>
            <a:ext cx="6356308" cy="2014"/>
          </a:xfrm>
          <a:prstGeom prst="line">
            <a:avLst/>
          </a:prstGeom>
          <a:ln w="60325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3324736" y="88222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4274861-AD4B-414F-A631-B8D3DE43669E}" type="slidenum"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15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65104" y="6372200"/>
            <a:ext cx="2376264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Version 1.0.3</a:t>
            </a:r>
          </a:p>
          <a:p>
            <a:pPr hangingPunct="0"/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cs typeface="Tahoma" pitchFamily="34" charset="0"/>
              </a:rPr>
              <a:t>2023.07</a:t>
            </a:r>
            <a:endParaRPr lang="ko-KR" altLang="ko-KR" sz="2000" b="1" dirty="0">
              <a:solidFill>
                <a:schemeClr val="bg1">
                  <a:lumMod val="6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99572" y="1697540"/>
            <a:ext cx="5695950" cy="1465276"/>
            <a:chOff x="699572" y="1697540"/>
            <a:chExt cx="5695950" cy="1465276"/>
          </a:xfrm>
        </p:grpSpPr>
        <p:sp>
          <p:nvSpPr>
            <p:cNvPr id="9" name="Rectangle 1"/>
            <p:cNvSpPr>
              <a:spLocks noChangeArrowheads="1"/>
            </p:cNvSpPr>
            <p:nvPr/>
          </p:nvSpPr>
          <p:spPr bwMode="auto">
            <a:xfrm>
              <a:off x="699572" y="1697540"/>
              <a:ext cx="5695950" cy="146527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CADFF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268760" y="1761589"/>
              <a:ext cx="4464496" cy="13371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Glass Unpacking Loader</a:t>
              </a:r>
            </a:p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SECS/GEM Specification</a:t>
              </a:r>
              <a:endParaRPr lang="ko-KR" altLang="ko-KR" sz="2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cxnSp>
        <p:nvCxnSpPr>
          <p:cNvPr id="5" name="직선 연결선 4"/>
          <p:cNvCxnSpPr/>
          <p:nvPr/>
        </p:nvCxnSpPr>
        <p:spPr>
          <a:xfrm>
            <a:off x="4365104" y="6631776"/>
            <a:ext cx="0" cy="638019"/>
          </a:xfrm>
          <a:prstGeom prst="line">
            <a:avLst/>
          </a:prstGeom>
          <a:ln w="47625" cmpd="thickThin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A49F816F-A6B2-439A-9FB2-C2826BAC8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896" y="7529371"/>
            <a:ext cx="2324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04230" y="584888"/>
            <a:ext cx="26965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2.3 SVID(State Variable ID)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04230" y="1043608"/>
            <a:ext cx="16946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2.3.1  SVID LIST(2)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9713C41-D77B-04F7-0699-E46BDBEFD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730451"/>
              </p:ext>
            </p:extLst>
          </p:nvPr>
        </p:nvGraphicFramePr>
        <p:xfrm>
          <a:off x="304230" y="1331640"/>
          <a:ext cx="6221114" cy="7452565"/>
        </p:xfrm>
        <a:graphic>
          <a:graphicData uri="http://schemas.openxmlformats.org/drawingml/2006/table">
            <a:tbl>
              <a:tblPr/>
              <a:tblGrid>
                <a:gridCol w="532482">
                  <a:extLst>
                    <a:ext uri="{9D8B030D-6E8A-4147-A177-3AD203B41FA5}">
                      <a16:colId xmlns:a16="http://schemas.microsoft.com/office/drawing/2014/main" val="148650588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2878431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919103226"/>
                    </a:ext>
                  </a:extLst>
                </a:gridCol>
              </a:tblGrid>
              <a:tr h="256985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effectLst/>
                          <a:latin typeface="Tahoma" panose="020B0604030504040204" pitchFamily="34" charset="0"/>
                        </a:rPr>
                        <a:t>ID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effectLst/>
                          <a:latin typeface="Tahoma" panose="020B0604030504040204" pitchFamily="34" charset="0"/>
                        </a:rPr>
                        <a:t>Name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TYPE</a:t>
                      </a: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02669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11001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Temp_Sensor_1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Main Control Panel sensor temperature.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82569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11002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Main_power_voltage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Main power part valtage.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37853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11003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Travel_servo_torque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Travel servo motor torque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174643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11004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Travel_servo_speed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Travel servo motor speed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65804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11005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Hoist#1_servo_torque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Hoist#1 servo motor torque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409493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11006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Hoist#1_servo_speed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Hoist#1 servo motor speed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850705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11007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Hoist#2_servo_torque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Hoist#2 servo motor torque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32245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11008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Hoist#2_servo_speed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Hoist#2 servo motor speed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103455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174458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56550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21577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517072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906247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24366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40954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74211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87136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da-DK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41249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9005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83933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25133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59571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310727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37958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3292952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34351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53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63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04230" y="584888"/>
            <a:ext cx="26965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2.3 SVID(State Variable ID)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04230" y="971600"/>
            <a:ext cx="16946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2.3.1  SVID LIST(3)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9713C41-D77B-04F7-0699-E46BDBEFD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403622"/>
              </p:ext>
            </p:extLst>
          </p:nvPr>
        </p:nvGraphicFramePr>
        <p:xfrm>
          <a:off x="304230" y="1259632"/>
          <a:ext cx="6221114" cy="7349500"/>
        </p:xfrm>
        <a:graphic>
          <a:graphicData uri="http://schemas.openxmlformats.org/drawingml/2006/table">
            <a:tbl>
              <a:tblPr/>
              <a:tblGrid>
                <a:gridCol w="532482">
                  <a:extLst>
                    <a:ext uri="{9D8B030D-6E8A-4147-A177-3AD203B41FA5}">
                      <a16:colId xmlns:a16="http://schemas.microsoft.com/office/drawing/2014/main" val="148650588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2878431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919103226"/>
                    </a:ext>
                  </a:extLst>
                </a:gridCol>
              </a:tblGrid>
              <a:tr h="256985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effectLst/>
                          <a:latin typeface="Tahoma" panose="020B0604030504040204" pitchFamily="34" charset="0"/>
                        </a:rPr>
                        <a:t>ID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effectLst/>
                          <a:latin typeface="Tahoma" panose="020B0604030504040204" pitchFamily="34" charset="0"/>
                        </a:rPr>
                        <a:t>Name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TYPE</a:t>
                      </a: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02669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20001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IP01_PortTransferState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0 = None 1 =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OutOfService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2 =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TransferBlocked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</a:t>
                      </a:r>
                    </a:p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3 =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ReadyToLoad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4 =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ReadyToUnload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82569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20002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IP01_PortState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U2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Port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의 사용 여부로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USC/ Arm/ BCR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등의 문제가 발생될 경우 투입을 제어하기 위해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Disable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상태가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될수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있음</a:t>
                      </a:r>
                    </a:p>
                    <a:p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0 = Disable / 1 = Enable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37853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20003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IP01_PortType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U2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1 = IN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174643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20004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IP01_TrayID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Tray ID for IP01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658046"/>
                  </a:ext>
                </a:extLst>
              </a:tr>
              <a:tr h="104179">
                <a:tc>
                  <a:txBody>
                    <a:bodyPr/>
                    <a:lstStyle/>
                    <a:p>
                      <a:pPr algn="ctr" fontAlgn="ctr"/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kern="120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nb-NO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409493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20011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OP01_PortTransferState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0 = None 1 =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OutOfService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2 =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TransferBlocked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</a:t>
                      </a:r>
                    </a:p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3 =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ReadyToLoad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4 =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ReadyToUnload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850705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20012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OP01_PortState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U2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Port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의 사용 여부로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USC/ Arm/ BCR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등의 문제가 발생될 경우 투입을 제어하기 위해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Disable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상태가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될수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있음</a:t>
                      </a:r>
                    </a:p>
                    <a:p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0 = Disable / 1 = Enable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32245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20013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OP01_PortType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U2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 = OUT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867167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20014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OP01_TrayID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Tray ID for OP01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527893"/>
                  </a:ext>
                </a:extLst>
              </a:tr>
              <a:tr h="87394">
                <a:tc>
                  <a:txBody>
                    <a:bodyPr/>
                    <a:lstStyle/>
                    <a:p>
                      <a:pPr algn="ctr" fontAlgn="ctr"/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15877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20101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TM01_GlassID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Glass ID for TM01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103455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20102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TM01_PortID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Tray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PortID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for TM01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174458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20103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TM01_TrayID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Tray ID for TM01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56550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20104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TM01_SlotNo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Tray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SlotNo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for TM01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21577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20105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TM01_LotID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LotID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for TM01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517072"/>
                  </a:ext>
                </a:extLst>
              </a:tr>
              <a:tr h="80704">
                <a:tc>
                  <a:txBody>
                    <a:bodyPr/>
                    <a:lstStyle/>
                    <a:p>
                      <a:pPr algn="ctr" fontAlgn="ctr"/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178491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20201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BF01_GlassID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Glass ID for BF01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40954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20202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BF01_PortID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Tray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PortID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for BF01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74211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20203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BF01_TrayID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Tray ID for BF01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87136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20204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BF01_SlotNo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Tray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SlotNo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for BF01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20205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BF01_LotID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LotID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for BF01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412494"/>
                  </a:ext>
                </a:extLst>
              </a:tr>
              <a:tr h="74014">
                <a:tc>
                  <a:txBody>
                    <a:bodyPr/>
                    <a:lstStyle/>
                    <a:p>
                      <a:pPr algn="ctr" fontAlgn="ctr"/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027993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20301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USC01_GlassID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Glass ID for USC01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25133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20302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USC01_PortID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Tray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PortID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for USC01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59571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20303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USC01_TrayID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Tray ID for USC01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310727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20304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USC01_SlotNo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Tray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SlotNo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for USC01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37958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20305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USC01_LotID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LotID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for USC01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53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375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04230" y="584888"/>
            <a:ext cx="2977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2.4 Report of Collection Events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04230" y="1043608"/>
            <a:ext cx="1713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2.4.1  DVID LIST(1)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5408685-6877-8828-4CA0-5F6372286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483385"/>
              </p:ext>
            </p:extLst>
          </p:nvPr>
        </p:nvGraphicFramePr>
        <p:xfrm>
          <a:off x="304230" y="1403649"/>
          <a:ext cx="6221114" cy="5930845"/>
        </p:xfrm>
        <a:graphic>
          <a:graphicData uri="http://schemas.openxmlformats.org/drawingml/2006/table">
            <a:tbl>
              <a:tblPr/>
              <a:tblGrid>
                <a:gridCol w="532482">
                  <a:extLst>
                    <a:ext uri="{9D8B030D-6E8A-4147-A177-3AD203B41FA5}">
                      <a16:colId xmlns:a16="http://schemas.microsoft.com/office/drawing/2014/main" val="148650588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2878431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919103226"/>
                    </a:ext>
                  </a:extLst>
                </a:gridCol>
              </a:tblGrid>
              <a:tr h="256985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effectLst/>
                          <a:latin typeface="Tahoma" panose="020B0604030504040204" pitchFamily="34" charset="0"/>
                        </a:rPr>
                        <a:t>ID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effectLst/>
                          <a:latin typeface="Tahoma" panose="020B0604030504040204" pitchFamily="34" charset="0"/>
                        </a:rPr>
                        <a:t>Name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TYPE</a:t>
                      </a: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02669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301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ALCD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Bi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Alarm code byte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82569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302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ALID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U4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AlarmID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 of the most recent alarm to change state.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80433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303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ALTX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AlarmText of the most recent alarm to change state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748301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625403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304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ECID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U4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Equipment  Constant 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850705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305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ECNAME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Equipment Constant Name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32245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306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ECV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Any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Equipment Constant Value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506213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103455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310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ModuleID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Substrate Location 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174458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311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GlassID</a:t>
                      </a:r>
                      <a:endParaRPr 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Substrate 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56550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312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PortID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Tray Port 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21577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313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TrayID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Tray Carrier 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517072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314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SlotNo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Tray Slot No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906247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315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IDReadStatus</a:t>
                      </a:r>
                      <a:endParaRPr 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0 = Success</a:t>
                      </a:r>
                      <a:b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</a:b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 = Failure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24366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316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PortTransferState</a:t>
                      </a:r>
                      <a:endParaRPr 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 =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OutOfService</a:t>
                      </a:r>
                      <a:b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</a:b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2 =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TransferBlocked</a:t>
                      </a:r>
                      <a:b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</a:b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3 =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ReadyToLoad</a:t>
                      </a:r>
                      <a:b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</a:b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4 =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ReadyToUnload</a:t>
                      </a:r>
                      <a:endParaRPr 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47562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317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PortState</a:t>
                      </a:r>
                      <a:endParaRPr 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U2</a:t>
                      </a:r>
                      <a:endParaRPr 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0 = Disable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1 = Enable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067271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40954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321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WorkID</a:t>
                      </a:r>
                      <a:endParaRPr lang="en-US" altLang="ko-KR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S3F41</a:t>
                      </a:r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을 내린 후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, S2F41</a:t>
                      </a:r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로 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WORK_START Command</a:t>
                      </a:r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를 내릴 때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,</a:t>
                      </a:r>
                      <a:endParaRPr 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74211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322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PreviousGlassID</a:t>
                      </a:r>
                      <a:endParaRPr lang="en-US" altLang="ko-KR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S3F41</a:t>
                      </a:r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로 전송된 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Glass ID</a:t>
                      </a:r>
                      <a:endParaRPr 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53758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323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LotID</a:t>
                      </a:r>
                      <a:endParaRPr lang="en-US" altLang="ko-KR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S3F41</a:t>
                      </a:r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로 전송된 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Lot 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851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39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04230" y="584888"/>
            <a:ext cx="2977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2.5 Report of Collection Events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04230" y="1043608"/>
            <a:ext cx="2627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2.5.1  RPTID/CEID/VID List(1) 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754750"/>
              </p:ext>
            </p:extLst>
          </p:nvPr>
        </p:nvGraphicFramePr>
        <p:xfrm>
          <a:off x="343716" y="1348115"/>
          <a:ext cx="6221114" cy="645539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8506">
                  <a:extLst>
                    <a:ext uri="{9D8B030D-6E8A-4147-A177-3AD203B41FA5}">
                      <a16:colId xmlns:a16="http://schemas.microsoft.com/office/drawing/2014/main" val="14865058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2878431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919103226"/>
                    </a:ext>
                  </a:extLst>
                </a:gridCol>
              </a:tblGrid>
              <a:tr h="29118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</a:rPr>
                        <a:t>CEID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</a:rPr>
                        <a:t>RPTID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VID</a:t>
                      </a:r>
                    </a:p>
                  </a:txBody>
                  <a:tcPr marL="0" marR="0"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</a:rPr>
                        <a:t>Contents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026690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1001</a:t>
                      </a: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1002</a:t>
                      </a: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1003</a:t>
                      </a: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rowSpan="3" gridSpan="2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ControlStateOffline</a:t>
                      </a:r>
                      <a:endParaRPr lang="en-US" altLang="ko-KR" sz="1000" b="1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4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ControlStateLocal</a:t>
                      </a:r>
                      <a:endParaRPr lang="en-US" altLang="ko-KR" sz="1000" b="1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8256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ControlStateRemote</a:t>
                      </a:r>
                      <a:endParaRPr lang="en-US" altLang="ko-KR" sz="1000" b="1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395410"/>
                  </a:ext>
                </a:extLst>
              </a:tr>
              <a:tr h="233867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101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201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ControlState</a:t>
                      </a:r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2953927"/>
                  </a:ext>
                </a:extLst>
              </a:tr>
              <a:tr h="233867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202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PreviousControlState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7553096"/>
                  </a:ext>
                </a:extLst>
              </a:tr>
              <a:tr h="233867">
                <a:tc rowSpan="4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1015</a:t>
                      </a: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EquipmentConstantChanged</a:t>
                      </a:r>
                      <a:endParaRPr lang="en-US" altLang="ko-KR" sz="1000" b="1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825696"/>
                  </a:ext>
                </a:extLst>
              </a:tr>
              <a:tr h="233867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102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ECID</a:t>
                      </a:r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2850705"/>
                  </a:ext>
                </a:extLst>
              </a:tr>
              <a:tr h="116934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4402084"/>
                  </a:ext>
                </a:extLst>
              </a:tr>
              <a:tr h="116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5950933"/>
                  </a:ext>
                </a:extLst>
              </a:tr>
              <a:tr h="116934">
                <a:tc rowSpan="6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1031</a:t>
                      </a: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1032</a:t>
                      </a: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AlarmDected</a:t>
                      </a:r>
                      <a:endParaRPr lang="en-US" altLang="ko-KR" sz="1000" b="1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9506213"/>
                  </a:ext>
                </a:extLst>
              </a:tr>
              <a:tr h="116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AlarmCleared</a:t>
                      </a:r>
                      <a:endParaRPr lang="en-US" altLang="ko-KR" sz="1000" b="1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5935068"/>
                  </a:ext>
                </a:extLst>
              </a:tr>
              <a:tr h="242214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103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ModuleID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4103455"/>
                  </a:ext>
                </a:extLst>
              </a:tr>
              <a:tr h="2076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ALCD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3913183"/>
                  </a:ext>
                </a:extLst>
              </a:tr>
              <a:tr h="2254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ALID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0325688"/>
                  </a:ext>
                </a:extLst>
              </a:tr>
              <a:tr h="2097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ALTX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2461715"/>
                  </a:ext>
                </a:extLst>
              </a:tr>
              <a:tr h="233867">
                <a:tc rowSpan="3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1051</a:t>
                      </a: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>
                          <a:solidFill>
                            <a:schemeClr val="tx1"/>
                          </a:solidFill>
                          <a:latin typeface="Tahoma"/>
                        </a:rPr>
                        <a:t>EquipmentStateChanged</a:t>
                      </a:r>
                      <a:endParaRPr lang="en-US" altLang="ko-KR" sz="1000" b="1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446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104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EqpState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446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kern="100" dirty="0" err="1"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PreviousEqpState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5129194"/>
                  </a:ext>
                </a:extLst>
              </a:tr>
              <a:tr h="233867">
                <a:tc rowSpan="3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1061</a:t>
                      </a: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>
                          <a:solidFill>
                            <a:schemeClr val="tx1"/>
                          </a:solidFill>
                          <a:latin typeface="Tahoma"/>
                        </a:rPr>
                        <a:t>OperationIDChanged</a:t>
                      </a:r>
                      <a:endParaRPr lang="en-US" altLang="ko-KR" sz="1000" b="1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310727"/>
                  </a:ext>
                </a:extLst>
              </a:tr>
              <a:tr h="200446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105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UserId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446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PreviousUserId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867">
                <a:tc rowSpan="3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1101</a:t>
                      </a: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1102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kern="1200" baseline="0" dirty="0" err="1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ModuleStart</a:t>
                      </a:r>
                      <a:endParaRPr lang="en-US" altLang="ko-KR" sz="1000" b="1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867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t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000" b="1" i="0" u="none" strike="noStrike" kern="1200" baseline="0" dirty="0" err="1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ModuleEnd</a:t>
                      </a:r>
                      <a:endParaRPr lang="en-US" sz="1000" b="1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219425"/>
                  </a:ext>
                </a:extLst>
              </a:tr>
              <a:tr h="233867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106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310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ModuleID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74254"/>
                  </a:ext>
                </a:extLst>
              </a:tr>
              <a:tr h="200446">
                <a:tc rowSpan="4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1201</a:t>
                      </a: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1202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rtl="0" fontAlgn="t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1" i="0" u="none" strike="noStrike" kern="1200" baseline="0" dirty="0" err="1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SubstrateLocationOccupied</a:t>
                      </a:r>
                      <a:endParaRPr lang="en-US" sz="1000" b="1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446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alt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rtl="0" fontAlgn="t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1" i="0" u="none" strike="noStrike" kern="1200" baseline="0" dirty="0" err="1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SubstrateLocationUnoccupied</a:t>
                      </a:r>
                      <a:endParaRPr lang="en-US" sz="1000" b="1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824791"/>
                  </a:ext>
                </a:extLst>
              </a:tr>
              <a:tr h="200446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alt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107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ModuleID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5916135"/>
                  </a:ext>
                </a:extLst>
              </a:tr>
              <a:tr h="200446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alt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GlassID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761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547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04230" y="539552"/>
            <a:ext cx="2977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2.5 Report of Collection Events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04230" y="908884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04230" y="899592"/>
            <a:ext cx="2627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2.5.1  RPTID/CEID/VID List(2) 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230FE79-D093-624A-A6BF-06A82497B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917414"/>
              </p:ext>
            </p:extLst>
          </p:nvPr>
        </p:nvGraphicFramePr>
        <p:xfrm>
          <a:off x="343716" y="1204099"/>
          <a:ext cx="6221114" cy="6578822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8506">
                  <a:extLst>
                    <a:ext uri="{9D8B030D-6E8A-4147-A177-3AD203B41FA5}">
                      <a16:colId xmlns:a16="http://schemas.microsoft.com/office/drawing/2014/main" val="14865058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2878431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919103226"/>
                    </a:ext>
                  </a:extLst>
                </a:gridCol>
              </a:tblGrid>
              <a:tr h="29118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</a:rPr>
                        <a:t>CEID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</a:rPr>
                        <a:t>RPTID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VID</a:t>
                      </a:r>
                    </a:p>
                  </a:txBody>
                  <a:tcPr marL="0" marR="0"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</a:rPr>
                        <a:t>Contents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026690"/>
                  </a:ext>
                </a:extLst>
              </a:tr>
              <a:tr h="0">
                <a:tc rowSpan="10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1301</a:t>
                      </a: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1311</a:t>
                      </a: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1312</a:t>
                      </a: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kern="1200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WorkStart</a:t>
                      </a:r>
                      <a:endParaRPr lang="en-US" altLang="ko-KR" sz="1000" b="1" i="0" u="none" strike="noStrike" kern="1200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4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kern="1200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ProcessStart</a:t>
                      </a:r>
                      <a:endParaRPr lang="en-US" altLang="ko-KR" sz="1000" b="1" i="0" u="none" strike="noStrike" kern="1200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825649"/>
                  </a:ext>
                </a:extLst>
              </a:tr>
              <a:tr h="233867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i="0" u="none" strike="noStrike" kern="1200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ProcessEnd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2953927"/>
                  </a:ext>
                </a:extLst>
              </a:tr>
              <a:tr h="233867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108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310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ModuleID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7553096"/>
                  </a:ext>
                </a:extLst>
              </a:tr>
              <a:tr h="233867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312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PortID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539029"/>
                  </a:ext>
                </a:extLst>
              </a:tr>
              <a:tr h="233867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TrayID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654871"/>
                  </a:ext>
                </a:extLst>
              </a:tr>
              <a:tr h="233867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321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WorkID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2831870"/>
                  </a:ext>
                </a:extLst>
              </a:tr>
              <a:tr h="233867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068184"/>
                  </a:ext>
                </a:extLst>
              </a:tr>
              <a:tr h="233867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1360488"/>
                  </a:ext>
                </a:extLst>
              </a:tr>
              <a:tr h="233867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4443032"/>
                  </a:ext>
                </a:extLst>
              </a:tr>
              <a:tr h="233867">
                <a:tc rowSpan="7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1401</a:t>
                      </a: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1402</a:t>
                      </a: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1403</a:t>
                      </a: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kern="1200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TrayLoadComplete</a:t>
                      </a:r>
                      <a:endParaRPr lang="en-US" altLang="ko-KR" sz="1000" b="1" i="0" u="none" strike="noStrike" kern="1200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825696"/>
                  </a:ext>
                </a:extLst>
              </a:tr>
              <a:tr h="233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kern="1200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TrayUnloadComplete</a:t>
                      </a:r>
                      <a:endParaRPr lang="en-US" altLang="ko-KR" sz="1000" b="1" i="0" u="none" strike="noStrike" kern="1200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7016645"/>
                  </a:ext>
                </a:extLst>
              </a:tr>
              <a:tr h="233867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kern="1200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TrayScrapComplete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2850705"/>
                  </a:ext>
                </a:extLst>
              </a:tr>
              <a:tr h="116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109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312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PortID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347889"/>
                  </a:ext>
                </a:extLst>
              </a:tr>
              <a:tr h="116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TrayID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1816091"/>
                  </a:ext>
                </a:extLst>
              </a:tr>
              <a:tr h="116934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4402084"/>
                  </a:ext>
                </a:extLst>
              </a:tr>
              <a:tr h="210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5950933"/>
                  </a:ext>
                </a:extLst>
              </a:tr>
              <a:tr h="116934">
                <a:tc rowSpan="4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1411</a:t>
                      </a: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alt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1" i="0" u="none" strike="noStrike" kern="1200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TrayIDRead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9506213"/>
                  </a:ext>
                </a:extLst>
              </a:tr>
              <a:tr h="116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110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312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PortID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5935068"/>
                  </a:ext>
                </a:extLst>
              </a:tr>
              <a:tr h="116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TrayID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2321470"/>
                  </a:ext>
                </a:extLst>
              </a:tr>
              <a:tr h="242214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315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IDReadStatus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4103455"/>
                  </a:ext>
                </a:extLst>
              </a:tr>
              <a:tr h="242214">
                <a:tc rowSpan="6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1412</a:t>
                      </a: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1" i="0" u="none" strike="noStrike" kern="1200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TrayGlassOut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8187113"/>
                  </a:ext>
                </a:extLst>
              </a:tr>
              <a:tr h="242214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111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312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PortID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2737582"/>
                  </a:ext>
                </a:extLst>
              </a:tr>
              <a:tr h="242214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TrayID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3585062"/>
                  </a:ext>
                </a:extLst>
              </a:tr>
              <a:tr h="242214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SlotNo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2788115"/>
                  </a:ext>
                </a:extLst>
              </a:tr>
              <a:tr h="2422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322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PreviousGlassID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0678033"/>
                  </a:ext>
                </a:extLst>
              </a:tr>
              <a:tr h="242214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323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LotID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3488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875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04230" y="539552"/>
            <a:ext cx="2977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2.5 Report of Collection Events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04230" y="908884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04230" y="899592"/>
            <a:ext cx="2627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2.5.1  RPTID/CEID/VID List(3) 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230FE79-D093-624A-A6BF-06A82497B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530089"/>
              </p:ext>
            </p:extLst>
          </p:nvPr>
        </p:nvGraphicFramePr>
        <p:xfrm>
          <a:off x="343716" y="1204099"/>
          <a:ext cx="6221114" cy="581612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8506">
                  <a:extLst>
                    <a:ext uri="{9D8B030D-6E8A-4147-A177-3AD203B41FA5}">
                      <a16:colId xmlns:a16="http://schemas.microsoft.com/office/drawing/2014/main" val="14865058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2878431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919103226"/>
                    </a:ext>
                  </a:extLst>
                </a:gridCol>
              </a:tblGrid>
              <a:tr h="29118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</a:rPr>
                        <a:t>CEID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</a:rPr>
                        <a:t>RPTID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VID</a:t>
                      </a:r>
                    </a:p>
                  </a:txBody>
                  <a:tcPr marL="0" marR="0"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</a:rPr>
                        <a:t>Contents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026690"/>
                  </a:ext>
                </a:extLst>
              </a:tr>
              <a:tr h="233867">
                <a:tc rowSpan="6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1501</a:t>
                      </a: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1502</a:t>
                      </a: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1503</a:t>
                      </a: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1504</a:t>
                      </a: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 gridSpan="2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 h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kern="1200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PortOutOfService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kern="1200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PortTransferBolcked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8443233"/>
                  </a:ext>
                </a:extLst>
              </a:tr>
              <a:tr h="233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kern="1200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PortReadyToLoad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226824"/>
                  </a:ext>
                </a:extLst>
              </a:tr>
              <a:tr h="233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kern="1200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PortReadyToUnload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2842856"/>
                  </a:ext>
                </a:extLst>
              </a:tr>
              <a:tr h="200446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112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312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PortID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446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316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PortTransferState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5129194"/>
                  </a:ext>
                </a:extLst>
              </a:tr>
              <a:tr h="201613">
                <a:tc rowSpan="3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1511</a:t>
                      </a: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sz="1000" b="1" i="0" u="none" strike="noStrike" kern="1200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PortStateChange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018740"/>
                  </a:ext>
                </a:extLst>
              </a:tr>
              <a:tr h="201613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113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312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PortID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610966"/>
                  </a:ext>
                </a:extLst>
              </a:tr>
              <a:tr h="201613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PortState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9967859"/>
                  </a:ext>
                </a:extLst>
              </a:tr>
              <a:tr h="201613">
                <a:tc rowSpan="5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1601</a:t>
                      </a: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i="0" u="none" strike="noStrike" kern="1200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GlassIDRead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1316244"/>
                  </a:ext>
                </a:extLst>
              </a:tr>
              <a:tr h="201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114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310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ModuleID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3645901"/>
                  </a:ext>
                </a:extLst>
              </a:tr>
              <a:tr h="201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GlassID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4927737"/>
                  </a:ext>
                </a:extLst>
              </a:tr>
              <a:tr h="201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322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PreviousGlassID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5828726"/>
                  </a:ext>
                </a:extLst>
              </a:tr>
              <a:tr h="201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IDReadStatus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5895404"/>
                  </a:ext>
                </a:extLst>
              </a:tr>
              <a:tr h="201613">
                <a:tc rowSpan="3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1602</a:t>
                      </a: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i="0" u="none" strike="noStrike" kern="1200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GlassScrapComplete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4832134"/>
                  </a:ext>
                </a:extLst>
              </a:tr>
              <a:tr h="201613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115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ModuleID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7408178"/>
                  </a:ext>
                </a:extLst>
              </a:tr>
              <a:tr h="201613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GlassID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8430605"/>
                  </a:ext>
                </a:extLst>
              </a:tr>
              <a:tr h="201613">
                <a:tc rowSpan="6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1611</a:t>
                      </a: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1612</a:t>
                      </a: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GlassStart</a:t>
                      </a:r>
                      <a:endParaRPr lang="en-US" altLang="ko-KR" sz="1000" b="1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1493310"/>
                  </a:ext>
                </a:extLst>
              </a:tr>
              <a:tr h="201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GlassEnd</a:t>
                      </a:r>
                      <a:endParaRPr lang="en-US" altLang="ko-KR" sz="1000" b="1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8720"/>
                  </a:ext>
                </a:extLst>
              </a:tr>
              <a:tr h="306554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116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310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ModuleID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6322074"/>
                  </a:ext>
                </a:extLst>
              </a:tr>
              <a:tr h="201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311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GlassID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1197624"/>
                  </a:ext>
                </a:extLst>
              </a:tr>
              <a:tr h="201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312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PortID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6580186"/>
                  </a:ext>
                </a:extLst>
              </a:tr>
              <a:tr h="201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313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TrayID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0356162"/>
                  </a:ext>
                </a:extLst>
              </a:tr>
              <a:tr h="201613"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SlotNo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8286345"/>
                  </a:ext>
                </a:extLst>
              </a:tr>
              <a:tr h="201613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323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LotID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3479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651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04230" y="584888"/>
            <a:ext cx="2977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3. SECS-II Message Summary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379662"/>
              </p:ext>
            </p:extLst>
          </p:nvPr>
        </p:nvGraphicFramePr>
        <p:xfrm>
          <a:off x="304230" y="1102223"/>
          <a:ext cx="6149105" cy="7451517"/>
        </p:xfrm>
        <a:graphic>
          <a:graphicData uri="http://schemas.openxmlformats.org/drawingml/2006/table">
            <a:tbl>
              <a:tblPr/>
              <a:tblGrid>
                <a:gridCol w="703581">
                  <a:extLst>
                    <a:ext uri="{9D8B030D-6E8A-4147-A177-3AD203B41FA5}">
                      <a16:colId xmlns:a16="http://schemas.microsoft.com/office/drawing/2014/main" val="859367373"/>
                    </a:ext>
                  </a:extLst>
                </a:gridCol>
                <a:gridCol w="848153">
                  <a:extLst>
                    <a:ext uri="{9D8B030D-6E8A-4147-A177-3AD203B41FA5}">
                      <a16:colId xmlns:a16="http://schemas.microsoft.com/office/drawing/2014/main" val="1591594160"/>
                    </a:ext>
                  </a:extLst>
                </a:gridCol>
                <a:gridCol w="3614286">
                  <a:extLst>
                    <a:ext uri="{9D8B030D-6E8A-4147-A177-3AD203B41FA5}">
                      <a16:colId xmlns:a16="http://schemas.microsoft.com/office/drawing/2014/main" val="3152789896"/>
                    </a:ext>
                  </a:extLst>
                </a:gridCol>
                <a:gridCol w="983085">
                  <a:extLst>
                    <a:ext uri="{9D8B030D-6E8A-4147-A177-3AD203B41FA5}">
                      <a16:colId xmlns:a16="http://schemas.microsoft.com/office/drawing/2014/main" val="2182968405"/>
                    </a:ext>
                  </a:extLst>
                </a:gridCol>
              </a:tblGrid>
              <a:tr h="23136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Message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Direction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Note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264332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S*F0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↔ EQ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Abort Transaction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052557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S1F1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↔ EQ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Are You There Request(R)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538069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S1F2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↔ EQ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On-Line Data(D)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127792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S1F3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→ EQ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Selected equipment status request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554142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S1F4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← EQ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Selected Equipment status Data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S1F11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→ EQ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Status variable name-list request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S1F12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← EQ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 Variable name-list reply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S1F13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↔ EQ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Establish communication request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S1F14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↔ EQ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Establish communication request Ack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S1F15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→ EQ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Request Off-line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973126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S1F16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← EQ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Request Off-line Acknowledge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030136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S1F17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→ EQ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Request On-line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263023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S1F18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← EQ</a:t>
                      </a:r>
                      <a:endParaRPr lang="en-US" sz="1000" kern="12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Request On-line Acknowledge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884992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S2F13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→ EQ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Equipment constant request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378315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S2F14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← EQ</a:t>
                      </a:r>
                      <a:endParaRPr lang="en-US" sz="1000" kern="12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Equipment constant data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292287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S2F15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→ EQ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New equipment constant send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588500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S2F16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← EQ</a:t>
                      </a:r>
                      <a:endParaRPr lang="en-US" sz="1000" kern="12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New equipment constant Ack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305603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S2F17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↔ EQ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Date and time request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195976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S2F18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↔ EQ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Date and time data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691150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S2F23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→ EQ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Trace Initialize Send</a:t>
                      </a:r>
                      <a:endParaRPr lang="ko-KR" altLang="en-US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762206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S2F24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← EQ</a:t>
                      </a:r>
                      <a:endParaRPr lang="en-US" sz="1000" kern="12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Trace Initialize Acknowledge</a:t>
                      </a:r>
                      <a:endParaRPr lang="ko-KR" altLang="en-US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965378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S2F25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→ EQ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Loop-back diagnostic request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236787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S2F26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← EQ</a:t>
                      </a:r>
                      <a:endParaRPr lang="en-US" sz="1000" kern="12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Loopback Diagnostic Data</a:t>
                      </a:r>
                      <a:endParaRPr lang="ko-KR" altLang="en-US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439308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S2F29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→ EQ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Equipment constant name-list request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461709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S2F30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← EQ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Equipment Constant Name-list</a:t>
                      </a:r>
                      <a:endParaRPr lang="ko-KR" altLang="en-US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697753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S2F31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→ EQ</a:t>
                      </a:r>
                      <a:endParaRPr lang="en-US" sz="1000" kern="12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Date and time send</a:t>
                      </a:r>
                      <a:endParaRPr lang="ko-KR" altLang="en-US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923204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S2F32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← EQ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Data and Time Set Acknowledge</a:t>
                      </a:r>
                      <a:endParaRPr lang="ko-KR" altLang="en-US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053126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347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04230" y="584888"/>
            <a:ext cx="2977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3. SECS-II Message Summary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476062"/>
              </p:ext>
            </p:extLst>
          </p:nvPr>
        </p:nvGraphicFramePr>
        <p:xfrm>
          <a:off x="304230" y="1043608"/>
          <a:ext cx="6145820" cy="7718141"/>
        </p:xfrm>
        <a:graphic>
          <a:graphicData uri="http://schemas.openxmlformats.org/drawingml/2006/table">
            <a:tbl>
              <a:tblPr/>
              <a:tblGrid>
                <a:gridCol w="703581">
                  <a:extLst>
                    <a:ext uri="{9D8B030D-6E8A-4147-A177-3AD203B41FA5}">
                      <a16:colId xmlns:a16="http://schemas.microsoft.com/office/drawing/2014/main" val="859367373"/>
                    </a:ext>
                  </a:extLst>
                </a:gridCol>
                <a:gridCol w="844868">
                  <a:extLst>
                    <a:ext uri="{9D8B030D-6E8A-4147-A177-3AD203B41FA5}">
                      <a16:colId xmlns:a16="http://schemas.microsoft.com/office/drawing/2014/main" val="1591594160"/>
                    </a:ext>
                  </a:extLst>
                </a:gridCol>
                <a:gridCol w="3614286">
                  <a:extLst>
                    <a:ext uri="{9D8B030D-6E8A-4147-A177-3AD203B41FA5}">
                      <a16:colId xmlns:a16="http://schemas.microsoft.com/office/drawing/2014/main" val="3152789896"/>
                    </a:ext>
                  </a:extLst>
                </a:gridCol>
                <a:gridCol w="983085">
                  <a:extLst>
                    <a:ext uri="{9D8B030D-6E8A-4147-A177-3AD203B41FA5}">
                      <a16:colId xmlns:a16="http://schemas.microsoft.com/office/drawing/2014/main" val="2182968405"/>
                    </a:ext>
                  </a:extLst>
                </a:gridCol>
              </a:tblGrid>
              <a:tr h="23136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Message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Direction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Note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264332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S2F33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→ EQ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Define Report</a:t>
                      </a:r>
                      <a:endParaRPr lang="ko-KR" altLang="en-US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052557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S2F34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← EQ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Define Report Acknowledge</a:t>
                      </a:r>
                      <a:endParaRPr lang="ko-KR" altLang="en-US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S2F35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→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Link event report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538069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S2F36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←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Link event report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acknowledge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127792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S2F37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 → 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Enable/disable event report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554142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S2F38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 ← 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Enable/disable event report acknowledge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S2F41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 → 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Host command send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S2F42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 ← 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Host command acknowledge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S2F49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 → 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Enhanced Remote Command Extension (ERC)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059441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S2F50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 ← 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Enhanced Remote Command Ack. (ERCA)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921605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S5F1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 ← 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Alarm report send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973126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S5F2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→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Alarm report send acknowledge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030136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S5F3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→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Enable/disable alarm send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263023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S5F4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← 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Enable/disable alarm acknowledge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884992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S5F5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→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List alarms request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378315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S5F6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← 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List alarms data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292287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S5F7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→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List enabled alarm request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588500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S5F8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← 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List enabled alarm data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305603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S6F1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← 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1400"/>
                        </a:lnSpc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Trace Data Send</a:t>
                      </a:r>
                      <a:endParaRPr lang="ko-KR" altLang="en-US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236787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S6F2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→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1400"/>
                        </a:lnSpc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Trace Data Acknowledge</a:t>
                      </a:r>
                      <a:endParaRPr lang="ko-KR" altLang="en-US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439308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S6F11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← 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Event report send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222994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S6F12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→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Event report acknowledge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768319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S9F1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 ← 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Unrecognized device 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461709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S9F3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← 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Unrecognized stream type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050885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S9F5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 ← 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Unrecognized function type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470012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S9F7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 ← 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Illegal data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697753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S9F9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← 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Transaction timer timeout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923204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S9F11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← 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Data too long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053126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53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04230" y="584888"/>
            <a:ext cx="2977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3. SECS-II Message Summary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309222"/>
              </p:ext>
            </p:extLst>
          </p:nvPr>
        </p:nvGraphicFramePr>
        <p:xfrm>
          <a:off x="304230" y="1043608"/>
          <a:ext cx="6145820" cy="785917"/>
        </p:xfrm>
        <a:graphic>
          <a:graphicData uri="http://schemas.openxmlformats.org/drawingml/2006/table">
            <a:tbl>
              <a:tblPr/>
              <a:tblGrid>
                <a:gridCol w="703581">
                  <a:extLst>
                    <a:ext uri="{9D8B030D-6E8A-4147-A177-3AD203B41FA5}">
                      <a16:colId xmlns:a16="http://schemas.microsoft.com/office/drawing/2014/main" val="859367373"/>
                    </a:ext>
                  </a:extLst>
                </a:gridCol>
                <a:gridCol w="844868">
                  <a:extLst>
                    <a:ext uri="{9D8B030D-6E8A-4147-A177-3AD203B41FA5}">
                      <a16:colId xmlns:a16="http://schemas.microsoft.com/office/drawing/2014/main" val="1591594160"/>
                    </a:ext>
                  </a:extLst>
                </a:gridCol>
                <a:gridCol w="3614286">
                  <a:extLst>
                    <a:ext uri="{9D8B030D-6E8A-4147-A177-3AD203B41FA5}">
                      <a16:colId xmlns:a16="http://schemas.microsoft.com/office/drawing/2014/main" val="3152789896"/>
                    </a:ext>
                  </a:extLst>
                </a:gridCol>
                <a:gridCol w="983085">
                  <a:extLst>
                    <a:ext uri="{9D8B030D-6E8A-4147-A177-3AD203B41FA5}">
                      <a16:colId xmlns:a16="http://schemas.microsoft.com/office/drawing/2014/main" val="2182968405"/>
                    </a:ext>
                  </a:extLst>
                </a:gridCol>
              </a:tblGrid>
              <a:tr h="23136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Message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Direction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Note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264332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S10F3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H → 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Terminal </a:t>
                      </a:r>
                      <a:r>
                        <a:rPr lang="en-US" altLang="ko-KR" sz="1000" b="0" i="0" u="none" strike="noStrike" kern="1200" baseline="0" dirty="0" err="1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displaysingle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S10F4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H ← 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Terminal </a:t>
                      </a:r>
                      <a:r>
                        <a:rPr lang="en-US" altLang="ko-KR" sz="1000" b="0" i="0" u="none" strike="noStrike" kern="1200" baseline="0" dirty="0" err="1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displaysingle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acknowledge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716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04664" y="1180680"/>
            <a:ext cx="2449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4.1 Operational Concept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5181" y="1574670"/>
            <a:ext cx="2207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4.1.1  Data Format Length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3494" y="1878563"/>
            <a:ext cx="591385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I1 - Integer 1 Byte : From _128 to +127</a:t>
            </a:r>
          </a:p>
          <a:p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I2 - Integer 2 Bytes : From _32,768 to +32,768</a:t>
            </a:r>
          </a:p>
          <a:p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I4 - Integer 4 Bytes : From _2,157,483,648 to +2,157,483,648</a:t>
            </a:r>
          </a:p>
          <a:p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I8 - Integer 8 Bytes : From _9,223,372,036,854,775,808 to +9,223,372,036,854,775,808</a:t>
            </a:r>
          </a:p>
          <a:p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U1 - Unsigned 1 Bytes : From 0 to 255</a:t>
            </a:r>
          </a:p>
          <a:p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U2 - Unsigned 2 Bytes : From 0 to 65,535</a:t>
            </a:r>
          </a:p>
          <a:p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U4 - Unsigned 4 Bytes : From 0 to 4,294,967,295</a:t>
            </a:r>
          </a:p>
          <a:p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U8 - Unsigned 8 Bytes : From 0 to 18,446,744,073,709,551,615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F4</a:t>
            </a:r>
            <a:r>
              <a:rPr lang="ko-KR" altLang="en-US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b="0" i="0" u="none" strike="noStrike" kern="1200" baseline="0" dirty="0">
                <a:solidFill>
                  <a:schemeClr val="dk1"/>
                </a:solidFill>
                <a:latin typeface="Arial" pitchFamily="34" charset="0"/>
                <a:ea typeface="+mn-ea"/>
                <a:cs typeface="Arial" pitchFamily="34" charset="0"/>
              </a:rPr>
              <a:t>4-byte floating point</a:t>
            </a:r>
            <a:r>
              <a:rPr lang="ko-KR" altLang="en-US" sz="1100" b="0" i="0" u="none" strike="noStrike" kern="1200" baseline="0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ko-KR" sz="1100" b="0" i="0" u="none" strike="noStrike" kern="1200" baseline="0" dirty="0">
                <a:latin typeface="Arial" pitchFamily="34" charset="0"/>
                <a:ea typeface="+mn-ea"/>
                <a:cs typeface="Arial" pitchFamily="34" charset="0"/>
              </a:rPr>
              <a:t>:</a:t>
            </a:r>
            <a:r>
              <a:rPr lang="ko-KR" altLang="en-US" sz="1100" b="0" i="0" u="none" strike="noStrike" kern="1200" baseline="0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From</a:t>
            </a:r>
            <a:r>
              <a:rPr lang="ko-KR" altLang="en-US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-3.40282347E+38F</a:t>
            </a:r>
            <a:r>
              <a:rPr lang="ko-KR" altLang="en-US" sz="11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ko-KR" altLang="en-US" sz="11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3.40282347E+38F</a:t>
            </a:r>
          </a:p>
          <a:p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F8 - </a:t>
            </a:r>
            <a:r>
              <a:rPr lang="en-US" altLang="ko-KR" sz="1100" b="0" i="0" u="none" strike="noStrike" kern="1200" baseline="0" dirty="0">
                <a:solidFill>
                  <a:schemeClr val="dk1"/>
                </a:solidFill>
                <a:latin typeface="Arial" pitchFamily="34" charset="0"/>
                <a:ea typeface="+mn-ea"/>
                <a:cs typeface="Arial" pitchFamily="34" charset="0"/>
              </a:rPr>
              <a:t>8-byte floating point</a:t>
            </a:r>
            <a:r>
              <a:rPr lang="ko-KR" altLang="en-US" sz="1100" b="0" i="0" u="none" strike="noStrike" kern="1200" baseline="0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ko-KR" sz="1100" b="0" i="0" u="none" strike="noStrike" kern="1200" baseline="0" dirty="0">
                <a:latin typeface="Arial" pitchFamily="34" charset="0"/>
                <a:ea typeface="+mn-ea"/>
                <a:cs typeface="Arial" pitchFamily="34" charset="0"/>
              </a:rPr>
              <a:t>:</a:t>
            </a:r>
            <a:r>
              <a:rPr lang="ko-KR" altLang="en-US" sz="1100" b="0" i="0" u="none" strike="noStrike" kern="1200" baseline="0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From -1.7976931348623157E+308 to 1.7976931348623157E+308</a:t>
            </a:r>
          </a:p>
          <a:p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Boolean :  "False" or “True"</a:t>
            </a:r>
          </a:p>
          <a:p>
            <a:endParaRPr lang="en-US" altLang="ko-KR" sz="11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A[</a:t>
            </a:r>
            <a:r>
              <a:rPr lang="ko-KR" altLang="en-US" sz="1100" dirty="0">
                <a:latin typeface="Tahoma" panose="020B0604030504040204" pitchFamily="34" charset="0"/>
                <a:cs typeface="Tahoma" panose="020B0604030504040204" pitchFamily="34" charset="0"/>
              </a:rPr>
              <a:t>자릿수</a:t>
            </a:r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] - ASCII : Ex) </a:t>
            </a:r>
            <a:r>
              <a:rPr lang="en-US" altLang="ko-KR" sz="1100" dirty="0" err="1">
                <a:latin typeface="Tahoma" panose="020B0604030504040204" pitchFamily="34" charset="0"/>
                <a:cs typeface="Tahoma" panose="020B0604030504040204" pitchFamily="34" charset="0"/>
              </a:rPr>
              <a:t>a~z</a:t>
            </a:r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, A~Z, 0~9, _, space, (, ), </a:t>
            </a:r>
            <a:r>
              <a:rPr lang="en-US" altLang="ko-KR" sz="1100" dirty="0" err="1">
                <a:latin typeface="Tahoma" panose="020B0604030504040204" pitchFamily="34" charset="0"/>
                <a:cs typeface="Tahoma" panose="020B0604030504040204" pitchFamily="34" charset="0"/>
              </a:rPr>
              <a:t>etc</a:t>
            </a:r>
            <a:endParaRPr lang="ko-KR" altLang="ko-KR" sz="1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90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04230" y="526273"/>
            <a:ext cx="207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ahoma" pitchFamily="34" charset="0"/>
                <a:ea typeface="Tahoma" pitchFamily="34" charset="0"/>
                <a:cs typeface="Tahoma" pitchFamily="34" charset="0"/>
              </a:rPr>
              <a:t>Revision History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675608"/>
              </p:ext>
            </p:extLst>
          </p:nvPr>
        </p:nvGraphicFramePr>
        <p:xfrm>
          <a:off x="404664" y="1059547"/>
          <a:ext cx="6048672" cy="7359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669">
                  <a:extLst>
                    <a:ext uri="{9D8B030D-6E8A-4147-A177-3AD203B41FA5}">
                      <a16:colId xmlns:a16="http://schemas.microsoft.com/office/drawing/2014/main" val="1378294889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708401784"/>
                    </a:ext>
                  </a:extLst>
                </a:gridCol>
              </a:tblGrid>
              <a:tr h="279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Ver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Chapter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1.0.0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2023-04-15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Draft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1.0.1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2023-04-23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Data Item Modify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1.0.2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2023-07-03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시나리오 변경 및 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Data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변경</a:t>
                      </a:r>
                      <a:endParaRPr lang="en-US" altLang="ko-KR" sz="10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5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1.0.3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2023-07-06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이벤트 추가 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(CEID=1611 </a:t>
                      </a:r>
                      <a:r>
                        <a:rPr lang="en-US" altLang="ko-KR" sz="10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GlassStart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, 1612 </a:t>
                      </a:r>
                      <a:r>
                        <a:rPr lang="en-US" altLang="ko-KR" sz="10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GlassEnd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3892"/>
                  </a:ext>
                </a:extLst>
              </a:tr>
              <a:tr h="205984"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549743"/>
                  </a:ext>
                </a:extLst>
              </a:tr>
              <a:tr h="1794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1162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334898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843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04664" y="1180680"/>
            <a:ext cx="1436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4.2 STREAM 1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662989"/>
              </p:ext>
            </p:extLst>
          </p:nvPr>
        </p:nvGraphicFramePr>
        <p:xfrm>
          <a:off x="419788" y="3602809"/>
          <a:ext cx="6062006" cy="1742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07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S1, F2 On-line Data (H ←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   &lt;A  MDLN&gt;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  &lt;A SOFTREV&gt;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2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MDLN</a:t>
                      </a:r>
                      <a:endParaRPr lang="ko-KR" altLang="en-US" sz="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</a:t>
                      </a:r>
                      <a:r>
                        <a:rPr lang="en-US" altLang="ko-KR" sz="9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ModelType</a:t>
                      </a: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6bytes max</a:t>
                      </a:r>
                      <a:endParaRPr lang="ko-KR" altLang="en-US" sz="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Same</a:t>
                      </a:r>
                      <a:r>
                        <a:rPr lang="en-US" altLang="ko-KR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data as returned by S1, F2</a:t>
                      </a:r>
                      <a:endParaRPr lang="ko-KR" altLang="en-US" sz="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SOFTREV</a:t>
                      </a:r>
                      <a:endParaRPr lang="ko-KR" altLang="en-US" sz="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i="0" u="none" strike="noStrike" kern="1200" baseline="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Software revision code 6 bytes maximum</a:t>
                      </a:r>
                      <a:endParaRPr lang="ko-KR" altLang="en-US" sz="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02419"/>
              </p:ext>
            </p:extLst>
          </p:nvPr>
        </p:nvGraphicFramePr>
        <p:xfrm>
          <a:off x="404665" y="5634565"/>
          <a:ext cx="6062006" cy="754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397">
                <a:tc gridSpan="2"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S1, F2 On-line Data (H →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103267"/>
              </p:ext>
            </p:extLst>
          </p:nvPr>
        </p:nvGraphicFramePr>
        <p:xfrm>
          <a:off x="419788" y="1619672"/>
          <a:ext cx="6062006" cy="1828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8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397">
                <a:tc gridSpan="2"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S1, F1 Are You There Request (H</a:t>
                      </a:r>
                      <a:r>
                        <a:rPr lang="en-US" altLang="ko-KR" sz="1100" b="1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↔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400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Establishes that the SECS-II link is operational and that the host and machine are online.</a:t>
                      </a:r>
                    </a:p>
                    <a:p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machine responds with its model number and software revision. The host responds with a null list. The equipment may use this message when using SECS-I as a "heartbeat" to detect communication failures. The equipment also uses this message in the Control State model when attempting to go online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Header only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787878"/>
              </p:ext>
            </p:extLst>
          </p:nvPr>
        </p:nvGraphicFramePr>
        <p:xfrm>
          <a:off x="404664" y="6538259"/>
          <a:ext cx="6062006" cy="2112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S1, F3 Selected Equipment Status Request (H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→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n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1.   &lt;U4 SVID&gt;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…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n.   &lt;U4 SVID&gt;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SVID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 variable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 variables may include any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parameter that can be sampled in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 such as temperature or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quantity of a consumable.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828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038633"/>
              </p:ext>
            </p:extLst>
          </p:nvPr>
        </p:nvGraphicFramePr>
        <p:xfrm>
          <a:off x="452194" y="1187624"/>
          <a:ext cx="6062006" cy="1997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S1, F4 Selected Equipment Status Data(H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←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n</a:t>
                      </a:r>
                    </a:p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1.   &lt;*  SV&gt;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n.   &lt;*  SV&gt;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56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zero-length U1 for SV means that the SVID does not exist.</a:t>
                      </a:r>
                      <a:endParaRPr lang="ko-KR" altLang="en-US" sz="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SV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 variable value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580944"/>
              </p:ext>
            </p:extLst>
          </p:nvPr>
        </p:nvGraphicFramePr>
        <p:xfrm>
          <a:off x="452194" y="3298854"/>
          <a:ext cx="6062006" cy="2785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S1, F11 Status Variable </a:t>
                      </a:r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Namelist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Request ( (H →</a:t>
                      </a:r>
                      <a:r>
                        <a:rPr lang="ko-KR" altLang="en-US" sz="1100" b="1" baseline="0" dirty="0">
                          <a:solidFill>
                            <a:schemeClr val="lt1"/>
                          </a:solidFill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39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12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request from the host to the machine to report the name and units of certain status</a:t>
                      </a:r>
                    </a:p>
                    <a:p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variables, in the order requested.</a:t>
                      </a:r>
                      <a:endParaRPr lang="ko-KR" altLang="en-US" sz="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n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1.   &lt;U4 SVID&gt;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 …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n.   &lt;U4 SVID&gt;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SVID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 variable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 variables may include any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parameter that can be sampled in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 such as temperature or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quantity of a consumable.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629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76606"/>
              </p:ext>
            </p:extLst>
          </p:nvPr>
        </p:nvGraphicFramePr>
        <p:xfrm>
          <a:off x="332656" y="5184907"/>
          <a:ext cx="6062006" cy="754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397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S1, F13 Establish Communications Request(H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↔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368603"/>
              </p:ext>
            </p:extLst>
          </p:nvPr>
        </p:nvGraphicFramePr>
        <p:xfrm>
          <a:off x="332656" y="6436411"/>
          <a:ext cx="6062006" cy="1807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S1, F14 Establish Communications Request Acknowledge(H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↔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1.   &lt;Bi COMMACK&gt;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2.   L ,  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COMMACK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Establish Communications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Acknowledge Code, 1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= Accepted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= Denied, Try Again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2-63 Reserved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376069"/>
              </p:ext>
            </p:extLst>
          </p:nvPr>
        </p:nvGraphicFramePr>
        <p:xfrm>
          <a:off x="332656" y="1477186"/>
          <a:ext cx="6062006" cy="320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514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S1, F12 Status Variable </a:t>
                      </a:r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Namelist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Reply(H ←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614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9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n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 L ,  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1.   &lt;U4 SVID&gt;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2.   &lt;A  SVNAME&gt;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3.   &lt;A  UNITS&gt;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…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n.   L ,  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1.   &lt;U4 SVID&gt;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2.   &lt;A  SVNAME&gt;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3.   &lt;A  UNITS&gt;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277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2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SVID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 variable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 variables may include any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parameter that can be sampled in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 such as temperature or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quantity of a consumable.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9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SVNAME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 Variable Name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6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UNITS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Units Identifier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 allowed by SEMI E5 Section 12.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398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810127"/>
              </p:ext>
            </p:extLst>
          </p:nvPr>
        </p:nvGraphicFramePr>
        <p:xfrm>
          <a:off x="368661" y="4698571"/>
          <a:ext cx="6062006" cy="2825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S1, F14 Establish Communications Request Acknowledge(H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↔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1.  &lt;Bi COMMACK&gt;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  L ,  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1.  &lt;A  MDLN&gt;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2.  &lt;A  SOFTREV&gt;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COMMACK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Establish Communications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Acknowledge Code, 1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= Accepted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= Denied, Try Again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2-63 Reserved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MDLN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</a:t>
                      </a:r>
                      <a:r>
                        <a:rPr lang="en-US" altLang="ko-KR" sz="9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ModelType</a:t>
                      </a: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6bytes max</a:t>
                      </a:r>
                      <a:endParaRPr lang="ko-KR" altLang="en-US" sz="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Same</a:t>
                      </a:r>
                      <a:r>
                        <a:rPr lang="en-US" altLang="ko-KR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data as returned by S1, F2</a:t>
                      </a:r>
                      <a:endParaRPr lang="ko-KR" altLang="en-US" sz="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SOFTREV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i="0" u="none" strike="noStrike" kern="1200" baseline="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Software revision code 6 bytes maximum</a:t>
                      </a:r>
                      <a:endParaRPr lang="ko-KR" altLang="en-US" sz="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420779"/>
              </p:ext>
            </p:extLst>
          </p:nvPr>
        </p:nvGraphicFramePr>
        <p:xfrm>
          <a:off x="368661" y="1403648"/>
          <a:ext cx="6062006" cy="2999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S1, F13 Establish Communications Request(H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↔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39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24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Initiate an attempt to establish a SECS-II communications link at a logical level on</a:t>
                      </a:r>
                    </a:p>
                    <a:p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power-up or after a break in the link. It is the first message sent after either of the</a:t>
                      </a:r>
                    </a:p>
                    <a:p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above conditions. If no response is received from the host, the machine will periodically</a:t>
                      </a:r>
                    </a:p>
                    <a:p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send a S1F13 message until a S1F14 with the correct COMMACK is received.</a:t>
                      </a:r>
                      <a:endParaRPr lang="ko-KR" altLang="en-US" sz="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1.  &lt;A  MDLN&gt;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 &lt;A  SOFTREV&gt;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6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MDLN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</a:t>
                      </a:r>
                      <a:r>
                        <a:rPr lang="en-US" altLang="ko-KR" sz="9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ModelType</a:t>
                      </a: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6bytes max</a:t>
                      </a:r>
                      <a:endParaRPr lang="ko-KR" altLang="en-US" sz="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Same</a:t>
                      </a:r>
                      <a:r>
                        <a:rPr lang="en-US" altLang="ko-KR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data as returned by S1, F2</a:t>
                      </a:r>
                      <a:endParaRPr lang="ko-KR" altLang="en-US" sz="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SOFTREV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i="0" u="none" strike="noStrike" kern="1200" baseline="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Software revision code 6 bytes maximum</a:t>
                      </a:r>
                      <a:endParaRPr lang="ko-KR" altLang="en-US" sz="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515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798274"/>
              </p:ext>
            </p:extLst>
          </p:nvPr>
        </p:nvGraphicFramePr>
        <p:xfrm>
          <a:off x="404665" y="5892355"/>
          <a:ext cx="6062006" cy="1487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S1, F18 On-line Control State Acknowledge(H ←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  &lt;Bi OFLACK&gt;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COMMACK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Establish Communications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Acknowledge Code, 1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= Accepted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= Denied, Try Again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2-63 Reserved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723049"/>
              </p:ext>
            </p:extLst>
          </p:nvPr>
        </p:nvGraphicFramePr>
        <p:xfrm>
          <a:off x="391330" y="4438680"/>
          <a:ext cx="6062006" cy="121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88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S1, F17 On-line Control State Request(H →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host requests that the equipment transition to the ON-LINE state.</a:t>
                      </a:r>
                      <a:endParaRPr lang="ko-KR" altLang="en-US" sz="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Header only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48964"/>
              </p:ext>
            </p:extLst>
          </p:nvPr>
        </p:nvGraphicFramePr>
        <p:xfrm>
          <a:off x="391330" y="2724643"/>
          <a:ext cx="6062006" cy="1487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S1, F16 Off-line Control State Acknowledge(H ←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  &lt;Bi OFLACK&gt;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COMMACK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Establish Communications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Acknowledge Code, 1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= Accepted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= Denied, Try Again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2-63 Reserved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22534"/>
              </p:ext>
            </p:extLst>
          </p:nvPr>
        </p:nvGraphicFramePr>
        <p:xfrm>
          <a:off x="368661" y="1259632"/>
          <a:ext cx="6062006" cy="121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88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S1, F15 Off-line Control State Request(H →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host requests that the equipment transition to the OFF-LINE state.</a:t>
                      </a:r>
                      <a:endParaRPr lang="ko-KR" altLang="en-US" sz="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Header only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4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4664" y="1095871"/>
            <a:ext cx="1436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4.3 STREAM 2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327201"/>
              </p:ext>
            </p:extLst>
          </p:nvPr>
        </p:nvGraphicFramePr>
        <p:xfrm>
          <a:off x="367458" y="1513646"/>
          <a:ext cx="6062006" cy="2338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S2, F13 Equipment Constant Request (H →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39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80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request from the host to report the value of certain equipment constants in a</a:t>
                      </a:r>
                      <a:r>
                        <a:rPr lang="en-US" altLang="ko-KR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predefined order.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N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1.  &lt;U4  ECID&gt;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…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n.  &lt;U4  ECID&gt;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Constant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61096"/>
              </p:ext>
            </p:extLst>
          </p:nvPr>
        </p:nvGraphicFramePr>
        <p:xfrm>
          <a:off x="367458" y="4038051"/>
          <a:ext cx="6062006" cy="1686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S2, F14 Equipment Constant Data(H ←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N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1.  &lt;*  ECV&gt;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…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n.  &lt;*  ECV&gt;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ECV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Constant Value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277504"/>
              </p:ext>
            </p:extLst>
          </p:nvPr>
        </p:nvGraphicFramePr>
        <p:xfrm>
          <a:off x="367458" y="5814456"/>
          <a:ext cx="6062006" cy="28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771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S2, F15 New Equipment Constant Send (H →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71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526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 updates the values of specified EC. If the host returns a non-zero EAC the</a:t>
                      </a:r>
                      <a:r>
                        <a:rPr lang="en-US" altLang="ko-KR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will not change the value of any ECID specified in the S2F15 body.</a:t>
                      </a:r>
                      <a:endParaRPr lang="en-US" altLang="ko-KR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747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51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n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2.   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&lt;U4  ECID&gt;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&lt;*  ECV&gt;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…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n.   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&lt;U4  ECID&gt;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&lt;*  ECV&gt;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916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Constant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ECV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Constant Value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883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493799"/>
              </p:ext>
            </p:extLst>
          </p:nvPr>
        </p:nvGraphicFramePr>
        <p:xfrm>
          <a:off x="404665" y="3482059"/>
          <a:ext cx="6062006" cy="1233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397">
                <a:tc gridSpan="2"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S2, F17 Date and Time Request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↔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host requests that the equipment transition to the OFF-LINE state.</a:t>
                      </a:r>
                      <a:endParaRPr lang="ko-KR" altLang="en-US" sz="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Header only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632113"/>
              </p:ext>
            </p:extLst>
          </p:nvPr>
        </p:nvGraphicFramePr>
        <p:xfrm>
          <a:off x="404665" y="1006467"/>
          <a:ext cx="6062006" cy="2341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S2, F16 New Equipment Constant Acknowledge (H ←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&lt;Bi  EAC&gt;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2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EAC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acknowledge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code, 1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= Acknowledge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= Denied. At least one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constant does not exist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= Denied. Busy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 = Denied. At least one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constant out of range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&gt;3 = Other equipment-specific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error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4-63 Reserved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26880"/>
              </p:ext>
            </p:extLst>
          </p:nvPr>
        </p:nvGraphicFramePr>
        <p:xfrm>
          <a:off x="404665" y="4794947"/>
          <a:ext cx="6062006" cy="3953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S2, F18 Date and Time Data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↔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&lt;A  TIME&gt;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56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zero-length item means no time exists.</a:t>
                      </a:r>
                      <a:endParaRPr lang="ko-KR" altLang="en-US" sz="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0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 of day, 12 or 16 bytes NOTE 4: The 16-byte format is currently optional. After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January 1, 1998, the 16-byte format shall be required on new and updated implementations. Support for the 12-byte format shall be supported as a configurable option using the equipment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constant </a:t>
                      </a:r>
                      <a:r>
                        <a:rPr lang="en-US" altLang="ko-KR" sz="900" b="0" i="0" u="none" strike="noStrike" baseline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TimeFormat</a:t>
                      </a: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 This is a format requirement only and does not imply either precision or accuracy.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If 12 bytes the format is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YYMMDDhhmmss</a:t>
                      </a:r>
                      <a:endParaRPr lang="en-US" altLang="ko-KR" sz="900" b="0" i="0" u="none" strike="noStrike" baseline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YY = Year 00 to 99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MM = Month 01 to 12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DD = Day 01 to 31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hh</a:t>
                      </a: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Hour 00 to 23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mm = Minute 00 to 59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ss</a:t>
                      </a: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Second 00 to 59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If 16 bytes the format is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YYYYMMDDhhmmsscc</a:t>
                      </a:r>
                      <a:endParaRPr lang="en-US" altLang="ko-KR" sz="900" b="0" i="0" u="none" strike="noStrike" baseline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YYYY = Year 0000 to 9999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MM = Month 01 to 12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DD = Day 01 to 31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hh</a:t>
                      </a: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Hour 00 to 23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mm = Minute 00 to 59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ss</a:t>
                      </a: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Second 00 to 59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cc = </a:t>
                      </a:r>
                      <a:r>
                        <a:rPr lang="en-US" altLang="ko-KR" sz="900" b="0" i="0" u="none" strike="noStrike" baseline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Centisecond</a:t>
                      </a: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00 to 99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4230" y="97160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031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358620"/>
              </p:ext>
            </p:extLst>
          </p:nvPr>
        </p:nvGraphicFramePr>
        <p:xfrm>
          <a:off x="368661" y="6792259"/>
          <a:ext cx="6062006" cy="188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lt"/>
                        </a:rPr>
                        <a:t>S2, F24 Trace Initialize Acknowledge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lt"/>
                        </a:rPr>
                        <a:t>E)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&lt;Bi  TIAACK&gt;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TIAACK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Equipment acknowledgement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code, 1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0 = Everything correct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1 = Too many SVIDs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2 = No more traces allowed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3 = Invalid period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&gt;3 = Equipment-specified error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4-63 Reserved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213618"/>
              </p:ext>
            </p:extLst>
          </p:nvPr>
        </p:nvGraphicFramePr>
        <p:xfrm>
          <a:off x="368661" y="1349310"/>
          <a:ext cx="6062006" cy="5399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 </a:t>
                      </a:r>
                      <a:r>
                        <a:rPr lang="pt-BR" altLang="ko-KR" sz="1100" b="1" dirty="0">
                          <a:solidFill>
                            <a:schemeClr val="tx1"/>
                          </a:solidFill>
                          <a:latin typeface="+mn-lt"/>
                        </a:rPr>
                        <a:t>S2, F23 Trace Initialize Send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→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altLang="ko-KR" sz="1100" b="1" dirty="0">
                          <a:solidFill>
                            <a:schemeClr val="tx1"/>
                          </a:solidFill>
                          <a:latin typeface="+mn-lt"/>
                        </a:rPr>
                        <a:t>E)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39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80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The host requests a time driven trace of specified status variables. If TOTSMP is zero, the machine will cancel an existing trace with the given TRID.</a:t>
                      </a:r>
                      <a:endParaRPr lang="en-US" altLang="ko-KR" sz="900" b="1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L ,  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	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1.  &lt;U4  TRID&gt;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	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2.  &lt;A  DSPER&gt;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	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3.  &lt;U4  TOTSMP&gt;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	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4.  &lt;U4  REPGSZ&gt;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	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5.  L ,  N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		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1.  &lt;U4  SVID&gt;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		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		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1.  &lt;U4  SVID&gt;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60">
                <a:tc row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TRID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Trace request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5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DSPER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Data sample period. DSPER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has two allowable formats: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Format 1: </a:t>
                      </a:r>
                      <a:r>
                        <a:rPr lang="en-US" altLang="ko-KR" sz="900" b="0" i="0" u="none" strike="noStrike" baseline="0" dirty="0" err="1">
                          <a:latin typeface="+mn-lt"/>
                        </a:rPr>
                        <a:t>hhmmss</a:t>
                      </a:r>
                      <a:r>
                        <a:rPr lang="en-US" altLang="ko-KR" sz="900" b="0" i="0" u="none" strike="noStrike" baseline="0" dirty="0">
                          <a:latin typeface="+mn-lt"/>
                        </a:rPr>
                        <a:t>, 6 bytes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Format 2: </a:t>
                      </a:r>
                      <a:r>
                        <a:rPr lang="en-US" altLang="ko-KR" sz="900" b="0" i="0" u="none" strike="noStrike" baseline="0" dirty="0" err="1">
                          <a:latin typeface="+mn-lt"/>
                        </a:rPr>
                        <a:t>hhmmsscc</a:t>
                      </a:r>
                      <a:r>
                        <a:rPr lang="en-US" altLang="ko-KR" sz="900" b="0" i="0" u="none" strike="noStrike" baseline="0" dirty="0">
                          <a:latin typeface="+mn-lt"/>
                        </a:rPr>
                        <a:t>, 8 bytes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Where “</a:t>
                      </a:r>
                      <a:r>
                        <a:rPr lang="en-US" altLang="ko-KR" sz="900" b="0" i="0" u="none" strike="noStrike" baseline="0" dirty="0" err="1">
                          <a:latin typeface="+mn-lt"/>
                        </a:rPr>
                        <a:t>hh</a:t>
                      </a:r>
                      <a:r>
                        <a:rPr lang="en-US" altLang="ko-KR" sz="900" b="0" i="0" u="none" strike="noStrike" baseline="0" dirty="0">
                          <a:latin typeface="+mn-lt"/>
                        </a:rPr>
                        <a:t>” is hours, “mm” is minutes, “</a:t>
                      </a:r>
                      <a:r>
                        <a:rPr lang="en-US" altLang="ko-KR" sz="900" b="0" i="0" u="none" strike="noStrike" baseline="0" dirty="0" err="1">
                          <a:latin typeface="+mn-lt"/>
                        </a:rPr>
                        <a:t>ss</a:t>
                      </a:r>
                      <a:r>
                        <a:rPr lang="en-US" altLang="ko-KR" sz="900" b="0" i="0" u="none" strike="noStrike" baseline="0" dirty="0">
                          <a:latin typeface="+mn-lt"/>
                        </a:rPr>
                        <a:t>” is seconds’ and “cc” is </a:t>
                      </a:r>
                      <a:r>
                        <a:rPr lang="en-US" altLang="ko-KR" sz="900" b="0" i="0" u="none" strike="noStrike" baseline="0" dirty="0" err="1">
                          <a:latin typeface="+mn-lt"/>
                        </a:rPr>
                        <a:t>centiseconds</a:t>
                      </a:r>
                      <a:r>
                        <a:rPr lang="en-US" altLang="ko-KR" sz="900" b="0" i="0" u="none" strike="noStrike" baseline="0" dirty="0">
                          <a:latin typeface="+mn-lt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Equipment shall either (1) support only Format 1, or (2) support both Format 1 and Format 2. Equipment shall document which formats it accepts. Equipment which supports Format 2 need not necessarily support a minimum DSPER of 1 </a:t>
                      </a:r>
                      <a:r>
                        <a:rPr lang="en-US" altLang="ko-KR" sz="900" b="0" i="0" u="none" strike="noStrike" baseline="0" dirty="0" err="1">
                          <a:latin typeface="+mn-lt"/>
                        </a:rPr>
                        <a:t>centisecond</a:t>
                      </a:r>
                      <a:r>
                        <a:rPr lang="en-US" altLang="ko-KR" sz="900" b="0" i="0" u="none" strike="noStrike" baseline="0" dirty="0">
                          <a:latin typeface="+mn-lt"/>
                        </a:rPr>
                        <a:t>, nor a trace resolution of 1 </a:t>
                      </a:r>
                      <a:r>
                        <a:rPr lang="en-US" altLang="ko-KR" sz="900" b="0" i="0" u="none" strike="noStrike" baseline="0" dirty="0" err="1">
                          <a:latin typeface="+mn-lt"/>
                        </a:rPr>
                        <a:t>centisecond</a:t>
                      </a:r>
                      <a:r>
                        <a:rPr lang="en-US" altLang="ko-KR" sz="900" b="0" i="0" u="none" strike="noStrike" baseline="0" dirty="0">
                          <a:latin typeface="+mn-lt"/>
                        </a:rPr>
                        <a:t>, but equipment suppliers shall document its trace performance limits.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542866"/>
                  </a:ext>
                </a:extLst>
              </a:tr>
              <a:tr h="1045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TOTSMP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Total samples to be made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655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REPGSZ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Reporting group size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6323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SVID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i="0" u="none" strike="noStrike" baseline="0" dirty="0">
                          <a:latin typeface="+mn-lt"/>
                        </a:rPr>
                        <a:t>Status variable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Status variables may include any parameter that can be sampled in time such as temperature or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quantity of a consumable.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76598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4230" y="97160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110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68661" y="3763642"/>
          <a:ext cx="6062006" cy="1203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S2, F26 Loop-back Diagnostic Data 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↔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&lt;**  ABS&gt;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ABS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Any binary string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68661" y="5525774"/>
          <a:ext cx="6062006" cy="2358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algn="l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S2, F29 Equipment Constant Name list Request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→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39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12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request from the host to the equipment to retrieve information regarding the specified</a:t>
                      </a:r>
                      <a:r>
                        <a:rPr lang="en-US" altLang="ko-KR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constants. A zero length list (n = 0) means to send information for all ECID.</a:t>
                      </a:r>
                      <a:endParaRPr lang="en-US" altLang="ko-KR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n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1.  &lt;U4  ECID&gt;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…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n.  &lt;U4  ECID&gt;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Constant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68661" y="1349310"/>
          <a:ext cx="6062006" cy="185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S2, F25 Loop-back Diagnostic Request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↔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39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80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diagnostic message for checkout of protocol and communication circuits. The message sent is echoed back.</a:t>
                      </a:r>
                      <a:endParaRPr lang="en-US" altLang="ko-KR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&lt;*  ABS&gt;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ABS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Any binary string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4230" y="97160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488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851131"/>
              </p:ext>
            </p:extLst>
          </p:nvPr>
        </p:nvGraphicFramePr>
        <p:xfrm>
          <a:off x="404665" y="1359667"/>
          <a:ext cx="6062006" cy="5588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S2, F30 Equipment Constant Name list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←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2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n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1.   L ,  6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1.  &lt;U4  ECID&gt;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2.  &lt;A  ECNAME&gt;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3.  &lt;*  ECMIN&gt;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4.  &lt;*  ECMAX&gt;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5.  &lt;*  ECDEF&gt;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6.  &lt;A  UNITS&gt;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…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n.   L ,  6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1.  &lt;U4  ECID&gt;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2.  &lt;A  ECNAME&gt;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3.  &lt;*  ECMIN&gt;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4.  &lt;*  ECMAX&gt;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5.  &lt;*  ECDEF&gt;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6.  &lt;A  UNITS&gt;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800">
                <a:tc rowSpan="8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Zero length ASCII items for ECNAME, ECMIN, ECMAX, ECDEF and UNITS indicates</a:t>
                      </a:r>
                      <a:r>
                        <a:rPr lang="en-US" altLang="ko-KR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that the ECID does not exist.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Constant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ECNAME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constant name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ECMIN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constant minimum value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ECMAX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constant maximum value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ECDEF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constant default value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UNITS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Units Identifier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 allowed by SEMI E5 Section 12.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04230" y="97160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83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04230" y="526273"/>
            <a:ext cx="14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ahoma" pitchFamily="34" charset="0"/>
                <a:ea typeface="Tahoma" pitchFamily="34" charset="0"/>
                <a:cs typeface="Tahoma" pitchFamily="34" charset="0"/>
              </a:rPr>
              <a:t>CONTENTS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30741" y="1607982"/>
            <a:ext cx="0" cy="3285410"/>
          </a:xfrm>
          <a:prstGeom prst="line">
            <a:avLst/>
          </a:prstGeom>
          <a:ln w="47625" cmpd="thickThin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92695" y="1541019"/>
            <a:ext cx="5832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ahoma" pitchFamily="34" charset="0"/>
                <a:cs typeface="Tahoma" pitchFamily="34" charset="0"/>
              </a:rPr>
              <a:t>1. Unpacking Loader Equipment Specifications</a:t>
            </a:r>
            <a:endParaRPr lang="en-US" altLang="ko-KR" sz="1200" dirty="0">
              <a:latin typeface="Tahoma" panose="020B060403050404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2696" y="2162273"/>
            <a:ext cx="5040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ahoma" pitchFamily="34" charset="0"/>
                <a:cs typeface="Tahoma" pitchFamily="34" charset="0"/>
              </a:rPr>
              <a:t>2. </a:t>
            </a:r>
            <a:r>
              <a:rPr lang="en-US" altLang="ko-KR" b="1" dirty="0">
                <a:latin typeface="Tahoma" pitchFamily="34" charset="0"/>
                <a:ea typeface="Tahoma" pitchFamily="34" charset="0"/>
                <a:cs typeface="Tahoma" pitchFamily="34" charset="0"/>
              </a:rPr>
              <a:t>CEID(Collected Event ID), SVID List</a:t>
            </a:r>
            <a:endParaRPr lang="en-US" altLang="ko-KR" sz="1200" dirty="0">
              <a:latin typeface="Tahoma" panose="020B060403050404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2696" y="2876655"/>
            <a:ext cx="453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ahoma" pitchFamily="34" charset="0"/>
                <a:cs typeface="Tahoma" pitchFamily="34" charset="0"/>
              </a:rPr>
              <a:t>3. </a:t>
            </a:r>
            <a:r>
              <a:rPr lang="en-US" altLang="ko-KR" b="1" dirty="0">
                <a:latin typeface="Tahoma" pitchFamily="34" charset="0"/>
                <a:ea typeface="Tahoma" pitchFamily="34" charset="0"/>
                <a:cs typeface="Tahoma" pitchFamily="34" charset="0"/>
              </a:rPr>
              <a:t>SECS-II Message Summary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92696" y="3653467"/>
            <a:ext cx="453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ahoma" pitchFamily="34" charset="0"/>
                <a:cs typeface="Tahoma" pitchFamily="34" charset="0"/>
              </a:rPr>
              <a:t>4. </a:t>
            </a:r>
            <a:r>
              <a:rPr lang="en-US" altLang="ko-KR" b="1" dirty="0">
                <a:latin typeface="Tahoma" pitchFamily="34" charset="0"/>
                <a:ea typeface="Tahoma" pitchFamily="34" charset="0"/>
                <a:cs typeface="Tahoma" pitchFamily="34" charset="0"/>
              </a:rPr>
              <a:t>SECS Message Stream &amp; Functions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92696" y="4430279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ahoma" pitchFamily="34" charset="0"/>
                <a:cs typeface="Tahoma" pitchFamily="34" charset="0"/>
              </a:rPr>
              <a:t>5. </a:t>
            </a:r>
            <a:r>
              <a:rPr lang="en-US" altLang="ko-KR" b="1" dirty="0">
                <a:latin typeface="Tahoma" pitchFamily="34" charset="0"/>
                <a:ea typeface="Tahoma" pitchFamily="34" charset="0"/>
                <a:cs typeface="Tahoma" pitchFamily="34" charset="0"/>
              </a:rPr>
              <a:t>SCENARIO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814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4147"/>
              </p:ext>
            </p:extLst>
          </p:nvPr>
        </p:nvGraphicFramePr>
        <p:xfrm>
          <a:off x="404665" y="1289171"/>
          <a:ext cx="6062006" cy="3994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S2, F31 Date and Time Set Request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→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39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host instructs the equipment to set its time base to the specified value.</a:t>
                      </a:r>
                      <a:endParaRPr lang="en-US" altLang="ko-KR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&lt;A  TIME&gt;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0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 of day, 12 or 16 bytes NOTE 4: The 16-byte format is currently optional. After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January 1, 1998, the 16-byte format shall be required on new and updated implementations. Support for the 12-byte format shall be supported as a configurable option using the equipment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constant </a:t>
                      </a:r>
                      <a:r>
                        <a:rPr lang="en-US" altLang="ko-KR" sz="900" b="0" i="0" u="none" strike="noStrike" baseline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TimeFormat</a:t>
                      </a: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 This is a format requirement only and does not imply either precision or accuracy.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If 12 bytes the format is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YYMMDDhhmmss</a:t>
                      </a:r>
                      <a:endParaRPr lang="en-US" altLang="ko-KR" sz="900" b="0" i="0" u="none" strike="noStrike" baseline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YY = Year 00 to 99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MM = Month 01 to 12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DD = Day 01 to 31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hh</a:t>
                      </a: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Hour 00 to 23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mm = Minute 00 to 59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ss</a:t>
                      </a: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Second 00 to 59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If 16 bytes the format is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YYYYMMDDhhmmsscc</a:t>
                      </a:r>
                      <a:endParaRPr lang="en-US" altLang="ko-KR" sz="900" b="0" i="0" u="none" strike="noStrike" baseline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YYYY = Year 0000 to 9999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MM = Month 01 to 12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DD = Day 01 to 31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hh</a:t>
                      </a: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Hour 00 to 23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mm = Minute 00 to 59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ss</a:t>
                      </a: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Second 00 to 59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cc = </a:t>
                      </a:r>
                      <a:r>
                        <a:rPr lang="en-US" altLang="ko-KR" sz="900" b="0" i="0" u="none" strike="noStrike" baseline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Centisecond</a:t>
                      </a: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00 to 99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79219"/>
              </p:ext>
            </p:extLst>
          </p:nvPr>
        </p:nvGraphicFramePr>
        <p:xfrm>
          <a:off x="404665" y="5897683"/>
          <a:ext cx="6062006" cy="1914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S2,F32 Date and Time Set Acknowledge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←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&lt;Bi TIACK&gt;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5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TIAACK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acknowledgement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code, 1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= Everything correct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= Too many SVIDs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= No more traces allowed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 = Invalid period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&gt;3 = Equipment-specified error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4-63 Reserved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04230" y="97160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997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961689"/>
              </p:ext>
            </p:extLst>
          </p:nvPr>
        </p:nvGraphicFramePr>
        <p:xfrm>
          <a:off x="404665" y="1000243"/>
          <a:ext cx="6062006" cy="5011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pt-BR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S2, F33 Define Report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→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pt-BR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2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1.   &lt;U4  DATAID&gt;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2.   L ,   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1.   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1.   &lt;U4  RPTID&gt;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2.   L ,  b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	1.   &lt;U4   VID&gt;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	…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	b.   &lt;U4  VID&gt;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…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a.   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1.   &lt;U4  RPTID&gt;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2.   L ,  c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	1.   &lt;U4   VID&gt;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	…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	c.   &lt;U4  VID&gt;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160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zero-length list following DATAID deletes all report definitions and associated links. See S2, F35.</a:t>
                      </a:r>
                    </a:p>
                    <a:p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zero-length list following RPTID deletes report type RPTID. All CEID links to this</a:t>
                      </a:r>
                      <a:r>
                        <a:rPr lang="en-US" altLang="ko-KR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RPTID are also deleted.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RPTID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Report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Variable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07070"/>
              </p:ext>
            </p:extLst>
          </p:nvPr>
        </p:nvGraphicFramePr>
        <p:xfrm>
          <a:off x="404665" y="6113955"/>
          <a:ext cx="6062006" cy="2341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S2, F34 Define Report Acknowledge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←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&lt;Bi DRACK&gt;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2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DRACK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Define Report Acknowledge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Code, 1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= Accept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= Denied. Insufficient space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= Denied. Invalid format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 = Denied. At least one RPTID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already defined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 = Denied. At least VID does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 exist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&gt;4 = Other errors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5-63 Reserved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04230" y="97160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52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517887"/>
              </p:ext>
            </p:extLst>
          </p:nvPr>
        </p:nvGraphicFramePr>
        <p:xfrm>
          <a:off x="332656" y="1277063"/>
          <a:ext cx="6062006" cy="4807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51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S2, F35 Link Event Report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→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19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14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host links Report IDs (RPTID) to Collection event IDs (CEID). These linked event</a:t>
                      </a:r>
                      <a:r>
                        <a:rPr lang="en-US" altLang="ko-KR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reports default to "disabled" upon linking. That is, the occurrence of an event would not cause the report to be sent until enabled. See S2, F37 for enabling events.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197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87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1.   &lt;U4  DATAID&gt;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2.   L ,   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1.   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1.   &lt;U4  CEID&gt;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2.   L ,  b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	1.   &lt;U4   RPTID&gt;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	…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	b.   &lt;U4  RPTID&gt;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…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a.   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1.   &lt;U4  CEID&gt;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2.   L ,  c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	1.   &lt;U4   RPTID&gt;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	…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	c.   &lt;U4  RPTID&gt;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848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zero-length list following CEID deletes all report links to that event.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8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CEID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Collected event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RPTID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Report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009969"/>
              </p:ext>
            </p:extLst>
          </p:nvPr>
        </p:nvGraphicFramePr>
        <p:xfrm>
          <a:off x="332656" y="6407067"/>
          <a:ext cx="6062006" cy="2341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S2, F36 Link Event Report Acknowledge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←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&lt;Bi DRACK&gt;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2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DRACK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Define Report Acknowledge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Code, 1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= Accept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= Denied. Insufficient space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= Denied. Invalid format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 = Denied. At least one RPTID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already defined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 = Denied. At least VID does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 exist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&gt;4 = Other errors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5-63 Reserved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700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895365"/>
              </p:ext>
            </p:extLst>
          </p:nvPr>
        </p:nvGraphicFramePr>
        <p:xfrm>
          <a:off x="404665" y="1170823"/>
          <a:ext cx="6062006" cy="3321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S2, F37 Enable/Disable Event Report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→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 requests to enable or disable reporting for a list of Collection events (CEID).</a:t>
                      </a:r>
                      <a:endParaRPr lang="en-US" altLang="ko-KR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1.   &lt;Bo  CEED&gt;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2.   L ,  n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1.   &lt;U4  CEID&gt;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…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n.   &lt;U4  CEID&gt;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56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zero-length list (n = 0) means all CEID.</a:t>
                      </a:r>
                      <a:endParaRPr lang="en-US" altLang="ko-KR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CEED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Collection event or trace enable/disable code, 1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FALSE = Disable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TRUE = Enable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CEID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Collected event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896013"/>
              </p:ext>
            </p:extLst>
          </p:nvPr>
        </p:nvGraphicFramePr>
        <p:xfrm>
          <a:off x="404665" y="4671771"/>
          <a:ext cx="6062006" cy="1772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S2, F38 Enable/Disable Event Report Acknowledge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←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&lt;Bi  ERACK&gt;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3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ERACK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Enable/Disable Event Report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Acknowledge Code, 1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= Accepted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= Denied. At least one CEID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does not exist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&gt;1 = Other Errors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2-63 Reserved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04230" y="97160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903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942527"/>
              </p:ext>
            </p:extLst>
          </p:nvPr>
        </p:nvGraphicFramePr>
        <p:xfrm>
          <a:off x="404665" y="1131280"/>
          <a:ext cx="6062007" cy="27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7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437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S2, F41 Host Command Send(H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→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E)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1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host sends a request to the equipment to perform the specified command with the</a:t>
                      </a:r>
                      <a:r>
                        <a:rPr lang="en-US" altLang="ko-KR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relevant parameters.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9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1.   &lt;A  RCMD&gt;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2.  L ,  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1.  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1.  &lt;A  CPNAME&gt;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2.  &lt;A  CPVAL&gt;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2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RCMD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Remote command code or string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CPNAME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Parameter name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0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CPVAL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Command Parameter Value.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04230" y="97160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384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40956"/>
              </p:ext>
            </p:extLst>
          </p:nvPr>
        </p:nvGraphicFramePr>
        <p:xfrm>
          <a:off x="404665" y="1115616"/>
          <a:ext cx="6062006" cy="563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00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S2, F42 Host Command Acknowledge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←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56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65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1.   &lt;Bi HCACK&gt;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2.   L ,  n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1.   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1.  &lt;A CPNAME&gt;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2.   &lt;*  CEPACK&gt;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…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n.   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1.  &lt;A CPNAME&gt;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2.   &lt;*  CEPACK&gt;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425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7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HCACK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 Command Parameter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Acknowledge Code, 1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= Acknowledge, command has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been performed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= Command does not exist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= Cannot perform now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 = At least one parameter is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invalid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 = Acknowledge, command will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 performed with completion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signaled later by an event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 = Rejected, Already in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Desired Condition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 = No such object exists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7-63 Reserved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CPNAME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Recipe name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93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CEPACK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Command Enhanced Parameter  </a:t>
                      </a:r>
                      <a:r>
                        <a:rPr lang="en-US" altLang="ko-KR" sz="900" b="0" i="0" u="none" strike="noStrike" baseline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cknowledge</a:t>
                      </a: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 If a specific value of CPNAME is defined to have a CEPVAL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that is a LIST, then CEPACK shall have the same structure as the corresponding list format of CEPVAL as used in S2,F49. Otherwise CEPACK will be a 1 byte integer. Enumerated: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= No error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= Parameter name (CPNAME)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does not exist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= Illegal value specified for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CEPVAL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 = Illegal format specified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for CEPVAL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 = Parameter name (CPNAME) not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valid as used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5-63 Reserved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04230" y="97160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110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017644"/>
              </p:ext>
            </p:extLst>
          </p:nvPr>
        </p:nvGraphicFramePr>
        <p:xfrm>
          <a:off x="404665" y="1131280"/>
          <a:ext cx="6062007" cy="58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7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437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S2, F49 Enhanced Remote Command Extension (ERC)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→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E)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1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host requests an object to perform the specified remote command with  its parameters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9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1.   &lt;A  DATAID&gt;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2.   &lt;A  OBJSPEC&gt;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3.   &lt;A  RCMD&gt;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4.  L ,  n     # of Parameter Groups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1.  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1.  &lt;A  CPNAME&gt;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2.  &lt;CEPVAL&gt;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2.  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1.  &lt;A  CPNAME&gt;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2.  &lt;CEPVAL&gt;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n.  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1.  &lt;A  CPNAME&gt;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2.  &lt;CEPVAL&gt;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2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DATAID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Data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OBJSPEC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A text string that has an internal format and that is used to point to a specific object instance.</a:t>
                      </a:r>
                    </a:p>
                    <a:p>
                      <a:pPr algn="l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The string is formed out of a sequence of formatted substrings, each specifying an object’s type and identifier.</a:t>
                      </a:r>
                    </a:p>
                    <a:p>
                      <a:pPr algn="l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The substring format has the following four fields: object type, colon character ‘:’, object identifier, greater-than symbol ‘&gt;’ where the colon character ‘:’ is used to terminate an object type and the greater than symbol ‘&gt;’ is used to terminate an identifier field.</a:t>
                      </a:r>
                    </a:p>
                    <a:p>
                      <a:pPr algn="l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The object type field may be omitted where it may be otherwise determined. The final ‘&gt;’ is optional.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9286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RCMD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Remote command code or string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79205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CPNAME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Parameter name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0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CEPVAL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Command Parameter Value.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04230" y="97160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804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6425"/>
              </p:ext>
            </p:extLst>
          </p:nvPr>
        </p:nvGraphicFramePr>
        <p:xfrm>
          <a:off x="404665" y="1115616"/>
          <a:ext cx="6062006" cy="591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00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S2, F50 Enhanced Remote Command Ack. (ERCA)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←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56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65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1.   &lt;Bi HCACK&gt;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2.   L ,  n	# of Parameter Groups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1.   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1.  &lt;A CPNAME&gt;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2.   &lt;*  CEPACK&gt;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n.   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1.  &lt;A CPNAME&gt;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2.   &lt;*  CEPACK&gt;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425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7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HCACK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 Command Parameter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Acknowledge Code, 1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= Acknowledge, command has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been performed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= Command does not exist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= Cannot perform now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 = At least one parameter is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invalid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 = Acknowledge, command will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 performed with completion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signaled later by an event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 = Rejected, Already in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Desired Condition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 = No such object exists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7-63 Reserved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CPNAME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Recipe name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93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CEPACK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Command Enhanced Parameter  </a:t>
                      </a:r>
                      <a:r>
                        <a:rPr lang="en-US" altLang="ko-KR" sz="900" b="0" i="0" u="none" strike="noStrike" baseline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cknowledge</a:t>
                      </a: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 If a specific value of CPNAME is defined to have a CEPVAL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that is a LIST, then CEPACK shall have the same structure as the corresponding list format of CEPVAL as used in S2,F49. Otherwise CEPACK will be a 1 byte integer. Enumerated: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= No error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= Parameter name (CPNAME)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does not exist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= Illegal value specified for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CEPVAL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 = Illegal format specified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for CEPVAL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 = Parameter name (CPNAME) not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valid as used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5-63 Reserved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04230" y="97160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1940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4664" y="1100951"/>
            <a:ext cx="1436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4.4 STREAM 3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179986"/>
              </p:ext>
            </p:extLst>
          </p:nvPr>
        </p:nvGraphicFramePr>
        <p:xfrm>
          <a:off x="372115" y="1399254"/>
          <a:ext cx="6062006" cy="696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39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S3, F41 Work Order Request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→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</a:t>
                      </a:r>
                      <a:r>
                        <a:rPr lang="ko-KR" altLang="en-US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에서 </a:t>
                      </a: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work</a:t>
                      </a:r>
                      <a:r>
                        <a:rPr lang="ko-KR" altLang="en-US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관련 모든 정보 </a:t>
                      </a: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message</a:t>
                      </a:r>
                      <a:endParaRPr lang="en-US" altLang="ko-KR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1.  &lt;A  '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WorkOrder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'&gt;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2.  &lt;A  EQPID&gt;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3.  &lt;L [1]  		  				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1.  &lt;L [2]	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1.  &lt;A [1] '0'&gt;  --------------- job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순서	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2.  &lt;L [1]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	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  &lt;L [6]						       1.  &lt;L [2]						              1.  &lt;A [10] '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sorterType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'&gt;  --------------- sorter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종류		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              2.  &lt;A&gt;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            &gt;				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       2.  &lt;L [2]						              1. &lt;A [8] '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inPortId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’&gt;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             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&lt;A [1] '1'&gt;   --------------- in port id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            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       3.  &lt;L [2]						              1. &lt;A [8] '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inCarrId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’&gt;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             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&lt;A [6] 'CST022'&gt;   --------------- in carrier id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            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       4.  &lt;L [2]						              1. &lt;A [9]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outPortId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’&gt;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             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&lt;A [1] ‘2'&gt;   --------------- out port id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            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       5.  &lt;L [2]						              1. &lt;A [9]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outCarrId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’&gt;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             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&lt;A [6] 'CST011'&gt;   --------------- out carrier id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            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       6.  &lt;L [1]						              1. &lt;L [2]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                 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&lt;L [2] 						1.  &lt;A [4] 'PPID'&gt;			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2.  &lt;A [6] 'RCP001'&gt;   ---------------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ppid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                       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	                  2.  &lt;L [2]						1.  &lt;A  'SLOT_DATA'&gt;   --------------- slot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정보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(slot count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로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list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구성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			2.  &lt;L [n] slot count					   1.  &lt;L [7]						       1.  &lt;L [2]						           1.  &lt;A [12] '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inCarrSlotNo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'&gt;					           2.  &lt;A [1] '6'&gt;   --------------- in carrier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slotno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	            &gt;								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4230" y="97160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8248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612232"/>
              </p:ext>
            </p:extLst>
          </p:nvPr>
        </p:nvGraphicFramePr>
        <p:xfrm>
          <a:off x="372115" y="1043608"/>
          <a:ext cx="6062006" cy="5582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      2.  &lt;L [2]						  1.  &lt;A [10] '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manualInsp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'&gt;					  2.  &lt;A [1] 'N'&gt;   ---------------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자주검사여부				  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				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      3.  &lt;L [2] 						  1.  &lt;A [10] '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prodMtrlId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'&gt;					  2.  &lt;A [9] 'GLASS_006'&gt;   --------------- glass id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          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            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      4.  &lt;L [2]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           1.  &lt;A [9] '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slotState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'&gt;					  2. &lt;A [1] '1'&gt;   --------------- slot state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	  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       5.  &lt;L [2]						  1. &lt;A [13] '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outCarrSlotNo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’&gt;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           2. &lt;A [1] '6'&gt;   --------------- out carrier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slotno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	  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				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       6.  &lt;L [2]						  1.  &lt;A [5] '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lotId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'&gt;					  2.  &lt;A [13] 'LOT_230217005'&gt;   --------------- lot id	 		   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        7.  &lt;L [2]						 1.  &lt;A [8] '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mtrlFace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'&gt;					 2.  &lt;A [3] 'TBT'&gt;   --------------- top/bottom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여부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TTT:top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TBT:bottom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		    &gt;						&gt;				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      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   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&gt;		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6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EQPID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 i="0" u="none" strike="noStrike" baseline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장비아이디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‘AP-MR-01’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slot count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Tray 1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개 당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Glass 20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개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617076"/>
              </p:ext>
            </p:extLst>
          </p:nvPr>
        </p:nvGraphicFramePr>
        <p:xfrm>
          <a:off x="372115" y="6804248"/>
          <a:ext cx="6062006" cy="1487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S3, F42 Work Order Request Acknowledge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←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&lt;Bi  ACKC5&gt;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ACKC5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Acknowledge code, 1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= Accepted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&gt;0 = Error, not accepted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1-63 Reserved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4230" y="97160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69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04230" y="526273"/>
            <a:ext cx="5556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ahoma" pitchFamily="34" charset="0"/>
                <a:cs typeface="Tahoma" pitchFamily="34" charset="0"/>
              </a:rPr>
              <a:t>1. Unpacking Loader Equipment Specifications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55713" y="1023863"/>
            <a:ext cx="1135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1.1 Layout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7E44AC-1C73-495B-251D-3C816FE88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66" y="6269002"/>
            <a:ext cx="5307112" cy="23255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1C2B7E8-1FEF-B769-2737-81D20E487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266" y="1494693"/>
            <a:ext cx="2304256" cy="4661483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039D744-3FAD-4797-762E-D1F1B43FF1CB}"/>
              </a:ext>
            </a:extLst>
          </p:cNvPr>
          <p:cNvSpPr/>
          <p:nvPr/>
        </p:nvSpPr>
        <p:spPr>
          <a:xfrm>
            <a:off x="1196752" y="4080940"/>
            <a:ext cx="648072" cy="288032"/>
          </a:xfrm>
          <a:prstGeom prst="rightArrow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85F7D3F-1C94-C608-A06A-264701BEF9F6}"/>
              </a:ext>
            </a:extLst>
          </p:cNvPr>
          <p:cNvSpPr/>
          <p:nvPr/>
        </p:nvSpPr>
        <p:spPr>
          <a:xfrm flipH="1">
            <a:off x="1196752" y="5376478"/>
            <a:ext cx="648072" cy="288032"/>
          </a:xfrm>
          <a:prstGeom prst="rightArrow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B75341C-C1C5-D152-7B8D-565579D868F8}"/>
              </a:ext>
            </a:extLst>
          </p:cNvPr>
          <p:cNvSpPr/>
          <p:nvPr/>
        </p:nvSpPr>
        <p:spPr>
          <a:xfrm rot="5400000" flipH="1">
            <a:off x="3248980" y="1299799"/>
            <a:ext cx="648072" cy="288032"/>
          </a:xfrm>
          <a:prstGeom prst="rightArrow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276B93-3744-CFDB-E72B-21F14E91CB5E}"/>
              </a:ext>
            </a:extLst>
          </p:cNvPr>
          <p:cNvSpPr/>
          <p:nvPr/>
        </p:nvSpPr>
        <p:spPr>
          <a:xfrm>
            <a:off x="3105337" y="2795635"/>
            <a:ext cx="1117546" cy="728653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Buffer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A2828A-A5F0-72FC-29A1-79E24E75DD9E}"/>
              </a:ext>
            </a:extLst>
          </p:cNvPr>
          <p:cNvSpPr/>
          <p:nvPr/>
        </p:nvSpPr>
        <p:spPr>
          <a:xfrm>
            <a:off x="1848974" y="3923928"/>
            <a:ext cx="1187999" cy="728653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4</a:t>
            </a:r>
            <a:r>
              <a:rPr lang="ko-KR" altLang="en-US" b="1" dirty="0">
                <a:solidFill>
                  <a:srgbClr val="0000FF"/>
                </a:solidFill>
              </a:rPr>
              <a:t>단 </a:t>
            </a:r>
            <a:r>
              <a:rPr lang="en-US" altLang="ko-KR" b="1" dirty="0">
                <a:solidFill>
                  <a:srgbClr val="0000FF"/>
                </a:solidFill>
              </a:rPr>
              <a:t>Tray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Loading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44958D-A0B4-15C4-335B-7791FA6C95CA}"/>
              </a:ext>
            </a:extLst>
          </p:cNvPr>
          <p:cNvSpPr/>
          <p:nvPr/>
        </p:nvSpPr>
        <p:spPr>
          <a:xfrm>
            <a:off x="1848974" y="5119610"/>
            <a:ext cx="1188000" cy="728653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간지 </a:t>
            </a:r>
            <a:r>
              <a:rPr lang="en-US" altLang="ko-KR" sz="1600" b="1" dirty="0">
                <a:solidFill>
                  <a:srgbClr val="0000FF"/>
                </a:solidFill>
              </a:rPr>
              <a:t>Tray</a:t>
            </a:r>
          </a:p>
          <a:p>
            <a:pPr algn="ctr"/>
            <a:r>
              <a:rPr lang="en-US" altLang="ko-KR" sz="1600" b="1" dirty="0">
                <a:solidFill>
                  <a:srgbClr val="0000FF"/>
                </a:solidFill>
              </a:rPr>
              <a:t>Unloading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4F054B-2EDF-08EB-BD62-CD4B4F98B9B8}"/>
              </a:ext>
            </a:extLst>
          </p:cNvPr>
          <p:cNvSpPr/>
          <p:nvPr/>
        </p:nvSpPr>
        <p:spPr>
          <a:xfrm>
            <a:off x="3099697" y="3769857"/>
            <a:ext cx="1129185" cy="2295547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Glass &amp; Paper Transfer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25196B-583D-8E9B-20B8-843881E6BD8A}"/>
              </a:ext>
            </a:extLst>
          </p:cNvPr>
          <p:cNvSpPr/>
          <p:nvPr/>
        </p:nvSpPr>
        <p:spPr>
          <a:xfrm>
            <a:off x="3093699" y="1715075"/>
            <a:ext cx="1129185" cy="803896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0000FF"/>
                </a:solidFill>
              </a:rPr>
              <a:t>EFEM</a:t>
            </a:r>
            <a:r>
              <a:rPr lang="ko-KR" altLang="en-US" sz="1600" b="1" dirty="0">
                <a:solidFill>
                  <a:srgbClr val="0000FF"/>
                </a:solidFill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</a:rPr>
              <a:t>Glass</a:t>
            </a:r>
          </a:p>
          <a:p>
            <a:pPr algn="ctr"/>
            <a:r>
              <a:rPr lang="en-US" altLang="ko-KR" sz="1600" b="1" dirty="0">
                <a:solidFill>
                  <a:srgbClr val="0000FF"/>
                </a:solidFill>
              </a:rPr>
              <a:t>Loading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6230AF-18BF-A0B0-17EC-19145562979E}"/>
              </a:ext>
            </a:extLst>
          </p:cNvPr>
          <p:cNvSpPr/>
          <p:nvPr/>
        </p:nvSpPr>
        <p:spPr>
          <a:xfrm>
            <a:off x="3105336" y="2555776"/>
            <a:ext cx="1117547" cy="193865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0000FF"/>
                </a:solidFill>
              </a:rPr>
              <a:t>USC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8877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4664" y="1100951"/>
            <a:ext cx="1436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4.5 STREAM 5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72115" y="1399254"/>
          <a:ext cx="6062006" cy="4432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S5, F1 Alarm Report Send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←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This message is sent whenever an alarm changes states to "Set" or "Clear"</a:t>
                      </a:r>
                      <a:endParaRPr lang="en-US" altLang="ko-KR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1.  &lt;Bi  ALCD&gt;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2.  &lt;U4  ALID&gt;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3.  &lt;A  ALTX&gt;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6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1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ALCD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Alarm code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bit 8 = 1 means alarm set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bit 8 = 0 means alarm cleared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bit 7-1 is alarm category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= Not used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= Personal safety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= Equipment safety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 = Parameter control warning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 = Parameter control error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 = Irrecoverable error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 = Equipment status warning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 = Attention flags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 = Data integrity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&gt;8 = Other categories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Alarm identification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ALTX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Alarm text limited to 40 characters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72115" y="5964363"/>
          <a:ext cx="6062006" cy="1487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S5, F2 Alarm Report Acknowledge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→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&lt;Bi  ACKC5&gt;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ACKC5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Acknowledge code, 1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= Accepted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&gt;0 = Error, not accepted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1-63 Reserved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4230" y="97160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2799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595848"/>
              </p:ext>
            </p:extLst>
          </p:nvPr>
        </p:nvGraphicFramePr>
        <p:xfrm>
          <a:off x="404665" y="1067819"/>
          <a:ext cx="6062006" cy="2496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S5, F3 Enable/Disable Alarm Send 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→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E)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80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This message enables or disables an alarm from being reported to the host. Some</a:t>
                      </a:r>
                      <a:r>
                        <a:rPr lang="en-US" altLang="ko-KR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alarms (safety related) are not controllable in this way.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1.  &lt;Bi  ALED&gt;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2.  &lt;U4  ALID&gt;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6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Alarm enable/disable code, 1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bit 8 = 1 means enable alarm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bit 8 = 0 means disable alarm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Alarm identification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042257"/>
              </p:ext>
            </p:extLst>
          </p:nvPr>
        </p:nvGraphicFramePr>
        <p:xfrm>
          <a:off x="404665" y="4020147"/>
          <a:ext cx="6062006" cy="1487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S5, F4 Enable/Disable Alarm Acknowledge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←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&lt;Bi  ACKC5&gt;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ACKC5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Acknowledge code, 1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= Accepted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&gt;0 = Error, not accepted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1-63 Reserved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04230" y="97160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1274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202412"/>
              </p:ext>
            </p:extLst>
          </p:nvPr>
        </p:nvGraphicFramePr>
        <p:xfrm>
          <a:off x="332656" y="1115411"/>
          <a:ext cx="6062006" cy="2304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374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S5, F5 List Alarms Request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→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E)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57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72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host requests the equipment to send information on currently defined alarms.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572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6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&lt;U4  ALID1, . . .,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ALIDn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5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389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zero-length item (n = 0) means send all possible alarms regardless of the state of</a:t>
                      </a:r>
                    </a:p>
                    <a:p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ALED.</a:t>
                      </a:r>
                      <a:endParaRPr lang="en-US" altLang="ko-KR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5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Alarm identification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38660"/>
              </p:ext>
            </p:extLst>
          </p:nvPr>
        </p:nvGraphicFramePr>
        <p:xfrm>
          <a:off x="332656" y="3683624"/>
          <a:ext cx="6062006" cy="4992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46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S5, F6 List Alarms Data 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←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721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22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m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1.   L ,  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1.  &lt;Bi  ALCD&gt;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2.  &lt;U4  ALID&gt;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3.  &lt;A  ALTX&gt;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…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m.   L ,  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1.  &lt;Bi  ALCD&gt;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2.  &lt;U4  ALID&gt;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3.  &lt;A  ALTX&gt;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482"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If m = 0, no response can be made. A zero-length item returned for ALCD or ALTX</a:t>
                      </a:r>
                    </a:p>
                    <a:p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means that value does not exist.</a:t>
                      </a:r>
                      <a:endParaRPr lang="en-US" altLang="ko-KR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6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682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ALCD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Alarm code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bit 8 = 1 means alarm set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bit 8 = 0 means alarm cleared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bit 7-1 is alarm category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= Not used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= Personal safety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= Equipment safety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 = Parameter control warning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 = Parameter control error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 = Irrecoverable error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 = Equipment status warning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 = Attention flags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 = Data integrity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&gt;8 = Other categories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Alarm identification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ALTX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Alarm text limited to 40 characters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04230" y="97160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750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019815"/>
              </p:ext>
            </p:extLst>
          </p:nvPr>
        </p:nvGraphicFramePr>
        <p:xfrm>
          <a:off x="368661" y="1105795"/>
          <a:ext cx="6062006" cy="1233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397">
                <a:tc gridSpan="2"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S5, F7 List Alarms Request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→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E)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List alarms</a:t>
                      </a:r>
                      <a:r>
                        <a:rPr lang="en-US" altLang="ko-KR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which are enabled.</a:t>
                      </a:r>
                      <a:endParaRPr lang="en-US" altLang="ko-KR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Header only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8817"/>
              </p:ext>
            </p:extLst>
          </p:nvPr>
        </p:nvGraphicFramePr>
        <p:xfrm>
          <a:off x="368661" y="2606763"/>
          <a:ext cx="6062006" cy="5565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S5, F8 List Alarms Data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←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7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m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1.   L ,  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1.  &lt;Bi  ALCD&gt;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2.  &lt;U4  ALID&gt;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3.  &lt;A  ALTX&gt;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…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m.   L ,  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1.  &lt;Bi  ALCD&gt;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2.  &lt;U4  ALID&gt;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3.  &lt;A  ALTX&gt;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12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If m = 0, no response can be made. A zero-length item returned for ALCD or ALTX</a:t>
                      </a:r>
                    </a:p>
                    <a:p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means that value does not exist.</a:t>
                      </a:r>
                      <a:endParaRPr lang="en-US" altLang="ko-KR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1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ALCD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Alarm code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bit 8 = 1 means alarm set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bit 8 = 0 means alarm cleared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bit 7-1 is alarm category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= Not used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= Personal safety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= Equipment safety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 = Parameter control warning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 = Parameter control error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 = Irrecoverable error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 = Equipment status warning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 = Attention flags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 = Data integrity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&gt;8 = Other categories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Alarm identification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ALTX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Alarm text limited to 40 characters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04230" y="97160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9030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4664" y="1167879"/>
            <a:ext cx="1436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4.6 STREAM 6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4230" y="97160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FFB778C-6BB1-27D3-3B9D-93F444907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47230"/>
              </p:ext>
            </p:extLst>
          </p:nvPr>
        </p:nvGraphicFramePr>
        <p:xfrm>
          <a:off x="371183" y="1483739"/>
          <a:ext cx="6062006" cy="5510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S6, F1 Trace Data Send  (H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←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2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Description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Trace Samples configured with S2, F23 messages are sent to the host in these messages.</a:t>
                      </a:r>
                      <a:endParaRPr lang="en-US" altLang="ko-KR" sz="1000" b="1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lt"/>
                          <a:cs typeface="Tahoma" pitchFamily="34" charset="0"/>
                        </a:rPr>
                        <a:t>Structure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L ,  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  &lt;U4  TRID&gt;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  &lt;U4  SMPLN&gt;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3.  &lt;A  STIME&gt;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L, 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  &lt;* SV&gt;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n.  &lt;* SV&gt;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20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lt"/>
                          <a:cs typeface="Tahoma" pitchFamily="34" charset="0"/>
                        </a:rPr>
                        <a:t>Dictionary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TRID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Trace request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SMPLN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Sample number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STIME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Sample time, 12 or 16 bytes. NOTE 3: The 16-byte format is currently optional. After January 1, 1998, the 16-byte format shall be required on new and updated implementations. Support for the 12-byte format shall be supported as a </a:t>
                      </a:r>
                      <a:r>
                        <a:rPr lang="en-US" altLang="ko-KR" sz="900" b="0" i="0" u="none" strike="noStrike" baseline="0" dirty="0" err="1">
                          <a:latin typeface="+mn-lt"/>
                        </a:rPr>
                        <a:t>onfigurable</a:t>
                      </a:r>
                      <a:endParaRPr lang="en-US" altLang="ko-KR" sz="900" b="0" i="0" u="none" strike="noStrike" baseline="0" dirty="0">
                        <a:latin typeface="+mn-lt"/>
                      </a:endParaRP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option using the equipment constant </a:t>
                      </a:r>
                      <a:r>
                        <a:rPr lang="en-US" altLang="ko-KR" sz="900" b="0" i="0" u="none" strike="noStrike" baseline="0" dirty="0" err="1">
                          <a:latin typeface="+mn-lt"/>
                        </a:rPr>
                        <a:t>TimeFormat</a:t>
                      </a:r>
                      <a:r>
                        <a:rPr lang="en-US" altLang="ko-KR" sz="900" b="0" i="0" u="none" strike="noStrike" baseline="0" dirty="0">
                          <a:latin typeface="+mn-lt"/>
                        </a:rPr>
                        <a:t>. This is a format requirement only and does not imply either precision or accuracy.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If 12 bytes the format is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 err="1">
                          <a:latin typeface="+mn-lt"/>
                        </a:rPr>
                        <a:t>YYMMDDhhmmss</a:t>
                      </a:r>
                      <a:endParaRPr lang="en-US" altLang="ko-KR" sz="900" b="0" i="0" u="none" strike="noStrike" baseline="0" dirty="0">
                        <a:latin typeface="+mn-lt"/>
                      </a:endParaRP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YY = Year 00 to 99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MM = Month 01 to 12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DD = Day 01 to 31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 err="1">
                          <a:latin typeface="+mn-lt"/>
                        </a:rPr>
                        <a:t>hh</a:t>
                      </a:r>
                      <a:r>
                        <a:rPr lang="en-US" altLang="ko-KR" sz="900" b="0" i="0" u="none" strike="noStrike" baseline="0" dirty="0">
                          <a:latin typeface="+mn-lt"/>
                        </a:rPr>
                        <a:t> = Hour 00 to 23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mm = Minute 00 to 59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 err="1">
                          <a:latin typeface="+mn-lt"/>
                        </a:rPr>
                        <a:t>ss</a:t>
                      </a:r>
                      <a:r>
                        <a:rPr lang="en-US" altLang="ko-KR" sz="900" b="0" i="0" u="none" strike="noStrike" baseline="0" dirty="0">
                          <a:latin typeface="+mn-lt"/>
                        </a:rPr>
                        <a:t> = Second 00 to 59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If 16 bytes the format is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 err="1">
                          <a:latin typeface="+mn-lt"/>
                        </a:rPr>
                        <a:t>YYYYMMDDhhmmsscc</a:t>
                      </a:r>
                      <a:endParaRPr lang="en-US" altLang="ko-KR" sz="900" b="0" i="0" u="none" strike="noStrike" baseline="0" dirty="0">
                        <a:latin typeface="+mn-lt"/>
                      </a:endParaRP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YYYY = Year 0000 to 9999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MM = Month 01 to 12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DD = Day 01 to 31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 err="1">
                          <a:latin typeface="+mn-lt"/>
                        </a:rPr>
                        <a:t>hh</a:t>
                      </a:r>
                      <a:r>
                        <a:rPr lang="en-US" altLang="ko-KR" sz="900" b="0" i="0" u="none" strike="noStrike" baseline="0" dirty="0">
                          <a:latin typeface="+mn-lt"/>
                        </a:rPr>
                        <a:t> = Hour 00 to 23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mm = Minute 00 to 59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 err="1">
                          <a:latin typeface="+mn-lt"/>
                        </a:rPr>
                        <a:t>ss</a:t>
                      </a:r>
                      <a:r>
                        <a:rPr lang="en-US" altLang="ko-KR" sz="900" b="0" i="0" u="none" strike="noStrike" baseline="0" dirty="0">
                          <a:latin typeface="+mn-lt"/>
                        </a:rPr>
                        <a:t> = Second 00 to 59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cc = </a:t>
                      </a:r>
                      <a:r>
                        <a:rPr lang="en-US" altLang="ko-KR" sz="900" b="0" i="0" u="none" strike="noStrike" baseline="0" dirty="0" err="1">
                          <a:latin typeface="+mn-lt"/>
                        </a:rPr>
                        <a:t>Centisecond</a:t>
                      </a:r>
                      <a:r>
                        <a:rPr lang="en-US" altLang="ko-KR" sz="900" b="0" i="0" u="none" strike="noStrike" baseline="0" dirty="0">
                          <a:latin typeface="+mn-lt"/>
                        </a:rPr>
                        <a:t> 00 to 99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SV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Status variable value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2345F14-D298-1F03-97B8-6E9B4E4D4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13790"/>
              </p:ext>
            </p:extLst>
          </p:nvPr>
        </p:nvGraphicFramePr>
        <p:xfrm>
          <a:off x="371183" y="7244379"/>
          <a:ext cx="6062006" cy="1432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 S6, F2 Trace Data Acknowledge (H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→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 E)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lt"/>
                          <a:cs typeface="Tahoma" pitchFamily="34" charset="0"/>
                        </a:rPr>
                        <a:t>Structure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&lt;Bi  ACKC6&gt;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20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lt"/>
                          <a:cs typeface="Tahoma" pitchFamily="34" charset="0"/>
                        </a:rPr>
                        <a:t>Dictionary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ACKC6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Acknowledge code, 1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0 = Accepted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&gt;0 = Error, not accepted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1-63 Reserved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8623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588145"/>
              </p:ext>
            </p:extLst>
          </p:nvPr>
        </p:nvGraphicFramePr>
        <p:xfrm>
          <a:off x="388425" y="1403648"/>
          <a:ext cx="6062006" cy="5169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4551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S6, F11 Event Report Send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←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58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632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machine sends a defined, event linked and enabled group of reports to the host on</a:t>
                      </a:r>
                      <a:r>
                        <a:rPr lang="en-US" altLang="ko-KR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linked event. This is a message that possibly requires a preceding S6, F5/F6 </a:t>
                      </a:r>
                      <a:r>
                        <a:rPr lang="en-US" altLang="ko-KR" sz="9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multiblock</a:t>
                      </a: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enquire/grant transaction.</a:t>
                      </a:r>
                      <a:endParaRPr lang="en-US" altLang="ko-KR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589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0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1.   &lt;U4  DATAID&gt;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2.  &lt;U4  CEID&gt;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3.  L ,  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1.  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1.  &lt;U4  RPTID&gt;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2.   L ,  b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	1.  &lt;*V&gt;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	…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	b.  &lt;*V&gt;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…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a.  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1.  &lt;U4  RPTID&gt;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2.   L ,  c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	1.  &lt;*V&gt;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	…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	c.  &lt;*V&gt;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5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121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If there are no reports linked to the event a "null" report is assumed. A zero-length list</a:t>
                      </a:r>
                    </a:p>
                    <a:p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for # of reports (a = 0) means there are no reports linked to the given CEID.</a:t>
                      </a:r>
                      <a:endParaRPr lang="en-US" altLang="ko-KR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1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5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CEID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Collected event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5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RPTID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Report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05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Variable data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183327"/>
              </p:ext>
            </p:extLst>
          </p:nvPr>
        </p:nvGraphicFramePr>
        <p:xfrm>
          <a:off x="388425" y="6823379"/>
          <a:ext cx="6062006" cy="1487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S6, F12 Event Report Acknowledge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→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&lt;Bi  ACKC6&gt;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ACKC6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Acknowledge code, 1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= Accepted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&gt;0 = Error, not accepted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1-63 Reserved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4230" y="97160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2030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4664" y="1115616"/>
            <a:ext cx="1436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4.7 STREAM 9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939514"/>
              </p:ext>
            </p:extLst>
          </p:nvPr>
        </p:nvGraphicFramePr>
        <p:xfrm>
          <a:off x="394624" y="1546974"/>
          <a:ext cx="6062006" cy="189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609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S9, F1 Unrecognized Device ID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←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60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609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Device ID specified in block header is not defined in the machine.</a:t>
                      </a:r>
                      <a:endParaRPr lang="en-US" altLang="ko-KR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609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6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&lt;Bi  MHEAD&gt;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383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MHEAD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SECS message block header associated with message block in error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087146"/>
              </p:ext>
            </p:extLst>
          </p:nvPr>
        </p:nvGraphicFramePr>
        <p:xfrm>
          <a:off x="394624" y="3617264"/>
          <a:ext cx="6062006" cy="189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2126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S9, F3 Unrecognized Stream Type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←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076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076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Machine does not recognize the stream type in the message block header.</a:t>
                      </a:r>
                      <a:endParaRPr lang="en-US" altLang="ko-KR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076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0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&lt;Bi  MHEAD&gt;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076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MHEAD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SECS message block header associated with message block in error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600860"/>
              </p:ext>
            </p:extLst>
          </p:nvPr>
        </p:nvGraphicFramePr>
        <p:xfrm>
          <a:off x="394624" y="5705496"/>
          <a:ext cx="6062006" cy="189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262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S9, F5 Unrecognized Function Type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←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26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262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Machine does not recognize the stream type in the message block header.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262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2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&lt;Bi  MHEAD&gt;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264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2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MHEAD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SECS message block header associated with message block in error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04230" y="97160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3015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319780"/>
              </p:ext>
            </p:extLst>
          </p:nvPr>
        </p:nvGraphicFramePr>
        <p:xfrm>
          <a:off x="368661" y="3504863"/>
          <a:ext cx="6062006" cy="2104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5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5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S9, F9 Transaction Timer Timeout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←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20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This error specifies that a transaction / receive timer has timed out and the transaction</a:t>
                      </a:r>
                      <a:r>
                        <a:rPr lang="en-US" altLang="ko-KR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aborted. The host system should respond to this message in a suitable manner to keep</a:t>
                      </a:r>
                      <a:r>
                        <a:rPr lang="en-US" altLang="ko-KR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system operational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&lt;Bi  MHEAD&gt;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MHEAD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SECS message block header associated with message block in error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047554"/>
              </p:ext>
            </p:extLst>
          </p:nvPr>
        </p:nvGraphicFramePr>
        <p:xfrm>
          <a:off x="368661" y="5853507"/>
          <a:ext cx="6062006" cy="1814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5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5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S9, F11 Data Too Long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←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machine has been sent more data than it can handle.</a:t>
                      </a:r>
                      <a:endParaRPr lang="en-US" altLang="ko-KR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&lt;Bi  MHEAD&gt;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MHEAD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SECS message block header associated with message block in error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615844"/>
              </p:ext>
            </p:extLst>
          </p:nvPr>
        </p:nvGraphicFramePr>
        <p:xfrm>
          <a:off x="368661" y="1293582"/>
          <a:ext cx="6062006" cy="2089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S9, F7 Illegal Data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←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80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This error signifies that the stream and function were correctly interpreted but the</a:t>
                      </a:r>
                      <a:r>
                        <a:rPr lang="en-US" altLang="ko-KR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associated data was not.</a:t>
                      </a:r>
                      <a:endParaRPr lang="en-US" altLang="ko-KR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&lt;Bi  MHEAD&gt;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MHEAD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SECS message block header associated with message block in error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4230" y="97160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4352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4664" y="1076607"/>
            <a:ext cx="15504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4.8 STREAM 10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693915"/>
              </p:ext>
            </p:extLst>
          </p:nvPr>
        </p:nvGraphicFramePr>
        <p:xfrm>
          <a:off x="368661" y="1489390"/>
          <a:ext cx="6062006" cy="2501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S10, F3 Terminal Display (Single)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→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host requests a text message be displayed on the machine.</a:t>
                      </a:r>
                      <a:endParaRPr lang="en-US" altLang="ko-KR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1.  &lt;Bi  TID&gt;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2.  &lt;A  TEXT&gt;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6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Terminal number, 1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= Single or main terminal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&gt;0 = Additional terminals at the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same equipment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single line of characters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4230" y="97160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009470"/>
              </p:ext>
            </p:extLst>
          </p:nvPr>
        </p:nvGraphicFramePr>
        <p:xfrm>
          <a:off x="368661" y="4455747"/>
          <a:ext cx="6062006" cy="1772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S10, F4 Terminal Display (Single) Acknowledge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←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&lt;Bi  ACKC10&gt;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3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ACKC10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Acknowledge Code, 1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= Accepted for display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= Message will not be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displayed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= Terminal not available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3-63 Reserved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0825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04230" y="584888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 SCENARIO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04664" y="1239887"/>
            <a:ext cx="21371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5.1 Message Scenario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13560" y="1666890"/>
            <a:ext cx="35149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cs typeface="Tahoma" panose="020B0604030504040204" pitchFamily="34" charset="0"/>
              </a:rPr>
              <a:t>■ </a:t>
            </a:r>
            <a:r>
              <a:rPr lang="en-US" altLang="ko-KR" sz="1000" dirty="0">
                <a:ea typeface="Tahoma" panose="020B0604030504040204" pitchFamily="34" charset="0"/>
                <a:cs typeface="Tahoma" panose="020B0604030504040204" pitchFamily="34" charset="0"/>
              </a:rPr>
              <a:t>Host Attempts to Establish Communications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570001"/>
              </p:ext>
            </p:extLst>
          </p:nvPr>
        </p:nvGraphicFramePr>
        <p:xfrm>
          <a:off x="452287" y="1979712"/>
          <a:ext cx="6073057" cy="1668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9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lt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lt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Establish Communications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S1, F13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841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Communications state is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enabled (any substate)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431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S1, F14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Reply COMMACK =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Accept and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Communications state =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COMMUNICATING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946546"/>
              </p:ext>
            </p:extLst>
          </p:nvPr>
        </p:nvGraphicFramePr>
        <p:xfrm>
          <a:off x="452287" y="4139952"/>
          <a:ext cx="6073057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Communications State =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 COMMUNICATING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5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S1, F13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[LOOP]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[LOOP] -- SEND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Establish Communications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Request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3782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Establish Communications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Acknowledge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S1, F14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[IF] S1, F14 received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without timeouts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[THEN] exit loop -- SEND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[ELSE] Delay for interval in</a:t>
                      </a:r>
                    </a:p>
                    <a:p>
                      <a:r>
                        <a:rPr lang="en-US" altLang="ko-KR" sz="1000" b="0" i="0" u="none" strike="noStrike" kern="1200" baseline="0" dirty="0" err="1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EstablishCommunications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Timeout 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[ENDIF]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[END_LOOP]--SEND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[IF] COMMACK = Accept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[THEN] Communications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state =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Communicating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exit loop --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[ELSE] Reset timer for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delay, and delay for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interval specified in</a:t>
                      </a:r>
                    </a:p>
                    <a:p>
                      <a:r>
                        <a:rPr lang="en-US" altLang="ko-KR" sz="1000" b="0" i="0" u="none" strike="noStrike" kern="1200" baseline="0" dirty="0" err="1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EstablishCommunications</a:t>
                      </a:r>
                      <a:endParaRPr lang="en-US" altLang="ko-KR" sz="1000" b="0" i="0" u="none" strike="noStrike" kern="1200" baseline="0" dirty="0">
                        <a:solidFill>
                          <a:schemeClr val="dk1"/>
                        </a:solidFill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Timeout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[ENDIF]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[END_LOOP]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98330" y="3806334"/>
            <a:ext cx="6337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■ </a:t>
            </a:r>
            <a:r>
              <a:rPr lang="en-US" altLang="ko-KR" sz="1000" dirty="0"/>
              <a:t>Equipment Attempts To Establish Communications and Host Acknowledges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3708648" y="3084216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996952" y="2411760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429000" y="4887973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2919802" y="5595422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91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ED5F37-E978-FAC6-A7C0-68FBA8337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857" y="1298233"/>
            <a:ext cx="1657350" cy="3352800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641539"/>
              </p:ext>
            </p:extLst>
          </p:nvPr>
        </p:nvGraphicFramePr>
        <p:xfrm>
          <a:off x="567157" y="5148064"/>
          <a:ext cx="5604750" cy="2886225"/>
        </p:xfrm>
        <a:graphic>
          <a:graphicData uri="http://schemas.openxmlformats.org/drawingml/2006/table">
            <a:tbl>
              <a:tblPr/>
              <a:tblGrid>
                <a:gridCol w="710268">
                  <a:extLst>
                    <a:ext uri="{9D8B030D-6E8A-4147-A177-3AD203B41FA5}">
                      <a16:colId xmlns:a16="http://schemas.microsoft.com/office/drawing/2014/main" val="328784313"/>
                    </a:ext>
                  </a:extLst>
                </a:gridCol>
                <a:gridCol w="1071455">
                  <a:extLst>
                    <a:ext uri="{9D8B030D-6E8A-4147-A177-3AD203B41FA5}">
                      <a16:colId xmlns:a16="http://schemas.microsoft.com/office/drawing/2014/main" val="919103226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33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</a:rPr>
                        <a:t>EQPID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Module</a:t>
                      </a:r>
                      <a:endParaRPr lang="en-US" sz="1000" b="1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Location ID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026690"/>
                  </a:ext>
                </a:extLst>
              </a:tr>
              <a:tr h="319896">
                <a:tc rowSpan="7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AP-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MR-01</a:t>
                      </a:r>
                      <a:endParaRPr lang="en-US" sz="1000" b="1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Tray Input CV</a:t>
                      </a:r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단 </a:t>
                      </a:r>
                      <a:r>
                        <a:rPr lang="ko-KR" altLang="en-US" sz="1000" dirty="0" err="1"/>
                        <a:t>실트레이를</a:t>
                      </a:r>
                      <a:r>
                        <a:rPr lang="ko-KR" altLang="en-US" sz="1000" dirty="0"/>
                        <a:t> 적재할 수 있는 투입 포트로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한 트레이에는 </a:t>
                      </a:r>
                      <a:r>
                        <a:rPr lang="en-US" altLang="ko-KR" sz="1000" dirty="0"/>
                        <a:t>Glass 20</a:t>
                      </a:r>
                      <a:r>
                        <a:rPr lang="ko-KR" altLang="en-US" sz="1000" dirty="0"/>
                        <a:t>장이 담겨 있음</a:t>
                      </a:r>
                      <a:endParaRPr lang="en-US" altLang="ko-KR" sz="1000" dirty="0"/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IP01</a:t>
                      </a:r>
                      <a:endParaRPr lang="en-US" sz="900" b="1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019743"/>
                  </a:ext>
                </a:extLst>
              </a:tr>
              <a:tr h="319896">
                <a:tc vMerge="1"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Tray Output CV</a:t>
                      </a:r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간지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폐글라스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빈트레이를</a:t>
                      </a:r>
                      <a:r>
                        <a:rPr lang="ko-KR" altLang="en-US" sz="1000" dirty="0"/>
                        <a:t> 적재하여 배출하는 포트</a:t>
                      </a:r>
                      <a:endParaRPr lang="en-US" altLang="ko-KR" sz="1000" dirty="0"/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OP01</a:t>
                      </a:r>
                      <a:endParaRPr lang="en-US" sz="900" b="1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953927"/>
                  </a:ext>
                </a:extLst>
              </a:tr>
              <a:tr h="319896">
                <a:tc vMerge="1"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Glass&amp;Paper</a:t>
                      </a:r>
                      <a:r>
                        <a:rPr lang="en-US" altLang="ko-KR" sz="1000" dirty="0"/>
                        <a:t> Transfer Unit</a:t>
                      </a:r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Glass, </a:t>
                      </a:r>
                      <a:r>
                        <a:rPr lang="ko-KR" altLang="en-US" sz="1000" dirty="0"/>
                        <a:t>간지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이재기</a:t>
                      </a:r>
                      <a:endParaRPr lang="en-US" altLang="ko-KR" sz="1000" dirty="0"/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dirty="0"/>
                        <a:t>TM01</a:t>
                      </a:r>
                      <a:endParaRPr lang="en-US" sz="900" b="1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9896">
                <a:tc vMerge="1"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BUFFER CV</a:t>
                      </a:r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Glass </a:t>
                      </a:r>
                      <a:r>
                        <a:rPr lang="ko-KR" altLang="en-US" sz="1000" dirty="0"/>
                        <a:t>이재기로부터 </a:t>
                      </a:r>
                      <a:r>
                        <a:rPr lang="en-US" altLang="ko-KR" sz="1000" dirty="0"/>
                        <a:t>Glass </a:t>
                      </a:r>
                      <a:r>
                        <a:rPr lang="ko-KR" altLang="en-US" sz="1000" dirty="0"/>
                        <a:t>를 받아서 </a:t>
                      </a:r>
                      <a:r>
                        <a:rPr lang="en-US" altLang="ko-KR" sz="1000" dirty="0"/>
                        <a:t>USC</a:t>
                      </a:r>
                      <a:r>
                        <a:rPr lang="ko-KR" altLang="en-US" sz="1000" dirty="0"/>
                        <a:t>로 이동하는 </a:t>
                      </a:r>
                      <a:r>
                        <a:rPr lang="en-US" altLang="ko-KR" sz="1000" dirty="0"/>
                        <a:t>CV</a:t>
                      </a:r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BF01</a:t>
                      </a:r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9896">
                <a:tc vMerge="1"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USC</a:t>
                      </a:r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Ultra Sonic Cleaner</a:t>
                      </a:r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USC01</a:t>
                      </a:r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9896">
                <a:tc vMerge="1"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190">
                <a:tc vMerge="1"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428604" y="508787"/>
            <a:ext cx="18117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1.2 Location  ID LIST</a:t>
            </a:r>
            <a:endParaRPr lang="ko-KR" altLang="en-US" sz="1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3261EC4-1138-6E1F-538F-5D62189B4B50}"/>
              </a:ext>
            </a:extLst>
          </p:cNvPr>
          <p:cNvSpPr/>
          <p:nvPr/>
        </p:nvSpPr>
        <p:spPr>
          <a:xfrm>
            <a:off x="2389319" y="2043718"/>
            <a:ext cx="1991418" cy="2855629"/>
          </a:xfrm>
          <a:prstGeom prst="rect">
            <a:avLst/>
          </a:prstGeom>
          <a:solidFill>
            <a:srgbClr val="00B050">
              <a:alpha val="3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D2574CB-7103-3748-3969-7B893565C3EC}"/>
              </a:ext>
            </a:extLst>
          </p:cNvPr>
          <p:cNvSpPr/>
          <p:nvPr/>
        </p:nvSpPr>
        <p:spPr>
          <a:xfrm>
            <a:off x="599815" y="2617344"/>
            <a:ext cx="1058847" cy="369332"/>
          </a:xfrm>
          <a:prstGeom prst="rect">
            <a:avLst/>
          </a:prstGeom>
          <a:solidFill>
            <a:srgbClr val="00FF00"/>
          </a:solidFill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/>
              <a:t>Glass Unpacking</a:t>
            </a:r>
            <a:endParaRPr lang="ko-KR" altLang="en-US" sz="10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636835C-7A9F-1C5D-54BD-818C551384D5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1658662" y="2802010"/>
            <a:ext cx="730657" cy="329830"/>
          </a:xfrm>
          <a:prstGeom prst="straightConnector1">
            <a:avLst/>
          </a:prstGeom>
          <a:ln>
            <a:solidFill>
              <a:srgbClr val="00FF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73640A9-176E-4727-17DC-1AC6593E4666}"/>
              </a:ext>
            </a:extLst>
          </p:cNvPr>
          <p:cNvSpPr/>
          <p:nvPr/>
        </p:nvSpPr>
        <p:spPr>
          <a:xfrm>
            <a:off x="3215543" y="1298233"/>
            <a:ext cx="1090230" cy="721197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BE0BFD9-D287-2EEF-6166-4B10B9278C26}"/>
              </a:ext>
            </a:extLst>
          </p:cNvPr>
          <p:cNvSpPr/>
          <p:nvPr/>
        </p:nvSpPr>
        <p:spPr>
          <a:xfrm>
            <a:off x="4872893" y="1509561"/>
            <a:ext cx="622851" cy="259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/>
              <a:t>USC</a:t>
            </a:r>
            <a:endParaRPr lang="ko-KR" altLang="en-US" sz="10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8D25DA8-25BC-1C34-C6EF-4B31C223B5BE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4116589" y="1639427"/>
            <a:ext cx="756304" cy="30113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5EA205E-8DA8-CD05-6AC0-204CBCD70E0A}"/>
              </a:ext>
            </a:extLst>
          </p:cNvPr>
          <p:cNvSpPr/>
          <p:nvPr/>
        </p:nvSpPr>
        <p:spPr bwMode="auto">
          <a:xfrm>
            <a:off x="2636912" y="3131840"/>
            <a:ext cx="553275" cy="339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8288" tIns="0" rIns="0" bIns="0" rtlCol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/>
              <a:t>IP01</a:t>
            </a:r>
            <a:endParaRPr lang="ko-KR" altLang="en-US" sz="11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816C8B-D5B7-5064-FAF3-3B5D7C89BD15}"/>
              </a:ext>
            </a:extLst>
          </p:cNvPr>
          <p:cNvSpPr/>
          <p:nvPr/>
        </p:nvSpPr>
        <p:spPr bwMode="auto">
          <a:xfrm>
            <a:off x="2636912" y="4027739"/>
            <a:ext cx="553275" cy="339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8288" tIns="0" rIns="0" bIns="0" rtlCol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/>
              <a:t>OP01</a:t>
            </a:r>
            <a:endParaRPr lang="ko-KR" altLang="en-US" sz="11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08EE9EA-F60D-1031-4E58-6FA71218C802}"/>
              </a:ext>
            </a:extLst>
          </p:cNvPr>
          <p:cNvSpPr/>
          <p:nvPr/>
        </p:nvSpPr>
        <p:spPr bwMode="auto">
          <a:xfrm>
            <a:off x="3456181" y="3407101"/>
            <a:ext cx="553275" cy="339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8288" tIns="0" rIns="0" bIns="0" rtlCol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/>
              <a:t>TM01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EF6D7C-0CB4-6071-1EF6-05C099E03D4C}"/>
              </a:ext>
            </a:extLst>
          </p:cNvPr>
          <p:cNvSpPr/>
          <p:nvPr/>
        </p:nvSpPr>
        <p:spPr bwMode="auto">
          <a:xfrm>
            <a:off x="3456181" y="2267744"/>
            <a:ext cx="553275" cy="339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8288" tIns="0" rIns="0" bIns="0" rtlCol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BF</a:t>
            </a:r>
            <a:r>
              <a:rPr lang="en-US" altLang="ko-KR" sz="1100" dirty="0"/>
              <a:t>01</a:t>
            </a:r>
            <a:endParaRPr lang="ko-KR" altLang="en-US" sz="11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496712-DF43-22A3-9FDB-785DE7044265}"/>
              </a:ext>
            </a:extLst>
          </p:cNvPr>
          <p:cNvSpPr/>
          <p:nvPr/>
        </p:nvSpPr>
        <p:spPr bwMode="auto">
          <a:xfrm>
            <a:off x="3456180" y="1600866"/>
            <a:ext cx="553275" cy="339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8288" tIns="0" rIns="0" bIns="0" rtlCol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/>
              <a:t>USC01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278191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879560"/>
              </p:ext>
            </p:extLst>
          </p:nvPr>
        </p:nvGraphicFramePr>
        <p:xfrm>
          <a:off x="404664" y="1317496"/>
          <a:ext cx="6073057" cy="339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Communications State =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COMMUNICATING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S1, F13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Establish Communications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Establish Communications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S1, F13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Reply COMMACK =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Accept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S1, F14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S1, F14 received from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Host and Communications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established* and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Communications state =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COMMUNICATING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S1, F14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Reply COMMACK =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Accept*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" name="직선 화살표 연결선 2"/>
          <p:cNvCxnSpPr/>
          <p:nvPr/>
        </p:nvCxnSpPr>
        <p:spPr>
          <a:xfrm flipH="1">
            <a:off x="3702552" y="4413840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>
            <a:off x="2889862" y="2685648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H="1">
            <a:off x="3694382" y="2128672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889862" y="3333720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13560" y="1013411"/>
            <a:ext cx="41955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cs typeface="Tahoma" panose="020B0604030504040204" pitchFamily="34" charset="0"/>
              </a:rPr>
              <a:t>■ </a:t>
            </a:r>
            <a:r>
              <a:rPr lang="en-US" altLang="ko-KR" sz="1000" dirty="0"/>
              <a:t>Equipment Receives S1, F14 From Host Before Sending S1, F14</a:t>
            </a:r>
            <a:endParaRPr lang="en-US" altLang="ko-KR" sz="1000" u="sng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814918"/>
              </p:ext>
            </p:extLst>
          </p:nvPr>
        </p:nvGraphicFramePr>
        <p:xfrm>
          <a:off x="424318" y="5277936"/>
          <a:ext cx="6073057" cy="339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lt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lt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Communications State =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NOT COMMUNICATING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S1, F13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Establish Communications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Request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Establish Communications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Request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S1, F13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Reply COMMACK =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Accept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S1, F14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Reply COMMACK =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Accept*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Communications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established** and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Communications state =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COMMUNICATING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S1, F14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S1, F14 received from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98330" y="4927096"/>
            <a:ext cx="6337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■ </a:t>
            </a:r>
            <a:r>
              <a:rPr lang="en-US" altLang="ko-KR" sz="1000" dirty="0"/>
              <a:t>Equipment Sends S1, F14 To Host Before Receiving S1, F14</a:t>
            </a:r>
            <a:endParaRPr lang="en-US" altLang="ko-KR" sz="1000" u="sng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717032" y="7236296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3692076" y="6095224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929544" y="8388424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929544" y="6660232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04230" y="584888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 SCENARIO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6720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018053"/>
              </p:ext>
            </p:extLst>
          </p:nvPr>
        </p:nvGraphicFramePr>
        <p:xfrm>
          <a:off x="424318" y="1518240"/>
          <a:ext cx="6073057" cy="629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Send report definitions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S2, F33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DATAIDs, RPTIDs and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VIDs received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S2, F34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DRACK* = 0 the reports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are OK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[ENDIF]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Link reports to events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S2, F35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CEIDs and the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corresponding RPTIDs are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received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S2, F36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LRACK = 0 the event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linkages are acceptable.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Enable specific collection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events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S2, F37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Enable/disable codes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(CEEDs) and the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respective event reporting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CEIDs received.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S2, F38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ERACK = 0 OK, will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generate the specified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reports when the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appropriate collection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events happen.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2912752" y="2980496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2912752" y="5190648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912752" y="6270768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3728080" y="3318440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3728080" y="5838720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3728080" y="6990848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98330" y="1158200"/>
            <a:ext cx="6337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■</a:t>
            </a:r>
            <a:r>
              <a:rPr lang="en-US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000" dirty="0"/>
              <a:t>Collection Event Reporting Set-up</a:t>
            </a:r>
            <a:endParaRPr lang="en-US" altLang="ko-KR" sz="900" dirty="0"/>
          </a:p>
        </p:txBody>
      </p:sp>
      <p:sp>
        <p:nvSpPr>
          <p:cNvPr id="15" name="직사각형 14"/>
          <p:cNvSpPr/>
          <p:nvPr/>
        </p:nvSpPr>
        <p:spPr>
          <a:xfrm>
            <a:off x="304230" y="584888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 SCENARIO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6276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473082"/>
              </p:ext>
            </p:extLst>
          </p:nvPr>
        </p:nvGraphicFramePr>
        <p:xfrm>
          <a:off x="424318" y="1758788"/>
          <a:ext cx="6073057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j-lt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j-lt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j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Host requests report of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selected status variable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values.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S1, F3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S1, F4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Equipment responds with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the requested status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variable data.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2851792" y="2148932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3779136" y="2739476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01368" y="3387940"/>
            <a:ext cx="47350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cs typeface="Tahoma" panose="020B0604030504040204" pitchFamily="34" charset="0"/>
              </a:rPr>
              <a:t>■ </a:t>
            </a:r>
            <a:r>
              <a:rPr lang="en-US" altLang="ko-KR" sz="1000" dirty="0"/>
              <a:t>Request Equipment Status Variable </a:t>
            </a:r>
            <a:r>
              <a:rPr lang="en-US" altLang="ko-KR" sz="1000" dirty="0" err="1"/>
              <a:t>Namelist</a:t>
            </a:r>
            <a:endParaRPr lang="ko-KR" altLang="en-US" sz="10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13161"/>
              </p:ext>
            </p:extLst>
          </p:nvPr>
        </p:nvGraphicFramePr>
        <p:xfrm>
          <a:off x="418222" y="3666836"/>
          <a:ext cx="6073057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Host requests equipment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identify selected status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variables.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S1, F11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S1, F12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Equipment responds with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requested status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variable descriptions.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>
          <a:xfrm>
            <a:off x="2906656" y="4056980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724272" y="4659716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98330" y="1403648"/>
            <a:ext cx="6337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cs typeface="Tahoma" panose="020B0604030504040204" pitchFamily="34" charset="0"/>
              </a:rPr>
              <a:t>■</a:t>
            </a:r>
            <a:r>
              <a:rPr lang="en-US" altLang="ko-KR" sz="1000" dirty="0">
                <a:cs typeface="Tahoma" panose="020B0604030504040204" pitchFamily="34" charset="0"/>
              </a:rPr>
              <a:t> </a:t>
            </a:r>
            <a:r>
              <a:rPr lang="en-US" altLang="ko-KR" sz="1000" dirty="0"/>
              <a:t>Request Equipment Status Report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04230" y="584888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 SCENARIO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6121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850575"/>
              </p:ext>
            </p:extLst>
          </p:nvPr>
        </p:nvGraphicFramePr>
        <p:xfrm>
          <a:off x="424318" y="1443992"/>
          <a:ext cx="6073057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Enable/Disable Alarm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S5, F3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S5, F4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Acknowledge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>
            <a:off x="2829696" y="1826127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H="1">
            <a:off x="3797857" y="2079661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92234" y="1172399"/>
            <a:ext cx="6337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■</a:t>
            </a:r>
            <a:r>
              <a:rPr lang="en-US" altLang="ko-KR" sz="1000" dirty="0"/>
              <a:t> Enable/Disable Alarms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098919"/>
              </p:ext>
            </p:extLst>
          </p:nvPr>
        </p:nvGraphicFramePr>
        <p:xfrm>
          <a:off x="418222" y="2716888"/>
          <a:ext cx="6073057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 alarm data/text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S5, F5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S5, F6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 alarm data/text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>
            <a:off x="2823600" y="3099023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3791761" y="3374863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6138" y="2445295"/>
            <a:ext cx="6337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■</a:t>
            </a:r>
            <a:r>
              <a:rPr lang="en-US" altLang="ko-KR" sz="1000" dirty="0"/>
              <a:t> Enable/Disable Alarms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811521"/>
              </p:ext>
            </p:extLst>
          </p:nvPr>
        </p:nvGraphicFramePr>
        <p:xfrm>
          <a:off x="424318" y="4010784"/>
          <a:ext cx="6073057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 enabled alarms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S5, F7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S5, F8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 alarm data/text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>
            <a:off x="2829696" y="4392919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3797857" y="4668759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92234" y="3739191"/>
            <a:ext cx="6337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■</a:t>
            </a:r>
            <a:r>
              <a:rPr lang="en-US" altLang="ko-KR" sz="1000" dirty="0"/>
              <a:t> Enable/Disable Alarms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592678"/>
              </p:ext>
            </p:extLst>
          </p:nvPr>
        </p:nvGraphicFramePr>
        <p:xfrm>
          <a:off x="424318" y="5317584"/>
          <a:ext cx="6073057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S5, F1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 alarm report (if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enabled)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Acknowledge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S5, F2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S6, F11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 event report (if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enabled)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Acknowledge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S6, F12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20935" y="4945413"/>
            <a:ext cx="6337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■</a:t>
            </a:r>
            <a:r>
              <a:rPr lang="en-US" altLang="ko-KR" sz="1000" dirty="0"/>
              <a:t> Send Alarm Report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913359" y="6134272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3724203" y="5796136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3713765" y="6399472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915447" y="6812764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04230" y="584888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 SCENARIO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5973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476485"/>
              </p:ext>
            </p:extLst>
          </p:nvPr>
        </p:nvGraphicFramePr>
        <p:xfrm>
          <a:off x="476410" y="1428431"/>
          <a:ext cx="607305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Host Command Send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S2, F41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Remote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Command Message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S2, F42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Host Command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Acknowledge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S6, F11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[IF] Command Accepted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(HCACK = 0 or 4)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[THEN] State change or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 collection event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Occurrence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 Report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Acknowledge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S6, F12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" name="직선 화살표 연결선 2"/>
          <p:cNvCxnSpPr/>
          <p:nvPr/>
        </p:nvCxnSpPr>
        <p:spPr>
          <a:xfrm>
            <a:off x="2964845" y="1895582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 flipH="1">
            <a:off x="3721501" y="2241127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2970941" y="3537271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3727597" y="2889199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92234" y="1073774"/>
            <a:ext cx="6337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■</a:t>
            </a:r>
            <a:r>
              <a:rPr lang="en-US" altLang="ko-KR" sz="1000" dirty="0"/>
              <a:t> Host sends a remote command message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882596"/>
              </p:ext>
            </p:extLst>
          </p:nvPr>
        </p:nvGraphicFramePr>
        <p:xfrm>
          <a:off x="424318" y="4368967"/>
          <a:ext cx="607305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Host sends equip-</a:t>
                      </a:r>
                      <a:r>
                        <a:rPr lang="en-US" altLang="ko-KR" sz="10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ment</a:t>
                      </a:r>
                      <a:endParaRPr lang="en-US" altLang="ko-KR" sz="10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constants.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S2, F15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S2, F16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EAC = 0 equipment sets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constants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>
          <a:xfrm>
            <a:off x="2937136" y="4743533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718176" y="5163389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01368" y="5697511"/>
            <a:ext cx="58517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■</a:t>
            </a:r>
            <a:r>
              <a:rPr lang="en-US" altLang="ko-KR" sz="1000" dirty="0"/>
              <a:t> Host Equipment Constants Request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299828"/>
              </p:ext>
            </p:extLst>
          </p:nvPr>
        </p:nvGraphicFramePr>
        <p:xfrm>
          <a:off x="418222" y="6057551"/>
          <a:ext cx="6073057" cy="962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921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Host constant request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S2, F13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S2, F14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Equipment constant data,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 note below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>
            <a:off x="2918848" y="6447694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724272" y="6733438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92234" y="4024315"/>
            <a:ext cx="6337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■</a:t>
            </a:r>
            <a:r>
              <a:rPr lang="en-US" altLang="ko-KR" sz="1000" dirty="0"/>
              <a:t> Host sends a remote command message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04230" y="584888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 SCENARIO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484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827602"/>
              </p:ext>
            </p:extLst>
          </p:nvPr>
        </p:nvGraphicFramePr>
        <p:xfrm>
          <a:off x="424318" y="1461237"/>
          <a:ext cx="6073057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Host constant </a:t>
                      </a:r>
                      <a:r>
                        <a:rPr lang="en-US" altLang="ko-KR" sz="10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namelist</a:t>
                      </a:r>
                      <a:endParaRPr lang="en-US" altLang="ko-KR" sz="10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S2, F29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S2, F30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" name="직선 화살표 연결선 2"/>
          <p:cNvCxnSpPr/>
          <p:nvPr/>
        </p:nvCxnSpPr>
        <p:spPr>
          <a:xfrm>
            <a:off x="2924944" y="1928388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 flipH="1">
            <a:off x="3681600" y="2275092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92234" y="2674578"/>
            <a:ext cx="6337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cs typeface="Tahoma" panose="020B0604030504040204" pitchFamily="34" charset="0"/>
              </a:rPr>
              <a:t>■ </a:t>
            </a:r>
            <a:r>
              <a:rPr lang="en-US" altLang="ko-KR" sz="1000" dirty="0"/>
              <a:t>Operator Changes Equipment Constant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0832"/>
              </p:ext>
            </p:extLst>
          </p:nvPr>
        </p:nvGraphicFramePr>
        <p:xfrm>
          <a:off x="430414" y="2966949"/>
          <a:ext cx="6073057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Operator changes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equipment constant at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equipment operator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console.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S6, F11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Equipment reports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equipment constant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Host acknowledges event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S6, F12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>
            <a:off x="2945708" y="4716812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3681600" y="4113012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92234" y="1068603"/>
            <a:ext cx="6337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cs typeface="Tahoma" panose="020B0604030504040204" pitchFamily="34" charset="0"/>
              </a:rPr>
              <a:t>■</a:t>
            </a:r>
            <a:r>
              <a:rPr lang="en-US" altLang="ko-KR" sz="1000" dirty="0"/>
              <a:t> Host Equipment Constant </a:t>
            </a:r>
            <a:r>
              <a:rPr lang="en-US" altLang="ko-KR" sz="1000" dirty="0" err="1"/>
              <a:t>Namelist</a:t>
            </a:r>
            <a:r>
              <a:rPr lang="en-US" altLang="ko-KR" sz="1000" dirty="0"/>
              <a:t> Request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87738"/>
              </p:ext>
            </p:extLst>
          </p:nvPr>
        </p:nvGraphicFramePr>
        <p:xfrm>
          <a:off x="424318" y="5697056"/>
          <a:ext cx="6073057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Material is sent or received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 an equipment port.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S6, F11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 Collection event to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Host acknowledges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S6, F12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>
            <a:off x="2906761" y="7077861"/>
            <a:ext cx="19638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3742560" y="6645813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04082" y="5326352"/>
            <a:ext cx="6337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cs typeface="Tahoma" panose="020B0604030504040204" pitchFamily="34" charset="0"/>
              </a:rPr>
              <a:t>■ </a:t>
            </a:r>
            <a:r>
              <a:rPr lang="en-US" altLang="ko-KR" sz="1000" dirty="0"/>
              <a:t>Material Movement</a:t>
            </a:r>
            <a:endParaRPr lang="en-US" altLang="ko-KR" sz="1000" u="sng" dirty="0"/>
          </a:p>
        </p:txBody>
      </p:sp>
      <p:sp>
        <p:nvSpPr>
          <p:cNvPr id="15" name="직사각형 14"/>
          <p:cNvSpPr/>
          <p:nvPr/>
        </p:nvSpPr>
        <p:spPr>
          <a:xfrm>
            <a:off x="304230" y="584888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 SCENARIO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1069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04082" y="1185272"/>
            <a:ext cx="6337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cs typeface="Tahoma" panose="020B0604030504040204" pitchFamily="34" charset="0"/>
              </a:rPr>
              <a:t>■ </a:t>
            </a:r>
            <a:r>
              <a:rPr lang="en-US" altLang="ko-KR" sz="1000" dirty="0"/>
              <a:t>Terminal Services</a:t>
            </a:r>
            <a:endParaRPr lang="en-US" altLang="ko-KR" sz="1000" u="sng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958184"/>
              </p:ext>
            </p:extLst>
          </p:nvPr>
        </p:nvGraphicFramePr>
        <p:xfrm>
          <a:off x="424318" y="1617320"/>
          <a:ext cx="6073057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2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Host sends textual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 to equipment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display to the operator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terminal x.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S10, F3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S10, F4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Equipment acknowledges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 to display text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(equipment sets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unrecognized message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indicator).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Operator indicates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message recognition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(equipment clears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unrecognized message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indicator).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S6, F11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Message recognition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event. (see Event Data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Collection for details).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Host acknowledges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Optional: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S6, F12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3060380" y="2000271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3548052" y="2767975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3054284" y="5225055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3541956" y="4627255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04230" y="584888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 SCENARIO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2764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880836"/>
              </p:ext>
            </p:extLst>
          </p:nvPr>
        </p:nvGraphicFramePr>
        <p:xfrm>
          <a:off x="424318" y="1307936"/>
          <a:ext cx="6073057" cy="592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2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Host sends textual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 to equipment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display to the operator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terminal x.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S10, F3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S10, F4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Equipment acknowledges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 to display text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(equipment sets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unrecognized message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indicator).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256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Host sends textual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 to equipment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display to the operator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</a:t>
                      </a:r>
                      <a:r>
                        <a:rPr lang="en-US" altLang="ko-KR" sz="10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ter-minal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x. This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message overwrites the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 one sent by the host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since it is still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unrecognized.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S10, F3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S10, F4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Equipment acknowledges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 to display text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(equipment sets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unrecognized message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indicator).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Operator indicates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message recognition.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(Equipment clears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unrecognized message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indicator).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S6, F11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Message recognition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Host acknowledges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S6, F12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>
            <a:off x="3060380" y="1690887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H="1">
            <a:off x="3548052" y="2458591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3054284" y="3391671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3060380" y="7104135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3548052" y="6677023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3541956" y="4829935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04230" y="584888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 SCENARIO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2619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22458"/>
              </p:ext>
            </p:extLst>
          </p:nvPr>
        </p:nvGraphicFramePr>
        <p:xfrm>
          <a:off x="424318" y="1380737"/>
          <a:ext cx="6073057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S2, F17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Equipment requests a time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 from the host.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Host responds with a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 value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S2, F18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Equipment sets its internal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 reference to the value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TIME received from the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host.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" name="직선 화살표 연결선 2"/>
          <p:cNvCxnSpPr/>
          <p:nvPr/>
        </p:nvCxnSpPr>
        <p:spPr>
          <a:xfrm>
            <a:off x="2924944" y="2748889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 flipH="1">
            <a:off x="3705984" y="1884793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92234" y="3446294"/>
            <a:ext cx="6337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cs typeface="Tahoma" panose="020B0604030504040204" pitchFamily="34" charset="0"/>
              </a:rPr>
              <a:t>■ </a:t>
            </a:r>
            <a:r>
              <a:rPr lang="en-US" altLang="ko-KR" sz="1000" u="sng" dirty="0"/>
              <a:t>Host Instructs Equipment to Set Time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893932"/>
              </p:ext>
            </p:extLst>
          </p:nvPr>
        </p:nvGraphicFramePr>
        <p:xfrm>
          <a:off x="430414" y="3797032"/>
          <a:ext cx="6073057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Host instructs equip-</a:t>
                      </a:r>
                      <a:r>
                        <a:rPr lang="en-US" altLang="ko-KR" sz="10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ment</a:t>
                      </a:r>
                      <a:endParaRPr lang="en-US" altLang="ko-KR" sz="10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set its time.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S2, F31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S2, F32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equipment sets its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internal time reference to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value of TIME received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the host and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acknowledges completion.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>
            <a:off x="2924944" y="4189049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3705984" y="4765113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98330" y="5750550"/>
            <a:ext cx="6337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■ </a:t>
            </a:r>
            <a:r>
              <a:rPr lang="en-US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altLang="ko-KR" sz="1000" dirty="0"/>
              <a:t>ost Requests Equipment’s Current Time Value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568838"/>
              </p:ext>
            </p:extLst>
          </p:nvPr>
        </p:nvGraphicFramePr>
        <p:xfrm>
          <a:off x="436510" y="6076528"/>
          <a:ext cx="6073057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Host requests equipment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time..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S2, F17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S2, F18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Equipment returns its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internal time reference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 to the host.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2924944" y="6479214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3705984" y="7069369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04425" y="1061884"/>
            <a:ext cx="6337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cs typeface="Tahoma" panose="020B0604030504040204" pitchFamily="34" charset="0"/>
              </a:rPr>
              <a:t>■ </a:t>
            </a:r>
            <a:r>
              <a:rPr lang="en-US" altLang="ko-KR" sz="1000" dirty="0"/>
              <a:t>Equipment Requests TIME (Optional Scenario)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04230" y="584888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 SCENARIO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2711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723438"/>
              </p:ext>
            </p:extLst>
          </p:nvPr>
        </p:nvGraphicFramePr>
        <p:xfrm>
          <a:off x="436510" y="1331640"/>
          <a:ext cx="6073057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Operator actuates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ON-LINE switch when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equipment OFF_LINE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state is active.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S1, F1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Equipment request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ON-LINE.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Host grants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ON-LINE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S1, F2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S6, F11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"Control State LOCAL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(or REMOTE)" collection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event.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Acknowledge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S6, F12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" name="직선 화살표 연결선 2"/>
          <p:cNvCxnSpPr/>
          <p:nvPr/>
        </p:nvCxnSpPr>
        <p:spPr>
          <a:xfrm>
            <a:off x="2876176" y="2841880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 flipH="1">
            <a:off x="3765800" y="2409832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2931040" y="3859912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3747512" y="3269368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295760"/>
              </p:ext>
            </p:extLst>
          </p:nvPr>
        </p:nvGraphicFramePr>
        <p:xfrm>
          <a:off x="436510" y="6897568"/>
          <a:ext cx="6073057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Operator actuates OFFLINE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switch when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equipment ON_LINE state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is active.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S6, F11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"Equipment request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OFF-LINE" event.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Acknowledge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S6, F12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13560" y="4211960"/>
            <a:ext cx="58517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cs typeface="Tahoma" panose="020B0604030504040204" pitchFamily="34" charset="0"/>
              </a:rPr>
              <a:t>■</a:t>
            </a:r>
            <a:r>
              <a:rPr lang="en-US" altLang="ko-KR" sz="1000" dirty="0"/>
              <a:t> Host Denies ON-LINE</a:t>
            </a:r>
            <a:endParaRPr lang="ko-KR" altLang="en-US" sz="10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874172"/>
              </p:ext>
            </p:extLst>
          </p:nvPr>
        </p:nvGraphicFramePr>
        <p:xfrm>
          <a:off x="430414" y="4478664"/>
          <a:ext cx="6073057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Operator actuates ONLINE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switch when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equipment OFF_LINE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state is active.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S1, F1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Equipment requests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ON-LINE.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Host denies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ON-LINE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S1, F0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2924944" y="8431112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3717032" y="7999064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19656" y="6582160"/>
            <a:ext cx="58517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cs typeface="Tahoma" panose="020B0604030504040204" pitchFamily="34" charset="0"/>
              </a:rPr>
              <a:t>■ </a:t>
            </a:r>
            <a:r>
              <a:rPr lang="en-US" altLang="ko-KR" sz="1000" dirty="0"/>
              <a:t>Operator Sets OFF-LINE</a:t>
            </a:r>
            <a:endParaRPr lang="ko-KR" altLang="en-US" sz="10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882272" y="6048720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735320" y="5628864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92234" y="1085419"/>
            <a:ext cx="6337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cs typeface="Tahoma" panose="020B0604030504040204" pitchFamily="34" charset="0"/>
              </a:rPr>
              <a:t>■ </a:t>
            </a:r>
            <a:r>
              <a:rPr lang="en-US" altLang="ko-KR" sz="1000" dirty="0"/>
              <a:t>Host Accepts ON-LINE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04230" y="584888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 SCENARIO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32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04230" y="584888"/>
            <a:ext cx="28167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2.1 CEID(Collected Event ID)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212436"/>
              </p:ext>
            </p:extLst>
          </p:nvPr>
        </p:nvGraphicFramePr>
        <p:xfrm>
          <a:off x="304230" y="1413048"/>
          <a:ext cx="6221114" cy="7195310"/>
        </p:xfrm>
        <a:graphic>
          <a:graphicData uri="http://schemas.openxmlformats.org/drawingml/2006/table">
            <a:tbl>
              <a:tblPr/>
              <a:tblGrid>
                <a:gridCol w="574165">
                  <a:extLst>
                    <a:ext uri="{9D8B030D-6E8A-4147-A177-3AD203B41FA5}">
                      <a16:colId xmlns:a16="http://schemas.microsoft.com/office/drawing/2014/main" val="148650588"/>
                    </a:ext>
                  </a:extLst>
                </a:gridCol>
                <a:gridCol w="2262573">
                  <a:extLst>
                    <a:ext uri="{9D8B030D-6E8A-4147-A177-3AD203B41FA5}">
                      <a16:colId xmlns:a16="http://schemas.microsoft.com/office/drawing/2014/main" val="328784313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91910322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</a:rPr>
                        <a:t>CEID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</a:rPr>
                        <a:t>Event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0266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1001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Tahoma"/>
                        </a:rPr>
                        <a:t>ControlStateOffline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Equipment control state turn</a:t>
                      </a:r>
                      <a:r>
                        <a:rPr lang="en-US" altLang="ko-KR" sz="1000" kern="100" baseline="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 into OFFLINE</a:t>
                      </a: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9539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1002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Tahoma"/>
                        </a:rPr>
                        <a:t>ControlStateLocal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Equipment control state turn</a:t>
                      </a:r>
                      <a:r>
                        <a:rPr lang="en-US" altLang="ko-KR" sz="1000" kern="100" baseline="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 into ONLINE LOCAL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3634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1003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Tahoma"/>
                        </a:rPr>
                        <a:t>ControlStateRemote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Equipment control state turn</a:t>
                      </a:r>
                      <a:r>
                        <a:rPr lang="en-US" altLang="ko-KR" sz="1000" kern="100" baseline="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 into ONLINE REMOTE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8256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8100" marB="381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8100" marB="381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8100" marB="381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8507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1015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Tahoma"/>
                        </a:rPr>
                        <a:t>EquipmentConstantChanged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Equipment Constant</a:t>
                      </a:r>
                      <a:r>
                        <a:rPr lang="en-US" altLang="ko-KR" sz="1000" kern="100" baseline="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 is changed</a:t>
                      </a: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32245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sz="1000" kern="100" dirty="0"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2493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1031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Tahoma"/>
                        </a:rPr>
                        <a:t>AlarmDetected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00" dirty="0">
                          <a:latin typeface="Tahoma" pitchFamily="34" charset="0"/>
                          <a:ea typeface="맑은 고딕"/>
                          <a:cs typeface="Tahoma" pitchFamily="34" charset="0"/>
                        </a:rPr>
                        <a:t>alarm occurred</a:t>
                      </a:r>
                      <a:endParaRPr lang="ko-KR" sz="1000" kern="100" dirty="0"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4652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1032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Tahoma"/>
                        </a:rPr>
                        <a:t>AlarmCleared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00" dirty="0">
                          <a:latin typeface="Tahoma" pitchFamily="34" charset="0"/>
                          <a:ea typeface="맑은 고딕"/>
                          <a:cs typeface="Tahoma" pitchFamily="34" charset="0"/>
                        </a:rPr>
                        <a:t>alarm cleared</a:t>
                      </a:r>
                      <a:endParaRPr lang="ko-KR" sz="1000" kern="100" dirty="0"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506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8100" marB="381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8100" marB="381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8100" marB="381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10345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1051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ahoma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EquipmentStateChanged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State </a:t>
                      </a:r>
                      <a:r>
                        <a:rPr lang="en-US" altLang="ko-KR" sz="1000" kern="100" baseline="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is changed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1291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5170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1061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OperationIDChanged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Events that occur when worker information registered in the HMI is changed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3107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5002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Tahoma"/>
                        </a:rPr>
                        <a:t>ModuleStart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Glass started operating on module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Tahoma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7434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1102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Tahoma"/>
                        </a:rPr>
                        <a:t>ModuleEnd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Glass completed operating on module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53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Tahoma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50432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1201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Tahoma"/>
                        </a:rPr>
                        <a:t>SubstrateLocationOccupied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Glass loaded into module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Tahoma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2450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1202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Tahoma"/>
                        </a:rPr>
                        <a:t>SubstrateLocationUnoccupied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Glass ejected into module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Tahoma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3460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Tahoma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83735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/>
                          <a:ea typeface="+mn-ea"/>
                          <a:cs typeface="+mn-cs"/>
                        </a:rPr>
                        <a:t>1301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Tahoma"/>
                          <a:ea typeface="+mn-ea"/>
                          <a:cs typeface="+mn-cs"/>
                        </a:rPr>
                        <a:t>WorkStart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ahom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/>
                          <a:ea typeface="+mn-ea"/>
                          <a:cs typeface="+mn-cs"/>
                        </a:rPr>
                        <a:t>Tray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Tahoma"/>
                          <a:ea typeface="+mn-ea"/>
                          <a:cs typeface="+mn-cs"/>
                        </a:rPr>
                        <a:t>의 첫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/>
                          <a:ea typeface="+mn-ea"/>
                          <a:cs typeface="+mn-cs"/>
                        </a:rPr>
                        <a:t>Glass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Tahoma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/>
                          <a:ea typeface="+mn-ea"/>
                          <a:cs typeface="+mn-cs"/>
                        </a:rPr>
                        <a:t>TM01 Arm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Tahoma"/>
                          <a:ea typeface="+mn-ea"/>
                          <a:cs typeface="+mn-cs"/>
                        </a:rPr>
                        <a:t>이 흡착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29126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/>
                          <a:ea typeface="+mn-ea"/>
                          <a:cs typeface="+mn-cs"/>
                        </a:rPr>
                        <a:t>1311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Tahoma"/>
                          <a:ea typeface="+mn-ea"/>
                          <a:cs typeface="+mn-cs"/>
                        </a:rPr>
                        <a:t>ProcessStart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ahom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/>
                          <a:ea typeface="+mn-ea"/>
                          <a:cs typeface="+mn-cs"/>
                        </a:rPr>
                        <a:t>Tray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Tahoma"/>
                          <a:ea typeface="+mn-ea"/>
                          <a:cs typeface="+mn-cs"/>
                        </a:rPr>
                        <a:t>의 첫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/>
                          <a:ea typeface="+mn-ea"/>
                          <a:cs typeface="+mn-cs"/>
                        </a:rPr>
                        <a:t>Glass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Tahoma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/>
                          <a:ea typeface="+mn-ea"/>
                          <a:cs typeface="+mn-cs"/>
                        </a:rPr>
                        <a:t>TM01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Tahoma"/>
                          <a:ea typeface="+mn-ea"/>
                          <a:cs typeface="+mn-cs"/>
                        </a:rPr>
                        <a:t>정위치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Tahoma"/>
                          <a:ea typeface="+mn-ea"/>
                          <a:cs typeface="+mn-cs"/>
                        </a:rPr>
                        <a:t> 이동 완료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4982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/>
                          <a:ea typeface="+mn-ea"/>
                          <a:cs typeface="+mn-cs"/>
                        </a:rPr>
                        <a:t>1312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/>
                          <a:ea typeface="+mn-ea"/>
                          <a:cs typeface="+mn-cs"/>
                        </a:rPr>
                        <a:t>ProcessEnd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/>
                          <a:ea typeface="+mn-ea"/>
                          <a:cs typeface="+mn-cs"/>
                        </a:rPr>
                        <a:t>Tray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Tahoma"/>
                          <a:ea typeface="+mn-ea"/>
                          <a:cs typeface="+mn-cs"/>
                        </a:rPr>
                        <a:t>의 마지막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/>
                          <a:ea typeface="+mn-ea"/>
                          <a:cs typeface="+mn-cs"/>
                        </a:rPr>
                        <a:t>Glass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Tahoma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/>
                          <a:ea typeface="+mn-ea"/>
                          <a:cs typeface="+mn-cs"/>
                        </a:rPr>
                        <a:t>TM01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Tahoma"/>
                          <a:ea typeface="+mn-ea"/>
                          <a:cs typeface="+mn-cs"/>
                        </a:rPr>
                        <a:t>정위치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Tahoma"/>
                          <a:ea typeface="+mn-ea"/>
                          <a:cs typeface="+mn-cs"/>
                        </a:rPr>
                        <a:t> 이동 완료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3024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8100" marB="381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Tahoma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9851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73288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04230" y="1043608"/>
            <a:ext cx="16898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2.1.1  CEID LIST(1)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1598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849163"/>
              </p:ext>
            </p:extLst>
          </p:nvPr>
        </p:nvGraphicFramePr>
        <p:xfrm>
          <a:off x="436510" y="5099248"/>
          <a:ext cx="6073057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Host request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OFF-LINE.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S1, F15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[IF] Equipment is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OFF-LINE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S1, F0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[THEN] Equipment does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not process requests.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[ELSE] Equipment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ON-LINE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S1, F16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Equipment acknowledges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request and transitions to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OFF-LINE.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S6, F11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"Equipment OFF-LINE"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event.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Acknowledge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S6, F12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[END_IF]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630223"/>
              </p:ext>
            </p:extLst>
          </p:nvPr>
        </p:nvGraphicFramePr>
        <p:xfrm>
          <a:off x="436510" y="1279376"/>
          <a:ext cx="607305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Operator sets switch from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LOCAL to REMOTE.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S6, F11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"Control State REMOTE"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event..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Acknowledge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S6, F12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04426" y="981456"/>
            <a:ext cx="6337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cs typeface="Tahoma" panose="020B0604030504040204" pitchFamily="34" charset="0"/>
              </a:rPr>
              <a:t>■</a:t>
            </a:r>
            <a:r>
              <a:rPr lang="en-US" altLang="ko-KR" sz="1000" dirty="0"/>
              <a:t> Operator Sets REMOTE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13560" y="2939008"/>
            <a:ext cx="58517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cs typeface="Tahoma" panose="020B0604030504040204" pitchFamily="34" charset="0"/>
              </a:rPr>
              <a:t>■</a:t>
            </a:r>
            <a:r>
              <a:rPr lang="en-US" altLang="ko-KR" sz="1000" dirty="0"/>
              <a:t> Operator</a:t>
            </a:r>
            <a:r>
              <a:rPr lang="ko-KR" altLang="en-US" sz="1000" dirty="0"/>
              <a:t> </a:t>
            </a:r>
            <a:r>
              <a:rPr lang="en-US" altLang="ko-KR" sz="1000" dirty="0"/>
              <a:t>Sets</a:t>
            </a:r>
            <a:r>
              <a:rPr lang="ko-KR" altLang="en-US" sz="1000" dirty="0"/>
              <a:t> </a:t>
            </a:r>
            <a:r>
              <a:rPr lang="en-US" altLang="ko-KR" sz="1000" dirty="0"/>
              <a:t>LOCCAL</a:t>
            </a:r>
            <a:endParaRPr lang="ko-KR" altLang="en-US" sz="10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908310"/>
              </p:ext>
            </p:extLst>
          </p:nvPr>
        </p:nvGraphicFramePr>
        <p:xfrm>
          <a:off x="430414" y="3223592"/>
          <a:ext cx="607305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`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Operator sets switch from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REMOTE to LOCAL.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S6, F11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"Control State LOCAL"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event..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Acknowledge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S6, F12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>
            <a:off x="2924944" y="5566304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3777992" y="6414416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19656" y="4811216"/>
            <a:ext cx="58517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cs typeface="Tahoma" panose="020B0604030504040204" pitchFamily="34" charset="0"/>
              </a:rPr>
              <a:t>■</a:t>
            </a:r>
            <a:r>
              <a:rPr lang="en-US" altLang="ko-KR" sz="1000" dirty="0"/>
              <a:t>  Host Sets OFF-LINE</a:t>
            </a:r>
            <a:endParaRPr lang="ko-KR" altLang="en-US" sz="10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931040" y="4446584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3710936" y="4026728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924944" y="2493920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3729224" y="2061872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759704" y="7261760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753608" y="7865264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924944" y="8195592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04230" y="584888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 SCENARIO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1516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91376"/>
              </p:ext>
            </p:extLst>
          </p:nvPr>
        </p:nvGraphicFramePr>
        <p:xfrm>
          <a:off x="436510" y="1378456"/>
          <a:ext cx="607305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Host requests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ON-LINE.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S1, F17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[IF] Equipment is HOST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OFF-LINE state not active.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S1, F18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[THEN] Equipment denies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request (ONLACK = 0).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[ELSE] Equipment HOST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OFF-LINE state is active.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S1, F18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Equipment acknowledges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request (ONLACK = 0).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S6, F11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"Control state LOCAL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(or REMOTE)" event.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Acknowledge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S6, F12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[END_IF]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" name="직선 화살표 연결선 2"/>
          <p:cNvCxnSpPr/>
          <p:nvPr/>
        </p:nvCxnSpPr>
        <p:spPr>
          <a:xfrm>
            <a:off x="2924944" y="1765888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 flipH="1">
            <a:off x="3717032" y="2614000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07464" y="1085419"/>
            <a:ext cx="58517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cs typeface="Tahoma" panose="020B0604030504040204" pitchFamily="34" charset="0"/>
              </a:rPr>
              <a:t>■</a:t>
            </a:r>
            <a:r>
              <a:rPr lang="en-US" altLang="ko-KR" sz="1000" dirty="0"/>
              <a:t> Host Sets OFF-LINE</a:t>
            </a:r>
            <a:endParaRPr lang="ko-KR" altLang="en-US" sz="10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3698744" y="3461344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3692648" y="3894160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931040" y="4320112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04230" y="584888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 SCENARIO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952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4664" y="997888"/>
            <a:ext cx="35237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+mj-lt"/>
                <a:ea typeface="Tahoma" pitchFamily="34" charset="0"/>
                <a:cs typeface="Tahoma" pitchFamily="34" charset="0"/>
              </a:rPr>
              <a:t>5.2 Connection Establishment Scenario</a:t>
            </a:r>
            <a:endParaRPr lang="ko-KR" altLang="en-US" sz="1400" dirty="0">
              <a:latin typeface="+mj-lt"/>
              <a:cs typeface="Tahoma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87102" y="1429936"/>
            <a:ext cx="12538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HOST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31318" y="1429936"/>
            <a:ext cx="12538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TOOL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>
            <a:stCxn id="3" idx="2"/>
          </p:cNvCxnSpPr>
          <p:nvPr/>
        </p:nvCxnSpPr>
        <p:spPr>
          <a:xfrm flipH="1">
            <a:off x="2514035" y="1717968"/>
            <a:ext cx="1" cy="6958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4" idx="2"/>
          </p:cNvCxnSpPr>
          <p:nvPr/>
        </p:nvCxnSpPr>
        <p:spPr>
          <a:xfrm flipH="1">
            <a:off x="4458251" y="1717968"/>
            <a:ext cx="1" cy="6958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50170" y="1789976"/>
            <a:ext cx="211665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Establish Communication Request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1400" y="2078008"/>
            <a:ext cx="2116658" cy="379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Establish Communication </a:t>
            </a:r>
          </a:p>
          <a:p>
            <a:r>
              <a:rPr lang="en-US" altLang="ko-KR" sz="900" b="1" dirty="0">
                <a:solidFill>
                  <a:schemeClr val="tx1"/>
                </a:solidFill>
              </a:rPr>
              <a:t>Request Acknowledge</a:t>
            </a:r>
          </a:p>
          <a:p>
            <a:r>
              <a:rPr lang="en-US" altLang="ko-KR" sz="900" b="1" dirty="0">
                <a:solidFill>
                  <a:schemeClr val="tx1"/>
                </a:solidFill>
              </a:rPr>
              <a:t>&lt;COMMACK=0,1&gt;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514036" y="1923721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514036" y="2221624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021712" y="1791428"/>
            <a:ext cx="89383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S1F13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21712" y="2079460"/>
            <a:ext cx="89383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S1F14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4704" y="3736936"/>
            <a:ext cx="170212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>
                <a:solidFill>
                  <a:schemeClr val="tx1"/>
                </a:solidFill>
              </a:rPr>
              <a:t>Request Online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514036" y="3871045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514036" y="4139952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021712" y="3738752"/>
            <a:ext cx="89383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S1F17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21712" y="4026784"/>
            <a:ext cx="89383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S1F18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71400" y="4024968"/>
            <a:ext cx="211665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Online Acknowledge</a:t>
            </a:r>
          </a:p>
          <a:p>
            <a:r>
              <a:rPr lang="en-US" altLang="ko-KR" sz="900" b="1" dirty="0">
                <a:solidFill>
                  <a:schemeClr val="tx1"/>
                </a:solidFill>
              </a:rPr>
              <a:t>&lt;ONLACK=0,1,2&gt;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85588" y="2457428"/>
            <a:ext cx="4071966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COMMACK = 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0778" y="2812338"/>
            <a:ext cx="211665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Establish Communication Request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572008" y="3100370"/>
            <a:ext cx="211665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Establish Communication </a:t>
            </a:r>
          </a:p>
          <a:p>
            <a:r>
              <a:rPr lang="en-US" altLang="ko-KR" sz="900" b="1" dirty="0">
                <a:solidFill>
                  <a:schemeClr val="tx1"/>
                </a:solidFill>
              </a:rPr>
              <a:t>Request Acknowledge</a:t>
            </a:r>
          </a:p>
          <a:p>
            <a:r>
              <a:rPr lang="en-US" altLang="ko-KR" sz="900" b="1" dirty="0">
                <a:solidFill>
                  <a:schemeClr val="tx1"/>
                </a:solidFill>
              </a:rPr>
              <a:t>Until COMMACK=0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514644" y="2946083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514644" y="3243986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021712" y="2813790"/>
            <a:ext cx="89383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S1F13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21712" y="3101822"/>
            <a:ext cx="89383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S1F14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5588" y="3386122"/>
            <a:ext cx="4071966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COMMACK = 0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2656" y="5364088"/>
            <a:ext cx="211665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>
                <a:solidFill>
                  <a:schemeClr val="tx1"/>
                </a:solidFill>
              </a:rPr>
              <a:t>Disable all Events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2496522" y="5354687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2496522" y="5540334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021712" y="5254154"/>
            <a:ext cx="89383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S2F37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021712" y="5465169"/>
            <a:ext cx="89383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S2F38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2656" y="6638864"/>
            <a:ext cx="211665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>
                <a:solidFill>
                  <a:schemeClr val="tx1"/>
                </a:solidFill>
              </a:rPr>
              <a:t>Define Reports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496522" y="6693767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496522" y="6879413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018088" y="6593233"/>
            <a:ext cx="89383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S2F33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18088" y="6804248"/>
            <a:ext cx="89383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S2F34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2656" y="7509230"/>
            <a:ext cx="211665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>
                <a:solidFill>
                  <a:schemeClr val="tx1"/>
                </a:solidFill>
              </a:rPr>
              <a:t>Enable Events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496522" y="7562872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2496522" y="7748518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018088" y="7462338"/>
            <a:ext cx="89383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S2F37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018088" y="7673353"/>
            <a:ext cx="89383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S2F38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2504851" y="5970281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40986" y="4400160"/>
            <a:ext cx="211665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>
                <a:solidFill>
                  <a:schemeClr val="tx1"/>
                </a:solidFill>
              </a:rPr>
              <a:t>Data and Time Set Request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2504851" y="4453801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504851" y="4639448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021712" y="4353268"/>
            <a:ext cx="89383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S2F31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021712" y="4569292"/>
            <a:ext cx="89383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S2F32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572008" y="5220072"/>
            <a:ext cx="211665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CEED = FALSE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572008" y="7457329"/>
            <a:ext cx="211665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CEED = TRUE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82398" y="7067164"/>
            <a:ext cx="211665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>
                <a:solidFill>
                  <a:schemeClr val="tx1"/>
                </a:solidFill>
              </a:rPr>
              <a:t>Link Event Reports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2546264" y="7120804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2492896" y="7306452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018088" y="7020272"/>
            <a:ext cx="89383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S2F35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18088" y="7231286"/>
            <a:ext cx="89383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S2F36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32656" y="5735319"/>
            <a:ext cx="211665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>
                <a:solidFill>
                  <a:schemeClr val="tx1"/>
                </a:solidFill>
              </a:rPr>
              <a:t>Delete Report Link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2496522" y="5788959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021712" y="5688427"/>
            <a:ext cx="89383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S2F35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21712" y="5899441"/>
            <a:ext cx="89383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S2F36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0170" y="6232880"/>
            <a:ext cx="211665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>
                <a:solidFill>
                  <a:schemeClr val="tx1"/>
                </a:solidFill>
              </a:rPr>
              <a:t>Delete RPTID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2523072" y="6443039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2514743" y="6261717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3018088" y="6161185"/>
            <a:ext cx="89383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S2F33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018088" y="6372199"/>
            <a:ext cx="89383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S2F34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04230" y="584888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 SCENARIO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2F1104E-0D59-185F-B8A4-FD45A1E34BD1}"/>
              </a:ext>
            </a:extLst>
          </p:cNvPr>
          <p:cNvSpPr/>
          <p:nvPr/>
        </p:nvSpPr>
        <p:spPr>
          <a:xfrm>
            <a:off x="332656" y="4834916"/>
            <a:ext cx="211665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>
                <a:solidFill>
                  <a:schemeClr val="tx1"/>
                </a:solidFill>
              </a:rPr>
              <a:t>New Equipment Constant</a:t>
            </a:r>
          </a:p>
          <a:p>
            <a:pPr algn="r"/>
            <a:r>
              <a:rPr lang="en-US" altLang="ko-KR" sz="900" b="1" dirty="0">
                <a:solidFill>
                  <a:schemeClr val="tx1"/>
                </a:solidFill>
              </a:rPr>
              <a:t>&lt;ECID=101, ECV=‘</a:t>
            </a:r>
            <a:r>
              <a:rPr lang="en-US" altLang="ko-KR" sz="900" b="1" kern="1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AP-MR-01</a:t>
            </a:r>
            <a:r>
              <a:rPr lang="en-US" altLang="ko-KR" sz="900" b="1" dirty="0">
                <a:solidFill>
                  <a:schemeClr val="tx1"/>
                </a:solidFill>
              </a:rPr>
              <a:t>’&gt;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A894630-D2BF-C912-E299-6FCB055DCBF5}"/>
              </a:ext>
            </a:extLst>
          </p:cNvPr>
          <p:cNvCxnSpPr/>
          <p:nvPr/>
        </p:nvCxnSpPr>
        <p:spPr>
          <a:xfrm>
            <a:off x="2496521" y="4888557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0E4655F-E79B-8780-F940-3FF8E050963B}"/>
              </a:ext>
            </a:extLst>
          </p:cNvPr>
          <p:cNvCxnSpPr/>
          <p:nvPr/>
        </p:nvCxnSpPr>
        <p:spPr>
          <a:xfrm>
            <a:off x="2496521" y="5074204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E035FEF-9915-C510-BE64-A4709492DD83}"/>
              </a:ext>
            </a:extLst>
          </p:cNvPr>
          <p:cNvSpPr/>
          <p:nvPr/>
        </p:nvSpPr>
        <p:spPr>
          <a:xfrm>
            <a:off x="3021712" y="4788024"/>
            <a:ext cx="89383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S2F15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607935F-A682-23E3-3927-24E24643B360}"/>
              </a:ext>
            </a:extLst>
          </p:cNvPr>
          <p:cNvSpPr/>
          <p:nvPr/>
        </p:nvSpPr>
        <p:spPr>
          <a:xfrm>
            <a:off x="3021712" y="5004048"/>
            <a:ext cx="89383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S2F16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139BC63-F361-7AD6-11E6-B0606A622E1E}"/>
              </a:ext>
            </a:extLst>
          </p:cNvPr>
          <p:cNvCxnSpPr/>
          <p:nvPr/>
        </p:nvCxnSpPr>
        <p:spPr>
          <a:xfrm>
            <a:off x="2492896" y="8026432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5F9F726-EE66-FEC8-CDB9-93DEA5A1125B}"/>
              </a:ext>
            </a:extLst>
          </p:cNvPr>
          <p:cNvCxnSpPr/>
          <p:nvPr/>
        </p:nvCxnSpPr>
        <p:spPr>
          <a:xfrm>
            <a:off x="2492896" y="8211867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55767C3-BC9D-2C1C-3AD4-26ABF275B47F}"/>
              </a:ext>
            </a:extLst>
          </p:cNvPr>
          <p:cNvSpPr/>
          <p:nvPr/>
        </p:nvSpPr>
        <p:spPr>
          <a:xfrm>
            <a:off x="3018088" y="7925899"/>
            <a:ext cx="89383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S5F3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ABE2C83-3704-A18E-B565-F8861B2626C2}"/>
              </a:ext>
            </a:extLst>
          </p:cNvPr>
          <p:cNvSpPr/>
          <p:nvPr/>
        </p:nvSpPr>
        <p:spPr>
          <a:xfrm>
            <a:off x="3018088" y="8136914"/>
            <a:ext cx="89383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S5F4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4DA2455-CC06-B731-79B1-8E45BD7B6588}"/>
              </a:ext>
            </a:extLst>
          </p:cNvPr>
          <p:cNvCxnSpPr/>
          <p:nvPr/>
        </p:nvCxnSpPr>
        <p:spPr>
          <a:xfrm>
            <a:off x="2506626" y="8421958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F180FE1-D6C1-AF3E-2DCC-411A11CB58AF}"/>
              </a:ext>
            </a:extLst>
          </p:cNvPr>
          <p:cNvCxnSpPr/>
          <p:nvPr/>
        </p:nvCxnSpPr>
        <p:spPr>
          <a:xfrm>
            <a:off x="2506626" y="8607605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B7578CC-E89C-D9E3-DC70-4374744E31A5}"/>
              </a:ext>
            </a:extLst>
          </p:cNvPr>
          <p:cNvSpPr/>
          <p:nvPr/>
        </p:nvSpPr>
        <p:spPr>
          <a:xfrm>
            <a:off x="3018088" y="8321425"/>
            <a:ext cx="89383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S5F3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E8AFA5F-39AE-8A3D-5E40-AD94770A8023}"/>
              </a:ext>
            </a:extLst>
          </p:cNvPr>
          <p:cNvSpPr/>
          <p:nvPr/>
        </p:nvSpPr>
        <p:spPr>
          <a:xfrm>
            <a:off x="3018088" y="8532440"/>
            <a:ext cx="89383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S5F4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3BBE23F-BD95-449F-883E-F203AABF141F}"/>
              </a:ext>
            </a:extLst>
          </p:cNvPr>
          <p:cNvSpPr/>
          <p:nvPr/>
        </p:nvSpPr>
        <p:spPr>
          <a:xfrm>
            <a:off x="4564598" y="7952144"/>
            <a:ext cx="211665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ALED = 0 (Disable)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0BDD2F2-7C19-604A-CB1F-BBFD2BD2C8E9}"/>
              </a:ext>
            </a:extLst>
          </p:cNvPr>
          <p:cNvSpPr/>
          <p:nvPr/>
        </p:nvSpPr>
        <p:spPr>
          <a:xfrm>
            <a:off x="4564598" y="8375763"/>
            <a:ext cx="211665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ALED = 1 (Enable)</a:t>
            </a:r>
          </a:p>
        </p:txBody>
      </p:sp>
    </p:spTree>
    <p:extLst>
      <p:ext uri="{BB962C8B-B14F-4D97-AF65-F5344CB8AC3E}">
        <p14:creationId xmlns:p14="http://schemas.microsoft.com/office/powerpoint/2010/main" val="28261468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5576" y="1342673"/>
            <a:ext cx="61737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■</a:t>
            </a:r>
            <a:r>
              <a:rPr lang="en-US" altLang="ko-KR" sz="1200" b="1" dirty="0"/>
              <a:t> PAUSE Command (by Host)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04664" y="1023863"/>
            <a:ext cx="28729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+mj-lt"/>
                <a:ea typeface="Tahoma" pitchFamily="34" charset="0"/>
                <a:cs typeface="Tahoma" pitchFamily="34" charset="0"/>
              </a:rPr>
              <a:t>5.3 Remote Command Scenario</a:t>
            </a:r>
            <a:endParaRPr lang="ko-KR" altLang="en-US" sz="1400" dirty="0">
              <a:latin typeface="+mj-lt"/>
              <a:cs typeface="Tahoma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40768" y="1731750"/>
            <a:ext cx="1253867" cy="2696234"/>
            <a:chOff x="620688" y="1331638"/>
            <a:chExt cx="1253867" cy="6984778"/>
          </a:xfrm>
        </p:grpSpPr>
        <p:sp>
          <p:nvSpPr>
            <p:cNvPr id="5" name="직사각형 4"/>
            <p:cNvSpPr/>
            <p:nvPr/>
          </p:nvSpPr>
          <p:spPr>
            <a:xfrm>
              <a:off x="620688" y="1331638"/>
              <a:ext cx="1253867" cy="67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HOST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 5"/>
            <p:cNvCxnSpPr>
              <a:stCxn id="5" idx="2"/>
            </p:cNvCxnSpPr>
            <p:nvPr/>
          </p:nvCxnSpPr>
          <p:spPr>
            <a:xfrm>
              <a:off x="1247622" y="2011298"/>
              <a:ext cx="12716" cy="63051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3739458" y="1731751"/>
            <a:ext cx="1253867" cy="2696233"/>
            <a:chOff x="4179927" y="1187624"/>
            <a:chExt cx="1253867" cy="7272808"/>
          </a:xfrm>
        </p:grpSpPr>
        <p:cxnSp>
          <p:nvCxnSpPr>
            <p:cNvPr id="9" name="직선 연결선 8"/>
            <p:cNvCxnSpPr>
              <a:stCxn id="8" idx="2"/>
            </p:cNvCxnSpPr>
            <p:nvPr/>
          </p:nvCxnSpPr>
          <p:spPr>
            <a:xfrm flipH="1">
              <a:off x="4797152" y="1895307"/>
              <a:ext cx="9709" cy="6565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4179927" y="1187624"/>
              <a:ext cx="1253867" cy="7076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TOOL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직선 화살표 연결선 9"/>
          <p:cNvCxnSpPr/>
          <p:nvPr/>
        </p:nvCxnSpPr>
        <p:spPr>
          <a:xfrm flipV="1">
            <a:off x="1980418" y="2434654"/>
            <a:ext cx="238654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1974060" y="2576966"/>
            <a:ext cx="238654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386240" y="2371690"/>
            <a:ext cx="192308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S2F42</a:t>
            </a:r>
            <a:endParaRPr lang="en-US" altLang="ko-KR" sz="1000" dirty="0">
              <a:solidFill>
                <a:srgbClr val="000000"/>
              </a:solidFill>
              <a:latin typeface="Tahoma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Tahoma"/>
              </a:rPr>
              <a:t>ACK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1970143" y="3275855"/>
            <a:ext cx="238654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1970143" y="3131840"/>
            <a:ext cx="238654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386240" y="2867463"/>
            <a:ext cx="1923080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S6F11 </a:t>
            </a:r>
          </a:p>
          <a:p>
            <a:r>
              <a:rPr lang="en-US" altLang="ko-KR" sz="1000" dirty="0" err="1">
                <a:solidFill>
                  <a:srgbClr val="000000"/>
                </a:solidFill>
                <a:latin typeface="Tahoma"/>
              </a:rPr>
              <a:t>EquipmentStateChanged</a:t>
            </a:r>
            <a:endParaRPr lang="en-US" altLang="ko-KR" sz="1000" dirty="0">
              <a:solidFill>
                <a:srgbClr val="000000"/>
              </a:solidFill>
              <a:latin typeface="Tahoma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Tahoma"/>
              </a:rPr>
              <a:t>&lt; </a:t>
            </a:r>
            <a:r>
              <a:rPr lang="en-US" altLang="ko-KR" sz="1000" dirty="0" err="1">
                <a:solidFill>
                  <a:srgbClr val="000000"/>
                </a:solidFill>
                <a:latin typeface="Tahoma"/>
              </a:rPr>
              <a:t>EqpState</a:t>
            </a:r>
            <a:r>
              <a:rPr lang="en-US" altLang="ko-KR" sz="1000" dirty="0">
                <a:solidFill>
                  <a:srgbClr val="000000"/>
                </a:solidFill>
                <a:latin typeface="Tahoma"/>
              </a:rPr>
              <a:t>=4(Down)&gt;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04230" y="584888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 SCENARIO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4156" y="2195736"/>
            <a:ext cx="192308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S2F41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Host Command (PAUSE)</a:t>
            </a:r>
            <a:endParaRPr lang="en-US" altLang="ko-KR" sz="1000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5760" y="3091770"/>
            <a:ext cx="192308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S6F12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ACK</a:t>
            </a:r>
            <a:endParaRPr lang="en-US" altLang="ko-KR" sz="1000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5576" y="4871065"/>
            <a:ext cx="61737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■</a:t>
            </a:r>
            <a:r>
              <a:rPr lang="en-US" altLang="ko-KR" sz="1200" b="1" dirty="0"/>
              <a:t> PAUSE Command (by Equipment)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1340768" y="5260142"/>
            <a:ext cx="1253867" cy="2696234"/>
            <a:chOff x="620688" y="1331638"/>
            <a:chExt cx="1253867" cy="6984778"/>
          </a:xfrm>
        </p:grpSpPr>
        <p:sp>
          <p:nvSpPr>
            <p:cNvPr id="42" name="직사각형 41"/>
            <p:cNvSpPr/>
            <p:nvPr/>
          </p:nvSpPr>
          <p:spPr>
            <a:xfrm>
              <a:off x="620688" y="1331638"/>
              <a:ext cx="1253867" cy="67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HOST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직선 연결선 57"/>
            <p:cNvCxnSpPr>
              <a:stCxn id="42" idx="2"/>
            </p:cNvCxnSpPr>
            <p:nvPr/>
          </p:nvCxnSpPr>
          <p:spPr>
            <a:xfrm>
              <a:off x="1247622" y="2011298"/>
              <a:ext cx="12716" cy="63051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3739458" y="5260143"/>
            <a:ext cx="1253867" cy="2696233"/>
            <a:chOff x="4179927" y="1187624"/>
            <a:chExt cx="1253867" cy="7272808"/>
          </a:xfrm>
        </p:grpSpPr>
        <p:cxnSp>
          <p:nvCxnSpPr>
            <p:cNvPr id="60" name="직선 연결선 59"/>
            <p:cNvCxnSpPr>
              <a:stCxn id="61" idx="2"/>
            </p:cNvCxnSpPr>
            <p:nvPr/>
          </p:nvCxnSpPr>
          <p:spPr>
            <a:xfrm flipH="1">
              <a:off x="4797152" y="1895307"/>
              <a:ext cx="9709" cy="6565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/>
            <p:cNvSpPr/>
            <p:nvPr/>
          </p:nvSpPr>
          <p:spPr>
            <a:xfrm>
              <a:off x="4179927" y="1187624"/>
              <a:ext cx="1253867" cy="7076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TOOL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직선 화살표 연결선 64"/>
          <p:cNvCxnSpPr/>
          <p:nvPr/>
        </p:nvCxnSpPr>
        <p:spPr>
          <a:xfrm flipV="1">
            <a:off x="1970143" y="6327443"/>
            <a:ext cx="238654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1970143" y="6183428"/>
            <a:ext cx="238654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65760" y="6143358"/>
            <a:ext cx="192308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S6F12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ACK</a:t>
            </a:r>
            <a:endParaRPr lang="en-US" altLang="ko-KR" sz="1000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E64ED4-DE23-60FA-958B-4CFBA0CE5AE4}"/>
              </a:ext>
            </a:extLst>
          </p:cNvPr>
          <p:cNvSpPr/>
          <p:nvPr/>
        </p:nvSpPr>
        <p:spPr>
          <a:xfrm>
            <a:off x="4386240" y="5940152"/>
            <a:ext cx="1923080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S6F11 </a:t>
            </a:r>
          </a:p>
          <a:p>
            <a:r>
              <a:rPr lang="en-US" altLang="ko-KR" sz="1000" dirty="0" err="1">
                <a:solidFill>
                  <a:srgbClr val="000000"/>
                </a:solidFill>
                <a:latin typeface="Tahoma"/>
              </a:rPr>
              <a:t>EquipmentStateChanged</a:t>
            </a:r>
            <a:endParaRPr lang="en-US" altLang="ko-KR" sz="1000" dirty="0">
              <a:solidFill>
                <a:srgbClr val="000000"/>
              </a:solidFill>
              <a:latin typeface="Tahoma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Tahoma"/>
              </a:rPr>
              <a:t>&lt; </a:t>
            </a:r>
            <a:r>
              <a:rPr lang="en-US" altLang="ko-KR" sz="1000" dirty="0" err="1">
                <a:solidFill>
                  <a:srgbClr val="000000"/>
                </a:solidFill>
                <a:latin typeface="Tahoma"/>
              </a:rPr>
              <a:t>EqpState</a:t>
            </a:r>
            <a:r>
              <a:rPr lang="en-US" altLang="ko-KR" sz="1000" dirty="0">
                <a:solidFill>
                  <a:srgbClr val="000000"/>
                </a:solidFill>
                <a:latin typeface="Tahoma"/>
              </a:rPr>
              <a:t>=4(Down)&gt;</a:t>
            </a:r>
          </a:p>
        </p:txBody>
      </p:sp>
    </p:spTree>
    <p:extLst>
      <p:ext uri="{BB962C8B-B14F-4D97-AF65-F5344CB8AC3E}">
        <p14:creationId xmlns:p14="http://schemas.microsoft.com/office/powerpoint/2010/main" val="11360400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304230" y="584888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 SCENARIO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95576" y="4768230"/>
            <a:ext cx="61737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■</a:t>
            </a:r>
            <a:r>
              <a:rPr lang="en-US" altLang="ko-KR" sz="1200" b="1" dirty="0"/>
              <a:t> RESUME Command (by Equipment)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1301463" y="5343361"/>
            <a:ext cx="1253867" cy="2696234"/>
            <a:chOff x="620688" y="1331638"/>
            <a:chExt cx="1253867" cy="6984778"/>
          </a:xfrm>
        </p:grpSpPr>
        <p:sp>
          <p:nvSpPr>
            <p:cNvPr id="45" name="직사각형 44"/>
            <p:cNvSpPr/>
            <p:nvPr/>
          </p:nvSpPr>
          <p:spPr>
            <a:xfrm>
              <a:off x="620688" y="1331638"/>
              <a:ext cx="1253867" cy="67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HOST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연결선 45"/>
            <p:cNvCxnSpPr>
              <a:stCxn id="45" idx="2"/>
            </p:cNvCxnSpPr>
            <p:nvPr/>
          </p:nvCxnSpPr>
          <p:spPr>
            <a:xfrm>
              <a:off x="1247622" y="2011298"/>
              <a:ext cx="12716" cy="63051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3700153" y="5343362"/>
            <a:ext cx="1253867" cy="2696233"/>
            <a:chOff x="4179927" y="1187624"/>
            <a:chExt cx="1253867" cy="7272808"/>
          </a:xfrm>
        </p:grpSpPr>
        <p:cxnSp>
          <p:nvCxnSpPr>
            <p:cNvPr id="48" name="직선 연결선 47"/>
            <p:cNvCxnSpPr>
              <a:stCxn id="49" idx="2"/>
            </p:cNvCxnSpPr>
            <p:nvPr/>
          </p:nvCxnSpPr>
          <p:spPr>
            <a:xfrm flipH="1">
              <a:off x="4797152" y="1895307"/>
              <a:ext cx="9709" cy="6565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/>
            <p:cNvSpPr/>
            <p:nvPr/>
          </p:nvSpPr>
          <p:spPr>
            <a:xfrm>
              <a:off x="4179927" y="1187624"/>
              <a:ext cx="1253867" cy="7076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TOOL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화살표 연결선 52"/>
          <p:cNvCxnSpPr/>
          <p:nvPr/>
        </p:nvCxnSpPr>
        <p:spPr>
          <a:xfrm flipV="1">
            <a:off x="1930838" y="6385077"/>
            <a:ext cx="238654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1930838" y="6241062"/>
            <a:ext cx="238654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-6248" y="6200992"/>
            <a:ext cx="192308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S6F12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ACK</a:t>
            </a:r>
            <a:endParaRPr lang="en-US" altLang="ko-KR" sz="1000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5576" y="1372643"/>
            <a:ext cx="61737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■</a:t>
            </a:r>
            <a:r>
              <a:rPr lang="en-US" altLang="ko-KR" sz="1200" b="1" dirty="0"/>
              <a:t> RESUME Command (by Host)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1301463" y="1947774"/>
            <a:ext cx="1253867" cy="2696234"/>
            <a:chOff x="620688" y="1331638"/>
            <a:chExt cx="1253867" cy="6984778"/>
          </a:xfrm>
        </p:grpSpPr>
        <p:sp>
          <p:nvSpPr>
            <p:cNvPr id="42" name="직사각형 41"/>
            <p:cNvSpPr/>
            <p:nvPr/>
          </p:nvSpPr>
          <p:spPr>
            <a:xfrm>
              <a:off x="620688" y="1331638"/>
              <a:ext cx="1253867" cy="67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HOST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직선 연결선 57"/>
            <p:cNvCxnSpPr>
              <a:stCxn id="42" idx="2"/>
            </p:cNvCxnSpPr>
            <p:nvPr/>
          </p:nvCxnSpPr>
          <p:spPr>
            <a:xfrm>
              <a:off x="1247622" y="2011298"/>
              <a:ext cx="12716" cy="63051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3700153" y="1947775"/>
            <a:ext cx="1253867" cy="2696233"/>
            <a:chOff x="4179927" y="1187624"/>
            <a:chExt cx="1253867" cy="7272808"/>
          </a:xfrm>
        </p:grpSpPr>
        <p:cxnSp>
          <p:nvCxnSpPr>
            <p:cNvPr id="60" name="직선 연결선 59"/>
            <p:cNvCxnSpPr>
              <a:stCxn id="61" idx="2"/>
            </p:cNvCxnSpPr>
            <p:nvPr/>
          </p:nvCxnSpPr>
          <p:spPr>
            <a:xfrm flipH="1">
              <a:off x="4797152" y="1895307"/>
              <a:ext cx="9709" cy="6565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/>
            <p:cNvSpPr/>
            <p:nvPr/>
          </p:nvSpPr>
          <p:spPr>
            <a:xfrm>
              <a:off x="4179927" y="1187624"/>
              <a:ext cx="1253867" cy="7076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TOOL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화살표 연결선 61"/>
          <p:cNvCxnSpPr/>
          <p:nvPr/>
        </p:nvCxnSpPr>
        <p:spPr>
          <a:xfrm flipV="1">
            <a:off x="1941113" y="2650678"/>
            <a:ext cx="238654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1934755" y="2792990"/>
            <a:ext cx="238654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4314232" y="2587714"/>
            <a:ext cx="192308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S2F42</a:t>
            </a:r>
            <a:endParaRPr lang="en-US" altLang="ko-KR" sz="1000" dirty="0">
              <a:solidFill>
                <a:srgbClr val="000000"/>
              </a:solidFill>
              <a:latin typeface="Tahoma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Tahoma"/>
              </a:rPr>
              <a:t>ACK</a:t>
            </a:r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1930838" y="3491879"/>
            <a:ext cx="238654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1930838" y="3347864"/>
            <a:ext cx="238654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-17852" y="2411760"/>
            <a:ext cx="192308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S2F41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Host Command (RESUME)</a:t>
            </a:r>
            <a:endParaRPr lang="en-US" altLang="ko-KR" sz="1000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-6248" y="3307794"/>
            <a:ext cx="192308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S6F12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ACK</a:t>
            </a:r>
            <a:endParaRPr lang="en-US" altLang="ko-KR" sz="1000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E0E166-9380-CE53-D4FA-1F8DE3DA2B9A}"/>
              </a:ext>
            </a:extLst>
          </p:cNvPr>
          <p:cNvSpPr/>
          <p:nvPr/>
        </p:nvSpPr>
        <p:spPr>
          <a:xfrm>
            <a:off x="4314232" y="3153906"/>
            <a:ext cx="2067096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S6F11 </a:t>
            </a:r>
          </a:p>
          <a:p>
            <a:r>
              <a:rPr lang="en-US" altLang="ko-KR" sz="1000" dirty="0" err="1">
                <a:solidFill>
                  <a:srgbClr val="000000"/>
                </a:solidFill>
                <a:latin typeface="Tahoma"/>
              </a:rPr>
              <a:t>EquipmentStateChanged</a:t>
            </a:r>
            <a:endParaRPr lang="en-US" altLang="ko-KR" sz="1000" dirty="0">
              <a:solidFill>
                <a:srgbClr val="000000"/>
              </a:solidFill>
              <a:latin typeface="Tahoma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Tahoma"/>
              </a:rPr>
              <a:t>&lt; </a:t>
            </a:r>
            <a:r>
              <a:rPr lang="en-US" altLang="ko-KR" sz="1000" dirty="0" err="1">
                <a:solidFill>
                  <a:srgbClr val="000000"/>
                </a:solidFill>
                <a:latin typeface="Tahoma"/>
              </a:rPr>
              <a:t>EqpState</a:t>
            </a:r>
            <a:r>
              <a:rPr lang="en-US" altLang="ko-KR" sz="1000" dirty="0">
                <a:solidFill>
                  <a:srgbClr val="000000"/>
                </a:solidFill>
                <a:latin typeface="Tahoma"/>
              </a:rPr>
              <a:t> =1(Idle) or 2(Run)&gt;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CE1BCD-8953-19E4-E07B-0585FE77450E}"/>
              </a:ext>
            </a:extLst>
          </p:cNvPr>
          <p:cNvSpPr/>
          <p:nvPr/>
        </p:nvSpPr>
        <p:spPr>
          <a:xfrm>
            <a:off x="4314232" y="6012160"/>
            <a:ext cx="2054380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S6F11 </a:t>
            </a:r>
          </a:p>
          <a:p>
            <a:r>
              <a:rPr lang="en-US" altLang="ko-KR" sz="1000" dirty="0" err="1">
                <a:solidFill>
                  <a:srgbClr val="000000"/>
                </a:solidFill>
                <a:latin typeface="Tahoma"/>
              </a:rPr>
              <a:t>EquipmentStateChanged</a:t>
            </a:r>
            <a:endParaRPr lang="en-US" altLang="ko-KR" sz="1000" dirty="0">
              <a:solidFill>
                <a:srgbClr val="000000"/>
              </a:solidFill>
              <a:latin typeface="Tahoma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Tahoma"/>
              </a:rPr>
              <a:t>&lt; </a:t>
            </a:r>
            <a:r>
              <a:rPr lang="en-US" altLang="ko-KR" sz="1000" dirty="0" err="1">
                <a:solidFill>
                  <a:srgbClr val="000000"/>
                </a:solidFill>
                <a:latin typeface="Tahoma"/>
              </a:rPr>
              <a:t>EqpState</a:t>
            </a:r>
            <a:r>
              <a:rPr lang="en-US" altLang="ko-KR" sz="1000" dirty="0">
                <a:solidFill>
                  <a:srgbClr val="000000"/>
                </a:solidFill>
                <a:latin typeface="Tahoma"/>
              </a:rPr>
              <a:t> =1(Idle) or</a:t>
            </a:r>
            <a:r>
              <a:rPr lang="ko-KR" altLang="en-US" sz="1000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Tahoma"/>
              </a:rPr>
              <a:t>2(Run)&gt;</a:t>
            </a:r>
          </a:p>
        </p:txBody>
      </p:sp>
    </p:spTree>
    <p:extLst>
      <p:ext uri="{BB962C8B-B14F-4D97-AF65-F5344CB8AC3E}">
        <p14:creationId xmlns:p14="http://schemas.microsoft.com/office/powerpoint/2010/main" val="4231321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4664" y="827584"/>
            <a:ext cx="1907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5.4 Normal Scenario</a:t>
            </a:r>
            <a:endParaRPr lang="ko-KR" altLang="en-US" sz="1400" dirty="0">
              <a:latin typeface="+mj-lt"/>
              <a:cs typeface="Tahoma" panose="020B060403050404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340768" y="1475656"/>
            <a:ext cx="1253867" cy="7322750"/>
            <a:chOff x="620688" y="1331640"/>
            <a:chExt cx="1253867" cy="6984776"/>
          </a:xfrm>
        </p:grpSpPr>
        <p:sp>
          <p:nvSpPr>
            <p:cNvPr id="4" name="직사각형 3"/>
            <p:cNvSpPr/>
            <p:nvPr/>
          </p:nvSpPr>
          <p:spPr>
            <a:xfrm>
              <a:off x="620688" y="1331640"/>
              <a:ext cx="1253867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HOST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직선 연결선 4"/>
            <p:cNvCxnSpPr>
              <a:stCxn id="4" idx="2"/>
            </p:cNvCxnSpPr>
            <p:nvPr/>
          </p:nvCxnSpPr>
          <p:spPr>
            <a:xfrm>
              <a:off x="1247622" y="1619672"/>
              <a:ext cx="12716" cy="6696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/>
          <p:cNvGrpSpPr/>
          <p:nvPr/>
        </p:nvGrpSpPr>
        <p:grpSpPr>
          <a:xfrm>
            <a:off x="3739458" y="1475656"/>
            <a:ext cx="1253867" cy="7322750"/>
            <a:chOff x="4179927" y="1187624"/>
            <a:chExt cx="1253867" cy="7272808"/>
          </a:xfrm>
        </p:grpSpPr>
        <p:sp>
          <p:nvSpPr>
            <p:cNvPr id="7" name="직사각형 6"/>
            <p:cNvSpPr/>
            <p:nvPr/>
          </p:nvSpPr>
          <p:spPr>
            <a:xfrm>
              <a:off x="4179927" y="1187624"/>
              <a:ext cx="1253867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TOOL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4797152" y="1475656"/>
              <a:ext cx="0" cy="6984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/>
          <p:cNvSpPr/>
          <p:nvPr/>
        </p:nvSpPr>
        <p:spPr>
          <a:xfrm>
            <a:off x="304230" y="467544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 SCENARIO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304230" y="827584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모서리가 둥근 직사각형 22">
            <a:extLst>
              <a:ext uri="{FF2B5EF4-FFF2-40B4-BE49-F238E27FC236}">
                <a16:creationId xmlns:a16="http://schemas.microsoft.com/office/drawing/2014/main" id="{5B0F8922-088D-3FAD-E883-3027A18E05C5}"/>
              </a:ext>
            </a:extLst>
          </p:cNvPr>
          <p:cNvSpPr/>
          <p:nvPr/>
        </p:nvSpPr>
        <p:spPr>
          <a:xfrm>
            <a:off x="2120388" y="2339752"/>
            <a:ext cx="252028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IP01</a:t>
            </a:r>
            <a:r>
              <a:rPr lang="ko-KR" altLang="en-US" sz="1200" b="1" dirty="0">
                <a:solidFill>
                  <a:schemeClr val="tx1"/>
                </a:solidFill>
              </a:rPr>
              <a:t>에 </a:t>
            </a:r>
            <a:r>
              <a:rPr lang="en-US" altLang="ko-KR" sz="1200" b="1" dirty="0">
                <a:solidFill>
                  <a:schemeClr val="tx1"/>
                </a:solidFill>
              </a:rPr>
              <a:t>Tray </a:t>
            </a:r>
            <a:r>
              <a:rPr lang="ko-KR" altLang="en-US" sz="1200" b="1" dirty="0">
                <a:solidFill>
                  <a:schemeClr val="tx1"/>
                </a:solidFill>
              </a:rPr>
              <a:t>투입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5F1E58E8-32DD-019D-249C-1CBCA54F4853}"/>
              </a:ext>
            </a:extLst>
          </p:cNvPr>
          <p:cNvCxnSpPr>
            <a:cxnSpLocks/>
          </p:cNvCxnSpPr>
          <p:nvPr/>
        </p:nvCxnSpPr>
        <p:spPr>
          <a:xfrm flipV="1">
            <a:off x="1989000" y="4319972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8F2DADF-2994-D66A-F0AD-33F1270ED4EF}"/>
              </a:ext>
            </a:extLst>
          </p:cNvPr>
          <p:cNvCxnSpPr>
            <a:cxnSpLocks/>
          </p:cNvCxnSpPr>
          <p:nvPr/>
        </p:nvCxnSpPr>
        <p:spPr>
          <a:xfrm flipV="1">
            <a:off x="1989000" y="4247964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F687BD-1ED8-B5E0-C923-387BDB82F6B5}"/>
              </a:ext>
            </a:extLst>
          </p:cNvPr>
          <p:cNvSpPr/>
          <p:nvPr/>
        </p:nvSpPr>
        <p:spPr>
          <a:xfrm>
            <a:off x="1839684" y="4644008"/>
            <a:ext cx="2635817" cy="2379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Tray </a:t>
            </a:r>
            <a:r>
              <a:rPr lang="ko-KR" altLang="en-US" sz="1200" dirty="0">
                <a:solidFill>
                  <a:schemeClr val="tx1"/>
                </a:solidFill>
              </a:rPr>
              <a:t>로딩 완료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30A718-18FF-02B3-BFDD-34EB22D627B5}"/>
              </a:ext>
            </a:extLst>
          </p:cNvPr>
          <p:cNvSpPr/>
          <p:nvPr/>
        </p:nvSpPr>
        <p:spPr>
          <a:xfrm>
            <a:off x="1839684" y="5475285"/>
            <a:ext cx="2635817" cy="2379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Tray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r>
              <a:rPr lang="ko-KR" altLang="en-US" sz="1200" dirty="0">
                <a:solidFill>
                  <a:schemeClr val="tx1"/>
                </a:solidFill>
              </a:rPr>
              <a:t> 리딩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38D5B3-9DF4-CDA7-45F7-CAF38043C27A}"/>
              </a:ext>
            </a:extLst>
          </p:cNvPr>
          <p:cNvSpPr/>
          <p:nvPr/>
        </p:nvSpPr>
        <p:spPr>
          <a:xfrm>
            <a:off x="1839684" y="3751543"/>
            <a:ext cx="2635817" cy="2379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Tray Standby(CV Up)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9750B4-8D1F-4C56-05D8-0CA9EC5EF7CA}"/>
              </a:ext>
            </a:extLst>
          </p:cNvPr>
          <p:cNvSpPr/>
          <p:nvPr/>
        </p:nvSpPr>
        <p:spPr>
          <a:xfrm>
            <a:off x="1839684" y="3303743"/>
            <a:ext cx="2635817" cy="2379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Tray</a:t>
            </a:r>
            <a:r>
              <a:rPr lang="ko-KR" altLang="en-US" sz="1200" dirty="0">
                <a:solidFill>
                  <a:schemeClr val="tx1"/>
                </a:solidFill>
              </a:rPr>
              <a:t> 센터링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16EF21-DC8F-4A75-AF6E-E5DDD5A0F85B}"/>
              </a:ext>
            </a:extLst>
          </p:cNvPr>
          <p:cNvSpPr/>
          <p:nvPr/>
        </p:nvSpPr>
        <p:spPr>
          <a:xfrm>
            <a:off x="1839684" y="2865693"/>
            <a:ext cx="2635817" cy="2379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작업자가 </a:t>
            </a:r>
            <a:r>
              <a:rPr lang="en-US" altLang="ko-KR" sz="1200" dirty="0">
                <a:solidFill>
                  <a:schemeClr val="tx1"/>
                </a:solidFill>
              </a:rPr>
              <a:t>Tray </a:t>
            </a:r>
            <a:r>
              <a:rPr lang="ko-KR" altLang="en-US" sz="1200" dirty="0">
                <a:solidFill>
                  <a:schemeClr val="tx1"/>
                </a:solidFill>
              </a:rPr>
              <a:t>장착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4A257F-F184-2840-0644-2AA7C517BA9F}"/>
              </a:ext>
            </a:extLst>
          </p:cNvPr>
          <p:cNvSpPr/>
          <p:nvPr/>
        </p:nvSpPr>
        <p:spPr>
          <a:xfrm>
            <a:off x="417380" y="6660232"/>
            <a:ext cx="1571460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S2F41 RCMD=WORK_START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(WORK_ID)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3CE55A-5482-E9AE-7110-D08F31B59DC7}"/>
              </a:ext>
            </a:extLst>
          </p:cNvPr>
          <p:cNvSpPr/>
          <p:nvPr/>
        </p:nvSpPr>
        <p:spPr>
          <a:xfrm>
            <a:off x="4365104" y="5744118"/>
            <a:ext cx="1282703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S6F11(1411)</a:t>
            </a:r>
          </a:p>
          <a:p>
            <a:r>
              <a:rPr lang="en-US" altLang="ko-KR" sz="1000" dirty="0" err="1">
                <a:solidFill>
                  <a:schemeClr val="tx1"/>
                </a:solidFill>
              </a:rPr>
              <a:t>TrayIDRead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(IP01, </a:t>
            </a:r>
            <a:r>
              <a:rPr lang="en-US" altLang="ko-KR" sz="1000" dirty="0" err="1">
                <a:solidFill>
                  <a:schemeClr val="tx1"/>
                </a:solidFill>
              </a:rPr>
              <a:t>TrayID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F42FDA-A056-4638-F14A-69C9EA0CCCAA}"/>
              </a:ext>
            </a:extLst>
          </p:cNvPr>
          <p:cNvSpPr/>
          <p:nvPr/>
        </p:nvSpPr>
        <p:spPr>
          <a:xfrm>
            <a:off x="4365104" y="4009479"/>
            <a:ext cx="1449578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S6F11(1502)</a:t>
            </a:r>
          </a:p>
          <a:p>
            <a:r>
              <a:rPr lang="en-US" altLang="ko-KR" sz="1000" dirty="0" err="1">
                <a:solidFill>
                  <a:schemeClr val="tx1"/>
                </a:solidFill>
              </a:rPr>
              <a:t>PortTransferBolcked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(IP01)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5ED762-CB6B-AB36-0DD5-069F477EFBE0}"/>
              </a:ext>
            </a:extLst>
          </p:cNvPr>
          <p:cNvCxnSpPr>
            <a:cxnSpLocks/>
          </p:cNvCxnSpPr>
          <p:nvPr/>
        </p:nvCxnSpPr>
        <p:spPr>
          <a:xfrm flipV="1">
            <a:off x="2029844" y="5950522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4B73FF6-97C4-A6CE-B08A-526CCE3D40ED}"/>
              </a:ext>
            </a:extLst>
          </p:cNvPr>
          <p:cNvCxnSpPr>
            <a:cxnSpLocks/>
          </p:cNvCxnSpPr>
          <p:nvPr/>
        </p:nvCxnSpPr>
        <p:spPr>
          <a:xfrm flipV="1">
            <a:off x="2029844" y="6042805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BAF1E8F-2795-451E-6456-2B8350CF0B9F}"/>
              </a:ext>
            </a:extLst>
          </p:cNvPr>
          <p:cNvCxnSpPr>
            <a:cxnSpLocks/>
          </p:cNvCxnSpPr>
          <p:nvPr/>
        </p:nvCxnSpPr>
        <p:spPr>
          <a:xfrm flipH="1" flipV="1">
            <a:off x="1983680" y="6783972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4032AE7-8BE3-F247-78AD-04A3197EFCE9}"/>
              </a:ext>
            </a:extLst>
          </p:cNvPr>
          <p:cNvCxnSpPr>
            <a:cxnSpLocks/>
          </p:cNvCxnSpPr>
          <p:nvPr/>
        </p:nvCxnSpPr>
        <p:spPr>
          <a:xfrm flipH="1" flipV="1">
            <a:off x="1983680" y="6876255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5667F6-08A8-0728-622E-C6BDD10632ED}"/>
              </a:ext>
            </a:extLst>
          </p:cNvPr>
          <p:cNvCxnSpPr>
            <a:cxnSpLocks/>
          </p:cNvCxnSpPr>
          <p:nvPr/>
        </p:nvCxnSpPr>
        <p:spPr>
          <a:xfrm flipV="1">
            <a:off x="1999947" y="5245439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676E722-4653-59B7-EC42-9B45C872FA0C}"/>
              </a:ext>
            </a:extLst>
          </p:cNvPr>
          <p:cNvCxnSpPr>
            <a:cxnSpLocks/>
          </p:cNvCxnSpPr>
          <p:nvPr/>
        </p:nvCxnSpPr>
        <p:spPr>
          <a:xfrm flipV="1">
            <a:off x="1999947" y="5173431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8D9B03-7DC4-BD42-83D8-31B542678751}"/>
              </a:ext>
            </a:extLst>
          </p:cNvPr>
          <p:cNvSpPr/>
          <p:nvPr/>
        </p:nvSpPr>
        <p:spPr>
          <a:xfrm>
            <a:off x="4376051" y="4934946"/>
            <a:ext cx="1449578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S6F11(1401)</a:t>
            </a:r>
          </a:p>
          <a:p>
            <a:r>
              <a:rPr lang="en-US" altLang="ko-KR" sz="1000" dirty="0" err="1">
                <a:solidFill>
                  <a:schemeClr val="tx1"/>
                </a:solidFill>
              </a:rPr>
              <a:t>TrayLoadComplete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(IP01)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C3191B0-580E-F880-6BEA-1B919FD63CCD}"/>
              </a:ext>
            </a:extLst>
          </p:cNvPr>
          <p:cNvCxnSpPr>
            <a:cxnSpLocks/>
          </p:cNvCxnSpPr>
          <p:nvPr/>
        </p:nvCxnSpPr>
        <p:spPr>
          <a:xfrm flipV="1">
            <a:off x="2005837" y="2081773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483F669-878A-1417-F637-DC3831CC3D4C}"/>
              </a:ext>
            </a:extLst>
          </p:cNvPr>
          <p:cNvCxnSpPr>
            <a:cxnSpLocks/>
          </p:cNvCxnSpPr>
          <p:nvPr/>
        </p:nvCxnSpPr>
        <p:spPr>
          <a:xfrm flipV="1">
            <a:off x="2005837" y="2009765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2EADFDD-4B29-14C5-1673-E96590F0708E}"/>
              </a:ext>
            </a:extLst>
          </p:cNvPr>
          <p:cNvSpPr/>
          <p:nvPr/>
        </p:nvSpPr>
        <p:spPr>
          <a:xfrm>
            <a:off x="4381941" y="1771280"/>
            <a:ext cx="1449578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S6F11(1503)</a:t>
            </a:r>
          </a:p>
          <a:p>
            <a:r>
              <a:rPr lang="en-US" altLang="ko-KR" sz="1000" dirty="0" err="1">
                <a:solidFill>
                  <a:schemeClr val="tx1"/>
                </a:solidFill>
              </a:rPr>
              <a:t>PortReadyToLoad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(IP01)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9BE8B8C-D3EB-B0D3-4599-2FB8D8E64384}"/>
              </a:ext>
            </a:extLst>
          </p:cNvPr>
          <p:cNvSpPr/>
          <p:nvPr/>
        </p:nvSpPr>
        <p:spPr>
          <a:xfrm>
            <a:off x="620690" y="6228184"/>
            <a:ext cx="1373566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S3F41 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Work Order Request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FC73942-35DA-F464-0FFD-3EE1C05EC3FE}"/>
              </a:ext>
            </a:extLst>
          </p:cNvPr>
          <p:cNvCxnSpPr>
            <a:cxnSpLocks/>
          </p:cNvCxnSpPr>
          <p:nvPr/>
        </p:nvCxnSpPr>
        <p:spPr>
          <a:xfrm flipH="1" flipV="1">
            <a:off x="1989096" y="6339730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79B4406-DEC6-58A8-8072-485FC856E182}"/>
              </a:ext>
            </a:extLst>
          </p:cNvPr>
          <p:cNvCxnSpPr>
            <a:cxnSpLocks/>
          </p:cNvCxnSpPr>
          <p:nvPr/>
        </p:nvCxnSpPr>
        <p:spPr>
          <a:xfrm flipH="1" flipV="1">
            <a:off x="1989096" y="6432013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15">
            <a:extLst>
              <a:ext uri="{FF2B5EF4-FFF2-40B4-BE49-F238E27FC236}">
                <a16:creationId xmlns:a16="http://schemas.microsoft.com/office/drawing/2014/main" id="{EA35DCC2-CD43-A50A-34FC-63617F2508AB}"/>
              </a:ext>
            </a:extLst>
          </p:cNvPr>
          <p:cNvSpPr/>
          <p:nvPr/>
        </p:nvSpPr>
        <p:spPr>
          <a:xfrm>
            <a:off x="2125560" y="7092280"/>
            <a:ext cx="2509936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Tray</a:t>
            </a:r>
            <a:r>
              <a:rPr lang="ko-KR" altLang="en-US" sz="1200" b="1" dirty="0">
                <a:solidFill>
                  <a:schemeClr val="tx1"/>
                </a:solidFill>
              </a:rPr>
              <a:t>에서 </a:t>
            </a:r>
            <a:r>
              <a:rPr lang="en-US" altLang="ko-KR" sz="1200" b="1" dirty="0">
                <a:solidFill>
                  <a:schemeClr val="tx1"/>
                </a:solidFill>
              </a:rPr>
              <a:t>Glass </a:t>
            </a:r>
            <a:r>
              <a:rPr lang="ko-KR" altLang="en-US" sz="1200" b="1" dirty="0">
                <a:solidFill>
                  <a:schemeClr val="tx1"/>
                </a:solidFill>
              </a:rPr>
              <a:t>배출 시작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E4D2C21-AF27-FFDB-B2EF-6289B266A541}"/>
              </a:ext>
            </a:extLst>
          </p:cNvPr>
          <p:cNvSpPr/>
          <p:nvPr/>
        </p:nvSpPr>
        <p:spPr>
          <a:xfrm>
            <a:off x="1839684" y="8028384"/>
            <a:ext cx="2635817" cy="2379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TM01(Glass&amp;</a:t>
            </a:r>
            <a:r>
              <a:rPr lang="ko-KR" altLang="en-US" sz="1200" dirty="0">
                <a:solidFill>
                  <a:schemeClr val="tx1"/>
                </a:solidFill>
              </a:rPr>
              <a:t>간지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이재기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간지 이재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188419-A79F-BEDC-8102-001E3DA2B761}"/>
              </a:ext>
            </a:extLst>
          </p:cNvPr>
          <p:cNvSpPr/>
          <p:nvPr/>
        </p:nvSpPr>
        <p:spPr>
          <a:xfrm>
            <a:off x="4316890" y="8312092"/>
            <a:ext cx="1282703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S6F11 (TM01)</a:t>
            </a: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ModuleStart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 (1101)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34812C7-2AA2-14E4-7015-AAE74E9D7D80}"/>
              </a:ext>
            </a:extLst>
          </p:cNvPr>
          <p:cNvCxnSpPr>
            <a:cxnSpLocks/>
          </p:cNvCxnSpPr>
          <p:nvPr/>
        </p:nvCxnSpPr>
        <p:spPr>
          <a:xfrm flipV="1">
            <a:off x="1981630" y="8441552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AD90A43-E541-9A16-0C1A-1BD76DE46F0D}"/>
              </a:ext>
            </a:extLst>
          </p:cNvPr>
          <p:cNvCxnSpPr>
            <a:cxnSpLocks/>
          </p:cNvCxnSpPr>
          <p:nvPr/>
        </p:nvCxnSpPr>
        <p:spPr>
          <a:xfrm flipV="1">
            <a:off x="1981630" y="8533835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물결 35">
            <a:extLst>
              <a:ext uri="{FF2B5EF4-FFF2-40B4-BE49-F238E27FC236}">
                <a16:creationId xmlns:a16="http://schemas.microsoft.com/office/drawing/2014/main" id="{7272E6D5-72CC-B1A1-8C25-6418FB9E6926}"/>
              </a:ext>
            </a:extLst>
          </p:cNvPr>
          <p:cNvSpPr/>
          <p:nvPr/>
        </p:nvSpPr>
        <p:spPr>
          <a:xfrm>
            <a:off x="1185509" y="7524328"/>
            <a:ext cx="4530563" cy="432048"/>
          </a:xfrm>
          <a:prstGeom prst="wave">
            <a:avLst>
              <a:gd name="adj1" fmla="val 12500"/>
              <a:gd name="adj2" fmla="val 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마지막 </a:t>
            </a:r>
            <a:r>
              <a:rPr lang="en-US" altLang="ko-KR" sz="1200" dirty="0"/>
              <a:t>Glass</a:t>
            </a:r>
            <a:r>
              <a:rPr lang="ko-KR" altLang="en-US" sz="1200" dirty="0"/>
              <a:t>까지</a:t>
            </a:r>
            <a:r>
              <a:rPr lang="en-US" altLang="ko-KR" sz="1200" dirty="0"/>
              <a:t> </a:t>
            </a:r>
            <a:r>
              <a:rPr lang="ko-KR" altLang="en-US" sz="1200" dirty="0"/>
              <a:t>작업</a:t>
            </a:r>
            <a:r>
              <a:rPr lang="en-US" altLang="ko-KR" sz="1200" dirty="0"/>
              <a:t> </a:t>
            </a:r>
            <a:r>
              <a:rPr lang="ko-KR" altLang="en-US" sz="1200" dirty="0"/>
              <a:t>반복</a:t>
            </a:r>
          </a:p>
        </p:txBody>
      </p:sp>
    </p:spTree>
    <p:extLst>
      <p:ext uri="{BB962C8B-B14F-4D97-AF65-F5344CB8AC3E}">
        <p14:creationId xmlns:p14="http://schemas.microsoft.com/office/powerpoint/2010/main" val="404499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40768" y="1331640"/>
            <a:ext cx="1253867" cy="7322750"/>
            <a:chOff x="620688" y="1331640"/>
            <a:chExt cx="1253867" cy="6984776"/>
          </a:xfrm>
        </p:grpSpPr>
        <p:sp>
          <p:nvSpPr>
            <p:cNvPr id="4" name="직사각형 3"/>
            <p:cNvSpPr/>
            <p:nvPr/>
          </p:nvSpPr>
          <p:spPr>
            <a:xfrm>
              <a:off x="620688" y="1331640"/>
              <a:ext cx="1253867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HOST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직선 연결선 4"/>
            <p:cNvCxnSpPr>
              <a:stCxn id="4" idx="2"/>
            </p:cNvCxnSpPr>
            <p:nvPr/>
          </p:nvCxnSpPr>
          <p:spPr>
            <a:xfrm>
              <a:off x="1247622" y="1619672"/>
              <a:ext cx="12716" cy="6696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/>
          <p:cNvGrpSpPr/>
          <p:nvPr/>
        </p:nvGrpSpPr>
        <p:grpSpPr>
          <a:xfrm>
            <a:off x="3739458" y="1331640"/>
            <a:ext cx="1253867" cy="7322750"/>
            <a:chOff x="4179927" y="1187624"/>
            <a:chExt cx="1253867" cy="7272808"/>
          </a:xfrm>
        </p:grpSpPr>
        <p:sp>
          <p:nvSpPr>
            <p:cNvPr id="7" name="직사각형 6"/>
            <p:cNvSpPr/>
            <p:nvPr/>
          </p:nvSpPr>
          <p:spPr>
            <a:xfrm>
              <a:off x="4179927" y="1187624"/>
              <a:ext cx="1253867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TOOL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4797152" y="1475656"/>
              <a:ext cx="0" cy="6984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/>
          <p:cNvSpPr/>
          <p:nvPr/>
        </p:nvSpPr>
        <p:spPr>
          <a:xfrm>
            <a:off x="304230" y="467544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 SCENARIO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304230" y="827584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DCA24442-45F9-420A-CD6F-EE82F2A4A1C8}"/>
              </a:ext>
            </a:extLst>
          </p:cNvPr>
          <p:cNvCxnSpPr>
            <a:cxnSpLocks/>
          </p:cNvCxnSpPr>
          <p:nvPr/>
        </p:nvCxnSpPr>
        <p:spPr>
          <a:xfrm flipV="1">
            <a:off x="1994138" y="3707904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5DC3A3B-5A93-5FCD-E023-EA560F6CAB31}"/>
              </a:ext>
            </a:extLst>
          </p:cNvPr>
          <p:cNvCxnSpPr>
            <a:cxnSpLocks/>
          </p:cNvCxnSpPr>
          <p:nvPr/>
        </p:nvCxnSpPr>
        <p:spPr>
          <a:xfrm flipV="1">
            <a:off x="1994138" y="3635896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7AF90A-FC50-FC73-6E33-901FFD34B72C}"/>
              </a:ext>
            </a:extLst>
          </p:cNvPr>
          <p:cNvSpPr/>
          <p:nvPr/>
        </p:nvSpPr>
        <p:spPr>
          <a:xfrm>
            <a:off x="1884913" y="1763688"/>
            <a:ext cx="2635817" cy="2379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Glass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r>
              <a:rPr lang="ko-KR" altLang="en-US" sz="1200" dirty="0">
                <a:solidFill>
                  <a:schemeClr val="tx1"/>
                </a:solidFill>
              </a:rPr>
              <a:t> 리딩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DC726A-6DC5-3449-C548-3E49927279D4}"/>
              </a:ext>
            </a:extLst>
          </p:cNvPr>
          <p:cNvSpPr/>
          <p:nvPr/>
        </p:nvSpPr>
        <p:spPr>
          <a:xfrm>
            <a:off x="1881312" y="2794067"/>
            <a:ext cx="2635817" cy="2379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Glass TM01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6C8EEC-375F-A544-A277-1FF6F8C9D168}"/>
              </a:ext>
            </a:extLst>
          </p:cNvPr>
          <p:cNvSpPr/>
          <p:nvPr/>
        </p:nvSpPr>
        <p:spPr>
          <a:xfrm>
            <a:off x="4370724" y="3491880"/>
            <a:ext cx="230367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S6F11 (TM01)</a:t>
            </a: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SubstrateLocationOccupied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 (1201)</a:t>
            </a: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SubstrateLocationUnoccupied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 (1202)</a:t>
            </a: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ModuleEnd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 (1102)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5F31732-A1C8-DE32-E3A2-98E5CA72C489}"/>
              </a:ext>
            </a:extLst>
          </p:cNvPr>
          <p:cNvCxnSpPr>
            <a:cxnSpLocks/>
          </p:cNvCxnSpPr>
          <p:nvPr/>
        </p:nvCxnSpPr>
        <p:spPr>
          <a:xfrm flipV="1">
            <a:off x="2015741" y="7077720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C279C4-F054-1E1A-F7C4-35F422FEAD23}"/>
              </a:ext>
            </a:extLst>
          </p:cNvPr>
          <p:cNvCxnSpPr>
            <a:cxnSpLocks/>
          </p:cNvCxnSpPr>
          <p:nvPr/>
        </p:nvCxnSpPr>
        <p:spPr>
          <a:xfrm flipV="1">
            <a:off x="2015741" y="6983444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B11785-2D28-238B-8942-752794609204}"/>
              </a:ext>
            </a:extLst>
          </p:cNvPr>
          <p:cNvSpPr/>
          <p:nvPr/>
        </p:nvSpPr>
        <p:spPr>
          <a:xfrm>
            <a:off x="1889348" y="6578151"/>
            <a:ext cx="2635817" cy="2379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Glass BF01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3AEA69-9B1E-F233-F709-858298C9DD8F}"/>
              </a:ext>
            </a:extLst>
          </p:cNvPr>
          <p:cNvSpPr/>
          <p:nvPr/>
        </p:nvSpPr>
        <p:spPr>
          <a:xfrm>
            <a:off x="4356683" y="3091770"/>
            <a:ext cx="192357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S6F11 </a:t>
            </a:r>
            <a:r>
              <a:rPr lang="en-US" altLang="ko-KR" sz="1000" i="0" u="none" strike="noStrike" kern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(IP01)</a:t>
            </a:r>
            <a:endParaRPr lang="en-US" altLang="ko-KR" sz="1000" dirty="0">
              <a:solidFill>
                <a:schemeClr val="tx1"/>
              </a:solidFill>
              <a:latin typeface="Tahoma"/>
            </a:endParaRPr>
          </a:p>
          <a:p>
            <a:r>
              <a:rPr lang="en-US" altLang="ko-KR" sz="1000" i="0" u="none" strike="noStrike" kern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TrayGlassOut</a:t>
            </a:r>
            <a:r>
              <a:rPr lang="en-US" altLang="ko-KR" sz="1000" i="0" u="none" strike="noStrike" kern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(1412)</a:t>
            </a:r>
            <a:endParaRPr lang="en-US" altLang="ko-KR" sz="1000" dirty="0">
              <a:solidFill>
                <a:srgbClr val="000000"/>
              </a:solidFill>
              <a:latin typeface="Tahoma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EFFC60E-17BE-941D-6910-FA778D166316}"/>
              </a:ext>
            </a:extLst>
          </p:cNvPr>
          <p:cNvCxnSpPr>
            <a:cxnSpLocks/>
          </p:cNvCxnSpPr>
          <p:nvPr/>
        </p:nvCxnSpPr>
        <p:spPr>
          <a:xfrm flipV="1">
            <a:off x="1998035" y="3248041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1AB7954-46B4-0187-1670-15C9B96A05B2}"/>
              </a:ext>
            </a:extLst>
          </p:cNvPr>
          <p:cNvCxnSpPr>
            <a:cxnSpLocks/>
          </p:cNvCxnSpPr>
          <p:nvPr/>
        </p:nvCxnSpPr>
        <p:spPr>
          <a:xfrm flipV="1">
            <a:off x="1998035" y="3176033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560C66-B510-7A51-DA47-FFDBE5011FE8}"/>
              </a:ext>
            </a:extLst>
          </p:cNvPr>
          <p:cNvSpPr/>
          <p:nvPr/>
        </p:nvSpPr>
        <p:spPr>
          <a:xfrm>
            <a:off x="4377576" y="6806570"/>
            <a:ext cx="2355373" cy="861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S6F11</a:t>
            </a: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ModuleStart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 (1101)</a:t>
            </a: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SubstrateLocationOccupied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 (1201)</a:t>
            </a: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SubstrateLocationUnoccupied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 (1202)</a:t>
            </a: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ModuleEnd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 (1102)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B01F3AF-09F8-C6E6-3498-5CE68D3FD2D4}"/>
              </a:ext>
            </a:extLst>
          </p:cNvPr>
          <p:cNvCxnSpPr>
            <a:cxnSpLocks/>
          </p:cNvCxnSpPr>
          <p:nvPr/>
        </p:nvCxnSpPr>
        <p:spPr>
          <a:xfrm flipV="1">
            <a:off x="1988840" y="2239929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182DC91-D678-F929-7F53-DFE3AB7AFC30}"/>
              </a:ext>
            </a:extLst>
          </p:cNvPr>
          <p:cNvCxnSpPr>
            <a:cxnSpLocks/>
          </p:cNvCxnSpPr>
          <p:nvPr/>
        </p:nvCxnSpPr>
        <p:spPr>
          <a:xfrm flipV="1">
            <a:off x="1988840" y="2167921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A042052-97BA-BBDF-34AF-785C986CABF4}"/>
              </a:ext>
            </a:extLst>
          </p:cNvPr>
          <p:cNvSpPr/>
          <p:nvPr/>
        </p:nvSpPr>
        <p:spPr>
          <a:xfrm>
            <a:off x="4365426" y="1788137"/>
            <a:ext cx="2303678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endParaRPr lang="en-US" altLang="ko-KR" sz="1000" dirty="0">
              <a:solidFill>
                <a:schemeClr val="tx1"/>
              </a:solidFill>
              <a:latin typeface="Tahoma"/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S6F11(1601)</a:t>
            </a:r>
          </a:p>
          <a:p>
            <a:r>
              <a:rPr lang="en-US" altLang="ko-KR" sz="1000" dirty="0" err="1">
                <a:solidFill>
                  <a:schemeClr val="tx1"/>
                </a:solidFill>
              </a:rPr>
              <a:t>GlassIDRead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(TM01, </a:t>
            </a:r>
            <a:r>
              <a:rPr lang="en-US" altLang="ko-KR" sz="1000" dirty="0" err="1">
                <a:solidFill>
                  <a:schemeClr val="tx1"/>
                </a:solidFill>
              </a:rPr>
              <a:t>PreviousGlassID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en-US" altLang="ko-KR" sz="1000" dirty="0" err="1">
                <a:solidFill>
                  <a:schemeClr val="tx1"/>
                </a:solidFill>
              </a:rPr>
              <a:t>GlassID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리딩 실패해도 </a:t>
            </a:r>
            <a:r>
              <a:rPr lang="en-US" altLang="ko-KR" sz="1000" dirty="0">
                <a:solidFill>
                  <a:schemeClr val="tx1"/>
                </a:solidFill>
              </a:rPr>
              <a:t>EFEM </a:t>
            </a:r>
            <a:r>
              <a:rPr lang="ko-KR" altLang="en-US" sz="1000" dirty="0">
                <a:solidFill>
                  <a:schemeClr val="tx1"/>
                </a:solidFill>
              </a:rPr>
              <a:t>반송하고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1"/>
                </a:solidFill>
              </a:rPr>
              <a:t>GlassID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Unknown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25EEB2D-FF77-8AEC-B6BC-7A6905718D7A}"/>
              </a:ext>
            </a:extLst>
          </p:cNvPr>
          <p:cNvCxnSpPr>
            <a:cxnSpLocks/>
          </p:cNvCxnSpPr>
          <p:nvPr/>
        </p:nvCxnSpPr>
        <p:spPr>
          <a:xfrm flipV="1">
            <a:off x="1994138" y="8249093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598BFCC-44B0-921F-CDA3-10FEBC123625}"/>
              </a:ext>
            </a:extLst>
          </p:cNvPr>
          <p:cNvCxnSpPr>
            <a:cxnSpLocks/>
          </p:cNvCxnSpPr>
          <p:nvPr/>
        </p:nvCxnSpPr>
        <p:spPr>
          <a:xfrm flipV="1">
            <a:off x="1994138" y="8177085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B0BA15-19EA-A33B-E910-0E395FCBA9C5}"/>
              </a:ext>
            </a:extLst>
          </p:cNvPr>
          <p:cNvSpPr/>
          <p:nvPr/>
        </p:nvSpPr>
        <p:spPr>
          <a:xfrm>
            <a:off x="1881312" y="7794060"/>
            <a:ext cx="2635817" cy="2379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Glass USC01 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8A25E7-8254-8014-06C5-54E2AAEE94F6}"/>
              </a:ext>
            </a:extLst>
          </p:cNvPr>
          <p:cNvSpPr/>
          <p:nvPr/>
        </p:nvSpPr>
        <p:spPr>
          <a:xfrm>
            <a:off x="4370724" y="7973506"/>
            <a:ext cx="2154617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S6F11</a:t>
            </a: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ModuleStart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 (1101) </a:t>
            </a:r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SubstrateLocationOccupied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 (1201)</a:t>
            </a: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GlassStart</a:t>
            </a:r>
            <a:r>
              <a:rPr lang="ko-KR" altLang="en-US" sz="1000" dirty="0">
                <a:solidFill>
                  <a:schemeClr val="tx1"/>
                </a:solidFill>
                <a:latin typeface="Tahom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(1611)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8C93A2A-F28F-08F0-4F48-95BD813F8355}"/>
              </a:ext>
            </a:extLst>
          </p:cNvPr>
          <p:cNvGrpSpPr/>
          <p:nvPr/>
        </p:nvGrpSpPr>
        <p:grpSpPr>
          <a:xfrm>
            <a:off x="1772816" y="4283968"/>
            <a:ext cx="4254866" cy="700842"/>
            <a:chOff x="1772816" y="4463988"/>
            <a:chExt cx="4254866" cy="70084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9100D28-DC3D-7FD8-F8F0-E789B597A658}"/>
                </a:ext>
              </a:extLst>
            </p:cNvPr>
            <p:cNvSpPr/>
            <p:nvPr/>
          </p:nvSpPr>
          <p:spPr>
            <a:xfrm>
              <a:off x="4356683" y="4764720"/>
              <a:ext cx="1670999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Tahoma"/>
                </a:rPr>
                <a:t>S6F11</a:t>
              </a:r>
            </a:p>
            <a:p>
              <a:r>
                <a:rPr lang="en-US" altLang="ko-KR" sz="1000" dirty="0" err="1">
                  <a:solidFill>
                    <a:schemeClr val="tx1"/>
                  </a:solidFill>
                  <a:latin typeface="Tahoma"/>
                </a:rPr>
                <a:t>WorkStart</a:t>
              </a:r>
              <a:r>
                <a:rPr lang="en-US" altLang="ko-KR" sz="1000" dirty="0">
                  <a:solidFill>
                    <a:schemeClr val="tx1"/>
                  </a:solidFill>
                  <a:latin typeface="Tahoma"/>
                </a:rPr>
                <a:t> (1301)</a:t>
              </a:r>
              <a:endParaRPr lang="en-US" altLang="ko-KR" sz="1000" dirty="0">
                <a:solidFill>
                  <a:srgbClr val="000000"/>
                </a:solidFill>
                <a:latin typeface="Tahoma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D86D53E-E3D6-8CED-E51B-4ED5165A3D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8035" y="4959408"/>
              <a:ext cx="2304000" cy="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50D0EC2F-972C-B17D-0CCF-81B2CA1A09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8035" y="4887400"/>
              <a:ext cx="2304000" cy="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5">
              <a:extLst>
                <a:ext uri="{FF2B5EF4-FFF2-40B4-BE49-F238E27FC236}">
                  <a16:creationId xmlns:a16="http://schemas.microsoft.com/office/drawing/2014/main" id="{86090204-7E2B-3CB2-1B94-C6307BF54793}"/>
                </a:ext>
              </a:extLst>
            </p:cNvPr>
            <p:cNvSpPr/>
            <p:nvPr/>
          </p:nvSpPr>
          <p:spPr>
            <a:xfrm>
              <a:off x="1772816" y="4463988"/>
              <a:ext cx="3220507" cy="3240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Tray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의 첫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Glass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를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TM01 Arm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이 흡착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5C5EBBF-EBAE-6222-3E3A-6234E4C5F1C4}"/>
              </a:ext>
            </a:extLst>
          </p:cNvPr>
          <p:cNvGrpSpPr/>
          <p:nvPr/>
        </p:nvGrpSpPr>
        <p:grpSpPr>
          <a:xfrm>
            <a:off x="1772816" y="5076056"/>
            <a:ext cx="4254866" cy="700842"/>
            <a:chOff x="1772816" y="5311318"/>
            <a:chExt cx="4254866" cy="70084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FD1BB14-A8C0-1AB1-910B-CFA01FDB20E3}"/>
                </a:ext>
              </a:extLst>
            </p:cNvPr>
            <p:cNvSpPr/>
            <p:nvPr/>
          </p:nvSpPr>
          <p:spPr>
            <a:xfrm>
              <a:off x="4356683" y="5612050"/>
              <a:ext cx="1670999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Tahoma"/>
                </a:rPr>
                <a:t>S6F11</a:t>
              </a:r>
            </a:p>
            <a:p>
              <a:r>
                <a:rPr lang="en-US" altLang="ko-KR" sz="1000" dirty="0" err="1">
                  <a:solidFill>
                    <a:schemeClr val="tx1"/>
                  </a:solidFill>
                  <a:latin typeface="Tahoma"/>
                </a:rPr>
                <a:t>ProcessStart</a:t>
              </a:r>
              <a:r>
                <a:rPr lang="en-US" altLang="ko-KR" sz="1000" dirty="0">
                  <a:solidFill>
                    <a:schemeClr val="tx1"/>
                  </a:solidFill>
                  <a:latin typeface="Tahoma"/>
                </a:rPr>
                <a:t> (1311)</a:t>
              </a:r>
              <a:endParaRPr lang="en-US" altLang="ko-KR" sz="1000" dirty="0">
                <a:solidFill>
                  <a:srgbClr val="000000"/>
                </a:solidFill>
                <a:latin typeface="Tahoma"/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2413CCEE-1DFD-E254-6D80-4701639EFC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8035" y="5806738"/>
              <a:ext cx="2304000" cy="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83A04CC6-32E2-7651-B06C-1767AC73B8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8035" y="5734730"/>
              <a:ext cx="2304000" cy="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모서리가 둥근 직사각형 15">
              <a:extLst>
                <a:ext uri="{FF2B5EF4-FFF2-40B4-BE49-F238E27FC236}">
                  <a16:creationId xmlns:a16="http://schemas.microsoft.com/office/drawing/2014/main" id="{08D2CACB-13A0-6EB6-6384-6AB37D9FDCDF}"/>
                </a:ext>
              </a:extLst>
            </p:cNvPr>
            <p:cNvSpPr/>
            <p:nvPr/>
          </p:nvSpPr>
          <p:spPr>
            <a:xfrm>
              <a:off x="1772816" y="5311318"/>
              <a:ext cx="3220509" cy="3240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Tray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의 첫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Glass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를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TM01 </a:t>
              </a:r>
              <a:r>
                <a:rPr lang="ko-KR" altLang="en-US" sz="1200" b="1" dirty="0" err="1">
                  <a:solidFill>
                    <a:schemeClr val="tx1"/>
                  </a:solidFill>
                </a:rPr>
                <a:t>정위치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이동 완료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C957186-7594-0116-B451-A9E5025851A4}"/>
              </a:ext>
            </a:extLst>
          </p:cNvPr>
          <p:cNvGrpSpPr/>
          <p:nvPr/>
        </p:nvGrpSpPr>
        <p:grpSpPr>
          <a:xfrm>
            <a:off x="1694414" y="5868144"/>
            <a:ext cx="4326874" cy="700842"/>
            <a:chOff x="1628800" y="6048164"/>
            <a:chExt cx="4326874" cy="70084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8E856C2-0757-64FD-D41A-675D20F9FC0D}"/>
                </a:ext>
              </a:extLst>
            </p:cNvPr>
            <p:cNvSpPr/>
            <p:nvPr/>
          </p:nvSpPr>
          <p:spPr>
            <a:xfrm>
              <a:off x="4284675" y="6348896"/>
              <a:ext cx="1670999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Tahoma"/>
                </a:rPr>
                <a:t>S6F11</a:t>
              </a:r>
            </a:p>
            <a:p>
              <a:r>
                <a:rPr lang="en-US" altLang="ko-KR" sz="1000" dirty="0" err="1">
                  <a:solidFill>
                    <a:schemeClr val="tx1"/>
                  </a:solidFill>
                  <a:latin typeface="Tahoma"/>
                </a:rPr>
                <a:t>ProcessEnd</a:t>
              </a:r>
              <a:r>
                <a:rPr lang="en-US" altLang="ko-KR" sz="1000" dirty="0">
                  <a:solidFill>
                    <a:schemeClr val="tx1"/>
                  </a:solidFill>
                  <a:latin typeface="Tahoma"/>
                </a:rPr>
                <a:t> (1312)</a:t>
              </a:r>
              <a:endParaRPr lang="en-US" altLang="ko-KR" sz="1000" dirty="0">
                <a:solidFill>
                  <a:srgbClr val="000000"/>
                </a:solidFill>
                <a:latin typeface="Tahoma"/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98280C2D-3437-9C5E-058B-4F2024E869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6027" y="6543584"/>
              <a:ext cx="2304000" cy="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98384F54-861E-6A29-22A4-C4A5611FF9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6027" y="6471576"/>
              <a:ext cx="2304000" cy="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모서리가 둥근 직사각형 15">
              <a:extLst>
                <a:ext uri="{FF2B5EF4-FFF2-40B4-BE49-F238E27FC236}">
                  <a16:creationId xmlns:a16="http://schemas.microsoft.com/office/drawing/2014/main" id="{35DE7D3F-6C5E-B74A-07F4-5758F9398AB1}"/>
                </a:ext>
              </a:extLst>
            </p:cNvPr>
            <p:cNvSpPr/>
            <p:nvPr/>
          </p:nvSpPr>
          <p:spPr>
            <a:xfrm>
              <a:off x="1628800" y="6048164"/>
              <a:ext cx="3462778" cy="3240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Tray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의 마지막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Glass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를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TM01 </a:t>
              </a:r>
              <a:r>
                <a:rPr lang="ko-KR" altLang="en-US" sz="1200" b="1" dirty="0" err="1">
                  <a:solidFill>
                    <a:schemeClr val="tx1"/>
                  </a:solidFill>
                </a:rPr>
                <a:t>정위치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이동 완료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77098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40768" y="1331640"/>
            <a:ext cx="1253867" cy="7322750"/>
            <a:chOff x="620688" y="1331640"/>
            <a:chExt cx="1253867" cy="6984776"/>
          </a:xfrm>
        </p:grpSpPr>
        <p:sp>
          <p:nvSpPr>
            <p:cNvPr id="4" name="직사각형 3"/>
            <p:cNvSpPr/>
            <p:nvPr/>
          </p:nvSpPr>
          <p:spPr>
            <a:xfrm>
              <a:off x="620688" y="1331640"/>
              <a:ext cx="1253867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HOST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직선 연결선 4"/>
            <p:cNvCxnSpPr>
              <a:stCxn id="4" idx="2"/>
            </p:cNvCxnSpPr>
            <p:nvPr/>
          </p:nvCxnSpPr>
          <p:spPr>
            <a:xfrm>
              <a:off x="1247622" y="1619672"/>
              <a:ext cx="12716" cy="6696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/>
          <p:cNvGrpSpPr/>
          <p:nvPr/>
        </p:nvGrpSpPr>
        <p:grpSpPr>
          <a:xfrm>
            <a:off x="3739458" y="1331640"/>
            <a:ext cx="1253867" cy="7322750"/>
            <a:chOff x="4179927" y="1187624"/>
            <a:chExt cx="1253867" cy="7272808"/>
          </a:xfrm>
        </p:grpSpPr>
        <p:sp>
          <p:nvSpPr>
            <p:cNvPr id="7" name="직사각형 6"/>
            <p:cNvSpPr/>
            <p:nvPr/>
          </p:nvSpPr>
          <p:spPr>
            <a:xfrm>
              <a:off x="4179927" y="1187624"/>
              <a:ext cx="1253867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TOOL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4797152" y="1475656"/>
              <a:ext cx="0" cy="6984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/>
          <p:cNvSpPr/>
          <p:nvPr/>
        </p:nvSpPr>
        <p:spPr>
          <a:xfrm>
            <a:off x="304230" y="467544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 SCENARIO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304230" y="827584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5F31732-A1C8-DE32-E3A2-98E5CA72C489}"/>
              </a:ext>
            </a:extLst>
          </p:cNvPr>
          <p:cNvCxnSpPr>
            <a:cxnSpLocks/>
          </p:cNvCxnSpPr>
          <p:nvPr/>
        </p:nvCxnSpPr>
        <p:spPr>
          <a:xfrm flipV="1">
            <a:off x="2015741" y="3059832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C279C4-F054-1E1A-F7C4-35F422FEAD23}"/>
              </a:ext>
            </a:extLst>
          </p:cNvPr>
          <p:cNvCxnSpPr>
            <a:cxnSpLocks/>
          </p:cNvCxnSpPr>
          <p:nvPr/>
        </p:nvCxnSpPr>
        <p:spPr>
          <a:xfrm flipV="1">
            <a:off x="2015741" y="2987824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B11785-2D28-238B-8942-752794609204}"/>
              </a:ext>
            </a:extLst>
          </p:cNvPr>
          <p:cNvSpPr/>
          <p:nvPr/>
        </p:nvSpPr>
        <p:spPr>
          <a:xfrm>
            <a:off x="1881312" y="1835696"/>
            <a:ext cx="2635817" cy="2379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USC </a:t>
            </a:r>
            <a:r>
              <a:rPr lang="ko-KR" altLang="en-US" sz="1200" dirty="0">
                <a:solidFill>
                  <a:schemeClr val="tx1"/>
                </a:solidFill>
              </a:rPr>
              <a:t>작업 완료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560C66-B510-7A51-DA47-FFDBE5011FE8}"/>
              </a:ext>
            </a:extLst>
          </p:cNvPr>
          <p:cNvSpPr/>
          <p:nvPr/>
        </p:nvSpPr>
        <p:spPr>
          <a:xfrm>
            <a:off x="4365104" y="2930783"/>
            <a:ext cx="2509935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S6F11</a:t>
            </a: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GlassEnd</a:t>
            </a:r>
            <a:r>
              <a:rPr lang="ko-KR" altLang="en-US" sz="1000" dirty="0">
                <a:solidFill>
                  <a:schemeClr val="tx1"/>
                </a:solidFill>
                <a:latin typeface="Tahom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(1612)</a:t>
            </a: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SubstrateLocationUnoccupied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 (1202)</a:t>
            </a: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ModuleEnd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 (1102)</a:t>
            </a:r>
          </a:p>
        </p:txBody>
      </p:sp>
      <p:sp>
        <p:nvSpPr>
          <p:cNvPr id="28" name="모서리가 둥근 직사각형 15">
            <a:extLst>
              <a:ext uri="{FF2B5EF4-FFF2-40B4-BE49-F238E27FC236}">
                <a16:creationId xmlns:a16="http://schemas.microsoft.com/office/drawing/2014/main" id="{8F4CC3D4-F94C-4D3A-29EA-22F76E2C7BF2}"/>
              </a:ext>
            </a:extLst>
          </p:cNvPr>
          <p:cNvSpPr/>
          <p:nvPr/>
        </p:nvSpPr>
        <p:spPr>
          <a:xfrm>
            <a:off x="2566053" y="2181658"/>
            <a:ext cx="2509936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USC</a:t>
            </a:r>
            <a:r>
              <a:rPr lang="ko-KR" altLang="en-US" sz="1200" b="1" dirty="0">
                <a:solidFill>
                  <a:schemeClr val="tx1"/>
                </a:solidFill>
              </a:rPr>
              <a:t>에서 </a:t>
            </a:r>
            <a:r>
              <a:rPr lang="en-US" altLang="ko-KR" sz="1200" b="1" dirty="0">
                <a:solidFill>
                  <a:schemeClr val="tx1"/>
                </a:solidFill>
              </a:rPr>
              <a:t>EFEM</a:t>
            </a:r>
            <a:r>
              <a:rPr lang="ko-KR" altLang="en-US" sz="1200" b="1" dirty="0">
                <a:solidFill>
                  <a:schemeClr val="tx1"/>
                </a:solidFill>
              </a:rPr>
              <a:t>으로 </a:t>
            </a:r>
            <a:r>
              <a:rPr lang="en-US" altLang="ko-KR" sz="1200" b="1" dirty="0">
                <a:solidFill>
                  <a:schemeClr val="tx1"/>
                </a:solidFill>
              </a:rPr>
              <a:t>Glass </a:t>
            </a:r>
            <a:r>
              <a:rPr lang="ko-KR" altLang="en-US" sz="1200" b="1" dirty="0">
                <a:solidFill>
                  <a:schemeClr val="tx1"/>
                </a:solidFill>
              </a:rPr>
              <a:t>배출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CF49A0-43E3-1B22-0C77-CCB9F87C581B}"/>
              </a:ext>
            </a:extLst>
          </p:cNvPr>
          <p:cNvSpPr/>
          <p:nvPr/>
        </p:nvSpPr>
        <p:spPr>
          <a:xfrm>
            <a:off x="1881312" y="2649710"/>
            <a:ext cx="2635817" cy="2379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Glass EFEM</a:t>
            </a:r>
            <a:r>
              <a:rPr lang="ko-KR" altLang="en-US" sz="1200" dirty="0">
                <a:solidFill>
                  <a:schemeClr val="tx1"/>
                </a:solidFill>
              </a:rPr>
              <a:t>으로 이동</a:t>
            </a:r>
          </a:p>
        </p:txBody>
      </p:sp>
      <p:sp>
        <p:nvSpPr>
          <p:cNvPr id="36" name="물결 35">
            <a:extLst>
              <a:ext uri="{FF2B5EF4-FFF2-40B4-BE49-F238E27FC236}">
                <a16:creationId xmlns:a16="http://schemas.microsoft.com/office/drawing/2014/main" id="{44A5C4F1-2C87-1396-1395-156C8BA15E7F}"/>
              </a:ext>
            </a:extLst>
          </p:cNvPr>
          <p:cNvSpPr/>
          <p:nvPr/>
        </p:nvSpPr>
        <p:spPr>
          <a:xfrm>
            <a:off x="980729" y="3923928"/>
            <a:ext cx="4680519" cy="432048"/>
          </a:xfrm>
          <a:prstGeom prst="wave">
            <a:avLst>
              <a:gd name="adj1" fmla="val 12500"/>
              <a:gd name="adj2" fmla="val 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마지막 </a:t>
            </a:r>
            <a:r>
              <a:rPr lang="en-US" altLang="ko-KR" sz="1200" dirty="0"/>
              <a:t>Glass</a:t>
            </a:r>
            <a:r>
              <a:rPr lang="ko-KR" altLang="en-US" sz="1200" dirty="0"/>
              <a:t>까지</a:t>
            </a:r>
            <a:r>
              <a:rPr lang="en-US" altLang="ko-KR" sz="1200" dirty="0"/>
              <a:t> </a:t>
            </a:r>
            <a:r>
              <a:rPr lang="ko-KR" altLang="en-US" sz="1200" dirty="0"/>
              <a:t>작업</a:t>
            </a:r>
            <a:r>
              <a:rPr lang="en-US" altLang="ko-KR" sz="1200" dirty="0"/>
              <a:t>(TRAY-&gt;TM01-&gt;BF01&gt;USC-&gt;EFEM) </a:t>
            </a:r>
            <a:r>
              <a:rPr lang="ko-KR" altLang="en-US" sz="1200" dirty="0"/>
              <a:t>반복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B5BE15-3653-047C-F887-054F1A791ABF}"/>
              </a:ext>
            </a:extLst>
          </p:cNvPr>
          <p:cNvSpPr/>
          <p:nvPr/>
        </p:nvSpPr>
        <p:spPr>
          <a:xfrm>
            <a:off x="4347488" y="4946185"/>
            <a:ext cx="167099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S6F11 (IP01)</a:t>
            </a: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PortReadyToUnload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 (1504)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A24BC57-7290-2935-1C03-237EC9ED48DD}"/>
              </a:ext>
            </a:extLst>
          </p:cNvPr>
          <p:cNvCxnSpPr>
            <a:cxnSpLocks/>
          </p:cNvCxnSpPr>
          <p:nvPr/>
        </p:nvCxnSpPr>
        <p:spPr>
          <a:xfrm flipV="1">
            <a:off x="1988840" y="5025455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8154087-CE70-5805-D470-CF3AB765AB78}"/>
              </a:ext>
            </a:extLst>
          </p:cNvPr>
          <p:cNvCxnSpPr>
            <a:cxnSpLocks/>
          </p:cNvCxnSpPr>
          <p:nvPr/>
        </p:nvCxnSpPr>
        <p:spPr>
          <a:xfrm flipV="1">
            <a:off x="1988840" y="4953447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15">
            <a:extLst>
              <a:ext uri="{FF2B5EF4-FFF2-40B4-BE49-F238E27FC236}">
                <a16:creationId xmlns:a16="http://schemas.microsoft.com/office/drawing/2014/main" id="{ABEF85D3-0071-2483-E059-5CB3BF557CDC}"/>
              </a:ext>
            </a:extLst>
          </p:cNvPr>
          <p:cNvSpPr/>
          <p:nvPr/>
        </p:nvSpPr>
        <p:spPr>
          <a:xfrm>
            <a:off x="2566053" y="4469639"/>
            <a:ext cx="2509936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Tray</a:t>
            </a:r>
            <a:r>
              <a:rPr lang="ko-KR" altLang="en-US" sz="1200" b="1" dirty="0">
                <a:solidFill>
                  <a:schemeClr val="tx1"/>
                </a:solidFill>
              </a:rPr>
              <a:t>에서 </a:t>
            </a:r>
            <a:r>
              <a:rPr lang="en-US" altLang="ko-KR" sz="1200" b="1" dirty="0">
                <a:solidFill>
                  <a:schemeClr val="tx1"/>
                </a:solidFill>
              </a:rPr>
              <a:t>Glass </a:t>
            </a:r>
            <a:r>
              <a:rPr lang="ko-KR" altLang="en-US" sz="1200" b="1" dirty="0">
                <a:solidFill>
                  <a:schemeClr val="tx1"/>
                </a:solidFill>
              </a:rPr>
              <a:t>배출 완료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3A44134-A9BD-D911-DE0D-4C59F40E71B9}"/>
              </a:ext>
            </a:extLst>
          </p:cNvPr>
          <p:cNvCxnSpPr>
            <a:cxnSpLocks/>
          </p:cNvCxnSpPr>
          <p:nvPr/>
        </p:nvCxnSpPr>
        <p:spPr>
          <a:xfrm flipV="1">
            <a:off x="2009361" y="7134653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04E3828-623F-E435-2579-89A6DD3A51E6}"/>
              </a:ext>
            </a:extLst>
          </p:cNvPr>
          <p:cNvCxnSpPr>
            <a:cxnSpLocks/>
          </p:cNvCxnSpPr>
          <p:nvPr/>
        </p:nvCxnSpPr>
        <p:spPr>
          <a:xfrm flipV="1">
            <a:off x="2009361" y="7062645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891D14-F7AC-256C-3CB2-AC9D082EA2DB}"/>
              </a:ext>
            </a:extLst>
          </p:cNvPr>
          <p:cNvSpPr/>
          <p:nvPr/>
        </p:nvSpPr>
        <p:spPr>
          <a:xfrm>
            <a:off x="1882968" y="5517313"/>
            <a:ext cx="2635817" cy="2379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TM01 </a:t>
            </a:r>
            <a:r>
              <a:rPr lang="ko-KR" altLang="en-US" sz="1200" dirty="0">
                <a:solidFill>
                  <a:schemeClr val="tx1"/>
                </a:solidFill>
              </a:rPr>
              <a:t>공</a:t>
            </a:r>
            <a:r>
              <a:rPr lang="en-US" altLang="ko-KR" sz="1200" dirty="0">
                <a:solidFill>
                  <a:schemeClr val="tx1"/>
                </a:solidFill>
              </a:rPr>
              <a:t>Tray </a:t>
            </a:r>
            <a:r>
              <a:rPr lang="ko-KR" altLang="en-US" sz="1200" dirty="0">
                <a:solidFill>
                  <a:schemeClr val="tx1"/>
                </a:solidFill>
              </a:rPr>
              <a:t>이재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D4EAAD2-059E-AD4B-0CC6-46C426062A16}"/>
              </a:ext>
            </a:extLst>
          </p:cNvPr>
          <p:cNvSpPr/>
          <p:nvPr/>
        </p:nvSpPr>
        <p:spPr>
          <a:xfrm>
            <a:off x="4371197" y="5869729"/>
            <a:ext cx="167099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S6F11 </a:t>
            </a:r>
            <a:r>
              <a:rPr lang="en-US" altLang="ko-KR" sz="1000" dirty="0">
                <a:solidFill>
                  <a:schemeClr val="tx1"/>
                </a:solidFill>
              </a:rPr>
              <a:t>(TM01)</a:t>
            </a:r>
            <a:endParaRPr lang="en-US" altLang="ko-KR" sz="1000" dirty="0">
              <a:solidFill>
                <a:schemeClr val="tx1"/>
              </a:solidFill>
              <a:latin typeface="Tahoma"/>
            </a:endParaRPr>
          </a:p>
          <a:p>
            <a:r>
              <a:rPr lang="en-US" altLang="ko-KR" sz="1000" dirty="0" err="1">
                <a:solidFill>
                  <a:schemeClr val="tx1"/>
                </a:solidFill>
              </a:rPr>
              <a:t>ModuleStart</a:t>
            </a:r>
            <a:r>
              <a:rPr lang="en-US" altLang="ko-KR" sz="1000" dirty="0">
                <a:solidFill>
                  <a:schemeClr val="tx1"/>
                </a:solidFill>
              </a:rPr>
              <a:t> (1101)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8B05ED0-C031-C9D3-51BF-DC63C1AADDA3}"/>
              </a:ext>
            </a:extLst>
          </p:cNvPr>
          <p:cNvCxnSpPr>
            <a:cxnSpLocks/>
          </p:cNvCxnSpPr>
          <p:nvPr/>
        </p:nvCxnSpPr>
        <p:spPr>
          <a:xfrm flipV="1">
            <a:off x="2026732" y="7650903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46A2484-2309-8A9C-033E-044CAFB83F2B}"/>
              </a:ext>
            </a:extLst>
          </p:cNvPr>
          <p:cNvCxnSpPr>
            <a:cxnSpLocks/>
          </p:cNvCxnSpPr>
          <p:nvPr/>
        </p:nvCxnSpPr>
        <p:spPr>
          <a:xfrm flipV="1">
            <a:off x="2026732" y="7578895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08C3FAE-0140-4DFF-EC24-686205D53C1E}"/>
              </a:ext>
            </a:extLst>
          </p:cNvPr>
          <p:cNvSpPr/>
          <p:nvPr/>
        </p:nvSpPr>
        <p:spPr>
          <a:xfrm>
            <a:off x="4382635" y="7376961"/>
            <a:ext cx="1837043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S6F11 </a:t>
            </a:r>
            <a:r>
              <a:rPr lang="en-US" altLang="ko-KR" sz="1000" dirty="0">
                <a:solidFill>
                  <a:schemeClr val="tx1"/>
                </a:solidFill>
              </a:rPr>
              <a:t>(OP01)</a:t>
            </a:r>
          </a:p>
          <a:p>
            <a:r>
              <a:rPr lang="en-US" altLang="ko-KR" sz="1000" dirty="0" err="1">
                <a:solidFill>
                  <a:schemeClr val="tx1"/>
                </a:solidFill>
              </a:rPr>
              <a:t>PortTransferBolcked</a:t>
            </a:r>
            <a:r>
              <a:rPr lang="en-US" altLang="ko-KR" sz="1000" dirty="0">
                <a:solidFill>
                  <a:schemeClr val="tx1"/>
                </a:solidFill>
              </a:rPr>
              <a:t> (1502)</a:t>
            </a:r>
            <a:endParaRPr lang="en-US" altLang="ko-KR" sz="1000" dirty="0">
              <a:solidFill>
                <a:schemeClr val="tx1"/>
              </a:solidFill>
              <a:latin typeface="Tahoma"/>
            </a:endParaRPr>
          </a:p>
          <a:p>
            <a:r>
              <a:rPr lang="en-US" altLang="ko-KR" sz="1000" dirty="0" err="1">
                <a:solidFill>
                  <a:schemeClr val="tx1"/>
                </a:solidFill>
              </a:rPr>
              <a:t>TrayUnloadComplete</a:t>
            </a:r>
            <a:r>
              <a:rPr lang="en-US" altLang="ko-KR" sz="1000" dirty="0">
                <a:solidFill>
                  <a:schemeClr val="tx1"/>
                </a:solidFill>
              </a:rPr>
              <a:t> (1402) </a:t>
            </a:r>
            <a:endParaRPr lang="en-US" altLang="ko-KR" sz="1000" dirty="0">
              <a:solidFill>
                <a:srgbClr val="000000"/>
              </a:solidFill>
              <a:latin typeface="Tahoma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D1C1E1-2672-28E8-1980-E651A77B4DE3}"/>
              </a:ext>
            </a:extLst>
          </p:cNvPr>
          <p:cNvCxnSpPr>
            <a:cxnSpLocks/>
          </p:cNvCxnSpPr>
          <p:nvPr/>
        </p:nvCxnSpPr>
        <p:spPr>
          <a:xfrm flipV="1">
            <a:off x="2018911" y="6034789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45C7054-FA33-CCB3-613F-B0A57BE57CC4}"/>
              </a:ext>
            </a:extLst>
          </p:cNvPr>
          <p:cNvCxnSpPr>
            <a:cxnSpLocks/>
          </p:cNvCxnSpPr>
          <p:nvPr/>
        </p:nvCxnSpPr>
        <p:spPr>
          <a:xfrm flipV="1">
            <a:off x="2018911" y="5962781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1DDEE6-EFFD-51E5-6947-4C17078A8079}"/>
              </a:ext>
            </a:extLst>
          </p:cNvPr>
          <p:cNvSpPr/>
          <p:nvPr/>
        </p:nvSpPr>
        <p:spPr>
          <a:xfrm>
            <a:off x="4374814" y="6917911"/>
            <a:ext cx="1837043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S6F11 </a:t>
            </a:r>
            <a:r>
              <a:rPr lang="en-US" altLang="ko-KR" sz="1000" dirty="0">
                <a:solidFill>
                  <a:schemeClr val="tx1"/>
                </a:solidFill>
              </a:rPr>
              <a:t>(TM01)</a:t>
            </a:r>
            <a:endParaRPr lang="en-US" altLang="ko-KR" sz="1000" dirty="0">
              <a:solidFill>
                <a:schemeClr val="tx1"/>
              </a:solidFill>
              <a:latin typeface="Tahoma"/>
            </a:endParaRP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ModuleEnd</a:t>
            </a:r>
            <a:r>
              <a:rPr lang="en-US" altLang="ko-KR" sz="1000" dirty="0">
                <a:solidFill>
                  <a:schemeClr val="tx1"/>
                </a:solidFill>
              </a:rPr>
              <a:t> (1102)</a:t>
            </a:r>
            <a:endParaRPr lang="en-US" altLang="ko-KR" sz="1000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B09AC8-CDFA-F943-40A0-DDCC0815DAA4}"/>
              </a:ext>
            </a:extLst>
          </p:cNvPr>
          <p:cNvSpPr/>
          <p:nvPr/>
        </p:nvSpPr>
        <p:spPr>
          <a:xfrm>
            <a:off x="4341126" y="6373785"/>
            <a:ext cx="167099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S6F11 </a:t>
            </a:r>
            <a:r>
              <a:rPr lang="en-US" altLang="ko-KR" sz="1000" dirty="0">
                <a:solidFill>
                  <a:schemeClr val="tx1"/>
                </a:solidFill>
              </a:rPr>
              <a:t>(IP01)</a:t>
            </a: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PortReadyToLoad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 (1503)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8EAC259-5FAC-4171-0778-4C588B8DB97F}"/>
              </a:ext>
            </a:extLst>
          </p:cNvPr>
          <p:cNvCxnSpPr>
            <a:cxnSpLocks/>
          </p:cNvCxnSpPr>
          <p:nvPr/>
        </p:nvCxnSpPr>
        <p:spPr>
          <a:xfrm flipV="1">
            <a:off x="1988840" y="6538845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13F1373-4727-958F-853E-F0815E7A963A}"/>
              </a:ext>
            </a:extLst>
          </p:cNvPr>
          <p:cNvCxnSpPr>
            <a:cxnSpLocks/>
          </p:cNvCxnSpPr>
          <p:nvPr/>
        </p:nvCxnSpPr>
        <p:spPr>
          <a:xfrm flipV="1">
            <a:off x="1988840" y="6466837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5578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40768" y="1331640"/>
            <a:ext cx="1253867" cy="7322750"/>
            <a:chOff x="620688" y="1331640"/>
            <a:chExt cx="1253867" cy="6984776"/>
          </a:xfrm>
        </p:grpSpPr>
        <p:sp>
          <p:nvSpPr>
            <p:cNvPr id="4" name="직사각형 3"/>
            <p:cNvSpPr/>
            <p:nvPr/>
          </p:nvSpPr>
          <p:spPr>
            <a:xfrm>
              <a:off x="620688" y="1331640"/>
              <a:ext cx="1253867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HOST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직선 연결선 4"/>
            <p:cNvCxnSpPr>
              <a:stCxn id="4" idx="2"/>
            </p:cNvCxnSpPr>
            <p:nvPr/>
          </p:nvCxnSpPr>
          <p:spPr>
            <a:xfrm>
              <a:off x="1247622" y="1619672"/>
              <a:ext cx="12716" cy="6696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/>
          <p:cNvGrpSpPr/>
          <p:nvPr/>
        </p:nvGrpSpPr>
        <p:grpSpPr>
          <a:xfrm>
            <a:off x="3739458" y="1331640"/>
            <a:ext cx="1253867" cy="7322750"/>
            <a:chOff x="4179927" y="1187624"/>
            <a:chExt cx="1253867" cy="7272808"/>
          </a:xfrm>
        </p:grpSpPr>
        <p:sp>
          <p:nvSpPr>
            <p:cNvPr id="7" name="직사각형 6"/>
            <p:cNvSpPr/>
            <p:nvPr/>
          </p:nvSpPr>
          <p:spPr>
            <a:xfrm>
              <a:off x="4179927" y="1187624"/>
              <a:ext cx="1253867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TOOL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4797152" y="1475656"/>
              <a:ext cx="0" cy="6984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/>
          <p:cNvSpPr/>
          <p:nvPr/>
        </p:nvSpPr>
        <p:spPr>
          <a:xfrm>
            <a:off x="304230" y="467544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 SCENARIO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304230" y="827584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7760FC08-CDFF-D1E2-5ECD-85A968E6E262}"/>
              </a:ext>
            </a:extLst>
          </p:cNvPr>
          <p:cNvCxnSpPr>
            <a:cxnSpLocks/>
          </p:cNvCxnSpPr>
          <p:nvPr/>
        </p:nvCxnSpPr>
        <p:spPr>
          <a:xfrm flipV="1">
            <a:off x="1999991" y="3097718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F8485ED-E84F-72CD-E457-C50671BD64A0}"/>
              </a:ext>
            </a:extLst>
          </p:cNvPr>
          <p:cNvCxnSpPr>
            <a:cxnSpLocks/>
          </p:cNvCxnSpPr>
          <p:nvPr/>
        </p:nvCxnSpPr>
        <p:spPr>
          <a:xfrm flipV="1">
            <a:off x="1999991" y="3025710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711CBAB-5350-AEA5-AAF8-D2FEA2198C9F}"/>
              </a:ext>
            </a:extLst>
          </p:cNvPr>
          <p:cNvCxnSpPr>
            <a:cxnSpLocks/>
          </p:cNvCxnSpPr>
          <p:nvPr/>
        </p:nvCxnSpPr>
        <p:spPr>
          <a:xfrm flipH="1" flipV="1">
            <a:off x="2026804" y="4710317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8D93BA3-C2D6-7AC3-5B5D-316EF7BBBF0B}"/>
              </a:ext>
            </a:extLst>
          </p:cNvPr>
          <p:cNvCxnSpPr>
            <a:cxnSpLocks/>
          </p:cNvCxnSpPr>
          <p:nvPr/>
        </p:nvCxnSpPr>
        <p:spPr>
          <a:xfrm flipH="1" flipV="1">
            <a:off x="2026804" y="4644147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F8BB34-B8C2-B16D-131C-2E512D6D93B4}"/>
              </a:ext>
            </a:extLst>
          </p:cNvPr>
          <p:cNvSpPr/>
          <p:nvPr/>
        </p:nvSpPr>
        <p:spPr>
          <a:xfrm>
            <a:off x="404664" y="827584"/>
            <a:ext cx="22057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5.5 Tray</a:t>
            </a:r>
            <a:r>
              <a:rPr lang="ko-KR" altLang="en-US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Scrap Scenario</a:t>
            </a:r>
            <a:endParaRPr lang="ko-KR" altLang="en-US" sz="1400" dirty="0">
              <a:latin typeface="+mj-lt"/>
              <a:cs typeface="Tahoma" panose="020B060403050404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971C07-9345-BF93-2A59-4D60DBEF848A}"/>
              </a:ext>
            </a:extLst>
          </p:cNvPr>
          <p:cNvSpPr/>
          <p:nvPr/>
        </p:nvSpPr>
        <p:spPr>
          <a:xfrm>
            <a:off x="4345431" y="2915816"/>
            <a:ext cx="1282703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S6F11(1401)</a:t>
            </a:r>
          </a:p>
          <a:p>
            <a:r>
              <a:rPr lang="en-US" altLang="ko-KR" sz="1000" dirty="0" err="1">
                <a:solidFill>
                  <a:schemeClr val="tx1"/>
                </a:solidFill>
              </a:rPr>
              <a:t>TrayLoadComplete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(IP01, </a:t>
            </a:r>
            <a:r>
              <a:rPr lang="en-US" altLang="ko-KR" sz="1000" dirty="0" err="1">
                <a:solidFill>
                  <a:schemeClr val="tx1"/>
                </a:solidFill>
              </a:rPr>
              <a:t>TrayID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2C7FE67-C4C7-F987-C1BA-47D644911AB5}"/>
              </a:ext>
            </a:extLst>
          </p:cNvPr>
          <p:cNvSpPr/>
          <p:nvPr/>
        </p:nvSpPr>
        <p:spPr>
          <a:xfrm>
            <a:off x="1844824" y="2555776"/>
            <a:ext cx="2635817" cy="2379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Tray </a:t>
            </a:r>
            <a:r>
              <a:rPr lang="ko-KR" altLang="en-US" sz="1200" dirty="0">
                <a:solidFill>
                  <a:schemeClr val="tx1"/>
                </a:solidFill>
              </a:rPr>
              <a:t>로딩 완료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131C3-1792-AB89-A271-F617E06B6197}"/>
              </a:ext>
            </a:extLst>
          </p:cNvPr>
          <p:cNvSpPr/>
          <p:nvPr/>
        </p:nvSpPr>
        <p:spPr>
          <a:xfrm>
            <a:off x="417380" y="4450050"/>
            <a:ext cx="1515212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S2F49 RCMD=TRAY_SCRAP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(TRAYID)</a:t>
            </a:r>
          </a:p>
        </p:txBody>
      </p:sp>
      <p:sp>
        <p:nvSpPr>
          <p:cNvPr id="17" name="물결 16">
            <a:extLst>
              <a:ext uri="{FF2B5EF4-FFF2-40B4-BE49-F238E27FC236}">
                <a16:creationId xmlns:a16="http://schemas.microsoft.com/office/drawing/2014/main" id="{09774B5F-F77C-925B-4493-4E5841A98B9C}"/>
              </a:ext>
            </a:extLst>
          </p:cNvPr>
          <p:cNvSpPr/>
          <p:nvPr/>
        </p:nvSpPr>
        <p:spPr>
          <a:xfrm>
            <a:off x="988071" y="1911619"/>
            <a:ext cx="4530563" cy="432048"/>
          </a:xfrm>
          <a:prstGeom prst="wave">
            <a:avLst>
              <a:gd name="adj1" fmla="val 12500"/>
              <a:gd name="adj2" fmla="val 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IP01</a:t>
            </a:r>
            <a:r>
              <a:rPr lang="ko-KR" altLang="en-US" sz="1200" dirty="0"/>
              <a:t>에 </a:t>
            </a:r>
            <a:r>
              <a:rPr lang="en-US" altLang="ko-KR" sz="1200" dirty="0"/>
              <a:t>Tray </a:t>
            </a:r>
            <a:r>
              <a:rPr lang="ko-KR" altLang="en-US" sz="1200" dirty="0"/>
              <a:t>투입</a:t>
            </a:r>
          </a:p>
        </p:txBody>
      </p:sp>
      <p:sp>
        <p:nvSpPr>
          <p:cNvPr id="19" name="모서리가 둥근 직사각형 15">
            <a:extLst>
              <a:ext uri="{FF2B5EF4-FFF2-40B4-BE49-F238E27FC236}">
                <a16:creationId xmlns:a16="http://schemas.microsoft.com/office/drawing/2014/main" id="{F5E9050A-3F1C-DABA-0A1A-447D9A98EE0F}"/>
              </a:ext>
            </a:extLst>
          </p:cNvPr>
          <p:cNvSpPr/>
          <p:nvPr/>
        </p:nvSpPr>
        <p:spPr>
          <a:xfrm>
            <a:off x="2503240" y="5004048"/>
            <a:ext cx="272596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Buzzer </a:t>
            </a:r>
            <a:r>
              <a:rPr lang="ko-KR" altLang="en-US" sz="1200" b="1" dirty="0">
                <a:solidFill>
                  <a:schemeClr val="tx1"/>
                </a:solidFill>
              </a:rPr>
              <a:t>발생하여 작업자가 </a:t>
            </a:r>
            <a:r>
              <a:rPr lang="en-US" altLang="ko-KR" sz="1200" b="1" dirty="0">
                <a:solidFill>
                  <a:schemeClr val="tx1"/>
                </a:solidFill>
              </a:rPr>
              <a:t>Tray </a:t>
            </a:r>
            <a:r>
              <a:rPr lang="ko-KR" altLang="en-US" sz="1200" b="1" dirty="0">
                <a:solidFill>
                  <a:schemeClr val="tx1"/>
                </a:solidFill>
              </a:rPr>
              <a:t>제거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F818093A-15B6-837A-D00A-4653DCD795C0}"/>
              </a:ext>
            </a:extLst>
          </p:cNvPr>
          <p:cNvCxnSpPr>
            <a:cxnSpLocks/>
          </p:cNvCxnSpPr>
          <p:nvPr/>
        </p:nvCxnSpPr>
        <p:spPr>
          <a:xfrm flipV="1">
            <a:off x="2006533" y="5606979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0F95D19-036C-FE89-34C7-E903BDAF8702}"/>
              </a:ext>
            </a:extLst>
          </p:cNvPr>
          <p:cNvCxnSpPr>
            <a:cxnSpLocks/>
          </p:cNvCxnSpPr>
          <p:nvPr/>
        </p:nvCxnSpPr>
        <p:spPr>
          <a:xfrm flipV="1">
            <a:off x="2006533" y="5534971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4A74B3-C147-48D3-870B-FE1B4964BFB5}"/>
              </a:ext>
            </a:extLst>
          </p:cNvPr>
          <p:cNvSpPr/>
          <p:nvPr/>
        </p:nvSpPr>
        <p:spPr>
          <a:xfrm>
            <a:off x="4351973" y="5425077"/>
            <a:ext cx="1381281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S6F11(1403)</a:t>
            </a:r>
          </a:p>
          <a:p>
            <a:r>
              <a:rPr lang="en-US" altLang="ko-KR" sz="1000" dirty="0" err="1">
                <a:solidFill>
                  <a:schemeClr val="tx1"/>
                </a:solidFill>
              </a:rPr>
              <a:t>TrayScrapComplete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(IP01, </a:t>
            </a:r>
            <a:r>
              <a:rPr lang="en-US" altLang="ko-KR" sz="1000" dirty="0" err="1">
                <a:solidFill>
                  <a:schemeClr val="tx1"/>
                </a:solidFill>
              </a:rPr>
              <a:t>TrayID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F40A25-F914-618F-7095-DB4BFDDA2598}"/>
              </a:ext>
            </a:extLst>
          </p:cNvPr>
          <p:cNvSpPr/>
          <p:nvPr/>
        </p:nvSpPr>
        <p:spPr>
          <a:xfrm>
            <a:off x="1839684" y="3707904"/>
            <a:ext cx="2635817" cy="2379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Tray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r>
              <a:rPr lang="ko-KR" altLang="en-US" sz="1200" dirty="0">
                <a:solidFill>
                  <a:schemeClr val="tx1"/>
                </a:solidFill>
              </a:rPr>
              <a:t> 리딩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382B09-8ADF-F386-9C37-3915A56314A7}"/>
              </a:ext>
            </a:extLst>
          </p:cNvPr>
          <p:cNvSpPr/>
          <p:nvPr/>
        </p:nvSpPr>
        <p:spPr>
          <a:xfrm>
            <a:off x="4365104" y="3976737"/>
            <a:ext cx="1282703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S6F11(1411)</a:t>
            </a:r>
          </a:p>
          <a:p>
            <a:r>
              <a:rPr lang="en-US" altLang="ko-KR" sz="1000" dirty="0" err="1">
                <a:solidFill>
                  <a:schemeClr val="tx1"/>
                </a:solidFill>
              </a:rPr>
              <a:t>TrayIDRead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(IP01, </a:t>
            </a:r>
            <a:r>
              <a:rPr lang="en-US" altLang="ko-KR" sz="1000" dirty="0" err="1">
                <a:solidFill>
                  <a:schemeClr val="tx1"/>
                </a:solidFill>
              </a:rPr>
              <a:t>TrayID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7213D96-728C-D0F4-C5D3-85AAA164155E}"/>
              </a:ext>
            </a:extLst>
          </p:cNvPr>
          <p:cNvCxnSpPr>
            <a:cxnSpLocks/>
          </p:cNvCxnSpPr>
          <p:nvPr/>
        </p:nvCxnSpPr>
        <p:spPr>
          <a:xfrm flipV="1">
            <a:off x="2029844" y="4183141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8FB7C6D-AB52-E8AD-332D-EF92EFFBF116}"/>
              </a:ext>
            </a:extLst>
          </p:cNvPr>
          <p:cNvCxnSpPr>
            <a:cxnSpLocks/>
          </p:cNvCxnSpPr>
          <p:nvPr/>
        </p:nvCxnSpPr>
        <p:spPr>
          <a:xfrm flipV="1">
            <a:off x="2029844" y="4275424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2965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40768" y="1331640"/>
            <a:ext cx="1253867" cy="7322750"/>
            <a:chOff x="620688" y="1331640"/>
            <a:chExt cx="1253867" cy="6984776"/>
          </a:xfrm>
        </p:grpSpPr>
        <p:sp>
          <p:nvSpPr>
            <p:cNvPr id="4" name="직사각형 3"/>
            <p:cNvSpPr/>
            <p:nvPr/>
          </p:nvSpPr>
          <p:spPr>
            <a:xfrm>
              <a:off x="620688" y="1331640"/>
              <a:ext cx="1253867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HOST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직선 연결선 4"/>
            <p:cNvCxnSpPr>
              <a:stCxn id="4" idx="2"/>
            </p:cNvCxnSpPr>
            <p:nvPr/>
          </p:nvCxnSpPr>
          <p:spPr>
            <a:xfrm>
              <a:off x="1247622" y="1619672"/>
              <a:ext cx="12716" cy="6696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/>
          <p:cNvGrpSpPr/>
          <p:nvPr/>
        </p:nvGrpSpPr>
        <p:grpSpPr>
          <a:xfrm>
            <a:off x="3739458" y="1331640"/>
            <a:ext cx="1253867" cy="7322750"/>
            <a:chOff x="4179927" y="1187624"/>
            <a:chExt cx="1253867" cy="7272808"/>
          </a:xfrm>
        </p:grpSpPr>
        <p:sp>
          <p:nvSpPr>
            <p:cNvPr id="7" name="직사각형 6"/>
            <p:cNvSpPr/>
            <p:nvPr/>
          </p:nvSpPr>
          <p:spPr>
            <a:xfrm>
              <a:off x="4179927" y="1187624"/>
              <a:ext cx="1253867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TOOL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4797152" y="1475656"/>
              <a:ext cx="0" cy="6984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/>
          <p:cNvSpPr/>
          <p:nvPr/>
        </p:nvSpPr>
        <p:spPr>
          <a:xfrm>
            <a:off x="304230" y="467544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 SCENARIO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304230" y="827584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F8BB34-B8C2-B16D-131C-2E512D6D93B4}"/>
              </a:ext>
            </a:extLst>
          </p:cNvPr>
          <p:cNvSpPr/>
          <p:nvPr/>
        </p:nvSpPr>
        <p:spPr>
          <a:xfrm>
            <a:off x="404664" y="827584"/>
            <a:ext cx="2324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5.6 Glass</a:t>
            </a:r>
            <a:r>
              <a:rPr lang="ko-KR" altLang="en-US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Scrap Scenario</a:t>
            </a:r>
            <a:endParaRPr lang="ko-KR" altLang="en-US" sz="1400" dirty="0">
              <a:latin typeface="+mj-lt"/>
              <a:cs typeface="Tahoma" panose="020B0604030504040204" pitchFamily="34" charset="0"/>
            </a:endParaRPr>
          </a:p>
        </p:txBody>
      </p:sp>
      <p:sp>
        <p:nvSpPr>
          <p:cNvPr id="17" name="물결 16">
            <a:extLst>
              <a:ext uri="{FF2B5EF4-FFF2-40B4-BE49-F238E27FC236}">
                <a16:creationId xmlns:a16="http://schemas.microsoft.com/office/drawing/2014/main" id="{09774B5F-F77C-925B-4493-4E5841A98B9C}"/>
              </a:ext>
            </a:extLst>
          </p:cNvPr>
          <p:cNvSpPr/>
          <p:nvPr/>
        </p:nvSpPr>
        <p:spPr>
          <a:xfrm>
            <a:off x="988071" y="1911619"/>
            <a:ext cx="4530563" cy="432048"/>
          </a:xfrm>
          <a:prstGeom prst="wave">
            <a:avLst>
              <a:gd name="adj1" fmla="val 12500"/>
              <a:gd name="adj2" fmla="val 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알람 발생</a:t>
            </a:r>
          </a:p>
        </p:txBody>
      </p:sp>
      <p:sp>
        <p:nvSpPr>
          <p:cNvPr id="19" name="모서리가 둥근 직사각형 15">
            <a:extLst>
              <a:ext uri="{FF2B5EF4-FFF2-40B4-BE49-F238E27FC236}">
                <a16:creationId xmlns:a16="http://schemas.microsoft.com/office/drawing/2014/main" id="{F5E9050A-3F1C-DABA-0A1A-447D9A98EE0F}"/>
              </a:ext>
            </a:extLst>
          </p:cNvPr>
          <p:cNvSpPr/>
          <p:nvPr/>
        </p:nvSpPr>
        <p:spPr>
          <a:xfrm>
            <a:off x="2503240" y="4284932"/>
            <a:ext cx="272596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작업자가 </a:t>
            </a:r>
            <a:r>
              <a:rPr lang="en-US" altLang="ko-KR" sz="1200" b="1" dirty="0">
                <a:solidFill>
                  <a:schemeClr val="tx1"/>
                </a:solidFill>
              </a:rPr>
              <a:t>Scrap</a:t>
            </a:r>
            <a:r>
              <a:rPr lang="ko-KR" altLang="en-US" sz="1200" b="1" dirty="0">
                <a:solidFill>
                  <a:schemeClr val="tx1"/>
                </a:solidFill>
              </a:rPr>
              <a:t>된 </a:t>
            </a:r>
            <a:r>
              <a:rPr lang="en-US" altLang="ko-KR" sz="1200" b="1" dirty="0">
                <a:solidFill>
                  <a:schemeClr val="tx1"/>
                </a:solidFill>
              </a:rPr>
              <a:t>Glass</a:t>
            </a:r>
            <a:r>
              <a:rPr lang="ko-KR" altLang="en-US" sz="1200" b="1" dirty="0">
                <a:solidFill>
                  <a:schemeClr val="tx1"/>
                </a:solidFill>
              </a:rPr>
              <a:t>를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제거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6373B19-F0D2-7178-FF35-9E8A8BE80F61}"/>
              </a:ext>
            </a:extLst>
          </p:cNvPr>
          <p:cNvGrpSpPr/>
          <p:nvPr/>
        </p:nvGrpSpPr>
        <p:grpSpPr>
          <a:xfrm>
            <a:off x="2006533" y="5535106"/>
            <a:ext cx="3726721" cy="400110"/>
            <a:chOff x="2006533" y="5319082"/>
            <a:chExt cx="3726721" cy="400110"/>
          </a:xfrm>
        </p:grpSpPr>
        <p:cxnSp>
          <p:nvCxnSpPr>
            <p:cNvPr id="2" name="직선 화살표 연결선 1">
              <a:extLst>
                <a:ext uri="{FF2B5EF4-FFF2-40B4-BE49-F238E27FC236}">
                  <a16:creationId xmlns:a16="http://schemas.microsoft.com/office/drawing/2014/main" id="{F818093A-15B6-837A-D00A-4653DCD795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6533" y="5424040"/>
              <a:ext cx="2304000" cy="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D0F95D19-036C-FE89-34C7-E903BDAF8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6533" y="5352032"/>
              <a:ext cx="2304000" cy="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74A74B3-C147-48D3-870B-FE1B4964BFB5}"/>
                </a:ext>
              </a:extLst>
            </p:cNvPr>
            <p:cNvSpPr/>
            <p:nvPr/>
          </p:nvSpPr>
          <p:spPr>
            <a:xfrm>
              <a:off x="4351973" y="5319082"/>
              <a:ext cx="1381281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S6F11(1032)</a:t>
              </a:r>
            </a:p>
            <a:p>
              <a:r>
                <a:rPr lang="en-US" altLang="ko-KR" sz="1000" dirty="0" err="1">
                  <a:solidFill>
                    <a:schemeClr val="tx1"/>
                  </a:solidFill>
                </a:rPr>
                <a:t>AlarmCleared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53D6ADA-F25B-2E1A-B0BA-BA56C2917BD7}"/>
              </a:ext>
            </a:extLst>
          </p:cNvPr>
          <p:cNvGrpSpPr/>
          <p:nvPr/>
        </p:nvGrpSpPr>
        <p:grpSpPr>
          <a:xfrm>
            <a:off x="2002859" y="2485930"/>
            <a:ext cx="3726721" cy="553998"/>
            <a:chOff x="2006533" y="5242138"/>
            <a:chExt cx="3726721" cy="553998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C2417237-001D-7FDC-4F4E-441B3304A6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6533" y="5424040"/>
              <a:ext cx="2304000" cy="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BD2BEADA-C48A-321D-14A7-70CD64F0E2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6533" y="5352032"/>
              <a:ext cx="2304000" cy="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2A924E8-5607-71A8-FBC2-7463BC3FB8A1}"/>
                </a:ext>
              </a:extLst>
            </p:cNvPr>
            <p:cNvSpPr/>
            <p:nvPr/>
          </p:nvSpPr>
          <p:spPr>
            <a:xfrm>
              <a:off x="4351973" y="5242138"/>
              <a:ext cx="1381281" cy="553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S6F11(1051)</a:t>
              </a:r>
            </a:p>
            <a:p>
              <a:r>
                <a:rPr lang="en-US" altLang="ko-KR" sz="1000" dirty="0" err="1">
                  <a:solidFill>
                    <a:schemeClr val="tx1"/>
                  </a:solidFill>
                </a:rPr>
                <a:t>EquipmentStateChanged</a:t>
              </a:r>
              <a:r>
                <a:rPr lang="en-US" altLang="ko-KR" sz="1000" dirty="0">
                  <a:solidFill>
                    <a:schemeClr val="tx1"/>
                  </a:solidFill>
                </a:rPr>
                <a:t>(Down)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BB57609-0A0C-8A8B-837B-9DF87891552D}"/>
              </a:ext>
            </a:extLst>
          </p:cNvPr>
          <p:cNvGrpSpPr/>
          <p:nvPr/>
        </p:nvGrpSpPr>
        <p:grpSpPr>
          <a:xfrm>
            <a:off x="2022303" y="3183871"/>
            <a:ext cx="3726721" cy="400110"/>
            <a:chOff x="2006533" y="5319082"/>
            <a:chExt cx="3726721" cy="400110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A9CDF4D3-39D1-0B87-F0B1-40DA3A9443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6533" y="5424040"/>
              <a:ext cx="2304000" cy="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EE45AE44-E7CF-ECA5-079D-D31C10033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6533" y="5352032"/>
              <a:ext cx="2304000" cy="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F58CDFE-4C98-40A1-33CD-44FC8FB1E8FD}"/>
                </a:ext>
              </a:extLst>
            </p:cNvPr>
            <p:cNvSpPr/>
            <p:nvPr/>
          </p:nvSpPr>
          <p:spPr>
            <a:xfrm>
              <a:off x="4351973" y="5319082"/>
              <a:ext cx="1381281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S5F1</a:t>
              </a:r>
            </a:p>
            <a:p>
              <a:r>
                <a:rPr lang="en-US" altLang="ko-KR" sz="1000" dirty="0" err="1">
                  <a:solidFill>
                    <a:schemeClr val="tx1"/>
                  </a:solidFill>
                </a:rPr>
                <a:t>AlarmSet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91B5DFD-A43B-B26B-5586-190C200E069B}"/>
              </a:ext>
            </a:extLst>
          </p:cNvPr>
          <p:cNvGrpSpPr/>
          <p:nvPr/>
        </p:nvGrpSpPr>
        <p:grpSpPr>
          <a:xfrm>
            <a:off x="2031792" y="4819962"/>
            <a:ext cx="3726721" cy="400110"/>
            <a:chOff x="2006533" y="5319082"/>
            <a:chExt cx="3726721" cy="400110"/>
          </a:xfrm>
        </p:grpSpPr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F0118A58-EDF2-DA0D-4AD3-4C95169150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6533" y="5424040"/>
              <a:ext cx="2304000" cy="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FC9AD80-5EB6-247C-6ADB-5DB4E1C2F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6533" y="5352032"/>
              <a:ext cx="2304000" cy="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01AE1C-01C9-AC5D-C895-584A10C77946}"/>
                </a:ext>
              </a:extLst>
            </p:cNvPr>
            <p:cNvSpPr/>
            <p:nvPr/>
          </p:nvSpPr>
          <p:spPr>
            <a:xfrm>
              <a:off x="4351973" y="5319082"/>
              <a:ext cx="1381281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S5F1</a:t>
              </a:r>
            </a:p>
            <a:p>
              <a:r>
                <a:rPr lang="en-US" altLang="ko-KR" sz="1000" dirty="0" err="1">
                  <a:solidFill>
                    <a:schemeClr val="tx1"/>
                  </a:solidFill>
                </a:rPr>
                <a:t>AlarmReset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36B8655-9CA2-CDCB-06AF-61AEB939A3FD}"/>
              </a:ext>
            </a:extLst>
          </p:cNvPr>
          <p:cNvGrpSpPr/>
          <p:nvPr/>
        </p:nvGrpSpPr>
        <p:grpSpPr>
          <a:xfrm>
            <a:off x="2002859" y="3690796"/>
            <a:ext cx="3726721" cy="400110"/>
            <a:chOff x="2006533" y="5319082"/>
            <a:chExt cx="3726721" cy="400110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B9CB9233-59AA-98D0-6F20-E3F3A0D7D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6533" y="5424040"/>
              <a:ext cx="2304000" cy="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2BB30CAD-C8B9-16C6-9D60-80DCC4541E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6533" y="5352032"/>
              <a:ext cx="2304000" cy="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97B8E11-3CBD-C5D5-B6D2-433CD3EE0E07}"/>
                </a:ext>
              </a:extLst>
            </p:cNvPr>
            <p:cNvSpPr/>
            <p:nvPr/>
          </p:nvSpPr>
          <p:spPr>
            <a:xfrm>
              <a:off x="4351973" y="5319082"/>
              <a:ext cx="1381281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S6F11(1031)</a:t>
              </a:r>
            </a:p>
            <a:p>
              <a:r>
                <a:rPr lang="en-US" altLang="ko-KR" sz="1000" dirty="0" err="1">
                  <a:solidFill>
                    <a:schemeClr val="tx1"/>
                  </a:solidFill>
                </a:rPr>
                <a:t>AlarmDetected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D33F666-E9E4-BF00-2E50-F96DFE687921}"/>
              </a:ext>
            </a:extLst>
          </p:cNvPr>
          <p:cNvGrpSpPr/>
          <p:nvPr/>
        </p:nvGrpSpPr>
        <p:grpSpPr>
          <a:xfrm>
            <a:off x="1998683" y="6296669"/>
            <a:ext cx="3726721" cy="553998"/>
            <a:chOff x="2006533" y="5242138"/>
            <a:chExt cx="3726721" cy="553998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1D9D35A-BA73-3B44-7ED7-38EA9F8AD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6533" y="5424040"/>
              <a:ext cx="2304000" cy="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61C9FB5C-26B6-5684-E566-59B5B656F7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6533" y="5352032"/>
              <a:ext cx="2304000" cy="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EE2A863-8420-7BC8-7E22-DC39097CE57A}"/>
                </a:ext>
              </a:extLst>
            </p:cNvPr>
            <p:cNvSpPr/>
            <p:nvPr/>
          </p:nvSpPr>
          <p:spPr>
            <a:xfrm>
              <a:off x="4351973" y="5242138"/>
              <a:ext cx="1381281" cy="553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S6F11(1602)</a:t>
              </a:r>
            </a:p>
            <a:p>
              <a:r>
                <a:rPr lang="en-US" altLang="ko-KR" sz="1000" dirty="0" err="1">
                  <a:solidFill>
                    <a:schemeClr val="tx1"/>
                  </a:solidFill>
                </a:rPr>
                <a:t>GlassScrapComplete</a:t>
              </a: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GlassID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798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04230" y="584888"/>
            <a:ext cx="28167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2.1 CEID(Collected Event ID)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849345"/>
              </p:ext>
            </p:extLst>
          </p:nvPr>
        </p:nvGraphicFramePr>
        <p:xfrm>
          <a:off x="304230" y="1331641"/>
          <a:ext cx="6221114" cy="6950518"/>
        </p:xfrm>
        <a:graphic>
          <a:graphicData uri="http://schemas.openxmlformats.org/drawingml/2006/table">
            <a:tbl>
              <a:tblPr/>
              <a:tblGrid>
                <a:gridCol w="574165">
                  <a:extLst>
                    <a:ext uri="{9D8B030D-6E8A-4147-A177-3AD203B41FA5}">
                      <a16:colId xmlns:a16="http://schemas.microsoft.com/office/drawing/2014/main" val="148650588"/>
                    </a:ext>
                  </a:extLst>
                </a:gridCol>
                <a:gridCol w="2262573">
                  <a:extLst>
                    <a:ext uri="{9D8B030D-6E8A-4147-A177-3AD203B41FA5}">
                      <a16:colId xmlns:a16="http://schemas.microsoft.com/office/drawing/2014/main" val="328784313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919103226"/>
                    </a:ext>
                  </a:extLst>
                </a:gridCol>
              </a:tblGrid>
              <a:tr h="271989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</a:rPr>
                        <a:t>CEID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</a:rPr>
                        <a:t>Event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026690"/>
                  </a:ext>
                </a:extLst>
              </a:tr>
              <a:tr h="37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TrayLoadComplete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Tray loaded into input Port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953927"/>
                  </a:ext>
                </a:extLst>
              </a:tr>
              <a:tr h="366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TrayUnloadComplete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Tray loaded into output Port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363475"/>
                  </a:ext>
                </a:extLst>
              </a:tr>
              <a:tr h="366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TrayScrapComplete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Tray Scraped at input Port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825696"/>
                  </a:ext>
                </a:extLst>
              </a:tr>
              <a:tr h="366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1411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TrayIDRead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Tray ID Read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850705"/>
                  </a:ext>
                </a:extLst>
              </a:tr>
              <a:tr h="4117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TrayGlassOut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Glass move from Tray To Glass Transfer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32245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50621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1501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PortOutOfService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 Out Of Service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103455"/>
                  </a:ext>
                </a:extLst>
              </a:tr>
              <a:tr h="420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1502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PortReadyToLoad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 Ready To Load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129194"/>
                  </a:ext>
                </a:extLst>
              </a:tr>
              <a:tr h="443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PortTransferBolcked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 Transfer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Bolcked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(Port loaded Tray)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51707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1504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PortReadyToUnload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 Ready To Unload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31072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1511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PortStateChange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Port State Change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Tahoma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50027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74349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GlassIDRead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Glass ID Read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5363"/>
                  </a:ext>
                </a:extLst>
              </a:tr>
              <a:tr h="4697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GlassScrapComplete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Glass Scrap Complete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504329"/>
                  </a:ext>
                </a:extLst>
              </a:tr>
              <a:tr h="3942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1611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GlassStart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Glass loaded into module at USC01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245089"/>
                  </a:ext>
                </a:extLst>
              </a:tr>
              <a:tr h="4697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1612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GlassEnd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Glass eject into module at USC01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346039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04230" y="1043608"/>
            <a:ext cx="16898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2.1.1  CEID LIST(2)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87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04230" y="584888"/>
            <a:ext cx="2755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2.2 EC(Equipment Constant)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04230" y="1043608"/>
            <a:ext cx="1499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2.2.1  EC LIST(1)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CDF29DE-CC8B-8395-8C0F-AC46D3878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842118"/>
              </p:ext>
            </p:extLst>
          </p:nvPr>
        </p:nvGraphicFramePr>
        <p:xfrm>
          <a:off x="404664" y="1475656"/>
          <a:ext cx="5831506" cy="5810699"/>
        </p:xfrm>
        <a:graphic>
          <a:graphicData uri="http://schemas.openxmlformats.org/drawingml/2006/table">
            <a:tbl>
              <a:tblPr/>
              <a:tblGrid>
                <a:gridCol w="460474">
                  <a:extLst>
                    <a:ext uri="{9D8B030D-6E8A-4147-A177-3AD203B41FA5}">
                      <a16:colId xmlns:a16="http://schemas.microsoft.com/office/drawing/2014/main" val="126323482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48650588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712">
                  <a:extLst>
                    <a:ext uri="{9D8B030D-6E8A-4147-A177-3AD203B41FA5}">
                      <a16:colId xmlns:a16="http://schemas.microsoft.com/office/drawing/2014/main" val="328784313"/>
                    </a:ext>
                  </a:extLst>
                </a:gridCol>
                <a:gridCol w="522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919103226"/>
                    </a:ext>
                  </a:extLst>
                </a:gridCol>
                <a:gridCol w="506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398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</a:t>
                      </a: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Name</a:t>
                      </a:r>
                      <a:endParaRPr lang="en-US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Type</a:t>
                      </a: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Unit</a:t>
                      </a: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Min</a:t>
                      </a: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Max</a:t>
                      </a: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Def</a:t>
                      </a: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026690"/>
                  </a:ext>
                </a:extLst>
              </a:tr>
              <a:tr h="21460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err="1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EqpName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anose="020B0604030504040204" pitchFamily="34" charset="0"/>
                          <a:ea typeface="바탕체"/>
                          <a:cs typeface="Tahoma" panose="020B0604030504040204" pitchFamily="34" charset="0"/>
                        </a:rPr>
                        <a:t>A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맑은 고딕"/>
                          <a:cs typeface="Tahoma" panose="020B0604030504040204" pitchFamily="34" charset="0"/>
                        </a:rPr>
                        <a:t>　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AP-MR-01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AP-MR-01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AP-MR-01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anose="020B0604030504040204" pitchFamily="34" charset="0"/>
                          <a:ea typeface="바탕체"/>
                          <a:cs typeface="Tahoma" panose="020B0604030504040204" pitchFamily="34" charset="0"/>
                        </a:rPr>
                        <a:t>Glass Unpacking Loader Equipment Name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9539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SessionID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U2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맑은 고딕"/>
                          <a:cs typeface="Tahoma" panose="020B0604030504040204" pitchFamily="34" charset="0"/>
                        </a:rPr>
                        <a:t>　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65535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HSMS Session ID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3634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HsmsLinkTestInterval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U4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sec</a:t>
                      </a:r>
                      <a:endParaRPr lang="ko-KR" sz="1000" kern="10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ko-KR" sz="1000" kern="10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86400</a:t>
                      </a:r>
                      <a:endParaRPr lang="ko-KR" sz="1000" kern="10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120</a:t>
                      </a:r>
                      <a:endParaRPr lang="ko-KR" sz="1000" kern="10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HSMS Link Test Period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8256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EstablishCommnucationsTimeout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U4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sec</a:t>
                      </a:r>
                      <a:endParaRPr lang="ko-KR" sz="1000" kern="10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120</a:t>
                      </a:r>
                      <a:endParaRPr lang="ko-KR" sz="1000" kern="10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ko-KR" sz="1000" kern="10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Timeout for Establish 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Commnunication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Message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8507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TimeFormat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U4</a:t>
                      </a:r>
                      <a:endParaRPr lang="ko-KR" sz="1000" kern="100" dirty="0">
                        <a:latin typeface="Tahoma" panose="020B0604030504040204" pitchFamily="34" charset="0"/>
                        <a:ea typeface="맑은 고딕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맑은 고딕"/>
                          <a:cs typeface="Tahoma" panose="020B0604030504040204" pitchFamily="34" charset="0"/>
                        </a:rPr>
                        <a:t>　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= 12 bytes format "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YYMMDDhhmmss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</a:t>
                      </a:r>
                      <a:b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= 16 bytes format "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YYYYMMDDhhmmsscc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32245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T3TimeOut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U4</a:t>
                      </a:r>
                      <a:endParaRPr lang="ko-KR" sz="1000" kern="100" dirty="0">
                        <a:latin typeface="Tahoma" panose="020B0604030504040204" pitchFamily="34" charset="0"/>
                        <a:ea typeface="맑은 고딕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sec</a:t>
                      </a:r>
                      <a:endParaRPr lang="ko-KR" sz="1000" kern="10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120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45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HSMS T3 Time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4652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107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T5TimeOut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U4</a:t>
                      </a:r>
                      <a:endParaRPr lang="ko-KR" altLang="ko-KR" sz="1000" kern="100" dirty="0">
                        <a:latin typeface="Tahoma" panose="020B0604030504040204" pitchFamily="34" charset="0"/>
                        <a:ea typeface="맑은 고딕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sec</a:t>
                      </a:r>
                      <a:endParaRPr lang="ko-KR" sz="1000" kern="10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ko-KR" sz="1000" kern="10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240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HSMS T5 Time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506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T6TimeOut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U4</a:t>
                      </a:r>
                      <a:endParaRPr lang="ko-KR" altLang="ko-KR" sz="1000" kern="100" dirty="0">
                        <a:latin typeface="Tahoma" panose="020B0604030504040204" pitchFamily="34" charset="0"/>
                        <a:ea typeface="맑은 고딕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sec</a:t>
                      </a:r>
                      <a:endParaRPr lang="ko-KR" sz="1000" kern="10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ko-KR" sz="1000" kern="10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240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HSMS T6 Time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10345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T7TimeOut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U4</a:t>
                      </a:r>
                      <a:endParaRPr lang="ko-KR" sz="1000" kern="100" dirty="0">
                        <a:latin typeface="Tahoma" panose="020B0604030504040204" pitchFamily="34" charset="0"/>
                        <a:ea typeface="맑은 고딕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sec</a:t>
                      </a:r>
                      <a:endParaRPr lang="ko-KR" sz="1000" kern="10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ko-KR" sz="1000" kern="10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240</a:t>
                      </a:r>
                      <a:endParaRPr lang="ko-KR" sz="1000" kern="10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HSMS T7 Time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T8TimeOut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U4</a:t>
                      </a:r>
                      <a:endParaRPr lang="ko-KR" sz="1000" kern="100" dirty="0">
                        <a:latin typeface="Tahoma" panose="020B0604030504040204" pitchFamily="34" charset="0"/>
                        <a:ea typeface="맑은 고딕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sec</a:t>
                      </a:r>
                      <a:endParaRPr lang="ko-KR" sz="1000" kern="10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ko-KR" sz="1000" kern="10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240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HSMS T8 Time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1291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anose="020B0604030504040204" pitchFamily="34" charset="0"/>
                          <a:ea typeface="바탕체"/>
                          <a:cs typeface="Tahoma" panose="020B0604030504040204" pitchFamily="34" charset="0"/>
                        </a:rPr>
                        <a:t>UseS6F1Reply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00" dirty="0">
                          <a:latin typeface="Tahoma" panose="020B0604030504040204" pitchFamily="34" charset="0"/>
                          <a:ea typeface="맑은 고딕"/>
                          <a:cs typeface="Tahoma" panose="020B0604030504040204" pitchFamily="34" charset="0"/>
                        </a:rPr>
                        <a:t>Bo</a:t>
                      </a:r>
                      <a:endParaRPr lang="ko-KR" sz="1000" kern="100" dirty="0">
                        <a:latin typeface="Tahoma" panose="020B0604030504040204" pitchFamily="34" charset="0"/>
                        <a:ea typeface="맑은 고딕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anose="020B0604030504040204" pitchFamily="34" charset="0"/>
                          <a:ea typeface="바탕체"/>
                          <a:cs typeface="Tahoma" panose="020B0604030504040204" pitchFamily="34" charset="0"/>
                        </a:rPr>
                        <a:t>false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anose="020B0604030504040204" pitchFamily="34" charset="0"/>
                          <a:ea typeface="바탕체"/>
                          <a:cs typeface="Tahoma" panose="020B0604030504040204" pitchFamily="34" charset="0"/>
                        </a:rPr>
                        <a:t>true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false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true = need S6F1Reply (S6F2)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5170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sz="1000" kern="100" dirty="0">
                        <a:latin typeface="Tahoma" panose="020B0604030504040204" pitchFamily="34" charset="0"/>
                        <a:ea typeface="맑은 고딕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900" kern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3107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b="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sz="1000" kern="100" dirty="0">
                        <a:latin typeface="Tahoma" panose="020B0604030504040204" pitchFamily="34" charset="0"/>
                        <a:ea typeface="맑은 고딕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900" kern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 dirty="0">
                        <a:latin typeface="Tahoma" panose="020B0604030504040204" pitchFamily="34" charset="0"/>
                        <a:ea typeface="맑은 고딕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 dirty="0">
                        <a:latin typeface="Tahoma" panose="020B0604030504040204" pitchFamily="34" charset="0"/>
                        <a:ea typeface="맑은 고딕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 dirty="0">
                        <a:latin typeface="Tahoma" panose="020B0604030504040204" pitchFamily="34" charset="0"/>
                        <a:ea typeface="맑은 고딕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 dirty="0">
                        <a:latin typeface="Tahoma" panose="020B0604030504040204" pitchFamily="34" charset="0"/>
                        <a:ea typeface="맑은 고딕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 dirty="0">
                        <a:latin typeface="Tahoma" panose="020B0604030504040204" pitchFamily="34" charset="0"/>
                        <a:ea typeface="맑은 고딕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393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04230" y="584888"/>
            <a:ext cx="26965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2.3 SVID(State Variable ID)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04230" y="1043608"/>
            <a:ext cx="16946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2.3.1  SVID LIST(1)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65F42CB-2F77-A86D-E290-C9309ED00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599766"/>
              </p:ext>
            </p:extLst>
          </p:nvPr>
        </p:nvGraphicFramePr>
        <p:xfrm>
          <a:off x="304230" y="1403649"/>
          <a:ext cx="6221114" cy="7046790"/>
        </p:xfrm>
        <a:graphic>
          <a:graphicData uri="http://schemas.openxmlformats.org/drawingml/2006/table">
            <a:tbl>
              <a:tblPr/>
              <a:tblGrid>
                <a:gridCol w="532482">
                  <a:extLst>
                    <a:ext uri="{9D8B030D-6E8A-4147-A177-3AD203B41FA5}">
                      <a16:colId xmlns:a16="http://schemas.microsoft.com/office/drawing/2014/main" val="148650588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2878431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919103226"/>
                    </a:ext>
                  </a:extLst>
                </a:gridCol>
              </a:tblGrid>
              <a:tr h="256985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effectLst/>
                          <a:latin typeface="Tahoma" panose="020B0604030504040204" pitchFamily="34" charset="0"/>
                        </a:rPr>
                        <a:t>ID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effectLst/>
                          <a:latin typeface="Tahoma" panose="020B0604030504040204" pitchFamily="34" charset="0"/>
                        </a:rPr>
                        <a:t>Name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TYPE</a:t>
                      </a: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02669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CommState</a:t>
                      </a:r>
                      <a:endParaRPr 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 = Undefined</a:t>
                      </a:r>
                      <a:b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 = Disabled</a:t>
                      </a:r>
                      <a:b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 = Enabled / Not Communicating</a:t>
                      </a:r>
                      <a:b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 = Equipment-Initiated Connect / Wait Delay</a:t>
                      </a:r>
                      <a:b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 = Equipment-Initiated Connect / Wait CRA</a:t>
                      </a:r>
                      <a:b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 = Host-Initiated Connect / Wait CR from Host</a:t>
                      </a:r>
                      <a:b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 = Communicating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82569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201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ControlState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U4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 = Equipment-Offline</a:t>
                      </a:r>
                      <a:b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 = Attempt Online</a:t>
                      </a:r>
                      <a:b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 = Host Offline</a:t>
                      </a:r>
                      <a:b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 = Online-Local</a:t>
                      </a:r>
                      <a:b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 = Online-Remote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850705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202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PreviousControlState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U4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Previous Control state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32245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/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506213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203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EqpState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U4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 = Idle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 = Run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 = Maintenance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 = Down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103455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204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PreviousEqpState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U4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Previous Eqp State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174458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56550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205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UserId</a:t>
                      </a:r>
                      <a:endParaRPr 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userId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(current)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21577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206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PreviousUserId</a:t>
                      </a:r>
                      <a:endParaRPr 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last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userid</a:t>
                      </a:r>
                      <a:endParaRPr 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517072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/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906247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210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EventsEnabled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L,n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   n = # of events enabled</a:t>
                      </a:r>
                      <a:b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1.&lt;CEID_1&gt;</a:t>
                      </a:r>
                      <a:b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…</a:t>
                      </a:r>
                      <a:b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n.&lt;</a:t>
                      </a:r>
                      <a:r>
                        <a:rPr lang="en-US" altLang="ko-KR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CEID_n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&gt;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24366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211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AlarmsEnabled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L,n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   n = # of alarms enabled</a:t>
                      </a:r>
                      <a:b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1.&lt;ALID_1&gt;</a:t>
                      </a:r>
                      <a:b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…</a:t>
                      </a:r>
                      <a:b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n.&lt;</a:t>
                      </a:r>
                      <a:r>
                        <a:rPr lang="en-US" altLang="ko-KR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ALID_n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&gt;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47562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212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AlarmsSet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L,n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   n = # of alarms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setted</a:t>
                      </a:r>
                      <a:b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1.&lt;ALID_1&gt;</a:t>
                      </a:r>
                      <a:b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…</a:t>
                      </a:r>
                      <a:b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n.&lt;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ALID_n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&gt;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40954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220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MDLN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“Unpacker”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Equipment Model Type.</a:t>
                      </a:r>
                      <a:b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Same data as returned by S1,F2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74211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221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SOFTREV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Software revision code.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53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94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83662</TotalTime>
  <Words>10939</Words>
  <Application>Microsoft Office PowerPoint</Application>
  <PresentationFormat>화면 슬라이드 쇼(4:3)</PresentationFormat>
  <Paragraphs>2769</Paragraphs>
  <Slides>69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4" baseType="lpstr">
      <vt:lpstr>Arial Unicode MS</vt:lpstr>
      <vt:lpstr>맑은 고딕</vt:lpstr>
      <vt:lpstr>Arial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</dc:creator>
  <cp:lastModifiedBy>j</cp:lastModifiedBy>
  <cp:revision>1618</cp:revision>
  <cp:lastPrinted>2021-01-15T00:20:02Z</cp:lastPrinted>
  <dcterms:created xsi:type="dcterms:W3CDTF">2015-08-05T09:21:53Z</dcterms:created>
  <dcterms:modified xsi:type="dcterms:W3CDTF">2023-07-06T09:36:33Z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T:\5.문서\상위 사양서\SECS&amp;GEM Specification for AT 자동화 시스템 V1.0_200522.pptx</vt:lpwstr>
  </property>
</Properties>
</file>