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24" r:id="rId2"/>
    <p:sldId id="660" r:id="rId3"/>
    <p:sldId id="665" r:id="rId4"/>
    <p:sldId id="666" r:id="rId5"/>
    <p:sldId id="879" r:id="rId6"/>
    <p:sldId id="662" r:id="rId7"/>
    <p:sldId id="869" r:id="rId8"/>
    <p:sldId id="870" r:id="rId9"/>
    <p:sldId id="924" r:id="rId10"/>
    <p:sldId id="777" r:id="rId11"/>
    <p:sldId id="928" r:id="rId12"/>
    <p:sldId id="894" r:id="rId13"/>
    <p:sldId id="893" r:id="rId14"/>
    <p:sldId id="770" r:id="rId15"/>
    <p:sldId id="782" r:id="rId16"/>
    <p:sldId id="897" r:id="rId17"/>
    <p:sldId id="898" r:id="rId18"/>
    <p:sldId id="899" r:id="rId19"/>
    <p:sldId id="900" r:id="rId20"/>
    <p:sldId id="901" r:id="rId21"/>
    <p:sldId id="925" r:id="rId22"/>
    <p:sldId id="763" r:id="rId23"/>
    <p:sldId id="902" r:id="rId24"/>
    <p:sldId id="664" r:id="rId25"/>
    <p:sldId id="788" r:id="rId26"/>
    <p:sldId id="789" r:id="rId27"/>
    <p:sldId id="706" r:id="rId28"/>
    <p:sldId id="667" r:id="rId29"/>
    <p:sldId id="791" r:id="rId30"/>
    <p:sldId id="792" r:id="rId31"/>
    <p:sldId id="793" r:id="rId32"/>
    <p:sldId id="794" r:id="rId33"/>
    <p:sldId id="795" r:id="rId34"/>
    <p:sldId id="796" r:id="rId35"/>
    <p:sldId id="797" r:id="rId36"/>
    <p:sldId id="908" r:id="rId37"/>
    <p:sldId id="798" r:id="rId38"/>
    <p:sldId id="800" r:id="rId39"/>
    <p:sldId id="801" r:id="rId40"/>
    <p:sldId id="802" r:id="rId41"/>
    <p:sldId id="803" r:id="rId42"/>
    <p:sldId id="804" r:id="rId43"/>
    <p:sldId id="799" r:id="rId44"/>
    <p:sldId id="811" r:id="rId45"/>
    <p:sldId id="812" r:id="rId46"/>
    <p:sldId id="813" r:id="rId47"/>
    <p:sldId id="814" r:id="rId48"/>
    <p:sldId id="921" r:id="rId49"/>
    <p:sldId id="920" r:id="rId50"/>
    <p:sldId id="909" r:id="rId51"/>
    <p:sldId id="912" r:id="rId52"/>
    <p:sldId id="910" r:id="rId53"/>
    <p:sldId id="911" r:id="rId54"/>
    <p:sldId id="816" r:id="rId55"/>
    <p:sldId id="809" r:id="rId56"/>
    <p:sldId id="818" r:id="rId57"/>
    <p:sldId id="836" r:id="rId58"/>
    <p:sldId id="837" r:id="rId59"/>
    <p:sldId id="838" r:id="rId60"/>
    <p:sldId id="839" r:id="rId61"/>
    <p:sldId id="840" r:id="rId62"/>
    <p:sldId id="841" r:id="rId63"/>
    <p:sldId id="843" r:id="rId64"/>
    <p:sldId id="919" r:id="rId65"/>
    <p:sldId id="918" r:id="rId66"/>
    <p:sldId id="844" r:id="rId67"/>
    <p:sldId id="845" r:id="rId68"/>
    <p:sldId id="846" r:id="rId69"/>
    <p:sldId id="842" r:id="rId70"/>
    <p:sldId id="848" r:id="rId71"/>
    <p:sldId id="849" r:id="rId72"/>
    <p:sldId id="916" r:id="rId73"/>
    <p:sldId id="890" r:id="rId74"/>
    <p:sldId id="891" r:id="rId75"/>
    <p:sldId id="913" r:id="rId76"/>
    <p:sldId id="851" r:id="rId77"/>
    <p:sldId id="915" r:id="rId78"/>
  </p:sldIdLst>
  <p:sldSz cx="6858000" cy="9144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43" autoAdjust="0"/>
    <p:restoredTop sz="94626" autoAdjust="0"/>
  </p:normalViewPr>
  <p:slideViewPr>
    <p:cSldViewPr>
      <p:cViewPr varScale="1">
        <p:scale>
          <a:sx n="86" d="100"/>
          <a:sy n="86" d="100"/>
        </p:scale>
        <p:origin x="4824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4592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738" y="108"/>
      </p:cViewPr>
      <p:guideLst>
        <p:guide orient="horz" pos="312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8" y="2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200"/>
            </a:lvl1pPr>
          </a:lstStyle>
          <a:p>
            <a:fld id="{92D9269C-E5DB-4E0E-8D07-2975BA088D20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33109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200"/>
            </a:lvl1pPr>
          </a:lstStyle>
          <a:p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8" y="9433109"/>
            <a:ext cx="2944283" cy="498294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200"/>
            </a:lvl1pPr>
          </a:lstStyle>
          <a:p>
            <a:fld id="{72978821-A509-4943-A24C-C7D2E6922D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44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8" y="2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/>
          <a:lstStyle>
            <a:lvl1pPr algn="r">
              <a:defRPr sz="1200"/>
            </a:lvl1pPr>
          </a:lstStyle>
          <a:p>
            <a:fld id="{76917E61-B3E1-4EF7-84A0-6ED10DACD769}" type="datetimeFigureOut">
              <a:rPr lang="ko-KR" altLang="en-US" smtClean="0"/>
              <a:pPr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1838" y="746125"/>
            <a:ext cx="27908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0" tIns="47780" rIns="95560" bIns="477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7417"/>
            <a:ext cx="5435600" cy="4469131"/>
          </a:xfrm>
          <a:prstGeom prst="rect">
            <a:avLst/>
          </a:prstGeom>
        </p:spPr>
        <p:txBody>
          <a:bodyPr vert="horz" lIns="95560" tIns="47780" rIns="95560" bIns="477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3110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l">
              <a:defRPr sz="1200"/>
            </a:lvl1pPr>
          </a:lstStyle>
          <a:p>
            <a:r>
              <a:rPr lang="en-US" altLang="ko-KR"/>
              <a:t>&lt;#&gt;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8" y="9433110"/>
            <a:ext cx="2944283" cy="496571"/>
          </a:xfrm>
          <a:prstGeom prst="rect">
            <a:avLst/>
          </a:prstGeom>
        </p:spPr>
        <p:txBody>
          <a:bodyPr vert="horz" lIns="95560" tIns="47780" rIns="95560" bIns="47780" rtlCol="0" anchor="b"/>
          <a:lstStyle>
            <a:lvl1pPr algn="r">
              <a:defRPr sz="1200"/>
            </a:lvl1pPr>
          </a:lstStyle>
          <a:p>
            <a:fld id="{CB692F4E-E9BC-4BCF-AC3E-07BCB8E84C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004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596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34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009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4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338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08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2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8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4318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8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95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33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43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01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1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911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602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21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7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98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644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1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94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008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05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87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044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4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8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30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9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 userDrawn="1"/>
        </p:nvSpPr>
        <p:spPr>
          <a:xfrm>
            <a:off x="49576" y="216598"/>
            <a:ext cx="65264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 hangingPunct="0"/>
            <a:r>
              <a:rPr lang="en-US" altLang="ko-KR" sz="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900" b="0" i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SECS/GEM Specification</a:t>
            </a:r>
            <a:r>
              <a:rPr lang="en-US" altLang="ko-KR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</a:t>
            </a:r>
            <a:r>
              <a:rPr lang="en-US" altLang="ko-KR" sz="900" b="0" i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or </a:t>
            </a:r>
            <a:r>
              <a:rPr lang="ko-KR" altLang="en-US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900" b="0" i="1" baseline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AP-TG-05(DFR DEVELOP)</a:t>
            </a:r>
            <a:endParaRPr lang="ko-KR" altLang="ko-KR" sz="900" b="0" i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2749" y="394794"/>
            <a:ext cx="6356308" cy="2014"/>
          </a:xfrm>
          <a:prstGeom prst="line">
            <a:avLst/>
          </a:prstGeom>
          <a:ln w="603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 flipV="1">
            <a:off x="269275" y="8837723"/>
            <a:ext cx="6356308" cy="2014"/>
          </a:xfrm>
          <a:prstGeom prst="line">
            <a:avLst/>
          </a:prstGeom>
          <a:ln w="60325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3324736" y="8822200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4274861-AD4B-414F-A631-B8D3DE43669E}" type="slidenum"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65104" y="6372200"/>
            <a:ext cx="23762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hangingPunct="0"/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Version 1.0.2</a:t>
            </a:r>
          </a:p>
          <a:p>
            <a:pPr hangingPunct="0"/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rPr>
              <a:t>2023.07</a:t>
            </a:r>
            <a:endParaRPr lang="ko-KR" altLang="ko-KR" sz="2000" b="1" dirty="0">
              <a:solidFill>
                <a:schemeClr val="bg1">
                  <a:lumMod val="6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99572" y="1697540"/>
            <a:ext cx="5695950" cy="1465276"/>
            <a:chOff x="699572" y="1697540"/>
            <a:chExt cx="5695950" cy="1465276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699572" y="1697540"/>
              <a:ext cx="5695950" cy="14652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CADFF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40768" y="1761589"/>
              <a:ext cx="4392488" cy="13371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DFR Develop</a:t>
              </a:r>
            </a:p>
            <a:p>
              <a:pPr algn="ctr"/>
              <a:r>
                <a:rPr lang="en-US" altLang="ko-KR" sz="2800" b="1" dirty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SECS/GEM Specification</a:t>
              </a:r>
              <a:endParaRPr lang="ko-KR" altLang="ko-KR" sz="28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4365104" y="6631776"/>
            <a:ext cx="0" cy="638019"/>
          </a:xfrm>
          <a:prstGeom prst="line">
            <a:avLst/>
          </a:prstGeom>
          <a:ln w="47625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49F816F-A6B2-439A-9FB2-C2826BAC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896" y="7529371"/>
            <a:ext cx="2324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LIST(3)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C0FDA2-0AAB-8F76-0207-83C5EAB9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95818"/>
              </p:ext>
            </p:extLst>
          </p:nvPr>
        </p:nvGraphicFramePr>
        <p:xfrm>
          <a:off x="304230" y="1403649"/>
          <a:ext cx="6221114" cy="721799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IP01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IP01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IP01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IP01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IP01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IP01_SlotNo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IP01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20206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DEV01_SlotNo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DEV01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RS01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7958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29295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20406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RS02_SlotNo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RS02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LIST(4)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C0FDA2-0AAB-8F76-0207-83C5EAB99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0999"/>
              </p:ext>
            </p:extLst>
          </p:nvPr>
        </p:nvGraphicFramePr>
        <p:xfrm>
          <a:off x="304230" y="1403649"/>
          <a:ext cx="6221114" cy="721799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20506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RS03_SlotNo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RS03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20606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RS04_SlotNo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RS04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20706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RS05_SlotNo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RS05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94085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022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20806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AK01_SlotNo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AK01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83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LIST(5)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19CD7BB-4423-A574-CF2D-4EC8E29DC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971365"/>
              </p:ext>
            </p:extLst>
          </p:nvPr>
        </p:nvGraphicFramePr>
        <p:xfrm>
          <a:off x="304230" y="1403649"/>
          <a:ext cx="6221114" cy="721799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40882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71373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20906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BF01_SlotNo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BF01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21006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LF01_SlotNo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LF01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UCV01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21206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UCV02_SlotNo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UCV02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1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LIST(6)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912068-0F81-2F4B-A0F3-97DD554B7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66844"/>
              </p:ext>
            </p:extLst>
          </p:nvPr>
        </p:nvGraphicFramePr>
        <p:xfrm>
          <a:off x="304230" y="1403649"/>
          <a:ext cx="6221114" cy="721799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693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90394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UCV03_SlotNo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UCV03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21406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UCV04_SlotNo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UCV04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b-NO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21506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UCV05_SlotNo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UCV05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Glass 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PPID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Port 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Carrier 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Lot ID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21606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OP01_SlotNo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Tahoma" pitchFamily="34" charset="0"/>
                          <a:ea typeface="+mn-ea"/>
                          <a:cs typeface="Tahoma" pitchFamily="34" charset="0"/>
                        </a:rPr>
                        <a:t>EFEM Slot No for OP01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48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CB74AB-6E80-9BDD-EF7D-2EF5B4778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09616"/>
              </p:ext>
            </p:extLst>
          </p:nvPr>
        </p:nvGraphicFramePr>
        <p:xfrm>
          <a:off x="304230" y="1403649"/>
          <a:ext cx="6221114" cy="7266950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ALCD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Bi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Alarm code byte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ALID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AlarmID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of the most recent alarm to change state. 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303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ALTX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AlarmText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000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of the most recent alarm to change state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ECID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 Constant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ECNAME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ECV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Any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Value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PPChangeName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PPChangeStatus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created</a:t>
                      </a:r>
                      <a:b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edited</a:t>
                      </a:r>
                      <a:b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deleted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PPCurrentSelected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Current selected 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ModuleID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Substrate Location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980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GlassID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Substrate 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36002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EFEM PPID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PortID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EFEM PortID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CarrierID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EFEM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CarrierID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LotID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EFEM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LotID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SlotNo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EFEM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SlotNo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ProcessDataList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DCOL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1.&lt;DCOL_Value_1&gt;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DCOL_Value_n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ex) AK01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모듈 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DVID = 43101, 43102, 43103)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 3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&lt;A [3] "1.1"&gt;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&lt;A [3] "2.1"&gt;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&lt;A [3] "3.1"&gt;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9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LIST(2)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8CD43CC-8E14-0EB2-8429-00044DA0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54157"/>
              </p:ext>
            </p:extLst>
          </p:nvPr>
        </p:nvGraphicFramePr>
        <p:xfrm>
          <a:off x="304230" y="1403649"/>
          <a:ext cx="6221114" cy="681870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DEV01_LiquidTemperature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약액 온도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DEV01_LiquidFlowRate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약액 유량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DEV01_LiquidConcentration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약액 농도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DEV01_AquaNozzlePressureData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Aqua Knife 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 </a:t>
                      </a:r>
                      <a:r>
                        <a:rPr lang="ko-KR" alt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DEV01_OutputAirCurtainUpperNozzlePressureData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Out A/curtain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41110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DEV01_OutputAirCurtainLowerNozzlePressureData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Out A/curtain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494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LIST(4)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214C1C-8BBF-9101-1A2D-193168F91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3615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RS01_MotorSpeed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RS01_ProcessingTime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RS01_UpperNozzlePressureData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#1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42104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RS01_LowerNozzlePressureData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#1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LIST(5)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326893-FF00-3950-A6D5-A4B6FB17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983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42201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RS02_MotorSpeed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42202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RS02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42203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RS02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#2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42204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RS02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#2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7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LIST(6)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82EAF3-8FB5-0536-0FDC-5655CC945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77106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42301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RS03_MotorSpeed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42302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RS03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42303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RS03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#3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42304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RS03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#3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18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LIST(7)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8DB271-4587-714D-C88A-C6900F5DB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12049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42401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RS04_MotorSpeed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42402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RS04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42403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RS04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#4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42404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RS04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#4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411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Revision History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18197"/>
              </p:ext>
            </p:extLst>
          </p:nvPr>
        </p:nvGraphicFramePr>
        <p:xfrm>
          <a:off x="404664" y="1059547"/>
          <a:ext cx="6048672" cy="7359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669">
                  <a:extLst>
                    <a:ext uri="{9D8B030D-6E8A-4147-A177-3AD203B41FA5}">
                      <a16:colId xmlns:a16="http://schemas.microsoft.com/office/drawing/2014/main" val="1378294889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708401784"/>
                    </a:ext>
                  </a:extLst>
                </a:gridCol>
              </a:tblGrid>
              <a:tr h="2799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Chapter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2023-04-15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Draft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3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2023-04-24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Control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Job, Process Job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삭제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1.0.2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2023-07-06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이벤트 추가 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(CEID=</a:t>
                      </a:r>
                      <a:r>
                        <a:rPr lang="en-US" altLang="ko-KR" sz="1000" dirty="0">
                          <a:effectLst/>
                        </a:rPr>
                        <a:t>1321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baseline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GlassScrapComplete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)</a:t>
                      </a:r>
                      <a:endParaRPr lang="en-US" altLang="ko-KR" sz="1000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532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3892"/>
                  </a:ext>
                </a:extLst>
              </a:tr>
              <a:tr h="205984"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49743"/>
                  </a:ext>
                </a:extLst>
              </a:tr>
              <a:tr h="17943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16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33489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288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4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LIST(8)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F6EA67-54BA-9048-3A22-96211821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907658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42501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RS05_MotorSpeed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42502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RS05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42503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RS05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_UpperNozzlePressureData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#5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42504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RS05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_LowerNozzlePressureData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Rinse #5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압력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하부 </a:t>
                      </a: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nozzle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820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04230" y="1043608"/>
            <a:ext cx="17139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2.4.1  DVID LIST(9)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F6EA67-54BA-9048-3A22-96211821A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8385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43101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AK01_MotorSpeed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Motor 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43102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AK01_ProcessingTime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Processing time for glass.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43103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AK01_Temperature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A/Knife(Hot Air)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da-DK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8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1043608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2.5.1  RPTID/CEID/VID List(1)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63560"/>
              </p:ext>
            </p:extLst>
          </p:nvPr>
        </p:nvGraphicFramePr>
        <p:xfrm>
          <a:off x="343716" y="1348115"/>
          <a:ext cx="6221114" cy="60355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850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RPTID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1003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ControlStateOffline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ControlStateLocal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256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ControlStateRemote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395410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ControlState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202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PreviousControlState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553096"/>
                  </a:ext>
                </a:extLst>
              </a:tr>
              <a:tr h="233867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1015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EquipmentConstantChanged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33867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402084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950933"/>
                  </a:ext>
                </a:extLst>
              </a:tr>
              <a:tr h="116934">
                <a:tc rowSpan="6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1031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1032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AlarmDected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1169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AlarmCleared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935068"/>
                  </a:ext>
                </a:extLst>
              </a:tr>
              <a:tr h="242214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076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301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3913183"/>
                  </a:ext>
                </a:extLst>
              </a:tr>
              <a:tr h="2254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325688"/>
                  </a:ext>
                </a:extLst>
              </a:tr>
              <a:tr h="2097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303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461715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1051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Tahoma"/>
                        </a:rPr>
                        <a:t>EquipmentStateChanged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kern="100" dirty="0" err="1"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PreviousEqpState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1061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err="1">
                          <a:solidFill>
                            <a:schemeClr val="tx1"/>
                          </a:solidFill>
                          <a:latin typeface="Tahoma"/>
                        </a:rPr>
                        <a:t>OperationIDChanged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205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UserId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206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PreviousUserId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67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1071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PPChanged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307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PPChangeName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308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PPChangeStatus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446"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1072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PPSelected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374667"/>
                  </a:ext>
                </a:extLst>
              </a:tr>
              <a:tr h="200446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en-US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309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PPCurrentSelected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6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54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 Report of Collection Events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4230" y="1043608"/>
            <a:ext cx="26276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2.5.1  RPTID/CEID/VID List(2) 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1062"/>
              </p:ext>
            </p:extLst>
          </p:nvPr>
        </p:nvGraphicFramePr>
        <p:xfrm>
          <a:off x="343716" y="1403648"/>
          <a:ext cx="6221114" cy="70231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850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91187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RPTID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Contents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24400"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1101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1102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ModuleStart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mpd="sng">
                      <a:noFill/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ModuleEnd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0151577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R w="12700" cmpd="sng">
                      <a:noFill/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560378"/>
                  </a:ext>
                </a:extLst>
              </a:tr>
              <a:tr h="224400">
                <a:tc rowSpan="4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1201</a:t>
                      </a:r>
                    </a:p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1202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SubstrateLocationOccupied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2441179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mpd="sng">
                      <a:noFill/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SubstrateLocationUnoccupied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711659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109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764516"/>
                  </a:ext>
                </a:extLst>
              </a:tr>
              <a:tr h="224400"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1301</a:t>
                      </a:r>
                    </a:p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1302</a:t>
                      </a:r>
                    </a:p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1311</a:t>
                      </a:r>
                    </a:p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1312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4" gridSpan="2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 h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GlassStart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7553096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/>
                </a:tc>
                <a:tc gridSpan="2"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/>
                </a:tc>
                <a:tc hMerge="1"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GlassEnd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92566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GlassStartEach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GlassEndEach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PPID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930239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33528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CarrierID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969355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LotID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402084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2440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1321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GlassScrap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8010711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0380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704102"/>
                  </a:ext>
                </a:extLst>
              </a:tr>
              <a:tr h="224400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1401</a:t>
                      </a: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ProcessData</a:t>
                      </a:r>
                      <a:endParaRPr lang="en-US" altLang="ko-KR" sz="1000" b="1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112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310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ModuleID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2760597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8101666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PPID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1054133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PortID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9511063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CarrierID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325688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LotID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SlotNo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352963"/>
                  </a:ext>
                </a:extLst>
              </a:tr>
              <a:tr h="224400"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kern="120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ProcessDataList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45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875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379662"/>
              </p:ext>
            </p:extLst>
          </p:nvPr>
        </p:nvGraphicFramePr>
        <p:xfrm>
          <a:off x="304230" y="1102223"/>
          <a:ext cx="6149105" cy="7451517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8153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S*F0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Abort Transaction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5255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S1F1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Are You There Request(R)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3806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S1F2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 On-Line Data(D)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77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Selected equipment status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414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Selected Equipment status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Status variable name-list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name-list reply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Establish communication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Establish communication request 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Off-line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7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Off-line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3013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6302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Request On-line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849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7831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922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equipment constant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8850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New equipment constant Ack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560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9597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↔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69115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Initialize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7622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Initialize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96537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Loop-back diagnostic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2367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Loopback Diagnostic Data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393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S2F29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name-list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617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Constant Name-list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9775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Date and time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2320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and Time Set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5312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8310"/>
              </p:ext>
            </p:extLst>
          </p:nvPr>
        </p:nvGraphicFramePr>
        <p:xfrm>
          <a:off x="304230" y="1102223"/>
          <a:ext cx="6145820" cy="7209594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→ EQ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 Report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05255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Host ← EQ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Define Report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Link event report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3806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Link event report</a:t>
                      </a:r>
                      <a:r>
                        <a:rPr lang="ko-KR" altLang="en-US" sz="1000" b="0" i="0" u="none" strike="noStrike" kern="12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77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→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event report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414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event report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→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command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S2F42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command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 report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7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 report send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3013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alarm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6302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Enable/disable alarm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849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alarms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37831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alarms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2922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enabled alarm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8850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S5F8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List enabled alarm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0560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400"/>
                        </a:lnSpc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Data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151330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400"/>
                        </a:lnSpc>
                      </a:pPr>
                      <a:r>
                        <a:rPr lang="en-US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Trace Data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66245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 report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23678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 report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4393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 Program Load Inquire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46170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Process Program Load Grant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69775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Delete Process Program Send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92320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Delete Process Program Acknowledge</a:t>
                      </a:r>
                      <a:endParaRPr lang="ko-KR" altLang="en-US" sz="1000" b="0" i="0" u="none" strike="noStrike" kern="1200" baseline="0" dirty="0">
                        <a:solidFill>
                          <a:schemeClr val="dk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5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S7F19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Current EPPD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Current EPPD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1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3. SECS-II Message Summary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89653"/>
              </p:ext>
            </p:extLst>
          </p:nvPr>
        </p:nvGraphicFramePr>
        <p:xfrm>
          <a:off x="304230" y="1102223"/>
          <a:ext cx="6149105" cy="3476858"/>
        </p:xfrm>
        <a:graphic>
          <a:graphicData uri="http://schemas.openxmlformats.org/drawingml/2006/table">
            <a:tbl>
              <a:tblPr/>
              <a:tblGrid>
                <a:gridCol w="703581">
                  <a:extLst>
                    <a:ext uri="{9D8B030D-6E8A-4147-A177-3AD203B41FA5}">
                      <a16:colId xmlns:a16="http://schemas.microsoft.com/office/drawing/2014/main" val="859367373"/>
                    </a:ext>
                  </a:extLst>
                </a:gridCol>
                <a:gridCol w="848153">
                  <a:extLst>
                    <a:ext uri="{9D8B030D-6E8A-4147-A177-3AD203B41FA5}">
                      <a16:colId xmlns:a16="http://schemas.microsoft.com/office/drawing/2014/main" val="1591594160"/>
                    </a:ext>
                  </a:extLst>
                </a:gridCol>
                <a:gridCol w="3614286">
                  <a:extLst>
                    <a:ext uri="{9D8B030D-6E8A-4147-A177-3AD203B41FA5}">
                      <a16:colId xmlns:a16="http://schemas.microsoft.com/office/drawing/2014/main" val="3152789896"/>
                    </a:ext>
                  </a:extLst>
                </a:gridCol>
                <a:gridCol w="983085">
                  <a:extLst>
                    <a:ext uri="{9D8B030D-6E8A-4147-A177-3AD203B41FA5}">
                      <a16:colId xmlns:a16="http://schemas.microsoft.com/office/drawing/2014/main" val="2182968405"/>
                    </a:ext>
                  </a:extLst>
                </a:gridCol>
              </a:tblGrid>
              <a:tr h="23136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26433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↔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Formatted Process Program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538069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↔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Formatted Process Program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 </a:t>
                      </a: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12779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↔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Formatted Process Program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54142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S7F26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↔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Formatted Process Program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accent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device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stream 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Unrecognized function type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Illegal data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Transaction timer timeout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97312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S9F11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 EQ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Data too long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030136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S10F3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→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Terminal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displaysingle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263023"/>
                  </a:ext>
                </a:extLst>
              </a:tr>
              <a:tr h="2666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S10F4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cs typeface="Tahoma" pitchFamily="34" charset="0"/>
                        </a:rPr>
                        <a:t>H ← 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Terminal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displaysingle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Tahoma" panose="020B0604030504040204" pitchFamily="34" charset="0"/>
                      </a:endParaRPr>
                    </a:p>
                  </a:txBody>
                  <a:tcPr marL="0" marR="0" marT="37085" marB="37085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88499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70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180680"/>
            <a:ext cx="24497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4.1 Operational Concept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5181" y="1574670"/>
            <a:ext cx="2207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4.1.1  Data Format Length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4664" y="1878563"/>
            <a:ext cx="619268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I1 - Integer 1 Byte : From _128 to +127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I2 - Integer 2 Bytes : From _32,768 to +32,768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I4 - Integer 4 Bytes : From _2,157,483,648 to +2,157,483,648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I8 - Integer 8 Bytes : From _9,223,372,036,854,775,808 to +9,223,372,036,854,775,808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U1 - Unsigned 1 Bytes : From 0 to 255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U2 - Unsigned 2 Bytes : From 0 to 65,535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U4 - Unsigned 4 Bytes : From 0 to 4,294,967,295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U8 - Unsigned 8 Bytes : From 0 to 18,446,744,073,709,551,615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F4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4-byte floating point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dirty="0">
                <a:latin typeface="Arial" pitchFamily="34" charset="0"/>
                <a:cs typeface="Arial" pitchFamily="34" charset="0"/>
              </a:rPr>
              <a:t>From</a:t>
            </a:r>
            <a:r>
              <a:rPr lang="ko-KR" altLang="en-US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-3.40282347E+38F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3.40282347E+38F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F8 - </a:t>
            </a:r>
            <a:r>
              <a:rPr lang="en-US" altLang="ko-KR" sz="1100" b="0" i="0" u="none" strike="noStrike" kern="1200" baseline="0" dirty="0">
                <a:solidFill>
                  <a:schemeClr val="dk1"/>
                </a:solidFill>
                <a:latin typeface="Arial" pitchFamily="34" charset="0"/>
                <a:ea typeface="+mn-ea"/>
                <a:cs typeface="Arial" pitchFamily="34" charset="0"/>
              </a:rPr>
              <a:t>8-byte floating point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:</a:t>
            </a:r>
            <a:r>
              <a:rPr lang="ko-KR" altLang="en-US" sz="1100" b="0" i="0" u="none" strike="noStrike" kern="1200" baseline="0" dirty="0"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From -1.7976931348623157E+308 to 1.7976931348623157E+308</a:t>
            </a: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Boolean :  "False" or “True"</a:t>
            </a:r>
          </a:p>
          <a:p>
            <a:endParaRPr lang="en-US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A[</a:t>
            </a:r>
            <a:r>
              <a:rPr lang="ko-KR" altLang="en-US" sz="1100" dirty="0">
                <a:latin typeface="Tahoma" panose="020B0604030504040204" pitchFamily="34" charset="0"/>
                <a:cs typeface="Tahoma" panose="020B0604030504040204" pitchFamily="34" charset="0"/>
              </a:rPr>
              <a:t>자릿수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] - ASCII : Ex) </a:t>
            </a:r>
            <a:r>
              <a:rPr lang="en-US" altLang="ko-KR" sz="1100" dirty="0" err="1">
                <a:latin typeface="Tahoma" panose="020B0604030504040204" pitchFamily="34" charset="0"/>
                <a:cs typeface="Tahoma" panose="020B0604030504040204" pitchFamily="34" charset="0"/>
              </a:rPr>
              <a:t>a~z</a:t>
            </a:r>
            <a:r>
              <a:rPr lang="en-US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, A~Z, 0~9, _, space, (, ), </a:t>
            </a:r>
            <a:r>
              <a:rPr lang="en-US" altLang="ko-KR" sz="1100" dirty="0" err="1">
                <a:latin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ko-KR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90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180680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4.2 STREAM 1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662989"/>
              </p:ext>
            </p:extLst>
          </p:nvPr>
        </p:nvGraphicFramePr>
        <p:xfrm>
          <a:off x="419788" y="3602809"/>
          <a:ext cx="6062006" cy="174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F2 On-line Data 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 &lt;A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419"/>
              </p:ext>
            </p:extLst>
          </p:nvPr>
        </p:nvGraphicFramePr>
        <p:xfrm>
          <a:off x="404665" y="5634565"/>
          <a:ext cx="6062006" cy="75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F2 On-line Data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103267"/>
              </p:ext>
            </p:extLst>
          </p:nvPr>
        </p:nvGraphicFramePr>
        <p:xfrm>
          <a:off x="419788" y="1619672"/>
          <a:ext cx="6062006" cy="1828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 Are You There Request (H</a:t>
                      </a:r>
                      <a:r>
                        <a:rPr lang="en-US" altLang="ko-KR" sz="1100" b="1" i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0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Establishes that the SECS-II link is operational and that the host and machine are online.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responds with its model number and software revision. The host responds with a null list. The equipment may use this message when using SECS-I as a "heartbeat" to detect communication failures. The equipment also uses this message in the Control State model when attempting to go online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87878"/>
              </p:ext>
            </p:extLst>
          </p:nvPr>
        </p:nvGraphicFramePr>
        <p:xfrm>
          <a:off x="404664" y="6538259"/>
          <a:ext cx="6062006" cy="211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F3 Selected Equipment Status Request (H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→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SVID&gt;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2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38633"/>
              </p:ext>
            </p:extLst>
          </p:nvPr>
        </p:nvGraphicFramePr>
        <p:xfrm>
          <a:off x="452194" y="1187624"/>
          <a:ext cx="6062006" cy="199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F4 Selected Equipment Status Data(H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&lt;*  SV&gt;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&lt;*  SV&gt;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U1 for SV means that the SVID does not exist.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80944"/>
              </p:ext>
            </p:extLst>
          </p:nvPr>
        </p:nvGraphicFramePr>
        <p:xfrm>
          <a:off x="452194" y="3298854"/>
          <a:ext cx="6062006" cy="2785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F11 Status Variable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Namelist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Request ( (H →</a:t>
                      </a:r>
                      <a:r>
                        <a:rPr lang="ko-KR" altLang="en-US" sz="1100" b="1" baseline="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the machine to report the name and units of certain status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variables, in the order requested.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 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2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CONTENTS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30741" y="1607982"/>
            <a:ext cx="0" cy="3285410"/>
          </a:xfrm>
          <a:prstGeom prst="line">
            <a:avLst/>
          </a:prstGeom>
          <a:ln w="47625" cmpd="thickThin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92696" y="1541019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1. DFR DEVELOP Equipment Specifications</a:t>
            </a:r>
            <a:endParaRPr lang="en-US" altLang="ko-KR" sz="1200" dirty="0">
              <a:latin typeface="Tahoma" panose="020B060403050404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2696" y="2162273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2.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CEID(Collected Event ID), SVID List</a:t>
            </a:r>
            <a:endParaRPr lang="en-US" altLang="ko-KR" sz="1200" dirty="0">
              <a:latin typeface="Tahoma" panose="020B060403050404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2696" y="2876655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3.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SECS-II Message Summary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92696" y="3653467"/>
            <a:ext cx="4536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4.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SECS Message Stream &amp; Functions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92696" y="4430279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5. </a:t>
            </a:r>
            <a:r>
              <a:rPr lang="en-US" altLang="ko-KR" b="1" dirty="0">
                <a:latin typeface="Tahoma" pitchFamily="34" charset="0"/>
                <a:ea typeface="Tahoma" pitchFamily="34" charset="0"/>
                <a:cs typeface="Tahoma" pitchFamily="34" charset="0"/>
              </a:rPr>
              <a:t>SCENARIO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14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6606"/>
              </p:ext>
            </p:extLst>
          </p:nvPr>
        </p:nvGraphicFramePr>
        <p:xfrm>
          <a:off x="332656" y="5184907"/>
          <a:ext cx="6062006" cy="75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F13 Establish Communications Request(H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8603"/>
              </p:ext>
            </p:extLst>
          </p:nvPr>
        </p:nvGraphicFramePr>
        <p:xfrm>
          <a:off x="332656" y="6436411"/>
          <a:ext cx="6062006" cy="180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F14 Establish Communications Request Acknowledge(H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&lt;Bi COMMACK&gt;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376069"/>
              </p:ext>
            </p:extLst>
          </p:nvPr>
        </p:nvGraphicFramePr>
        <p:xfrm>
          <a:off x="332656" y="1477186"/>
          <a:ext cx="6062006" cy="32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14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F12 Status Variable </a:t>
                      </a:r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Namelist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Reply(H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14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 &lt;A  SVNAME&gt;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 &lt;A  SVNAME&gt;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27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variables may include any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that can be sampled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SVNAME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 Variable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6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 Identifier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 allowed by SEMI E5 Section 12.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398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810127"/>
              </p:ext>
            </p:extLst>
          </p:nvPr>
        </p:nvGraphicFramePr>
        <p:xfrm>
          <a:off x="368661" y="4698571"/>
          <a:ext cx="6062006" cy="2825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F14 Establish Communications Request Acknowledge(H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COMMACK&gt;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 L ,  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20779"/>
              </p:ext>
            </p:extLst>
          </p:nvPr>
        </p:nvGraphicFramePr>
        <p:xfrm>
          <a:off x="368661" y="1403648"/>
          <a:ext cx="6062006" cy="299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F13 Establish Communications Request(H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Initiate an attempt to establish a SECS-II communications link at a logical level on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power-up or after a break in the link. It is the first message sent after either of the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above conditions. If no response is received from the host, the machine will periodically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send a S1F13 message until a S1F14 with the correct COMMACK is received.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&lt;A  MDLN&gt;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 &lt;A  SOFTREV&gt;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ModelType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, 6bytes max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data as returned by S1, F2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Software revision code 6 bytes maximum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15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98274"/>
              </p:ext>
            </p:extLst>
          </p:nvPr>
        </p:nvGraphicFramePr>
        <p:xfrm>
          <a:off x="404665" y="5892355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F18 On-line Control State Acknowledge(H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&lt;Bi OFLACK&gt;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723049"/>
              </p:ext>
            </p:extLst>
          </p:nvPr>
        </p:nvGraphicFramePr>
        <p:xfrm>
          <a:off x="391330" y="4438680"/>
          <a:ext cx="6062006" cy="121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F17 On-line Control State Request(H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ON-LINE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8964"/>
              </p:ext>
            </p:extLst>
          </p:nvPr>
        </p:nvGraphicFramePr>
        <p:xfrm>
          <a:off x="391330" y="2724643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S1, F16 Off-line Control State Acknowledge(H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 &lt;Bi OFLACK&gt;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Denied, Try Again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2534"/>
              </p:ext>
            </p:extLst>
          </p:nvPr>
        </p:nvGraphicFramePr>
        <p:xfrm>
          <a:off x="368661" y="1259632"/>
          <a:ext cx="6062006" cy="121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8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F15 Off-line Control State Request(H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OFF-LINE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4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095871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4.3 STREAM 2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27201"/>
              </p:ext>
            </p:extLst>
          </p:nvPr>
        </p:nvGraphicFramePr>
        <p:xfrm>
          <a:off x="367458" y="1513646"/>
          <a:ext cx="6062006" cy="233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F13 Equipment Constant Request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report the value of certain equipment constants in a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predefined order.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1096"/>
              </p:ext>
            </p:extLst>
          </p:nvPr>
        </p:nvGraphicFramePr>
        <p:xfrm>
          <a:off x="367458" y="4038051"/>
          <a:ext cx="6062006" cy="1686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F14 Equipment Constant Data(H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7504"/>
              </p:ext>
            </p:extLst>
          </p:nvPr>
        </p:nvGraphicFramePr>
        <p:xfrm>
          <a:off x="367458" y="5814456"/>
          <a:ext cx="6062006" cy="28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71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F15 New Equipment Constant Send (H →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1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52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updates the values of specified EC. If the host returns a non-zero EAC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will not change the value of any ECID specified in the S2F15 body.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74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&lt;*  ECV&gt;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916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5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83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93799"/>
              </p:ext>
            </p:extLst>
          </p:nvPr>
        </p:nvGraphicFramePr>
        <p:xfrm>
          <a:off x="404665" y="3482059"/>
          <a:ext cx="6062006" cy="123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F17 Date and Time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that the equipment transition to the OFF-LINE state.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632113"/>
              </p:ext>
            </p:extLst>
          </p:nvPr>
        </p:nvGraphicFramePr>
        <p:xfrm>
          <a:off x="404665" y="1006467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F16 New Equipment Constant Acknowledge (H ←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EAC&gt;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EAC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At least one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Busy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out of range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&gt;3 = Other equipment-specific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26880"/>
              </p:ext>
            </p:extLst>
          </p:nvPr>
        </p:nvGraphicFramePr>
        <p:xfrm>
          <a:off x="404665" y="4794947"/>
          <a:ext cx="6062006" cy="395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F18 Date and Time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 TIME&gt;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item means no time exists.</a:t>
                      </a:r>
                      <a:endParaRPr lang="ko-KR" altLang="en-US" sz="9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of day, 12 or 16 bytes NOTE 4: The 16-byte format is currently optional. After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January 1, 1998, the 16-byte format shall be required on new and updated implementations. Support for the 12-byte format shall be supported as a configurable option using the equipment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031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358620"/>
              </p:ext>
            </p:extLst>
          </p:nvPr>
        </p:nvGraphicFramePr>
        <p:xfrm>
          <a:off x="368661" y="6792259"/>
          <a:ext cx="6062006" cy="188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S2, F24 Trace Initialize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&lt;Bi  TIAACK&gt;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TIAACK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Equipment acknowledgement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0 = Everything correct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1 = Too many SVIDs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2 = No more traces allowed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3 = Invalid period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&gt;3 = Equipment-specified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13618"/>
              </p:ext>
            </p:extLst>
          </p:nvPr>
        </p:nvGraphicFramePr>
        <p:xfrm>
          <a:off x="368661" y="1349310"/>
          <a:ext cx="6062006" cy="5399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S2, F23 Trace Initialize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+mn-lt"/>
                        </a:rPr>
                        <a:t>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The host requests a time driven trace of specified status variables. If TOTSMP is zero, the machine will cancel an existing trace with the given TRID.</a:t>
                      </a:r>
                      <a:endParaRPr lang="en-US" altLang="ko-KR" sz="9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L ,  5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TRID&gt;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2.  &lt;A  DSPER&gt;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3.  &lt;U4  TOTSMP&gt;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4.  &lt;U4  REPGSZ&gt;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5.  L ,  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		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1.  &lt;U4  SVID&gt;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6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TRID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Trace request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5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DSPER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Data sample period. DSPER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has two allowable formats: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Format 1: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hhmmss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6 bytes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Format 2: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hhmmsscc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8 bytes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Where “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” is hours, “mm” is minutes, “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” is seconds’ and “cc” is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Equipment shall either (1) support only Format 1, or (2) support both Format 1 and Format 2. Equipment shall document which formats it accepts. Equipment which supports Format 2 need not necessarily support a minimum DSPER of 1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nor a trace resolution of 1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, but equipment suppliers shall document its trace performance limits.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542866"/>
                  </a:ext>
                </a:extLst>
              </a:tr>
              <a:tr h="104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TOTSMP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Total samples to be made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655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REPGSZ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Reporting group size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3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variables may include any parameter that can be sampled in time such as temperature 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quantity of a consumable.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65982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1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68661" y="3763642"/>
          <a:ext cx="6062006" cy="1203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F26 Loop-back Diagnostic Data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&lt;**  ABS&gt;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Any binary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68661" y="5525774"/>
          <a:ext cx="6062006" cy="235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algn="l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F29 Equipment Constant Name list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2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request from the host to the equipment to retrieve information regarding the specified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constants. A zero length list (n = 0) means to send information for all ECID.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68661" y="1349310"/>
          <a:ext cx="6062006" cy="185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F25 Loop-back Diagnostic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diagnostic message for checkout of protocol and communication circuits. The message sent is echoed back.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&lt;*  ABS&gt;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Any binary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8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851131"/>
              </p:ext>
            </p:extLst>
          </p:nvPr>
        </p:nvGraphicFramePr>
        <p:xfrm>
          <a:off x="404665" y="1359667"/>
          <a:ext cx="6062006" cy="5588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F30 Equipment Constant Name list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ECNAME&gt;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&lt;*  ECMIN&gt;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4.  &lt;*  ECMAX&gt;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5.  &lt;*  ECDEF&gt;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6.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n.   L ,  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&lt;U4  ECID&gt;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&lt;A  ECNAME&gt;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&lt;*  ECMIN&gt;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4.  &lt;*  ECMAX&gt;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5.  &lt;*  ECDEF&gt;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6.  &lt;A  UNITS&gt;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800">
                <a:tc rowSpan="8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Zero length ASCII items for ECNAME, ECMIN, ECMAX, ECDEF and UNITS indicates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that the ECID does not exist.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ECMIN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minimum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ECMAX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maximum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ECDEF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constant default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Units Identifier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 allowed by SEMI E5 Section 12.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33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4147"/>
              </p:ext>
            </p:extLst>
          </p:nvPr>
        </p:nvGraphicFramePr>
        <p:xfrm>
          <a:off x="404665" y="1289171"/>
          <a:ext cx="6062006" cy="3994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F31 Date and Time Set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instructs the equipment to set its time base to the specified value.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&lt;A  TIME&gt;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 of day, 12 or 16 bytes NOTE 4: The 16-byte format is currently optional. After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January 1, 1998, the 16-byte format shall be required on new and updated implementations. Support for the 12-byte format shall be supported as a configurable option using the equipment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constant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79219"/>
              </p:ext>
            </p:extLst>
          </p:nvPr>
        </p:nvGraphicFramePr>
        <p:xfrm>
          <a:off x="404665" y="5897683"/>
          <a:ext cx="6062006" cy="191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S2,F32 Date and Time Set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TIACK&gt;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54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TIAACK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acknowledgement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Everything correct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Too many SVIDs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No more traces allowed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Invalid period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&gt;3 = Equipment-specified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97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61689"/>
              </p:ext>
            </p:extLst>
          </p:nvPr>
        </p:nvGraphicFramePr>
        <p:xfrm>
          <a:off x="404665" y="1000243"/>
          <a:ext cx="6062006" cy="501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F33 Define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pt-BR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29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 &lt;U4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 &lt;U4  VID&gt;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60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DATAID deletes all report definitions and associated links. See S2, F35.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RPTID deletes report type RPTID. All CEID links to this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 are also deleted.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7070"/>
              </p:ext>
            </p:extLst>
          </p:nvPr>
        </p:nvGraphicFramePr>
        <p:xfrm>
          <a:off x="404665" y="6113955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F34 Define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DRACK&gt;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 Report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Insufficient space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Invalid format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 RPTID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already defined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Denied. At least VID does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&gt;4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5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26273"/>
            <a:ext cx="5091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ahoma" pitchFamily="34" charset="0"/>
                <a:cs typeface="Tahoma" pitchFamily="34" charset="0"/>
              </a:rPr>
              <a:t>1. DFR DEVELOP Equipment Specifications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5713" y="1023863"/>
            <a:ext cx="1135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1.1 Layout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A1EE8-27E6-9CCB-5B22-BF3A770F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700811" y="190907"/>
            <a:ext cx="3456384" cy="61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87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17887"/>
              </p:ext>
            </p:extLst>
          </p:nvPr>
        </p:nvGraphicFramePr>
        <p:xfrm>
          <a:off x="332656" y="1277063"/>
          <a:ext cx="6062006" cy="480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1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F35 Link Event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14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links Report IDs (RPTID) to Collection event IDs (CEID). These linked event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reports default to "disabled" upon linking. That is, the occurrence of an event would not cause the report to be sent until enabled. See S2, F37 for enabling events.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87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 &lt;U4 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848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following CEID deletes all report links to that event.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1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09969"/>
              </p:ext>
            </p:extLst>
          </p:nvPr>
        </p:nvGraphicFramePr>
        <p:xfrm>
          <a:off x="332656" y="6407067"/>
          <a:ext cx="6062006" cy="2341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F36 Link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DRACK&gt;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2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Define Report Acknowledge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Insufficient space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Denied. Invalid format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Denied. At least one RPTID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already defined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Denied. At least VID does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&gt;4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006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895365"/>
              </p:ext>
            </p:extLst>
          </p:nvPr>
        </p:nvGraphicFramePr>
        <p:xfrm>
          <a:off x="404665" y="1170823"/>
          <a:ext cx="6062006" cy="3321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F37 Enable/Disable Event Report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→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requests to enable or disable reporting for a list of Collection events (CEID).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&lt;Bo  CEED&gt;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5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list (n = 0) means all CEID.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Collection event or trace enable/disable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FALSE = Disable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 = Enable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96013"/>
              </p:ext>
            </p:extLst>
          </p:nvPr>
        </p:nvGraphicFramePr>
        <p:xfrm>
          <a:off x="404665" y="4671771"/>
          <a:ext cx="6062006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F38 Enable/Disable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+mn-ea"/>
                          <a:cs typeface="Tahoma" panose="020B0604030504040204" pitchFamily="34" charset="0"/>
                        </a:rPr>
                        <a:t>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ERACK&gt;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Enable/Disable Event Report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Denied. At least one CEID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&gt;1 = Other Errors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903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942527"/>
              </p:ext>
            </p:extLst>
          </p:nvPr>
        </p:nvGraphicFramePr>
        <p:xfrm>
          <a:off x="404665" y="1131280"/>
          <a:ext cx="6062007" cy="27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37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F41 Host Command Send(H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1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sends a request to the equipment to perform the specified command with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relevant parameters.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9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&lt;A  RCMD&gt;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L ,  1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&lt;A  CPVAL&gt;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RCMD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Remote command code or string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Parameter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CPVAL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Parameter Value.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384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440956"/>
              </p:ext>
            </p:extLst>
          </p:nvPr>
        </p:nvGraphicFramePr>
        <p:xfrm>
          <a:off x="404665" y="1115616"/>
          <a:ext cx="6062006" cy="563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S2, F42 Host Command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5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5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&lt;Bi HCACK&gt;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 L ,  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n. 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&lt;A CPNAME&gt;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&lt;*  CEPACK&gt;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425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7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HCACK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 Command Parameter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Acknowledge, command has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been performed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Command 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Cannot perform now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At least one parameter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invalid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Acknowledge, command will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 performed with completion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signaled later by an event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Rejected, Already in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Desired Condition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No such object exists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Recipe name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93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CEPACK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Command Enhanced Parameter  </a:t>
                      </a:r>
                      <a:r>
                        <a:rPr lang="en-US" altLang="ko-KR" sz="900" b="0" i="0" u="none" strike="noStrike" baseline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cknowledge</a:t>
                      </a: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 If a specific value of CPNAME is defined to have a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that is a LIST, then CEPACK shall have the same structure as the corresponding list format of CEPVAL as used in S2,F49. Otherwise CEPACK will be a 1 byte integer. Enumerated: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Parameter name (CPNAME)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does not exist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Illegal value specified for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Illegal format specified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CEPVAL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name (CPNAME) not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valid as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101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00951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4.4 STREAM 5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2353"/>
              </p:ext>
            </p:extLst>
          </p:nvPr>
        </p:nvGraphicFramePr>
        <p:xfrm>
          <a:off x="372115" y="1399254"/>
          <a:ext cx="6062006" cy="443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F1 Alarm Report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message is sent whenever an alarm changes states to "Set" or "Clear"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34516"/>
              </p:ext>
            </p:extLst>
          </p:nvPr>
        </p:nvGraphicFramePr>
        <p:xfrm>
          <a:off x="372115" y="5964363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F2 Alarm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ACKC5&gt;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24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95848"/>
              </p:ext>
            </p:extLst>
          </p:nvPr>
        </p:nvGraphicFramePr>
        <p:xfrm>
          <a:off x="404665" y="1067819"/>
          <a:ext cx="6062006" cy="249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F3 Enable/Disable Alarm Send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message enables or disables an alarm from being reported to the host. Some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alarms (safety related) are not controllable in this way.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ALED&gt;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enable/disable code, 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enable alarm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disable alarm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42257"/>
              </p:ext>
            </p:extLst>
          </p:nvPr>
        </p:nvGraphicFramePr>
        <p:xfrm>
          <a:off x="404665" y="4020147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F4 Enable/Disable Alarm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ACKC5&gt;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274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02412"/>
              </p:ext>
            </p:extLst>
          </p:nvPr>
        </p:nvGraphicFramePr>
        <p:xfrm>
          <a:off x="332656" y="1115411"/>
          <a:ext cx="6062006" cy="2304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74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F5 List Alarms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the equipment to send information on currently defined alarms.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&lt;U4  ALID1, . . .,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89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zero-length item (n = 0) means send all possible alarms regardless of the state of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ALED.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5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38660"/>
              </p:ext>
            </p:extLst>
          </p:nvPr>
        </p:nvGraphicFramePr>
        <p:xfrm>
          <a:off x="332656" y="3683624"/>
          <a:ext cx="6062006" cy="499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46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S5, F6 List Alarms Data 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21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2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m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m.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482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m = 0, no response can be made. A zero-length item returned for ALCD or ALTX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means that value does not exist.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82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2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50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19815"/>
              </p:ext>
            </p:extLst>
          </p:nvPr>
        </p:nvGraphicFramePr>
        <p:xfrm>
          <a:off x="368661" y="1105795"/>
          <a:ext cx="6062006" cy="123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S5, F7 List Alarms Request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List alarms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which are enabled.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Header only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817"/>
              </p:ext>
            </p:extLst>
          </p:nvPr>
        </p:nvGraphicFramePr>
        <p:xfrm>
          <a:off x="368661" y="2606763"/>
          <a:ext cx="6062006" cy="556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S5, F8 List Alarms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m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m.   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&lt;Bi  ALCD&gt;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2.  &lt;U4  ALID&gt;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3.  &lt;A  ALTX&gt;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2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m = 0, no response can be made. A zero-length item returned for ALCD or ALTX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means that value does not exist.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1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ALCD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code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1 means alarm set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8 = 0 means alarm cleared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bit 7-1 is alarm category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Not used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Personal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Equipment safety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 = Parameter control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 = Parameter control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 = Irrecoverable error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 = Equipment status warning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 = Attention flags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 = Data integrity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&gt;8 = Other categories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identification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Alarm text limited to 40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0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67879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4.5 STREAM 6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FFB778C-6BB1-27D3-3B9D-93F4449072E7}"/>
              </a:ext>
            </a:extLst>
          </p:cNvPr>
          <p:cNvGraphicFramePr>
            <a:graphicFrameLocks noGrp="1"/>
          </p:cNvGraphicFramePr>
          <p:nvPr/>
        </p:nvGraphicFramePr>
        <p:xfrm>
          <a:off x="371183" y="1483739"/>
          <a:ext cx="6062006" cy="551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S6, F1 Trace Data Send  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←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Trace Samples configured with S2, F23 messages are sent to the host in these messages.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 ,  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 &lt;U4  TRID&gt;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 &lt;U4  SMPLN&gt;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 &lt;A  STIME&gt;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L, 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 &lt;* SV&gt;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n.  &lt;* SV&gt;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TRID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Trace request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SMPLN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Sample number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STIME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Sample time, 12 or 16 bytes. NOTE 3: The 16-byte format is currently optional. After January 1, 1998, the 16-byte format shall be required on new and updated implementations. Support for the 12-byte format shall be supported as a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onfigurable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option using the equipment constant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TimeFormat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. This is a format requirement only and does not imply either precision or accuracy.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If 12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YYMMDDhhmmss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YY = Year 00 to 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If 16 bytes the format is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YYYYMMDDhhmmsscc</a:t>
                      </a:r>
                      <a:endParaRPr lang="en-US" altLang="ko-KR" sz="900" b="0" i="0" u="none" strike="noStrike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YYYY = Year 0000 to 9999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Month 01 to 12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DD = Day 01 to 31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hh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Hour 00 to 23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mm = Minute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ss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= Second 00 to 59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cc = </a:t>
                      </a:r>
                      <a:r>
                        <a:rPr lang="en-US" altLang="ko-KR" sz="900" b="0" i="0" u="none" strike="noStrike" baseline="0" dirty="0" err="1">
                          <a:latin typeface="+mn-lt"/>
                        </a:rPr>
                        <a:t>Centisecond</a:t>
                      </a:r>
                      <a:r>
                        <a:rPr lang="en-US" altLang="ko-KR" sz="900" b="0" i="0" u="none" strike="noStrike" baseline="0" dirty="0">
                          <a:latin typeface="+mn-lt"/>
                        </a:rPr>
                        <a:t> 00 to 99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Status variable value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345F14-D298-1F03-97B8-6E9B4E4D4A05}"/>
              </a:ext>
            </a:extLst>
          </p:cNvPr>
          <p:cNvGraphicFramePr>
            <a:graphicFrameLocks noGrp="1"/>
          </p:cNvGraphicFramePr>
          <p:nvPr/>
        </p:nvGraphicFramePr>
        <p:xfrm>
          <a:off x="371183" y="7244379"/>
          <a:ext cx="6062006" cy="1432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S6, F2 Trace Data Acknowledge 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→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E)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&lt;Bi  ACKC6&gt;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lt"/>
                        </a:rPr>
                        <a:t>ACKC6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+mn-lt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097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41359"/>
              </p:ext>
            </p:extLst>
          </p:nvPr>
        </p:nvGraphicFramePr>
        <p:xfrm>
          <a:off x="388425" y="1331640"/>
          <a:ext cx="6062006" cy="516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55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S6, F11 Event Report Send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3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sends a defined, event linked and enabled group of reports to the host on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linked event. This is a message that possibly requires a preceding S6, F5/F6 </a:t>
                      </a:r>
                      <a:r>
                        <a:rPr lang="en-US" altLang="ko-KR" sz="9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multiblock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enquire/grant transaction.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 &lt;U4  DATAID&gt;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&lt;U4  CEID&gt;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3.  L ,  a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1.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b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b.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a.  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1.  &lt;U4  RPTID&gt;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2.   L ,  c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1.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…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			c.  &lt;*V&gt;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121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If there are no reports linked to the event a "null" report is assumed. A zero-length list</a:t>
                      </a:r>
                    </a:p>
                    <a:p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for # of reports (a = 0) means there are no reports linked to the given CEID.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3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35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Collected event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RPTID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Variable data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94933"/>
              </p:ext>
            </p:extLst>
          </p:nvPr>
        </p:nvGraphicFramePr>
        <p:xfrm>
          <a:off x="388425" y="6751371"/>
          <a:ext cx="6062006" cy="1487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S6, F12 Event Report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ACKC6&gt;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Error, not accepted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2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10761"/>
              </p:ext>
            </p:extLst>
          </p:nvPr>
        </p:nvGraphicFramePr>
        <p:xfrm>
          <a:off x="567157" y="3635896"/>
          <a:ext cx="5604750" cy="4263382"/>
        </p:xfrm>
        <a:graphic>
          <a:graphicData uri="http://schemas.openxmlformats.org/drawingml/2006/table">
            <a:tbl>
              <a:tblPr/>
              <a:tblGrid>
                <a:gridCol w="71026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774838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  <a:gridCol w="2888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0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33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EQPID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Module</a:t>
                      </a:r>
                      <a:endParaRPr lang="en-US" sz="10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Location ID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319896">
                <a:tc rowSpan="12"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AP-TG-05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In-C/V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EFEM</a:t>
                      </a:r>
                      <a:r>
                        <a:rPr lang="ko-KR" altLang="en-US" sz="1000" dirty="0"/>
                        <a:t>으로부터 받는 투입 </a:t>
                      </a:r>
                      <a:r>
                        <a:rPr lang="en-US" altLang="ko-KR" sz="1000" dirty="0"/>
                        <a:t>C/V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IP01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019743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DEVELOP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NT01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DEV01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RINSE 1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DEV01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RS01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RINSE 2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RS01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RS02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10202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RINSE 3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RS02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RS03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68146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RINSE 4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RS03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RS04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987196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Final RINSE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RS04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RS05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540099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Air Knife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RS05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AK01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Buffer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AK01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/>
                        <a:t>BF01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Lifter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BF01</a:t>
                      </a:r>
                      <a:r>
                        <a:rPr lang="ko-KR" altLang="en-US" sz="1000" dirty="0"/>
                        <a:t>로부터 받음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/>
                        <a:t>LF01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Upper-C/V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Lifter</a:t>
                      </a:r>
                      <a:r>
                        <a:rPr lang="ko-KR" altLang="en-US" sz="1000" dirty="0"/>
                        <a:t>로부터 받고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상단 </a:t>
                      </a:r>
                      <a:r>
                        <a:rPr lang="en-US" altLang="ko-KR" sz="1000" dirty="0"/>
                        <a:t>C/V</a:t>
                      </a:r>
                      <a:r>
                        <a:rPr lang="ko-KR" altLang="en-US" sz="1000" dirty="0"/>
                        <a:t>를 거쳐 </a:t>
                      </a:r>
                      <a:r>
                        <a:rPr lang="en-US" altLang="ko-KR" sz="1000" dirty="0"/>
                        <a:t>OP01</a:t>
                      </a:r>
                      <a:r>
                        <a:rPr lang="ko-KR" altLang="en-US" sz="1000" dirty="0"/>
                        <a:t>로 반송</a:t>
                      </a:r>
                      <a:endParaRPr lang="en-US" altLang="ko-KR" sz="1000" dirty="0"/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/>
                        <a:t>UCV01~UCV05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9896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Out-C/V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UCV01</a:t>
                      </a:r>
                      <a:r>
                        <a:rPr lang="ko-KR" altLang="en-US" sz="1000" dirty="0"/>
                        <a:t>로부터 받고</a:t>
                      </a:r>
                      <a:r>
                        <a:rPr lang="en-US" altLang="ko-KR" sz="1000" dirty="0"/>
                        <a:t>, EFEM</a:t>
                      </a:r>
                      <a:r>
                        <a:rPr lang="ko-KR" altLang="en-US" sz="1000" dirty="0"/>
                        <a:t>으로 배출 </a:t>
                      </a:r>
                      <a:r>
                        <a:rPr lang="en-US" altLang="ko-KR" sz="1000" dirty="0"/>
                        <a:t>C/V</a:t>
                      </a: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dirty="0"/>
                        <a:t>OP01</a:t>
                      </a:r>
                      <a:endParaRPr lang="en-US" sz="900" b="1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08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428604" y="508787"/>
            <a:ext cx="18117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1.2 Location  ID LIST</a:t>
            </a:r>
            <a:endParaRPr lang="ko-KR" altLang="en-US" sz="12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4C5F5-3910-9CCA-BB84-64D1D0A2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289626" y="-901965"/>
            <a:ext cx="2278748" cy="616989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45DDE3-215D-5CD4-CD50-7EF1379DA836}"/>
              </a:ext>
            </a:extLst>
          </p:cNvPr>
          <p:cNvSpPr/>
          <p:nvPr/>
        </p:nvSpPr>
        <p:spPr>
          <a:xfrm>
            <a:off x="356596" y="2531327"/>
            <a:ext cx="552124" cy="2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IP01</a:t>
            </a:r>
            <a:endParaRPr lang="ko-KR" altLang="en-US" sz="11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E55449-DA5A-5095-D0B3-545925DF2CB1}"/>
              </a:ext>
            </a:extLst>
          </p:cNvPr>
          <p:cNvSpPr/>
          <p:nvPr/>
        </p:nvSpPr>
        <p:spPr>
          <a:xfrm>
            <a:off x="1039457" y="2426267"/>
            <a:ext cx="117655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DEV01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B378F-D49E-7C62-1E15-D19CBC5D2612}"/>
              </a:ext>
            </a:extLst>
          </p:cNvPr>
          <p:cNvSpPr/>
          <p:nvPr/>
        </p:nvSpPr>
        <p:spPr>
          <a:xfrm>
            <a:off x="976940" y="1897207"/>
            <a:ext cx="900000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UCV05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48C93B5-D82A-DC4E-AE73-2008DD0A38DB}"/>
              </a:ext>
            </a:extLst>
          </p:cNvPr>
          <p:cNvSpPr/>
          <p:nvPr/>
        </p:nvSpPr>
        <p:spPr>
          <a:xfrm>
            <a:off x="356596" y="1897207"/>
            <a:ext cx="5521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OP01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B2DBCBC-F713-2249-3C53-603B6900433C}"/>
              </a:ext>
            </a:extLst>
          </p:cNvPr>
          <p:cNvSpPr/>
          <p:nvPr/>
        </p:nvSpPr>
        <p:spPr>
          <a:xfrm>
            <a:off x="5937906" y="1897207"/>
            <a:ext cx="485195" cy="85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LF01</a:t>
            </a:r>
            <a:endParaRPr lang="ko-KR" altLang="en-US" sz="1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311DB9-CE6E-5E1D-50FE-4CA0BB0EBC6B}"/>
              </a:ext>
            </a:extLst>
          </p:cNvPr>
          <p:cNvSpPr/>
          <p:nvPr/>
        </p:nvSpPr>
        <p:spPr>
          <a:xfrm>
            <a:off x="5397876" y="2426267"/>
            <a:ext cx="489968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BF01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E0B199F-C16A-3FD7-33FC-F7AFE4C58BB1}"/>
              </a:ext>
            </a:extLst>
          </p:cNvPr>
          <p:cNvSpPr/>
          <p:nvPr/>
        </p:nvSpPr>
        <p:spPr>
          <a:xfrm>
            <a:off x="4783873" y="2426267"/>
            <a:ext cx="506184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AK01</a:t>
            </a:r>
            <a:endParaRPr lang="ko-KR" altLang="en-US" sz="10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AA3216-AFAA-776B-D886-B731D0DA6816}"/>
              </a:ext>
            </a:extLst>
          </p:cNvPr>
          <p:cNvSpPr/>
          <p:nvPr/>
        </p:nvSpPr>
        <p:spPr>
          <a:xfrm>
            <a:off x="2475331" y="2426267"/>
            <a:ext cx="377605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RS01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754C87-8F74-8C72-C4ED-D6D76B0D50B9}"/>
              </a:ext>
            </a:extLst>
          </p:cNvPr>
          <p:cNvSpPr/>
          <p:nvPr/>
        </p:nvSpPr>
        <p:spPr>
          <a:xfrm>
            <a:off x="2935657" y="2426267"/>
            <a:ext cx="377605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RS02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322671-AB6D-5503-C3E7-DC475CB23FCB}"/>
              </a:ext>
            </a:extLst>
          </p:cNvPr>
          <p:cNvSpPr/>
          <p:nvPr/>
        </p:nvSpPr>
        <p:spPr>
          <a:xfrm>
            <a:off x="3368143" y="2426267"/>
            <a:ext cx="377605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RS03</a:t>
            </a:r>
            <a:endParaRPr lang="ko-KR" altLang="en-US" sz="10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FD73B7-12F4-DBA8-365E-A21BEFB71727}"/>
              </a:ext>
            </a:extLst>
          </p:cNvPr>
          <p:cNvSpPr/>
          <p:nvPr/>
        </p:nvSpPr>
        <p:spPr>
          <a:xfrm>
            <a:off x="3811342" y="2426267"/>
            <a:ext cx="377605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RS04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4E1471D-DF13-7FC0-FC17-7F5AED038BA6}"/>
              </a:ext>
            </a:extLst>
          </p:cNvPr>
          <p:cNvSpPr/>
          <p:nvPr/>
        </p:nvSpPr>
        <p:spPr>
          <a:xfrm>
            <a:off x="4275531" y="2426267"/>
            <a:ext cx="377605" cy="3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RS05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B72DE3-F4E4-6B73-BB59-27C143B504EB}"/>
              </a:ext>
            </a:extLst>
          </p:cNvPr>
          <p:cNvSpPr/>
          <p:nvPr/>
        </p:nvSpPr>
        <p:spPr>
          <a:xfrm>
            <a:off x="1959497" y="1897206"/>
            <a:ext cx="900000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UCV04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88CD63-201A-CB4E-97B9-4A22D217324E}"/>
              </a:ext>
            </a:extLst>
          </p:cNvPr>
          <p:cNvSpPr/>
          <p:nvPr/>
        </p:nvSpPr>
        <p:spPr>
          <a:xfrm>
            <a:off x="2942054" y="1880652"/>
            <a:ext cx="900000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UCV03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54EA16-FBCF-B943-54F4-56FEDF0F12AA}"/>
              </a:ext>
            </a:extLst>
          </p:cNvPr>
          <p:cNvSpPr/>
          <p:nvPr/>
        </p:nvSpPr>
        <p:spPr>
          <a:xfrm>
            <a:off x="4907167" y="1880651"/>
            <a:ext cx="900000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UCV01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84D74-6CD1-ACE9-DD7E-4B362F51BE8D}"/>
              </a:ext>
            </a:extLst>
          </p:cNvPr>
          <p:cNvSpPr/>
          <p:nvPr/>
        </p:nvSpPr>
        <p:spPr>
          <a:xfrm>
            <a:off x="3924611" y="1880651"/>
            <a:ext cx="900000" cy="215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UCV02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27819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11561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4.6 STREAM 7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2EE6118-C650-0868-D688-245211D6E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294352"/>
              </p:ext>
            </p:extLst>
          </p:nvPr>
        </p:nvGraphicFramePr>
        <p:xfrm>
          <a:off x="387896" y="1403648"/>
          <a:ext cx="6062006" cy="2410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S7, F1 Process Program Load Inquire  (H ↔ E)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This message is used to initiate the transfer of a process program or to select from stored programs.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&lt;LENGTH&gt;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LENGTH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Length of the service program or  process program in bytes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2085DEC-13DE-B15E-EB5D-2FE340C56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54308"/>
              </p:ext>
            </p:extLst>
          </p:nvPr>
        </p:nvGraphicFramePr>
        <p:xfrm>
          <a:off x="369758" y="3822275"/>
          <a:ext cx="6062006" cy="211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F2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Process Program Load Grant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 E)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&lt;PPGNT&gt;</a:t>
                      </a:r>
                      <a:endParaRPr lang="ko-KR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PPGNT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grant status,</a:t>
                      </a:r>
                    </a:p>
                    <a:p>
                      <a:pPr algn="l"/>
                      <a:r>
                        <a:rPr lang="sv-SE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0 = OK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1 = Already have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2 = No space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3 = Invalid PPID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4 = Busy, try later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5 = Will not accept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&gt;5 = Other error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6-63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902155-1311-0AE9-C969-3CFC501DA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39654"/>
              </p:ext>
            </p:extLst>
          </p:nvPr>
        </p:nvGraphicFramePr>
        <p:xfrm>
          <a:off x="322136" y="5931107"/>
          <a:ext cx="6062006" cy="2817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F17 Delete Process Program Send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→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This message is used by the host to request the equipment to delete process programs from equipment storage.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(Number of process programs to be deleted)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&lt;PPID1&gt;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n. &lt;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PPIDn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Note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000" dirty="0"/>
                        <a:t>If n = 0, then delete all.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457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7ABD31-AF2F-56BA-0A64-B1617D2D8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56750"/>
              </p:ext>
            </p:extLst>
          </p:nvPr>
        </p:nvGraphicFramePr>
        <p:xfrm>
          <a:off x="404664" y="1115616"/>
          <a:ext cx="6062006" cy="239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F18 Delete Process Program Acknowledge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←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&lt;ACKC7&gt;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ACKC7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0 = Accepted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1 = Permission not granted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2 = Length error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3 = Matrix overflow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4 = PPID not found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5 = Mode unsupported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6 = Command will be performed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with completion signaled later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&gt;6 = Other error</a:t>
                      </a:r>
                    </a:p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7-63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71EC4E-1DEF-A268-1F6C-67E09798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26510"/>
              </p:ext>
            </p:extLst>
          </p:nvPr>
        </p:nvGraphicFramePr>
        <p:xfrm>
          <a:off x="404664" y="4283307"/>
          <a:ext cx="6062006" cy="132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9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F19 Current EPPD Request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→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This message is used to request the transmission of the current equipment process program directory (EPPD). This is a list of all the PPIDs of the process programs stored in the equipment.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Header only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01B6CD-D6B2-E319-86EC-BEF8CD32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28307"/>
              </p:ext>
            </p:extLst>
          </p:nvPr>
        </p:nvGraphicFramePr>
        <p:xfrm>
          <a:off x="404664" y="6011499"/>
          <a:ext cx="6062006" cy="2664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F20 Current EPPD Data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←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This message is used to transmit the current EPPD.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(number of process programs in the directory)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&lt;PPID1&gt;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n. &lt;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PPIDn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Note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400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9F559D-4A06-6BDE-148C-06AB5D95E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33079"/>
              </p:ext>
            </p:extLst>
          </p:nvPr>
        </p:nvGraphicFramePr>
        <p:xfrm>
          <a:off x="388424" y="1117611"/>
          <a:ext cx="6062006" cy="604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F23 Formatted Process Program Send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↔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This message allows movement of formatted process programs between a piece of equipment and its host system.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L,5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&lt;MDLN&gt;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&lt;SOFTREV&gt;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L,c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(c = Number of Process Commands)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&lt;CCODE&gt;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(p = Number of Parameters)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&lt;PPARM1&gt;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p. &lt;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PPARMp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Note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Equipment Model Type, 6 bytes max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Same data as returned by S1,F2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Software revision code 6 bytes maximum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Command 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Parameter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Numeric or Boolean SECS data item, single or multiple value, or text string which provides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information required to complete the process command to which the parameter refers.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306C86-C4F0-A5F7-7ACE-E5BE33F9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5772"/>
              </p:ext>
            </p:extLst>
          </p:nvPr>
        </p:nvGraphicFramePr>
        <p:xfrm>
          <a:off x="388424" y="7380312"/>
          <a:ext cx="6062006" cy="115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F24 Formatted Process Program Acknowledge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↔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&lt;ACKC7&gt;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ACKC7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522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6EDF54-4D4D-CF8D-E049-C7A92E285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85153"/>
              </p:ext>
            </p:extLst>
          </p:nvPr>
        </p:nvGraphicFramePr>
        <p:xfrm>
          <a:off x="388424" y="2854187"/>
          <a:ext cx="6062006" cy="589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F26 Formatted Process Program Data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↔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2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This message transfers a process program in response to a request for the PPID.</a:t>
                      </a:r>
                      <a:endParaRPr lang="en-US" altLang="ko-KR" sz="1000" b="1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L,4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&lt;PPID&gt;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&lt;MDLN&gt;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3. &lt;SOFTREV&gt;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L,c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(c = Number of Process Commands)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&lt;CCODE&gt;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L,p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(p = Number of Parameters)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1. &lt;PPARM1&gt;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p. &lt;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PPARMp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		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c. L,2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Note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row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000" b="0" dirty="0"/>
                        <a:t>A zero length list indicates the request was denied.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MDLN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Equipment Model Type, 6 bytes max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Same data as returned by S1,F2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SOFTREV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Software revision code 6 bytes maximum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CCODE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Command Code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Parameter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Numeric or Boolean SECS data item, single or multiple value, or text string which provides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information required to complete the process command to which the parameter refers.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09E43F-A0E6-502F-D16A-828FBF5CD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497283"/>
              </p:ext>
            </p:extLst>
          </p:nvPr>
        </p:nvGraphicFramePr>
        <p:xfrm>
          <a:off x="388424" y="1023222"/>
          <a:ext cx="6062006" cy="175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S7,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F25 Formatted Process Program Request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(H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↔ </a:t>
                      </a: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This message is used by either equipment or host to request a particular process program from the other.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Structure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&lt;PPID&gt;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lt"/>
                          <a:cs typeface="Tahoma" pitchFamily="34" charset="0"/>
                        </a:rPr>
                        <a:t>Dictionary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PPID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Process program 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to a maximum of 80 bytes.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29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664" y="1115616"/>
            <a:ext cx="1436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4.7 STREAM 9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39514"/>
              </p:ext>
            </p:extLst>
          </p:nvPr>
        </p:nvGraphicFramePr>
        <p:xfrm>
          <a:off x="394624" y="1546974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60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F1 Unrecognized Device ID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Device ID specified in block header is not defined in the machine.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6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938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87146"/>
              </p:ext>
            </p:extLst>
          </p:nvPr>
        </p:nvGraphicFramePr>
        <p:xfrm>
          <a:off x="394624" y="3617264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26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F3 Unrecognized Stream Type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does not recognize the stream type in the message block header.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0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07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6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00860"/>
              </p:ext>
            </p:extLst>
          </p:nvPr>
        </p:nvGraphicFramePr>
        <p:xfrm>
          <a:off x="394624" y="5705496"/>
          <a:ext cx="6062006" cy="189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262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F5 Unrecognized Function Type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Machine does not recognize the stream type in the message block header.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2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64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015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19780"/>
              </p:ext>
            </p:extLst>
          </p:nvPr>
        </p:nvGraphicFramePr>
        <p:xfrm>
          <a:off x="368661" y="3504863"/>
          <a:ext cx="6062006" cy="210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F9 Transaction Timer Timeout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error specifies that a transaction / receive timer has timed out and the transaction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aborted. The host system should respond to this message in a suitable manner to keep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system operational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47554"/>
              </p:ext>
            </p:extLst>
          </p:nvPr>
        </p:nvGraphicFramePr>
        <p:xfrm>
          <a:off x="368661" y="5853507"/>
          <a:ext cx="6062006" cy="1814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F11 Data Too Long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machine has been sent more data than it can handle.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15844"/>
              </p:ext>
            </p:extLst>
          </p:nvPr>
        </p:nvGraphicFramePr>
        <p:xfrm>
          <a:off x="368661" y="1293582"/>
          <a:ext cx="6062006" cy="2089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S9, F7 Illegal Data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0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This error signifies that the stream and function were correctly interpreted but the</a:t>
                      </a:r>
                      <a:r>
                        <a:rPr lang="en-US" altLang="ko-KR" sz="9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associated data was not.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MHEAD&gt;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MHEAD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SECS message block header associated with message block in error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352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1076607"/>
            <a:ext cx="1550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4.8 STREAM 10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93915"/>
              </p:ext>
            </p:extLst>
          </p:nvPr>
        </p:nvGraphicFramePr>
        <p:xfrm>
          <a:off x="368661" y="1489390"/>
          <a:ext cx="6062006" cy="2501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S10, F3 Terminal Display (Single)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→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i="0" u="none" strike="noStrike" kern="1200" baseline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The host requests a text message be displayed on the machine.</a:t>
                      </a:r>
                      <a:endParaRPr lang="en-US" altLang="ko-KR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 ,  2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1.  &lt;Bi  TID&gt;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	2.  &lt;A  TEXT&gt;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6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Terminal number,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Single or main terminal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&gt;0 = Additional terminals at the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same equipment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single line of characters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04230" y="584888"/>
            <a:ext cx="3531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4. SECS Message Stream &amp; Functions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04230" y="97160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009470"/>
              </p:ext>
            </p:extLst>
          </p:nvPr>
        </p:nvGraphicFramePr>
        <p:xfrm>
          <a:off x="368661" y="4455747"/>
          <a:ext cx="6062006" cy="177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4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539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■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S10, F4 Terminal Display (Single) Acknowledge (H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Arial Unicode MS" pitchFamily="50" charset="-127"/>
                          <a:cs typeface="Tahoma" panose="020B0604030504040204" pitchFamily="34" charset="0"/>
                        </a:rPr>
                        <a:t>←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Structure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5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&lt;Bi  ACKC10&gt;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6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Dictionary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ACKC10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 Code, 1 byte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Accepted for display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Message will not be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displayed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 = Terminal not available</a:t>
                      </a:r>
                    </a:p>
                    <a:p>
                      <a:pPr algn="l"/>
                      <a:r>
                        <a:rPr lang="en-US" altLang="ko-KR" sz="900" b="0" i="0" u="none" strike="noStrike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3-63 Reserved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Arial Unicode MS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0825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04664" y="1239887"/>
            <a:ext cx="21371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5.1 Message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13560" y="1666890"/>
            <a:ext cx="351496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>
                <a:ea typeface="Tahoma" panose="020B0604030504040204" pitchFamily="34" charset="0"/>
                <a:cs typeface="Tahoma" panose="020B0604030504040204" pitchFamily="34" charset="0"/>
              </a:rPr>
              <a:t>Host Attempts to Establish Communications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570001"/>
              </p:ext>
            </p:extLst>
          </p:nvPr>
        </p:nvGraphicFramePr>
        <p:xfrm>
          <a:off x="452287" y="1979712"/>
          <a:ext cx="6073057" cy="1668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90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4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enabled (any substate)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43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46546"/>
              </p:ext>
            </p:extLst>
          </p:nvPr>
        </p:nvGraphicFramePr>
        <p:xfrm>
          <a:off x="452287" y="4139952"/>
          <a:ext cx="6073057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8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50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5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[LOOP]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[LOOP] -- 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3782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[IF] S1, F14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without timeouts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[THEN] exit loop -- 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[ELSE] Delay for interval in</a:t>
                      </a:r>
                    </a:p>
                    <a:p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EstablishCommunications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Timeout 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[END_LOOP]--SEND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[IF] COMMACK = Accept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[THEN]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Communicating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      exit loop --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[ELSE] Reset timer for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delay, and delay for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interval specified in</a:t>
                      </a:r>
                    </a:p>
                    <a:p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EstablishCommunications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Timeout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[END_LOOP]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98330" y="380633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Attempts To Establish Communications and Host Acknowledges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3708648" y="30842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996952" y="24117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429000" y="488797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919802" y="559542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911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79560"/>
              </p:ext>
            </p:extLst>
          </p:nvPr>
        </p:nvGraphicFramePr>
        <p:xfrm>
          <a:off x="404664" y="1317496"/>
          <a:ext cx="6073057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 received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and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established*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Accept*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 flipH="1">
            <a:off x="3702552" y="441384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>
            <a:off x="2889862" y="26856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694382" y="21286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889862" y="3333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13560" y="1013411"/>
            <a:ext cx="41955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Receives S1, F14 From Host Before Sending S1, F14</a:t>
            </a:r>
            <a:endParaRPr lang="en-US" altLang="ko-KR" sz="1000" u="sng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14918"/>
              </p:ext>
            </p:extLst>
          </p:nvPr>
        </p:nvGraphicFramePr>
        <p:xfrm>
          <a:off x="424318" y="5277936"/>
          <a:ext cx="6073057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NOT 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 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Reply COMMACK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Accept*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established**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Communications state =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COMMUNICATING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F14 received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298330" y="4927096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Sends S1, F14 To Host Before Receiving S1, F14</a:t>
            </a:r>
            <a:endParaRPr lang="en-US" altLang="ko-KR" sz="1000" u="sng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717032" y="723629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92076" y="609522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929544" y="838842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929544" y="66602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672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18053"/>
              </p:ext>
            </p:extLst>
          </p:nvPr>
        </p:nvGraphicFramePr>
        <p:xfrm>
          <a:off x="424318" y="1518240"/>
          <a:ext cx="6073057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Send report definitions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DATAIDs, RPTIDs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VIDs received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DRACK* = 0 the reports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are OK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[ENDIF]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 reports to events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CEIDs and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corresponding RPTIDs are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received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LRACK = 0 the event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linkages are acceptable.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 specific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Enable/disable codes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(CEEDs) and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respective event reporting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CEIDs received.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S2, F38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ERACK = 0 OK, will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generate the specified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reports when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appropriate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 happen.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912752" y="298049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912752" y="51906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12752" y="627076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728080" y="331844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28080" y="5838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28080" y="699084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8330" y="1158200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000" dirty="0"/>
              <a:t>Collection Event Reporting Set-up</a:t>
            </a:r>
            <a:endParaRPr lang="en-US" altLang="ko-KR" sz="900" dirty="0"/>
          </a:p>
        </p:txBody>
      </p:sp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2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816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 CEID(Collected Event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419878"/>
              </p:ext>
            </p:extLst>
          </p:nvPr>
        </p:nvGraphicFramePr>
        <p:xfrm>
          <a:off x="304230" y="1413048"/>
          <a:ext cx="6221114" cy="7169400"/>
        </p:xfrm>
        <a:graphic>
          <a:graphicData uri="http://schemas.openxmlformats.org/drawingml/2006/table">
            <a:tbl>
              <a:tblPr/>
              <a:tblGrid>
                <a:gridCol w="574165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2262573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CEID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Event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ControlStateOffline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OFFLINE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ControlStateLocal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ONLINE LOCAL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63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ControlStateRemote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control state turn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into ONLINE REMOTE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1657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EquipmentConstantChanged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Equipment Constant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 is changed</a:t>
                      </a: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16582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249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AlarmDetected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alarm occurred</a:t>
                      </a:r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65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Tahoma"/>
                        </a:rPr>
                        <a:t>1032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Tahoma"/>
                        </a:rPr>
                        <a:t>AlarmCleared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latin typeface="Tahom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itchFamily="34" charset="0"/>
                          <a:ea typeface="맑은 고딕"/>
                          <a:cs typeface="Tahoma" pitchFamily="34" charset="0"/>
                        </a:rPr>
                        <a:t>alarm cleared</a:t>
                      </a:r>
                      <a:endParaRPr lang="ko-KR" sz="1000" kern="100" dirty="0">
                        <a:latin typeface="Tahoma" pitchFamily="34" charset="0"/>
                        <a:ea typeface="맑은 고딕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EquipmentStateChanged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Equipment State </a:t>
                      </a:r>
                      <a:r>
                        <a:rPr lang="en-US" altLang="ko-KR" sz="1000" kern="100" baseline="0" dirty="0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is 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16598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OperationIDChanged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Events that occur when worker information registered in the HMI is changed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14382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5002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ModuleStart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started operating on module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7434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ModuleEnd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completed operating on module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5363"/>
                  </a:ext>
                </a:extLst>
              </a:tr>
              <a:tr h="143921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50432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SubstrateLocationOccupied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loaded into module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2450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SubstrateLocationUnoccupied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ahoma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ejected into module</a:t>
                      </a: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46039"/>
                  </a:ext>
                </a:extLst>
              </a:tr>
              <a:tr h="199209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Tahoma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8373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Tahoma"/>
                        </a:rPr>
                        <a:t>GlassStart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First Glass arrived first module</a:t>
                      </a:r>
                      <a:endParaRPr lang="ko-KR" altLang="ko-KR" sz="10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2912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1302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  <a:cs typeface="Tahoma" panose="020B0604030504040204" pitchFamily="34" charset="0"/>
                        </a:rPr>
                        <a:t>Last Glass departed last module</a:t>
                      </a:r>
                      <a:endParaRPr lang="ko-KR" altLang="ko-KR" sz="1000" kern="100" dirty="0"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498289"/>
                  </a:ext>
                </a:extLst>
              </a:tr>
              <a:tr h="1908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GlassStartEach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Each Glass arrived first module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02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1312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GlassEndEach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Each Glass departed last module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7044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732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1401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ProcessData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Glass Process Data</a:t>
                      </a:r>
                      <a:endParaRPr lang="ko-KR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808336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898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2.1.1  CEID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59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473082"/>
              </p:ext>
            </p:extLst>
          </p:nvPr>
        </p:nvGraphicFramePr>
        <p:xfrm>
          <a:off x="424318" y="1758788"/>
          <a:ext cx="607305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j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Host requests report of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selected status variable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values.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S1,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Equipment responds with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the requested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variable data.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2851792" y="21489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79136" y="273947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01368" y="3387940"/>
            <a:ext cx="47350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Request Equipment Status Variable </a:t>
            </a:r>
            <a:r>
              <a:rPr lang="en-US" altLang="ko-KR" sz="1000" dirty="0" err="1"/>
              <a:t>Namelist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3161"/>
              </p:ext>
            </p:extLst>
          </p:nvPr>
        </p:nvGraphicFramePr>
        <p:xfrm>
          <a:off x="418222" y="3666836"/>
          <a:ext cx="607305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requests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identify selected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responds with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requested status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variable descriptions.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906656" y="405698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724272" y="46597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98330" y="1403648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>
                <a:cs typeface="Tahoma" panose="020B0604030504040204" pitchFamily="34" charset="0"/>
              </a:rPr>
              <a:t> </a:t>
            </a:r>
            <a:r>
              <a:rPr lang="en-US" altLang="ko-KR" sz="1000" dirty="0"/>
              <a:t>Request Equipment Status Report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121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50575"/>
              </p:ext>
            </p:extLst>
          </p:nvPr>
        </p:nvGraphicFramePr>
        <p:xfrm>
          <a:off x="424318" y="1443992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Enable/Disable Alarm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829696" y="182612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797857" y="207966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92234" y="1172399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98919"/>
              </p:ext>
            </p:extLst>
          </p:nvPr>
        </p:nvGraphicFramePr>
        <p:xfrm>
          <a:off x="418222" y="2716888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>
            <a:off x="2823600" y="309902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791761" y="337486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86138" y="2445295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811521"/>
              </p:ext>
            </p:extLst>
          </p:nvPr>
        </p:nvGraphicFramePr>
        <p:xfrm>
          <a:off x="424318" y="4010784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enabled alarms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data/text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829696" y="439291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97857" y="466875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92234" y="3739191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Enable/Disable Alarms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2678"/>
              </p:ext>
            </p:extLst>
          </p:nvPr>
        </p:nvGraphicFramePr>
        <p:xfrm>
          <a:off x="424318" y="5317584"/>
          <a:ext cx="6073057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alarm report (if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S5, 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event report (if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enabled)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20935" y="4945413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Send Alarm Report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13359" y="61342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3724203" y="579613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713765" y="63994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915447" y="68127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973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76485"/>
              </p:ext>
            </p:extLst>
          </p:nvPr>
        </p:nvGraphicFramePr>
        <p:xfrm>
          <a:off x="476410" y="1428431"/>
          <a:ext cx="607305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Command Send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F41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Message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F42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Command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[IF] Command Accepted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(HCACK = 0 or 4)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[THEN] State change 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 collection event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Occurrence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Report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64845" y="189558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21501" y="224112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970941" y="35372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27597" y="288919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92234" y="107377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sends a remote command message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82596"/>
              </p:ext>
            </p:extLst>
          </p:nvPr>
        </p:nvGraphicFramePr>
        <p:xfrm>
          <a:off x="424318" y="4368967"/>
          <a:ext cx="60730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equip-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 = 0 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constants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직선 화살표 연결선 8"/>
          <p:cNvCxnSpPr/>
          <p:nvPr/>
        </p:nvCxnSpPr>
        <p:spPr>
          <a:xfrm>
            <a:off x="2937136" y="474353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718176" y="516338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1368" y="5697511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Equipment Constants Request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299828"/>
              </p:ext>
            </p:extLst>
          </p:nvPr>
        </p:nvGraphicFramePr>
        <p:xfrm>
          <a:off x="418222" y="6057551"/>
          <a:ext cx="6073057" cy="96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921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constant 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 data,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 note below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2918848" y="644769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24272" y="673343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2234" y="4024315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sends a remote command message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48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27602"/>
              </p:ext>
            </p:extLst>
          </p:nvPr>
        </p:nvGraphicFramePr>
        <p:xfrm>
          <a:off x="424318" y="1461237"/>
          <a:ext cx="607305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constant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namelist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F29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192838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681600" y="227509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234" y="2674578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Operator Changes Equipment Constant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10832"/>
              </p:ext>
            </p:extLst>
          </p:nvPr>
        </p:nvGraphicFramePr>
        <p:xfrm>
          <a:off x="430414" y="2966949"/>
          <a:ext cx="607305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changes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 at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console.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reports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constant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 event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45708" y="47168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681600" y="41130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2234" y="1068603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Equipment Constant </a:t>
            </a:r>
            <a:r>
              <a:rPr lang="en-US" altLang="ko-KR" sz="1000" dirty="0" err="1"/>
              <a:t>Namelist</a:t>
            </a:r>
            <a:r>
              <a:rPr lang="en-US" altLang="ko-KR" sz="1000" dirty="0"/>
              <a:t> Request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7738"/>
              </p:ext>
            </p:extLst>
          </p:nvPr>
        </p:nvGraphicFramePr>
        <p:xfrm>
          <a:off x="424318" y="5697056"/>
          <a:ext cx="607305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Material is sent or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an equipment port.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 Collection event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2906761" y="7077861"/>
            <a:ext cx="19638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42560" y="664581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04082" y="5326352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Material Movement</a:t>
            </a:r>
            <a:endParaRPr lang="en-US" altLang="ko-KR" sz="1000" u="sng" dirty="0"/>
          </a:p>
        </p:txBody>
      </p:sp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069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33F521-6437-A983-B0A6-30643659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828838"/>
              </p:ext>
            </p:extLst>
          </p:nvPr>
        </p:nvGraphicFramePr>
        <p:xfrm>
          <a:off x="404664" y="1403648"/>
          <a:ext cx="6073057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process program created, edited or deleted by operator of equipment.</a:t>
                      </a:r>
                    </a:p>
                    <a:p>
                      <a:pPr algn="just"/>
                      <a:r>
                        <a:rPr lang="en-US" altLang="ko-KR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PPChangeName</a:t>
                      </a: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PPID</a:t>
                      </a:r>
                    </a:p>
                    <a:p>
                      <a:r>
                        <a:rPr lang="en-US" altLang="ko-KR" sz="11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PPChangeStatus</a:t>
                      </a:r>
                      <a:endParaRPr lang="en-US" altLang="ko-KR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1 (Created)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2 (Edited)</a:t>
                      </a:r>
                    </a:p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3 (Deleted)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[IF] CEID for Process Program Change Event enabled</a:t>
                      </a:r>
                    </a:p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[THEN]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S6, F11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Send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Event Report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 Report Acknowledges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AD1BAA3-BDCE-6F04-F760-970BBEE6354F}"/>
              </a:ext>
            </a:extLst>
          </p:cNvPr>
          <p:cNvSpPr/>
          <p:nvPr/>
        </p:nvSpPr>
        <p:spPr>
          <a:xfrm>
            <a:off x="301368" y="1142038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Program Created, Edited or Deleted by Operator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9B53690-85F2-7235-459F-8EAF21B92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760349"/>
              </p:ext>
            </p:extLst>
          </p:nvPr>
        </p:nvGraphicFramePr>
        <p:xfrm>
          <a:off x="408548" y="5166360"/>
          <a:ext cx="607305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Delete Process Program Send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S7, F17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F18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The process program is removed from non-volatile storage. Delete Process Program Acknowledge.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CD2D2BB-0CA9-4B15-D808-BE4DA4EB1015}"/>
              </a:ext>
            </a:extLst>
          </p:cNvPr>
          <p:cNvSpPr/>
          <p:nvPr/>
        </p:nvSpPr>
        <p:spPr>
          <a:xfrm>
            <a:off x="305252" y="4881776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Process Program Deletion by Host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DAA152-715D-B6C6-5B17-DC8EFD17D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65424"/>
              </p:ext>
            </p:extLst>
          </p:nvPr>
        </p:nvGraphicFramePr>
        <p:xfrm>
          <a:off x="404664" y="7254592"/>
          <a:ext cx="6073057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Current EPPD Request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S7, F19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Current EPPD Data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0741D90-C434-F2D6-A597-E1AEAF537906}"/>
              </a:ext>
            </a:extLst>
          </p:cNvPr>
          <p:cNvSpPr/>
          <p:nvPr/>
        </p:nvSpPr>
        <p:spPr>
          <a:xfrm>
            <a:off x="301368" y="6970008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Process Program Directory Request</a:t>
            </a:r>
          </a:p>
        </p:txBody>
      </p:sp>
    </p:spTree>
    <p:extLst>
      <p:ext uri="{BB962C8B-B14F-4D97-AF65-F5344CB8AC3E}">
        <p14:creationId xmlns:p14="http://schemas.microsoft.com/office/powerpoint/2010/main" val="1724318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245C2F-2D30-7AA2-1272-CBC970FCD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387697"/>
              </p:ext>
            </p:extLst>
          </p:nvPr>
        </p:nvGraphicFramePr>
        <p:xfrm>
          <a:off x="404664" y="1371248"/>
          <a:ext cx="60730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Request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S7, F25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F26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Data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E10CD956-03D1-CD41-E49B-C20CF7432F84}"/>
              </a:ext>
            </a:extLst>
          </p:cNvPr>
          <p:cNvSpPr/>
          <p:nvPr/>
        </p:nvSpPr>
        <p:spPr>
          <a:xfrm>
            <a:off x="301368" y="1086664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Host-Initiated Process Program Upload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EB59EA-0DF7-49C6-0D96-0F2BDDB2E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18413"/>
              </p:ext>
            </p:extLst>
          </p:nvPr>
        </p:nvGraphicFramePr>
        <p:xfrm>
          <a:off x="404664" y="3102888"/>
          <a:ext cx="60730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F23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Send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Acknowledge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S7, F24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A360E69-2BB0-722B-4587-4381D2725076}"/>
              </a:ext>
            </a:extLst>
          </p:cNvPr>
          <p:cNvSpPr/>
          <p:nvPr/>
        </p:nvSpPr>
        <p:spPr>
          <a:xfrm>
            <a:off x="301368" y="2818304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Equipment-Initiated Process Program Upload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B82BE5-B7CF-763A-3454-EACBBBA2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36113"/>
              </p:ext>
            </p:extLst>
          </p:nvPr>
        </p:nvGraphicFramePr>
        <p:xfrm>
          <a:off x="404664" y="4834528"/>
          <a:ext cx="6073057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Process Program Load</a:t>
                      </a:r>
                    </a:p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Inquire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S7, F1 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Load Grant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Send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S7, F23 ►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F24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Acknowledge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C41A5693-5D90-2161-1420-7DB878272207}"/>
              </a:ext>
            </a:extLst>
          </p:cNvPr>
          <p:cNvSpPr/>
          <p:nvPr/>
        </p:nvSpPr>
        <p:spPr>
          <a:xfrm>
            <a:off x="301368" y="4549944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/>
              <a:t>  </a:t>
            </a:r>
            <a:r>
              <a:rPr lang="en-US" altLang="ko-KR" sz="1100" u="sng" dirty="0"/>
              <a:t>Host-Initiated Process Program Download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47E590-EA46-0AEB-79B3-B97C9790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40896"/>
              </p:ext>
            </p:extLst>
          </p:nvPr>
        </p:nvGraphicFramePr>
        <p:xfrm>
          <a:off x="404664" y="7347912"/>
          <a:ext cx="60730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6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◄ S7, F25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Formatted Process Program Request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0" algn="just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S7,F26 Formatted Process Program Data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lt"/>
                        </a:rPr>
                        <a:t>S7, F26 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03DD0E1-C011-7067-A64C-B7E9B5547AF6}"/>
              </a:ext>
            </a:extLst>
          </p:cNvPr>
          <p:cNvSpPr/>
          <p:nvPr/>
        </p:nvSpPr>
        <p:spPr>
          <a:xfrm>
            <a:off x="301368" y="7063328"/>
            <a:ext cx="58517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>
                <a:cs typeface="Tahoma" panose="020B0604030504040204" pitchFamily="34" charset="0"/>
              </a:rPr>
              <a:t>■</a:t>
            </a:r>
            <a:r>
              <a:rPr lang="en-US" altLang="ko-KR" sz="1100" dirty="0">
                <a:cs typeface="Tahoma" panose="020B0604030504040204" pitchFamily="34" charset="0"/>
              </a:rPr>
              <a:t> </a:t>
            </a:r>
            <a:r>
              <a:rPr lang="en-US" altLang="ko-KR" sz="1100" dirty="0"/>
              <a:t> </a:t>
            </a:r>
            <a:r>
              <a:rPr lang="en-US" altLang="ko-KR" sz="1100" u="sng" dirty="0"/>
              <a:t>Equipment-Initiated Process Program Download</a:t>
            </a:r>
          </a:p>
        </p:txBody>
      </p:sp>
    </p:spTree>
    <p:extLst>
      <p:ext uri="{BB962C8B-B14F-4D97-AF65-F5344CB8AC3E}">
        <p14:creationId xmlns:p14="http://schemas.microsoft.com/office/powerpoint/2010/main" val="15582662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04082" y="1185272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Terminal Services</a:t>
            </a:r>
            <a:endParaRPr lang="en-US" altLang="ko-KR" sz="1000" u="sng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58184"/>
              </p:ext>
            </p:extLst>
          </p:nvPr>
        </p:nvGraphicFramePr>
        <p:xfrm>
          <a:off x="424318" y="1617320"/>
          <a:ext cx="607305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terminal x.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indicates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clears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event. (see Event Data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 for details).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Optional: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060380" y="20002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548052" y="276797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054284" y="522505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41956" y="462725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276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80836"/>
              </p:ext>
            </p:extLst>
          </p:nvPr>
        </p:nvGraphicFramePr>
        <p:xfrm>
          <a:off x="424318" y="1307936"/>
          <a:ext cx="6073057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terminal x.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sends textual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information to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display to the operator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ter-minal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x. This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overwrites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one sent by the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since it is still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S10, F4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 to display text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sets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Operator indicates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recognition.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(Equipment clears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unrecognized message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indicator).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recognition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acknowledges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3060380" y="1690887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H="1">
            <a:off x="3548052" y="245859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3054284" y="3391671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060380" y="710413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548052" y="667702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3541956" y="4829935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61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22458"/>
              </p:ext>
            </p:extLst>
          </p:nvPr>
        </p:nvGraphicFramePr>
        <p:xfrm>
          <a:off x="424318" y="1380737"/>
          <a:ext cx="6073057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requests a time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from the 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responds with a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value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sets its internal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reference to the value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TIME received from the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274888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05984" y="188479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292234" y="344629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u="sng" dirty="0"/>
              <a:t>Host Instructs Equipment to Set Time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93932"/>
              </p:ext>
            </p:extLst>
          </p:nvPr>
        </p:nvGraphicFramePr>
        <p:xfrm>
          <a:off x="430414" y="3797032"/>
          <a:ext cx="607305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instructs equip-</a:t>
                      </a:r>
                      <a:r>
                        <a:rPr lang="en-US" altLang="ko-KR" sz="10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ment</a:t>
                      </a:r>
                      <a:endParaRPr lang="en-US" altLang="ko-KR" sz="1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set its time.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F32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equipment sets its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time reference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value of TIME received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host and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acknowledges completion.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24944" y="418904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705984" y="4765113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98330" y="5750550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■ </a:t>
            </a:r>
            <a:r>
              <a:rPr lang="en-US" altLang="ko-KR" sz="1000" dirty="0">
                <a:latin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altLang="ko-KR" sz="1000" dirty="0"/>
              <a:t>ost Requests Equipment’s Current Time Value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68838"/>
              </p:ext>
            </p:extLst>
          </p:nvPr>
        </p:nvGraphicFramePr>
        <p:xfrm>
          <a:off x="436510" y="6076528"/>
          <a:ext cx="6073057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Host requests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S2,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 returns its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time reference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to the host.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2924944" y="647921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3705984" y="7069369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4425" y="1061884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Equipment Requests TIME (Optional Scenario)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71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723438"/>
              </p:ext>
            </p:extLst>
          </p:nvPr>
        </p:nvGraphicFramePr>
        <p:xfrm>
          <a:off x="436510" y="1331640"/>
          <a:ext cx="6073057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Operator actuates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 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OFF_LINE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Host grants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S1, F2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"Control State LOCAL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(or REMOTE)" collection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876176" y="284188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65800" y="240983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931040" y="38599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747512" y="326936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95760"/>
              </p:ext>
            </p:extLst>
          </p:nvPr>
        </p:nvGraphicFramePr>
        <p:xfrm>
          <a:off x="436510" y="6897568"/>
          <a:ext cx="607305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actuates OFFLINE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ON_LINE state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"Equipment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OFF-LINE" 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13560" y="4211960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Denies ON-LINE</a:t>
            </a:r>
            <a:endParaRPr lang="ko-KR" altLang="en-US" sz="10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874172"/>
              </p:ext>
            </p:extLst>
          </p:nvPr>
        </p:nvGraphicFramePr>
        <p:xfrm>
          <a:off x="430414" y="4478664"/>
          <a:ext cx="6073057" cy="187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actuates ONLINE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switch when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OFF_LINE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requests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denies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2924944" y="84311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17032" y="79990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19656" y="6582160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Operator Sets OFF-LINE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882272" y="60487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35320" y="56288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2234" y="1085419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 </a:t>
            </a:r>
            <a:r>
              <a:rPr lang="en-US" altLang="ko-KR" sz="1000" dirty="0"/>
              <a:t>Host Accepts ON-LINE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23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7558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2.2 EC(Equipment Constant)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09493"/>
              </p:ext>
            </p:extLst>
          </p:nvPr>
        </p:nvGraphicFramePr>
        <p:xfrm>
          <a:off x="404664" y="1475656"/>
          <a:ext cx="5831506" cy="5835400"/>
        </p:xfrm>
        <a:graphic>
          <a:graphicData uri="http://schemas.openxmlformats.org/drawingml/2006/table">
            <a:tbl>
              <a:tblPr/>
              <a:tblGrid>
                <a:gridCol w="460474">
                  <a:extLst>
                    <a:ext uri="{9D8B030D-6E8A-4147-A177-3AD203B41FA5}">
                      <a16:colId xmlns:a16="http://schemas.microsoft.com/office/drawing/2014/main" val="126323482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712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5223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39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ID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Unit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Min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Def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1460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 err="1">
                          <a:latin typeface="Tahoma" pitchFamily="34" charset="0"/>
                          <a:ea typeface="바탕체"/>
                          <a:cs typeface="Tahoma" pitchFamily="34" charset="0"/>
                        </a:rPr>
                        <a:t>EqpName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A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AP-TG-05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AP-TG-05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AP-TG-05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DFR Develop Equipment Name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53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SessionID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U2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65535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Session ID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634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HsmsLinkTestInterval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86400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Link Test Period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EstablishCommnucationsTimeout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Timeout for Establish 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Commnunication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Message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TimeFormat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　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 = 12 bytes format "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YYMMDDhhmmss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= 16 bytes format "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YYYYMMDDhhmmsscc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"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T3TimeOut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T3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652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T5TimeOut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alt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T5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T6TimeOut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alt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T6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109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T7TimeOut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T7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T8TimeOut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U4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sec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ko-KR" sz="1000" kern="10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240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HSMS T8 Time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1291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ahoma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UseS6F1Reply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100" dirty="0">
                          <a:latin typeface="Tahoma" panose="020B0604030504040204" pitchFamily="34" charset="0"/>
                          <a:ea typeface="맑은 고딕"/>
                          <a:cs typeface="Tahoma" panose="020B0604030504040204" pitchFamily="34" charset="0"/>
                        </a:rPr>
                        <a:t>Bo</a:t>
                      </a:r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false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latin typeface="Tahoma" panose="020B0604030504040204" pitchFamily="34" charset="0"/>
                          <a:ea typeface="바탕체"/>
                          <a:cs typeface="Tahoma" panose="020B0604030504040204" pitchFamily="34" charset="0"/>
                        </a:rPr>
                        <a:t>true</a:t>
                      </a: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false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true = need S6F1Reply (S6F2)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anose="020B0604030504040204" pitchFamily="34" charset="0"/>
                        <a:ea typeface="굴림" panose="020B0600000101010101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b="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900" kern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ahoma" panose="020B0604030504040204" pitchFamily="34" charset="0"/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000" kern="100" dirty="0">
                        <a:latin typeface="Tahoma" panose="020B0604030504040204" pitchFamily="34" charset="0"/>
                        <a:ea typeface="바탕체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000" dirty="0">
                        <a:solidFill>
                          <a:schemeClr val="tx1"/>
                        </a:solidFill>
                        <a:latin typeface="Tahoma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000" kern="100" dirty="0">
                        <a:latin typeface="Tahoma" panose="020B0604030504040204" pitchFamily="34" charset="0"/>
                        <a:ea typeface="맑은 고딕"/>
                        <a:cs typeface="Tahoma" panose="020B0604030504040204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kern="100" dirty="0"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304230" y="1043608"/>
            <a:ext cx="1499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2.2.1  EC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933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49163"/>
              </p:ext>
            </p:extLst>
          </p:nvPr>
        </p:nvGraphicFramePr>
        <p:xfrm>
          <a:off x="436510" y="5099248"/>
          <a:ext cx="6073057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request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F15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[IF] Equipment is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[THEN] Equipment does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not process requests.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[ELSE] Equipment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and transitions to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"Equipment OFF-LINE"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[END_IF]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30223"/>
              </p:ext>
            </p:extLst>
          </p:nvPr>
        </p:nvGraphicFramePr>
        <p:xfrm>
          <a:off x="436510" y="1279376"/>
          <a:ext cx="60730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sets switch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LOCAL to REMOTE.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REMOTE"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4426" y="981456"/>
            <a:ext cx="6337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Operator Sets REMOTE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3560" y="2939008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Operator</a:t>
            </a:r>
            <a:r>
              <a:rPr lang="ko-KR" altLang="en-US" sz="1000" dirty="0"/>
              <a:t> </a:t>
            </a:r>
            <a:r>
              <a:rPr lang="en-US" altLang="ko-KR" sz="1000" dirty="0"/>
              <a:t>Sets</a:t>
            </a:r>
            <a:r>
              <a:rPr lang="ko-KR" altLang="en-US" sz="1000" dirty="0"/>
              <a:t> </a:t>
            </a:r>
            <a:r>
              <a:rPr lang="en-US" altLang="ko-KR" sz="1000" dirty="0"/>
              <a:t>LOCCAL</a:t>
            </a:r>
            <a:endParaRPr lang="ko-KR" altLang="en-US" sz="1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908310"/>
              </p:ext>
            </p:extLst>
          </p:nvPr>
        </p:nvGraphicFramePr>
        <p:xfrm>
          <a:off x="430414" y="3223592"/>
          <a:ext cx="607305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`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Operator sets switch from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REMOTE to LOCAL.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LOCAL"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event..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직선 화살표 연결선 6"/>
          <p:cNvCxnSpPr/>
          <p:nvPr/>
        </p:nvCxnSpPr>
        <p:spPr>
          <a:xfrm>
            <a:off x="2924944" y="556630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3777992" y="6414416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9656" y="4811216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 Host Sets OFF-LINE</a:t>
            </a:r>
            <a:endParaRPr lang="ko-KR" altLang="en-US" sz="10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931040" y="444658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710936" y="402672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924944" y="249392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3729224" y="206187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3759704" y="72617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753608" y="786526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24944" y="819559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151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1376"/>
              </p:ext>
            </p:extLst>
          </p:nvPr>
        </p:nvGraphicFramePr>
        <p:xfrm>
          <a:off x="436510" y="1378456"/>
          <a:ext cx="60730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Comment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Host requests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ON-LINE.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F17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[IF] Equipment is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 state not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[THEN] Equipment denies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(ONLACK = 0).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[ELSE] Equipment HOST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OFF-LINE state is active.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S1, F18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Equipment acknowledges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request (ONLACK = 0).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"Control state LOCAL</a:t>
                      </a:r>
                    </a:p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(or REMOTE)" event.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Acknowledge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S6, F12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Tahoma" pitchFamily="34" charset="0"/>
                          <a:cs typeface="Tahoma" pitchFamily="34" charset="0"/>
                        </a:rPr>
                        <a:t>[END_IF]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  <a:cs typeface="Tahom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2924944" y="1765888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/>
          <p:cNvCxnSpPr/>
          <p:nvPr/>
        </p:nvCxnSpPr>
        <p:spPr>
          <a:xfrm flipH="1">
            <a:off x="3717032" y="261400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7464" y="1085419"/>
            <a:ext cx="58517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>
                <a:cs typeface="Tahoma" panose="020B0604030504040204" pitchFamily="34" charset="0"/>
              </a:rPr>
              <a:t>■</a:t>
            </a:r>
            <a:r>
              <a:rPr lang="en-US" altLang="ko-KR" sz="1000" dirty="0"/>
              <a:t> Host Sets OFF-LINE</a:t>
            </a:r>
            <a:endParaRPr lang="ko-KR" altLang="en-US" sz="1000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698744" y="3461344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>
            <a:off x="3692648" y="3894160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31040" y="4320112"/>
            <a:ext cx="21602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95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997888"/>
            <a:ext cx="35237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itchFamily="34" charset="0"/>
                <a:cs typeface="Tahoma" pitchFamily="34" charset="0"/>
              </a:rPr>
              <a:t>5.2 Connection Establishment Scenario</a:t>
            </a:r>
            <a:endParaRPr lang="ko-KR" altLang="en-US" sz="1400" dirty="0">
              <a:latin typeface="+mj-lt"/>
              <a:cs typeface="Tahoma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87102" y="1429936"/>
            <a:ext cx="12538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HOST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31318" y="1429936"/>
            <a:ext cx="1253867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TOOL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3" idx="2"/>
          </p:cNvCxnSpPr>
          <p:nvPr/>
        </p:nvCxnSpPr>
        <p:spPr>
          <a:xfrm flipH="1">
            <a:off x="2514035" y="1717968"/>
            <a:ext cx="1" cy="6958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4" idx="2"/>
          </p:cNvCxnSpPr>
          <p:nvPr/>
        </p:nvCxnSpPr>
        <p:spPr>
          <a:xfrm flipH="1">
            <a:off x="4458251" y="1717968"/>
            <a:ext cx="1" cy="6958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0170" y="1789976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400" y="2078008"/>
            <a:ext cx="2116658" cy="379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Request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&lt;COMMACK=0,1&gt;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514036" y="192372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4036" y="222162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21712" y="1791428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1712" y="2079460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4704" y="3736936"/>
            <a:ext cx="1702124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Request Online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2514036" y="3871045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14036" y="413995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21712" y="3738752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21712" y="4026784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400" y="402496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Online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&lt;ONLACK=0,1,2&gt;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85588" y="2457428"/>
            <a:ext cx="407196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COMMACK = 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0778" y="281233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572008" y="3100370"/>
            <a:ext cx="2116658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Establish Communication 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Request Acknowledge</a:t>
            </a:r>
          </a:p>
          <a:p>
            <a:r>
              <a:rPr lang="en-US" altLang="ko-KR" sz="900" b="1" dirty="0">
                <a:solidFill>
                  <a:schemeClr val="tx1"/>
                </a:solidFill>
              </a:rPr>
              <a:t>Until COMMACK=0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514644" y="2946083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514644" y="3243986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021712" y="2813790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21712" y="3101822"/>
            <a:ext cx="89383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S1F14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588" y="3386122"/>
            <a:ext cx="4071966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COMMACK = 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2656" y="5364088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Disable all Events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2496522" y="535468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2496522" y="554033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021712" y="525415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021712" y="546516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32656" y="663886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Define Reports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496522" y="669376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496522" y="6879413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018088" y="6593233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018088" y="680424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32656" y="750923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Enable Events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496522" y="756287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496522" y="774851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018088" y="746233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S2F37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018088" y="7673353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S2F38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504851" y="597028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340986" y="440016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Data and Time Set Request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504851" y="4453801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504851" y="463944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021712" y="435326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S2F31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21712" y="4569292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S2F32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572008" y="5220072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CEED = FALSE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572008" y="7457329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CEED = TRUE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82398" y="706716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Link Event Reports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2546264" y="712080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492896" y="730645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3018088" y="7020272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018088" y="7231286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32656" y="5735319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Delete Report Link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496522" y="5788959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021712" y="5688427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21712" y="5899441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0170" y="6232880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Delete RPTID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2523072" y="6443039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514743" y="626171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3018088" y="6161185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018088" y="637219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S2F34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2F1104E-0D59-185F-B8A4-FD45A1E34BD1}"/>
              </a:ext>
            </a:extLst>
          </p:cNvPr>
          <p:cNvSpPr/>
          <p:nvPr/>
        </p:nvSpPr>
        <p:spPr>
          <a:xfrm>
            <a:off x="332656" y="4834916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New Equipment Constant</a:t>
            </a:r>
          </a:p>
          <a:p>
            <a:pPr algn="r"/>
            <a:r>
              <a:rPr lang="en-US" altLang="ko-KR" sz="900" b="1" dirty="0">
                <a:solidFill>
                  <a:schemeClr val="tx1"/>
                </a:solidFill>
              </a:rPr>
              <a:t>&lt;ECID=101, ECV=‘</a:t>
            </a:r>
            <a:r>
              <a:rPr lang="en-US" altLang="ko-KR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AP-TG-05</a:t>
            </a:r>
            <a:r>
              <a:rPr lang="en-US" altLang="ko-KR" sz="900" b="1" dirty="0">
                <a:solidFill>
                  <a:schemeClr val="tx1"/>
                </a:solidFill>
              </a:rPr>
              <a:t>’&gt;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A894630-D2BF-C912-E299-6FCB055DCBF5}"/>
              </a:ext>
            </a:extLst>
          </p:cNvPr>
          <p:cNvCxnSpPr/>
          <p:nvPr/>
        </p:nvCxnSpPr>
        <p:spPr>
          <a:xfrm>
            <a:off x="2496521" y="488855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0E4655F-E79B-8780-F940-3FF8E050963B}"/>
              </a:ext>
            </a:extLst>
          </p:cNvPr>
          <p:cNvCxnSpPr/>
          <p:nvPr/>
        </p:nvCxnSpPr>
        <p:spPr>
          <a:xfrm>
            <a:off x="2496521" y="5074204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035FEF-9915-C510-BE64-A4709492DD83}"/>
              </a:ext>
            </a:extLst>
          </p:cNvPr>
          <p:cNvSpPr/>
          <p:nvPr/>
        </p:nvSpPr>
        <p:spPr>
          <a:xfrm>
            <a:off x="3021712" y="478802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S2F15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07935F-A682-23E3-3927-24E24643B360}"/>
              </a:ext>
            </a:extLst>
          </p:cNvPr>
          <p:cNvSpPr/>
          <p:nvPr/>
        </p:nvSpPr>
        <p:spPr>
          <a:xfrm>
            <a:off x="3021712" y="5004048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S2F16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139BC63-F361-7AD6-11E6-B0606A622E1E}"/>
              </a:ext>
            </a:extLst>
          </p:cNvPr>
          <p:cNvCxnSpPr/>
          <p:nvPr/>
        </p:nvCxnSpPr>
        <p:spPr>
          <a:xfrm>
            <a:off x="2492896" y="8026432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25F9F726-EE66-FEC8-CDB9-93DEA5A1125B}"/>
              </a:ext>
            </a:extLst>
          </p:cNvPr>
          <p:cNvCxnSpPr/>
          <p:nvPr/>
        </p:nvCxnSpPr>
        <p:spPr>
          <a:xfrm>
            <a:off x="2492896" y="8211867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55767C3-BC9D-2C1C-3AD4-26ABF275B47F}"/>
              </a:ext>
            </a:extLst>
          </p:cNvPr>
          <p:cNvSpPr/>
          <p:nvPr/>
        </p:nvSpPr>
        <p:spPr>
          <a:xfrm>
            <a:off x="3018088" y="7925899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ABE2C83-3704-A18E-B565-F8861B2626C2}"/>
              </a:ext>
            </a:extLst>
          </p:cNvPr>
          <p:cNvSpPr/>
          <p:nvPr/>
        </p:nvSpPr>
        <p:spPr>
          <a:xfrm>
            <a:off x="3018088" y="8136914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4DA2455-CC06-B731-79B1-8E45BD7B6588}"/>
              </a:ext>
            </a:extLst>
          </p:cNvPr>
          <p:cNvCxnSpPr/>
          <p:nvPr/>
        </p:nvCxnSpPr>
        <p:spPr>
          <a:xfrm>
            <a:off x="2506626" y="8421958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F180FE1-D6C1-AF3E-2DCC-411A11CB58AF}"/>
              </a:ext>
            </a:extLst>
          </p:cNvPr>
          <p:cNvCxnSpPr/>
          <p:nvPr/>
        </p:nvCxnSpPr>
        <p:spPr>
          <a:xfrm>
            <a:off x="2506626" y="8607605"/>
            <a:ext cx="1944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B7578CC-E89C-D9E3-DC70-4374744E31A5}"/>
              </a:ext>
            </a:extLst>
          </p:cNvPr>
          <p:cNvSpPr/>
          <p:nvPr/>
        </p:nvSpPr>
        <p:spPr>
          <a:xfrm>
            <a:off x="3018088" y="8321425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S5F3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E8AFA5F-39AE-8A3D-5E40-AD94770A8023}"/>
              </a:ext>
            </a:extLst>
          </p:cNvPr>
          <p:cNvSpPr/>
          <p:nvPr/>
        </p:nvSpPr>
        <p:spPr>
          <a:xfrm>
            <a:off x="3018088" y="8532440"/>
            <a:ext cx="89383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S5F4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3BBE23F-BD95-449F-883E-F203AABF141F}"/>
              </a:ext>
            </a:extLst>
          </p:cNvPr>
          <p:cNvSpPr/>
          <p:nvPr/>
        </p:nvSpPr>
        <p:spPr>
          <a:xfrm>
            <a:off x="4564598" y="7952144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ALED = 0 (Disable)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0BDD2F2-7C19-604A-CB1F-BBFD2BD2C8E9}"/>
              </a:ext>
            </a:extLst>
          </p:cNvPr>
          <p:cNvSpPr/>
          <p:nvPr/>
        </p:nvSpPr>
        <p:spPr>
          <a:xfrm>
            <a:off x="4564598" y="8375763"/>
            <a:ext cx="211665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ALED = 1 (Enable)</a:t>
            </a:r>
          </a:p>
        </p:txBody>
      </p:sp>
    </p:spTree>
    <p:extLst>
      <p:ext uri="{BB962C8B-B14F-4D97-AF65-F5344CB8AC3E}">
        <p14:creationId xmlns:p14="http://schemas.microsoft.com/office/powerpoint/2010/main" val="3057602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5576" y="1342673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PAUSE Command (by Host)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4664" y="1023863"/>
            <a:ext cx="2872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itchFamily="34" charset="0"/>
                <a:cs typeface="Tahoma" pitchFamily="34" charset="0"/>
              </a:rPr>
              <a:t>5.3 Remote Command Scenario</a:t>
            </a:r>
            <a:endParaRPr lang="ko-KR" altLang="en-US" sz="1400" dirty="0">
              <a:latin typeface="+mj-lt"/>
              <a:cs typeface="Tahoma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40768" y="1731750"/>
            <a:ext cx="1253867" cy="2696234"/>
            <a:chOff x="620688" y="1331638"/>
            <a:chExt cx="1253867" cy="6984778"/>
          </a:xfrm>
        </p:grpSpPr>
        <p:sp>
          <p:nvSpPr>
            <p:cNvPr id="5" name="직사각형 4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5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39458" y="1731751"/>
            <a:ext cx="1253867" cy="2696233"/>
            <a:chOff x="4179927" y="1187624"/>
            <a:chExt cx="1253867" cy="7272808"/>
          </a:xfrm>
        </p:grpSpPr>
        <p:cxnSp>
          <p:nvCxnSpPr>
            <p:cNvPr id="9" name="직선 연결선 8"/>
            <p:cNvCxnSpPr>
              <a:stCxn id="8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V="1">
            <a:off x="1980418" y="2434654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974060" y="2576966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86240" y="237169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S2F42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ACK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970143" y="3275855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1970143" y="3131840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386240" y="2867463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ProcessingStateChanged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=6(Pause)&gt;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4156" y="2195736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S2F41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Host Command (PAUSE)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760" y="309177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76" y="4871065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PAUSE Command (by Equipment)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340768" y="5260142"/>
            <a:ext cx="1253867" cy="2696234"/>
            <a:chOff x="620688" y="1331638"/>
            <a:chExt cx="1253867" cy="6984778"/>
          </a:xfrm>
        </p:grpSpPr>
        <p:sp>
          <p:nvSpPr>
            <p:cNvPr id="42" name="직사각형 41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42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739458" y="5260143"/>
            <a:ext cx="1253867" cy="2696233"/>
            <a:chOff x="4179927" y="1187624"/>
            <a:chExt cx="1253867" cy="7272808"/>
          </a:xfrm>
        </p:grpSpPr>
        <p:cxnSp>
          <p:nvCxnSpPr>
            <p:cNvPr id="60" name="직선 연결선 59"/>
            <p:cNvCxnSpPr>
              <a:stCxn id="61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5" name="직선 화살표 연결선 64"/>
          <p:cNvCxnSpPr/>
          <p:nvPr/>
        </p:nvCxnSpPr>
        <p:spPr>
          <a:xfrm flipV="1">
            <a:off x="1970143" y="6255435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970143" y="6111420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65760" y="607135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E64ED4-DE23-60FA-958B-4CFBA0CE5AE4}"/>
              </a:ext>
            </a:extLst>
          </p:cNvPr>
          <p:cNvSpPr/>
          <p:nvPr/>
        </p:nvSpPr>
        <p:spPr>
          <a:xfrm>
            <a:off x="4386240" y="5868144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ProcessingStateChanged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=6(Pause)&gt;</a:t>
            </a:r>
          </a:p>
        </p:txBody>
      </p:sp>
    </p:spTree>
    <p:extLst>
      <p:ext uri="{BB962C8B-B14F-4D97-AF65-F5344CB8AC3E}">
        <p14:creationId xmlns:p14="http://schemas.microsoft.com/office/powerpoint/2010/main" val="18561376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304230" y="584888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95576" y="4768230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RESUME Command (by Equipment)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301463" y="5343361"/>
            <a:ext cx="1253867" cy="2696234"/>
            <a:chOff x="620688" y="1331638"/>
            <a:chExt cx="1253867" cy="6984778"/>
          </a:xfrm>
        </p:grpSpPr>
        <p:sp>
          <p:nvSpPr>
            <p:cNvPr id="45" name="직사각형 44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직선 연결선 45"/>
            <p:cNvCxnSpPr>
              <a:stCxn id="45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3700153" y="5343362"/>
            <a:ext cx="1253867" cy="2696233"/>
            <a:chOff x="4179927" y="1187624"/>
            <a:chExt cx="1253867" cy="7272808"/>
          </a:xfrm>
        </p:grpSpPr>
        <p:cxnSp>
          <p:nvCxnSpPr>
            <p:cNvPr id="48" name="직선 연결선 47"/>
            <p:cNvCxnSpPr>
              <a:stCxn id="49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직선 화살표 연결선 52"/>
          <p:cNvCxnSpPr/>
          <p:nvPr/>
        </p:nvCxnSpPr>
        <p:spPr>
          <a:xfrm flipV="1">
            <a:off x="1930838" y="6313069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1930838" y="6169054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-6248" y="6128984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76" y="1372643"/>
            <a:ext cx="617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/>
              <a:t>■</a:t>
            </a:r>
            <a:r>
              <a:rPr lang="en-US" altLang="ko-KR" sz="1200" b="1" dirty="0"/>
              <a:t> RESUME Command (by Host)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1301463" y="1947774"/>
            <a:ext cx="1253867" cy="2696234"/>
            <a:chOff x="620688" y="1331638"/>
            <a:chExt cx="1253867" cy="6984778"/>
          </a:xfrm>
        </p:grpSpPr>
        <p:sp>
          <p:nvSpPr>
            <p:cNvPr id="42" name="직사각형 41"/>
            <p:cNvSpPr/>
            <p:nvPr/>
          </p:nvSpPr>
          <p:spPr>
            <a:xfrm>
              <a:off x="620688" y="1331638"/>
              <a:ext cx="1253867" cy="67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>
              <a:stCxn id="42" idx="2"/>
            </p:cNvCxnSpPr>
            <p:nvPr/>
          </p:nvCxnSpPr>
          <p:spPr>
            <a:xfrm>
              <a:off x="1247622" y="2011298"/>
              <a:ext cx="12716" cy="630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700153" y="1947775"/>
            <a:ext cx="1253867" cy="2696233"/>
            <a:chOff x="4179927" y="1187624"/>
            <a:chExt cx="1253867" cy="7272808"/>
          </a:xfrm>
        </p:grpSpPr>
        <p:cxnSp>
          <p:nvCxnSpPr>
            <p:cNvPr id="60" name="직선 연결선 59"/>
            <p:cNvCxnSpPr>
              <a:stCxn id="61" idx="2"/>
            </p:cNvCxnSpPr>
            <p:nvPr/>
          </p:nvCxnSpPr>
          <p:spPr>
            <a:xfrm flipH="1">
              <a:off x="4797152" y="1895307"/>
              <a:ext cx="9709" cy="6565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/>
            <p:cNvSpPr/>
            <p:nvPr/>
          </p:nvSpPr>
          <p:spPr>
            <a:xfrm>
              <a:off x="4179927" y="1187624"/>
              <a:ext cx="1253867" cy="7076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2" name="직선 화살표 연결선 61"/>
          <p:cNvCxnSpPr/>
          <p:nvPr/>
        </p:nvCxnSpPr>
        <p:spPr>
          <a:xfrm flipV="1">
            <a:off x="1941113" y="2650678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934755" y="2792990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4314232" y="2587714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S2F42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ACK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930838" y="3491879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V="1">
            <a:off x="1930838" y="3347864"/>
            <a:ext cx="238654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-17852" y="2411760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S2F41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Host Command (RESUME)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-6248" y="3307794"/>
            <a:ext cx="192308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S6F12</a:t>
            </a:r>
          </a:p>
          <a:p>
            <a:pPr algn="r"/>
            <a:r>
              <a:rPr lang="en-US" altLang="ko-KR" sz="1000" dirty="0">
                <a:solidFill>
                  <a:schemeClr val="tx1"/>
                </a:solidFill>
              </a:rPr>
              <a:t>ACK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E0E166-9380-CE53-D4FA-1F8DE3DA2B9A}"/>
              </a:ext>
            </a:extLst>
          </p:cNvPr>
          <p:cNvSpPr/>
          <p:nvPr/>
        </p:nvSpPr>
        <p:spPr>
          <a:xfrm>
            <a:off x="4314232" y="3153906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ProcessingStateChanged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=1~5&gt;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CE1BCD-8953-19E4-E07B-0585FE77450E}"/>
              </a:ext>
            </a:extLst>
          </p:cNvPr>
          <p:cNvSpPr/>
          <p:nvPr/>
        </p:nvSpPr>
        <p:spPr>
          <a:xfrm>
            <a:off x="4314232" y="5940152"/>
            <a:ext cx="1923080" cy="553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S6F11 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ProcessingStateChanged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&lt; </a:t>
            </a:r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ProcessState</a:t>
            </a:r>
            <a:r>
              <a:rPr lang="en-US" altLang="ko-KR" sz="1000" dirty="0">
                <a:solidFill>
                  <a:srgbClr val="000000"/>
                </a:solidFill>
                <a:latin typeface="Tahoma"/>
              </a:rPr>
              <a:t>=1~5&gt;</a:t>
            </a:r>
          </a:p>
        </p:txBody>
      </p:sp>
    </p:spTree>
    <p:extLst>
      <p:ext uri="{BB962C8B-B14F-4D97-AF65-F5344CB8AC3E}">
        <p14:creationId xmlns:p14="http://schemas.microsoft.com/office/powerpoint/2010/main" val="2665574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664" y="827584"/>
            <a:ext cx="19078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5.5 Normal Scenario</a:t>
            </a:r>
            <a:endParaRPr lang="ko-KR" altLang="en-US" sz="1400" dirty="0">
              <a:latin typeface="+mj-lt"/>
              <a:cs typeface="Tahoma" panose="020B060403050404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40768" y="1475656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475656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1855293" y="1885778"/>
            <a:ext cx="2633834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IP01</a:t>
            </a:r>
            <a:r>
              <a:rPr lang="ko-KR" altLang="en-US" sz="1200" dirty="0">
                <a:solidFill>
                  <a:schemeClr val="tx1"/>
                </a:solidFill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</a:rPr>
              <a:t>Glass </a:t>
            </a:r>
            <a:r>
              <a:rPr lang="ko-KR" altLang="en-US" sz="1200" dirty="0">
                <a:solidFill>
                  <a:schemeClr val="tx1"/>
                </a:solidFill>
              </a:rPr>
              <a:t>도착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8C39CB6-FDFF-6C4D-3E3D-E8723B84A0F9}"/>
              </a:ext>
            </a:extLst>
          </p:cNvPr>
          <p:cNvSpPr/>
          <p:nvPr/>
        </p:nvSpPr>
        <p:spPr>
          <a:xfrm>
            <a:off x="4444380" y="2195736"/>
            <a:ext cx="2376000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</a:t>
            </a:r>
            <a:r>
              <a:rPr lang="ko-KR" altLang="en-US" sz="1000" dirty="0" err="1">
                <a:solidFill>
                  <a:schemeClr val="tx1"/>
                </a:solidFill>
                <a:latin typeface="Tahoma"/>
              </a:rPr>
              <a:t>첫번째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Glass 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인 경우 발생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GlassStartEach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(Glass 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마다 발생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F1E58E8-32DD-019D-249C-1CBCA54F4853}"/>
              </a:ext>
            </a:extLst>
          </p:cNvPr>
          <p:cNvCxnSpPr>
            <a:cxnSpLocks/>
          </p:cNvCxnSpPr>
          <p:nvPr/>
        </p:nvCxnSpPr>
        <p:spPr>
          <a:xfrm flipV="1">
            <a:off x="1989000" y="241931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8F2DADF-2994-D66A-F0AD-33F1270ED4EF}"/>
              </a:ext>
            </a:extLst>
          </p:cNvPr>
          <p:cNvCxnSpPr>
            <a:cxnSpLocks/>
          </p:cNvCxnSpPr>
          <p:nvPr/>
        </p:nvCxnSpPr>
        <p:spPr>
          <a:xfrm flipV="1">
            <a:off x="1989000" y="234730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59D94F-26B9-7C3B-C51F-6682A8465B1C}"/>
              </a:ext>
            </a:extLst>
          </p:cNvPr>
          <p:cNvCxnSpPr>
            <a:cxnSpLocks/>
          </p:cNvCxnSpPr>
          <p:nvPr/>
        </p:nvCxnSpPr>
        <p:spPr>
          <a:xfrm flipV="1">
            <a:off x="1988840" y="741716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A54368-88C1-3B2A-0AD3-14C550DBE3CB}"/>
              </a:ext>
            </a:extLst>
          </p:cNvPr>
          <p:cNvCxnSpPr>
            <a:cxnSpLocks/>
          </p:cNvCxnSpPr>
          <p:nvPr/>
        </p:nvCxnSpPr>
        <p:spPr>
          <a:xfrm flipV="1">
            <a:off x="1988840" y="734515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9DC66C-7A6E-33D9-7F07-C382ADFAB984}"/>
              </a:ext>
            </a:extLst>
          </p:cNvPr>
          <p:cNvSpPr/>
          <p:nvPr/>
        </p:nvSpPr>
        <p:spPr>
          <a:xfrm>
            <a:off x="1844824" y="6938566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RS02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9D622D-094B-3FD3-1D9A-C8D60053B601}"/>
              </a:ext>
            </a:extLst>
          </p:cNvPr>
          <p:cNvSpPr/>
          <p:nvPr/>
        </p:nvSpPr>
        <p:spPr>
          <a:xfrm>
            <a:off x="4365104" y="7292458"/>
            <a:ext cx="18715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(RS02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EB66C6-58D2-D05C-E038-BC0F6F02713E}"/>
              </a:ext>
            </a:extLst>
          </p:cNvPr>
          <p:cNvCxnSpPr>
            <a:cxnSpLocks/>
          </p:cNvCxnSpPr>
          <p:nvPr/>
        </p:nvCxnSpPr>
        <p:spPr>
          <a:xfrm flipV="1">
            <a:off x="1999991" y="555793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6F43FC-62CE-2600-12C0-4A3B3380F264}"/>
              </a:ext>
            </a:extLst>
          </p:cNvPr>
          <p:cNvCxnSpPr>
            <a:cxnSpLocks/>
          </p:cNvCxnSpPr>
          <p:nvPr/>
        </p:nvCxnSpPr>
        <p:spPr>
          <a:xfrm flipV="1">
            <a:off x="1999991" y="5485926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731F4C-8450-CC63-8E54-9EA7F0AAB191}"/>
              </a:ext>
            </a:extLst>
          </p:cNvPr>
          <p:cNvSpPr/>
          <p:nvPr/>
        </p:nvSpPr>
        <p:spPr>
          <a:xfrm>
            <a:off x="1895851" y="5102901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RS01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9E04B2-7D2C-6115-FB29-8ADE5B5EA80B}"/>
              </a:ext>
            </a:extLst>
          </p:cNvPr>
          <p:cNvSpPr/>
          <p:nvPr/>
        </p:nvSpPr>
        <p:spPr>
          <a:xfrm>
            <a:off x="4411036" y="5450454"/>
            <a:ext cx="18512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(RS01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D5AC308-7B47-FC4E-957B-C8D19EDD30F8}"/>
              </a:ext>
            </a:extLst>
          </p:cNvPr>
          <p:cNvCxnSpPr>
            <a:cxnSpLocks/>
          </p:cNvCxnSpPr>
          <p:nvPr/>
        </p:nvCxnSpPr>
        <p:spPr>
          <a:xfrm flipV="1">
            <a:off x="2019567" y="3853306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FD037A-A756-8C39-1735-DCCC7AA59D69}"/>
              </a:ext>
            </a:extLst>
          </p:cNvPr>
          <p:cNvCxnSpPr>
            <a:cxnSpLocks/>
          </p:cNvCxnSpPr>
          <p:nvPr/>
        </p:nvCxnSpPr>
        <p:spPr>
          <a:xfrm flipV="1">
            <a:off x="2019567" y="3781298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6C0A56-435F-C893-58EE-339DADAA8041}"/>
              </a:ext>
            </a:extLst>
          </p:cNvPr>
          <p:cNvSpPr/>
          <p:nvPr/>
        </p:nvSpPr>
        <p:spPr>
          <a:xfrm>
            <a:off x="1875551" y="3374709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DEV01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3EAF0-698B-CC01-F677-6559C037CC5F}"/>
              </a:ext>
            </a:extLst>
          </p:cNvPr>
          <p:cNvSpPr/>
          <p:nvPr/>
        </p:nvSpPr>
        <p:spPr>
          <a:xfrm>
            <a:off x="4395831" y="3728601"/>
            <a:ext cx="18715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(DEV01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4499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1855293" y="1741762"/>
            <a:ext cx="2633834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RS03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D4CA04-A268-EED8-ED7F-AFF6D237655C}"/>
              </a:ext>
            </a:extLst>
          </p:cNvPr>
          <p:cNvCxnSpPr>
            <a:cxnSpLocks/>
          </p:cNvCxnSpPr>
          <p:nvPr/>
        </p:nvCxnSpPr>
        <p:spPr>
          <a:xfrm flipV="1">
            <a:off x="2025680" y="2110283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B4EE00-DB2C-2129-C8F6-5C2671BC043C}"/>
              </a:ext>
            </a:extLst>
          </p:cNvPr>
          <p:cNvCxnSpPr>
            <a:cxnSpLocks/>
          </p:cNvCxnSpPr>
          <p:nvPr/>
        </p:nvCxnSpPr>
        <p:spPr>
          <a:xfrm flipV="1">
            <a:off x="2025680" y="203827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CC93EF6-0844-60DF-7C86-663C5826B757}"/>
              </a:ext>
            </a:extLst>
          </p:cNvPr>
          <p:cNvCxnSpPr>
            <a:cxnSpLocks/>
          </p:cNvCxnSpPr>
          <p:nvPr/>
        </p:nvCxnSpPr>
        <p:spPr>
          <a:xfrm flipV="1">
            <a:off x="1988840" y="809296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019BE9A-3086-FEDE-3C16-0121F67089FB}"/>
              </a:ext>
            </a:extLst>
          </p:cNvPr>
          <p:cNvCxnSpPr>
            <a:cxnSpLocks/>
          </p:cNvCxnSpPr>
          <p:nvPr/>
        </p:nvCxnSpPr>
        <p:spPr>
          <a:xfrm flipV="1">
            <a:off x="1988840" y="802095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140575-BBC3-E759-AE18-3473C49E11F5}"/>
              </a:ext>
            </a:extLst>
          </p:cNvPr>
          <p:cNvSpPr/>
          <p:nvPr/>
        </p:nvSpPr>
        <p:spPr>
          <a:xfrm>
            <a:off x="1844824" y="7718426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BF01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60FC08-CDFF-D1E2-5ECD-85A968E6E262}"/>
              </a:ext>
            </a:extLst>
          </p:cNvPr>
          <p:cNvCxnSpPr>
            <a:cxnSpLocks/>
          </p:cNvCxnSpPr>
          <p:nvPr/>
        </p:nvCxnSpPr>
        <p:spPr>
          <a:xfrm flipV="1">
            <a:off x="1999991" y="645687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F8485ED-E84F-72CD-E457-C50671BD64A0}"/>
              </a:ext>
            </a:extLst>
          </p:cNvPr>
          <p:cNvCxnSpPr>
            <a:cxnSpLocks/>
          </p:cNvCxnSpPr>
          <p:nvPr/>
        </p:nvCxnSpPr>
        <p:spPr>
          <a:xfrm flipV="1">
            <a:off x="1999991" y="638486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D65652-5623-FCC3-EF2C-1E060441DA04}"/>
              </a:ext>
            </a:extLst>
          </p:cNvPr>
          <p:cNvSpPr/>
          <p:nvPr/>
        </p:nvSpPr>
        <p:spPr>
          <a:xfrm>
            <a:off x="1895851" y="6084168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AK01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B722115-D580-0D9F-46B6-0CCF7F8B1495}"/>
              </a:ext>
            </a:extLst>
          </p:cNvPr>
          <p:cNvCxnSpPr>
            <a:cxnSpLocks/>
          </p:cNvCxnSpPr>
          <p:nvPr/>
        </p:nvCxnSpPr>
        <p:spPr>
          <a:xfrm flipV="1">
            <a:off x="2019567" y="3563888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A069F90-4829-BF63-F45B-5170310CEA9B}"/>
              </a:ext>
            </a:extLst>
          </p:cNvPr>
          <p:cNvCxnSpPr>
            <a:cxnSpLocks/>
          </p:cNvCxnSpPr>
          <p:nvPr/>
        </p:nvCxnSpPr>
        <p:spPr>
          <a:xfrm flipV="1">
            <a:off x="2019567" y="3491880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10224F3-7609-4B91-49BC-CC549C4211AF}"/>
              </a:ext>
            </a:extLst>
          </p:cNvPr>
          <p:cNvSpPr/>
          <p:nvPr/>
        </p:nvSpPr>
        <p:spPr>
          <a:xfrm>
            <a:off x="1875551" y="3181922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RS04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2C720FF-FCF1-88F6-E723-7A249C05E68D}"/>
              </a:ext>
            </a:extLst>
          </p:cNvPr>
          <p:cNvSpPr/>
          <p:nvPr/>
        </p:nvSpPr>
        <p:spPr>
          <a:xfrm>
            <a:off x="4383191" y="6416912"/>
            <a:ext cx="1851199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(AK01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FD2C62F-F4A7-06F3-2994-12EEC634200F}"/>
              </a:ext>
            </a:extLst>
          </p:cNvPr>
          <p:cNvSpPr/>
          <p:nvPr/>
        </p:nvSpPr>
        <p:spPr>
          <a:xfrm>
            <a:off x="4383191" y="7886690"/>
            <a:ext cx="1864939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57E6D2-72DC-27EC-76E4-49C76370D0B2}"/>
              </a:ext>
            </a:extLst>
          </p:cNvPr>
          <p:cNvSpPr/>
          <p:nvPr/>
        </p:nvSpPr>
        <p:spPr>
          <a:xfrm>
            <a:off x="4389751" y="3424808"/>
            <a:ext cx="18512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(RS04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9D919FD-CE36-D6F1-27E8-D80FDC735831}"/>
              </a:ext>
            </a:extLst>
          </p:cNvPr>
          <p:cNvSpPr/>
          <p:nvPr/>
        </p:nvSpPr>
        <p:spPr>
          <a:xfrm>
            <a:off x="4389750" y="1984648"/>
            <a:ext cx="18512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(RS03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CB35988-B9E2-D837-0C96-0730D637ADF7}"/>
              </a:ext>
            </a:extLst>
          </p:cNvPr>
          <p:cNvCxnSpPr>
            <a:cxnSpLocks/>
          </p:cNvCxnSpPr>
          <p:nvPr/>
        </p:nvCxnSpPr>
        <p:spPr>
          <a:xfrm flipV="1">
            <a:off x="2025655" y="5000515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87DCA0-5B1C-F82A-B355-1C8779C8AC37}"/>
              </a:ext>
            </a:extLst>
          </p:cNvPr>
          <p:cNvCxnSpPr>
            <a:cxnSpLocks/>
          </p:cNvCxnSpPr>
          <p:nvPr/>
        </p:nvCxnSpPr>
        <p:spPr>
          <a:xfrm flipV="1">
            <a:off x="2025655" y="492850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0AE1CF-EC8D-286D-BB09-71A6344CF932}"/>
              </a:ext>
            </a:extLst>
          </p:cNvPr>
          <p:cNvSpPr/>
          <p:nvPr/>
        </p:nvSpPr>
        <p:spPr>
          <a:xfrm>
            <a:off x="1881639" y="4644008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RS05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1D1A6-68BA-6854-760D-ECE61FC133C3}"/>
              </a:ext>
            </a:extLst>
          </p:cNvPr>
          <p:cNvSpPr/>
          <p:nvPr/>
        </p:nvSpPr>
        <p:spPr>
          <a:xfrm>
            <a:off x="4395839" y="4859599"/>
            <a:ext cx="1851201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ProcessData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(RS05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Recipe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Item)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05387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40768" y="1331640"/>
            <a:ext cx="1253867" cy="7322750"/>
            <a:chOff x="620688" y="1331640"/>
            <a:chExt cx="1253867" cy="6984776"/>
          </a:xfrm>
        </p:grpSpPr>
        <p:sp>
          <p:nvSpPr>
            <p:cNvPr id="4" name="직사각형 3"/>
            <p:cNvSpPr/>
            <p:nvPr/>
          </p:nvSpPr>
          <p:spPr>
            <a:xfrm>
              <a:off x="620688" y="1331640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HOST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>
              <a:stCxn id="4" idx="2"/>
            </p:cNvCxnSpPr>
            <p:nvPr/>
          </p:nvCxnSpPr>
          <p:spPr>
            <a:xfrm>
              <a:off x="1247622" y="1619672"/>
              <a:ext cx="12716" cy="6696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3739458" y="1331640"/>
            <a:ext cx="1253867" cy="7322750"/>
            <a:chOff x="4179927" y="1187624"/>
            <a:chExt cx="1253867" cy="7272808"/>
          </a:xfrm>
        </p:grpSpPr>
        <p:sp>
          <p:nvSpPr>
            <p:cNvPr id="7" name="직사각형 6"/>
            <p:cNvSpPr/>
            <p:nvPr/>
          </p:nvSpPr>
          <p:spPr>
            <a:xfrm>
              <a:off x="4179927" y="1187624"/>
              <a:ext cx="1253867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TOOL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797152" y="1475656"/>
              <a:ext cx="0" cy="69847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1855293" y="1835696"/>
            <a:ext cx="2633834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LF01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04230" y="467544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5. SCENARIO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304230" y="827584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8D4CA04-A268-EED8-ED7F-AFF6D237655C}"/>
              </a:ext>
            </a:extLst>
          </p:cNvPr>
          <p:cNvCxnSpPr>
            <a:cxnSpLocks/>
          </p:cNvCxnSpPr>
          <p:nvPr/>
        </p:nvCxnSpPr>
        <p:spPr>
          <a:xfrm flipV="1">
            <a:off x="2025680" y="2339752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FB4EE00-DB2C-2129-C8F6-5C2671BC043C}"/>
              </a:ext>
            </a:extLst>
          </p:cNvPr>
          <p:cNvCxnSpPr>
            <a:cxnSpLocks/>
          </p:cNvCxnSpPr>
          <p:nvPr/>
        </p:nvCxnSpPr>
        <p:spPr>
          <a:xfrm flipV="1">
            <a:off x="2025680" y="2267744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60FC08-CDFF-D1E2-5ECD-85A968E6E262}"/>
              </a:ext>
            </a:extLst>
          </p:cNvPr>
          <p:cNvCxnSpPr>
            <a:cxnSpLocks/>
          </p:cNvCxnSpPr>
          <p:nvPr/>
        </p:nvCxnSpPr>
        <p:spPr>
          <a:xfrm flipV="1">
            <a:off x="1999991" y="488301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F8485ED-E84F-72CD-E457-C50671BD64A0}"/>
              </a:ext>
            </a:extLst>
          </p:cNvPr>
          <p:cNvCxnSpPr>
            <a:cxnSpLocks/>
          </p:cNvCxnSpPr>
          <p:nvPr/>
        </p:nvCxnSpPr>
        <p:spPr>
          <a:xfrm flipV="1">
            <a:off x="1999991" y="481100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FD65652-5623-FCC3-EF2C-1E060441DA04}"/>
              </a:ext>
            </a:extLst>
          </p:cNvPr>
          <p:cNvSpPr/>
          <p:nvPr/>
        </p:nvSpPr>
        <p:spPr>
          <a:xfrm>
            <a:off x="1895851" y="4427984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OP01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B722115-D580-0D9F-46B6-0CCF7F8B1495}"/>
              </a:ext>
            </a:extLst>
          </p:cNvPr>
          <p:cNvCxnSpPr>
            <a:cxnSpLocks/>
          </p:cNvCxnSpPr>
          <p:nvPr/>
        </p:nvCxnSpPr>
        <p:spPr>
          <a:xfrm flipV="1">
            <a:off x="2019567" y="3610437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A069F90-4829-BF63-F45B-5170310CEA9B}"/>
              </a:ext>
            </a:extLst>
          </p:cNvPr>
          <p:cNvCxnSpPr>
            <a:cxnSpLocks/>
          </p:cNvCxnSpPr>
          <p:nvPr/>
        </p:nvCxnSpPr>
        <p:spPr>
          <a:xfrm flipV="1">
            <a:off x="2019567" y="3538429"/>
            <a:ext cx="2304000" cy="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10224F3-7609-4B91-49BC-CC549C4211AF}"/>
              </a:ext>
            </a:extLst>
          </p:cNvPr>
          <p:cNvSpPr/>
          <p:nvPr/>
        </p:nvSpPr>
        <p:spPr>
          <a:xfrm>
            <a:off x="1875551" y="3131840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UCV01~ UCV05 </a:t>
            </a:r>
            <a:r>
              <a:rPr lang="ko-KR" altLang="en-US" sz="1200" dirty="0">
                <a:solidFill>
                  <a:schemeClr val="tx1"/>
                </a:solidFill>
              </a:rPr>
              <a:t>로 이동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2C720FF-FCF1-88F6-E723-7A249C05E68D}"/>
              </a:ext>
            </a:extLst>
          </p:cNvPr>
          <p:cNvSpPr/>
          <p:nvPr/>
        </p:nvSpPr>
        <p:spPr>
          <a:xfrm>
            <a:off x="4383190" y="4639072"/>
            <a:ext cx="2297065" cy="11695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GlassEnd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마지막 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Glass 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인 경우 발생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GlassEndEach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 (Glass </a:t>
            </a:r>
            <a:r>
              <a:rPr lang="ko-KR" altLang="en-US" sz="1000" dirty="0">
                <a:solidFill>
                  <a:schemeClr val="tx1"/>
                </a:solidFill>
                <a:latin typeface="Tahoma"/>
              </a:rPr>
              <a:t>마다 발생</a:t>
            </a:r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)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2787D8-C24E-6B05-BCD4-E5E4DE4E6DE8}"/>
              </a:ext>
            </a:extLst>
          </p:cNvPr>
          <p:cNvSpPr/>
          <p:nvPr/>
        </p:nvSpPr>
        <p:spPr>
          <a:xfrm>
            <a:off x="4350570" y="3408032"/>
            <a:ext cx="1864939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71126D-BB9F-0A0E-7A67-FB2443E207EE}"/>
              </a:ext>
            </a:extLst>
          </p:cNvPr>
          <p:cNvSpPr/>
          <p:nvPr/>
        </p:nvSpPr>
        <p:spPr>
          <a:xfrm>
            <a:off x="4350570" y="2168234"/>
            <a:ext cx="1864939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  <a:latin typeface="Tahoma"/>
              </a:rPr>
              <a:t>S6F11</a:t>
            </a: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ModuleStart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chemeClr val="tx1"/>
                </a:solidFill>
                <a:latin typeface="Tahoma"/>
              </a:rPr>
              <a:t>SubstrateLocationUnoccupied</a:t>
            </a:r>
            <a:endParaRPr lang="en-US" altLang="ko-KR" sz="1000" dirty="0">
              <a:solidFill>
                <a:schemeClr val="tx1"/>
              </a:solidFill>
              <a:latin typeface="Tahoma"/>
            </a:endParaRPr>
          </a:p>
          <a:p>
            <a:r>
              <a:rPr lang="en-US" altLang="ko-KR" sz="1000" dirty="0" err="1">
                <a:solidFill>
                  <a:srgbClr val="000000"/>
                </a:solidFill>
                <a:latin typeface="Tahoma"/>
              </a:rPr>
              <a:t>ModuleEnd</a:t>
            </a:r>
            <a:endParaRPr lang="en-US" altLang="ko-KR" sz="1000" dirty="0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17808-CAC3-E295-3833-7CAE6E55FA82}"/>
              </a:ext>
            </a:extLst>
          </p:cNvPr>
          <p:cNvSpPr/>
          <p:nvPr/>
        </p:nvSpPr>
        <p:spPr>
          <a:xfrm>
            <a:off x="1895851" y="5929322"/>
            <a:ext cx="2635817" cy="2379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Glass EFEM</a:t>
            </a:r>
            <a:r>
              <a:rPr lang="ko-KR" altLang="en-US" sz="1200" dirty="0">
                <a:solidFill>
                  <a:schemeClr val="tx1"/>
                </a:solidFill>
              </a:rPr>
              <a:t>으로 이동</a:t>
            </a:r>
          </a:p>
        </p:txBody>
      </p:sp>
      <p:sp>
        <p:nvSpPr>
          <p:cNvPr id="13" name="물결 12">
            <a:extLst>
              <a:ext uri="{FF2B5EF4-FFF2-40B4-BE49-F238E27FC236}">
                <a16:creationId xmlns:a16="http://schemas.microsoft.com/office/drawing/2014/main" id="{B6DCCC26-61D5-3354-A2C9-5D0DFE5B52A8}"/>
              </a:ext>
            </a:extLst>
          </p:cNvPr>
          <p:cNvSpPr/>
          <p:nvPr/>
        </p:nvSpPr>
        <p:spPr>
          <a:xfrm>
            <a:off x="1558493" y="6325824"/>
            <a:ext cx="3947723" cy="432048"/>
          </a:xfrm>
          <a:prstGeom prst="wave">
            <a:avLst>
              <a:gd name="adj1" fmla="val 12500"/>
              <a:gd name="adj2" fmla="val 2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마지막 </a:t>
            </a:r>
            <a:r>
              <a:rPr lang="en-US" altLang="ko-KR" sz="1200" dirty="0"/>
              <a:t>Glass</a:t>
            </a:r>
            <a:r>
              <a:rPr lang="ko-KR" altLang="en-US" sz="1200" dirty="0"/>
              <a:t>까지</a:t>
            </a:r>
            <a:r>
              <a:rPr lang="en-US" altLang="ko-KR" sz="1200" dirty="0"/>
              <a:t> </a:t>
            </a:r>
            <a:r>
              <a:rPr lang="ko-KR" altLang="en-US" sz="1200" dirty="0"/>
              <a:t>작업</a:t>
            </a:r>
            <a:r>
              <a:rPr lang="en-US" altLang="ko-KR" sz="1200" dirty="0"/>
              <a:t>(Glass </a:t>
            </a:r>
            <a:r>
              <a:rPr lang="ko-KR" altLang="en-US" sz="1200" dirty="0"/>
              <a:t>투입</a:t>
            </a:r>
            <a:r>
              <a:rPr lang="en-US" altLang="ko-KR" sz="1200" dirty="0"/>
              <a:t>~</a:t>
            </a:r>
            <a:r>
              <a:rPr lang="ko-KR" altLang="en-US" sz="1200" dirty="0"/>
              <a:t>배출</a:t>
            </a:r>
            <a:r>
              <a:rPr lang="en-US" altLang="ko-KR" sz="1200" dirty="0"/>
              <a:t>) </a:t>
            </a:r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51029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LIST(1)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01FBD9-F499-5821-EC98-04BAE5600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911995"/>
              </p:ext>
            </p:extLst>
          </p:nvPr>
        </p:nvGraphicFramePr>
        <p:xfrm>
          <a:off x="304230" y="1403649"/>
          <a:ext cx="6221114" cy="706920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CommState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0 = Undefined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Disabled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Enabled / Not Communicating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Equipment-Initiated Connect / Wait Delay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Equipment-Initiated Connect / Wait CRA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= Host-Initiated Connect / Wait CR from Host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6 = Communicating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ControlState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Equipment-Offline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Attempt Online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Host Offline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Online-Local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5 = Online-Remote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PreviousControlState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 Control 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203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EqpState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 = Idle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 = Run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3 = Maintenance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4 = Down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PreviousEqpState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U4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 Eqp State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205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(current)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206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PreviousUserId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last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userid</a:t>
                      </a:r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210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EventsEnabled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events enabled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1.&lt;CEID_1&gt;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CEID_n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AlarmsEnabled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alarms enabled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1.&lt;ALID_1&gt;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altLang="ko-KR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ALID_n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212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AlarmsSet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L,n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   n = # of alarms 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setted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1.&lt;ALID_1&gt;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…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 n.&lt;</a:t>
                      </a:r>
                      <a:r>
                        <a:rPr lang="en-US" sz="1000" kern="0" dirty="0" err="1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ALID_n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&gt;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220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MDLN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“DFR”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Equipment Model Type.</a:t>
                      </a:r>
                      <a:b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</a:b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Same data as returned by S1,F2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221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SOFTREV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Software revision code.</a:t>
                      </a:r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바탕체"/>
                        <a:cs typeface="Tahoma" pitchFamily="34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94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304230" y="584888"/>
            <a:ext cx="2696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 SVID(State Variable ID)</a:t>
            </a:r>
            <a:endParaRPr lang="ko-KR" altLang="en-US" sz="14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04230" y="954220"/>
            <a:ext cx="62931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04230" y="1043608"/>
            <a:ext cx="16946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2.3.1  SVID LIST(2)</a:t>
            </a:r>
            <a:endParaRPr lang="ko-KR" altLang="en-US" sz="12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C9DA64-5AF0-5C22-2567-2F46B62FE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797663"/>
              </p:ext>
            </p:extLst>
          </p:nvPr>
        </p:nvGraphicFramePr>
        <p:xfrm>
          <a:off x="304230" y="1403649"/>
          <a:ext cx="6221114" cy="6704025"/>
        </p:xfrm>
        <a:graphic>
          <a:graphicData uri="http://schemas.openxmlformats.org/drawingml/2006/table">
            <a:tbl>
              <a:tblPr/>
              <a:tblGrid>
                <a:gridCol w="532482">
                  <a:extLst>
                    <a:ext uri="{9D8B030D-6E8A-4147-A177-3AD203B41FA5}">
                      <a16:colId xmlns:a16="http://schemas.microsoft.com/office/drawing/2014/main" val="148650588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2878431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91910322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ID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dirty="0">
                          <a:effectLst/>
                          <a:latin typeface="Tahoma" panose="020B0604030504040204" pitchFamily="34" charset="0"/>
                        </a:rPr>
                        <a:t>Name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38100" marB="381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02669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11001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PV_MotorSpeed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Motor Speed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2569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DEV01_PV_MixingTank_Concentration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Mixing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85070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DEV01_PV_MixingTank_SupplyFlowRate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Mixing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공급 유량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224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DEV01_PV_MixingTank_FlowRate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Mixing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유량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50621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DEV01_PV_StorageTank_Conductivity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Storage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전도도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103455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DEV01_PV_StorageTank_Concentration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Storage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4458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11113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DEV01_PV_StorageTank_Temperature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Storage 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온도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56550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11121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DEV01_PV_Na2CO3Tank_Concentration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Na2CO3(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공급</a:t>
                      </a:r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21577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DEV01_PV_Na2CO3Tank_Temperature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Na2CO3(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공급</a:t>
                      </a:r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) 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Tank </a:t>
                      </a:r>
                      <a:r>
                        <a:rPr lang="ko-KR" alt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온도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517072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DEV01_PV_DevelopZone_UpPressure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Develop Zone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상 압력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0624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11132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DEV01_PV_DevelopZone_DownPressure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Develop Zone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하 압력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4366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13101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AK01_PV_Temperature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A/knife </a:t>
                      </a:r>
                      <a:r>
                        <a:rPr lang="ko-KR" alt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맑은 고딕" panose="020B0503020000020004" pitchFamily="50" charset="-127"/>
                          <a:cs typeface="Tahoma" pitchFamily="34" charset="0"/>
                        </a:rPr>
                        <a:t>온도</a:t>
                      </a:r>
                      <a:r>
                        <a:rPr lang="en-US" altLang="ko-KR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(</a:t>
                      </a:r>
                      <a:r>
                        <a:rPr lang="en-US" sz="1000" kern="0" dirty="0">
                          <a:solidFill>
                            <a:srgbClr val="000000"/>
                          </a:solidFill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Hot A/Knife)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7562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kern="0" dirty="0">
                        <a:solidFill>
                          <a:srgbClr val="000000"/>
                        </a:solidFill>
                        <a:latin typeface="Tahoma" pitchFamily="34" charset="0"/>
                        <a:ea typeface="맑은 고딕" panose="020B0503020000020004" pitchFamily="50" charset="-127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0954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7421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7136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12494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9005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83933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944011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251336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595719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10727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343510"/>
                  </a:ext>
                </a:extLst>
              </a:tr>
              <a:tr h="25698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Tahoma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537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6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83142</TotalTime>
  <Words>11611</Words>
  <Application>Microsoft Office PowerPoint</Application>
  <PresentationFormat>화면 슬라이드 쇼(4:3)</PresentationFormat>
  <Paragraphs>3295</Paragraphs>
  <Slides>77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Arial Unicode MS</vt:lpstr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</dc:creator>
  <cp:lastModifiedBy>j</cp:lastModifiedBy>
  <cp:revision>1622</cp:revision>
  <cp:lastPrinted>2021-01-15T00:20:02Z</cp:lastPrinted>
  <dcterms:created xsi:type="dcterms:W3CDTF">2015-08-05T09:21:53Z</dcterms:created>
  <dcterms:modified xsi:type="dcterms:W3CDTF">2023-07-06T09:30:39Z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T:\5.문서\상위 사양서\SECS&amp;GEM Specification for AT 자동화 시스템 V1.0_200522.pptx</vt:lpwstr>
  </property>
</Properties>
</file>