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96" y="32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자유형 8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자유형 9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자유형 10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자유형 11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자유형 13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자유형 14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자유형 15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2022-12-02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자유형 6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자유형 7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2022-12-02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자유형 7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자유형 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자유형 10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자유형 11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자유형 1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자유형 14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2022-12-02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자유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2022-12-02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2022-12-02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자유형 7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 8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2022-12-02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2022-12-02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2022-12-02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2022-12-02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그룹 20"/>
          <p:cNvGrpSpPr/>
          <p:nvPr/>
        </p:nvGrpSpPr>
        <p:grpSpPr>
          <a:xfrm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자유형 2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자유형 23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자유형 24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자유형 25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2022-12-02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자유형 99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그룹 10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자유형 10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자유형 9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자유형 9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자유형 100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자유형 10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자유형 96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dirty="0" err="1" smtClean="0"/>
              <a:t>아두이노</a:t>
            </a:r>
            <a:r>
              <a:rPr lang="ko-KR" altLang="en-US" sz="4400" dirty="0" smtClean="0"/>
              <a:t> </a:t>
            </a:r>
            <a:r>
              <a:rPr lang="ko-KR" altLang="en-US" sz="4400" dirty="0" err="1" smtClean="0"/>
              <a:t>위치제어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PD </a:t>
            </a:r>
            <a:r>
              <a:rPr lang="ko-KR" altLang="en-US" sz="4400" dirty="0" smtClean="0"/>
              <a:t>제어 값 분석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60873" y="3877015"/>
            <a:ext cx="9631127" cy="467408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기 윤경배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7394" y="232611"/>
            <a:ext cx="10363199" cy="928705"/>
          </a:xfrm>
        </p:spPr>
        <p:txBody>
          <a:bodyPr/>
          <a:lstStyle/>
          <a:p>
            <a:pPr lvl="0">
              <a:defRPr/>
            </a:pPr>
            <a:r>
              <a:rPr lang="en-US" altLang="ko-KR" dirty="0" smtClean="0"/>
              <a:t>PID</a:t>
            </a:r>
            <a:r>
              <a:rPr lang="ko-KR" altLang="en-US" dirty="0" smtClean="0"/>
              <a:t> 란</a:t>
            </a:r>
            <a:r>
              <a:rPr lang="en-US" altLang="ko-KR" dirty="0"/>
              <a:t>?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3983" y="5214719"/>
            <a:ext cx="10363199" cy="550390"/>
          </a:xfrm>
        </p:spPr>
        <p:txBody>
          <a:bodyPr/>
          <a:lstStyle/>
          <a:p>
            <a:pPr lvl="0">
              <a:defRPr/>
            </a:pPr>
            <a:r>
              <a:rPr lang="en-US" altLang="ko-KR" dirty="0" smtClean="0"/>
              <a:t>PID</a:t>
            </a:r>
            <a:r>
              <a:rPr lang="ko-KR" altLang="en-US" dirty="0" smtClean="0"/>
              <a:t>는 비례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미분의 </a:t>
            </a:r>
            <a:r>
              <a:rPr lang="ko-KR" altLang="en-US" dirty="0" err="1" smtClean="0"/>
              <a:t>줄임말이라고</a:t>
            </a:r>
            <a:r>
              <a:rPr lang="ko-KR" altLang="en-US" dirty="0" smtClean="0"/>
              <a:t> 할 수 있습니다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r>
              <a:rPr lang="ko-KR" altLang="en-US" dirty="0" smtClean="0"/>
              <a:t>또한 시스템에서 제어기가 요란을 대처하는 방법이라고 할 수 있는데요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r>
              <a:rPr lang="ko-KR" altLang="en-US" dirty="0" smtClean="0"/>
              <a:t>여기서 말하는 제어기는 피드백 시스템에 존재하는 제어기를 말합니다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r>
              <a:rPr lang="ko-KR" altLang="en-US" dirty="0" smtClean="0"/>
              <a:t>피드백 시스템은 출력 결과를 입력으로 </a:t>
            </a:r>
            <a:r>
              <a:rPr lang="ko-KR" altLang="en-US" dirty="0" smtClean="0"/>
              <a:t>되돌려주는 시스템이라 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82" y="1682804"/>
            <a:ext cx="3067477" cy="16805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415" y="1683568"/>
            <a:ext cx="3497782" cy="16813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796" y="1684332"/>
            <a:ext cx="3582307" cy="168057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13983" y="3429000"/>
            <a:ext cx="23310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비례 제어 </a:t>
            </a:r>
            <a:r>
              <a:rPr lang="en-US" altLang="ko-KR" sz="1200" b="1" dirty="0"/>
              <a:t>Proportional Control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570194" y="3442900"/>
            <a:ext cx="203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 </a:t>
            </a:r>
            <a:r>
              <a:rPr lang="ko-KR" altLang="en-US" sz="1200" b="1" dirty="0"/>
              <a:t>적분 제어 </a:t>
            </a:r>
            <a:r>
              <a:rPr lang="en-US" altLang="ko-KR" sz="1200" b="1" dirty="0"/>
              <a:t>Integral Control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8596629" y="3442900"/>
            <a:ext cx="21467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미분 제어 </a:t>
            </a:r>
            <a:r>
              <a:rPr lang="en-US" altLang="ko-KR" sz="1200" b="1" dirty="0"/>
              <a:t>Derivative Control</a:t>
            </a:r>
            <a:endParaRPr lang="ko-KR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프로그램 적용</a:t>
            </a:r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13994" y="1063586"/>
            <a:ext cx="4210958" cy="2386548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70730" y="976332"/>
            <a:ext cx="4210958" cy="245266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31799" y="4085075"/>
            <a:ext cx="9791280" cy="200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(1)번과 (2)번은 2차지연시스템의 단위계단응답에 해당한다.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(1)번은 과제동응답에 해당하고 감쇠비는 1보다 크다. 이 출력에는 목표값을 넘는 오버슈트가 없어 안정하다는 장점이 있으나, 상승 시간이 느려서 빠른 시간응답이 필요한 시스템에는 적합하지 않다.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(2)번은 과제동응답 혹은 임계제동 응답에 해당하고 감쇠비는 1보다 크거나 같고 (1)번의 감쇠비보다 작다. 임계제동 응답일 경우 오버슈트가 없으면서도 상승시간이 과제동응답보다 빠르다. </a:t>
            </a:r>
            <a:endParaRPr lang="ko-KR" altLang="en-US"/>
          </a:p>
        </p:txBody>
      </p:sp>
      <p:sp>
        <p:nvSpPr>
          <p:cNvPr id="13" name="가로 글상자 12"/>
          <p:cNvSpPr txBox="1"/>
          <p:nvPr/>
        </p:nvSpPr>
        <p:spPr>
          <a:xfrm>
            <a:off x="2381685" y="3429000"/>
            <a:ext cx="475575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(1)</a:t>
            </a:r>
            <a:endParaRPr lang="ko-KR" altLang="en-US"/>
          </a:p>
        </p:txBody>
      </p:sp>
      <p:sp>
        <p:nvSpPr>
          <p:cNvPr id="14" name="가로 글상자 13"/>
          <p:cNvSpPr txBox="1"/>
          <p:nvPr/>
        </p:nvSpPr>
        <p:spPr>
          <a:xfrm>
            <a:off x="8482331" y="3429000"/>
            <a:ext cx="387756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(</a:t>
            </a:r>
            <a:r>
              <a:rPr lang="en-US" altLang="ko-KR"/>
              <a:t>2</a:t>
            </a:r>
            <a:r>
              <a:rPr lang="ko-KR" altLang="en-US"/>
              <a:t>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107</ep:Words>
  <ep:PresentationFormat>와이드스크린</ep:PresentationFormat>
  <ep:Paragraphs>16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교차</vt:lpstr>
      <vt:lpstr>아두이노 위치제어 PD 제어 값 분석</vt:lpstr>
      <vt:lpstr>PID 란?</vt:lpstr>
      <vt:lpstr>프로그램 적용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xdass</cp:lastModifiedBy>
  <dcterms:modified xsi:type="dcterms:W3CDTF">2022-12-04T13:06:57.351</dcterms:modified>
  <cp:revision>14</cp:revision>
  <dc:title>Chattering 방지 설계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