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82" r:id="rId6"/>
    <p:sldId id="258" r:id="rId7"/>
    <p:sldId id="283" r:id="rId8"/>
    <p:sldId id="285" r:id="rId9"/>
    <p:sldId id="286" r:id="rId10"/>
    <p:sldId id="299" r:id="rId11"/>
    <p:sldId id="301" r:id="rId12"/>
    <p:sldId id="287" r:id="rId13"/>
    <p:sldId id="290" r:id="rId14"/>
    <p:sldId id="274" r:id="rId15"/>
    <p:sldId id="300" r:id="rId16"/>
    <p:sldId id="288" r:id="rId17"/>
    <p:sldId id="313" r:id="rId18"/>
    <p:sldId id="275" r:id="rId19"/>
    <p:sldId id="268" r:id="rId20"/>
    <p:sldId id="273" r:id="rId21"/>
    <p:sldId id="269" r:id="rId22"/>
    <p:sldId id="271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8DA"/>
    <a:srgbClr val="FDE2E1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7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黑体旧字形 Normal" panose="020B0400000000000000" charset="-122"/>
                <a:ea typeface="思源黑体旧字形 Normal" panose="020B0400000000000000" charset="-122"/>
              </a:rPr>
            </a:fld>
            <a:endParaRPr lang="zh-CN" altLang="en-US" smtClean="0">
              <a:latin typeface="思源黑体旧字形 Normal" panose="020B0400000000000000" charset="-122"/>
              <a:ea typeface="思源黑体旧字形 Normal" panose="020B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黑体旧字形 Normal" panose="020B0400000000000000" charset="-122"/>
                <a:ea typeface="思源黑体旧字形 Normal" panose="020B0400000000000000" charset="-122"/>
              </a:rPr>
            </a:fld>
            <a:endParaRPr lang="zh-CN" altLang="en-US" smtClean="0">
              <a:latin typeface="思源黑体旧字形 Normal" panose="020B0400000000000000" charset="-122"/>
              <a:ea typeface="思源黑体旧字形 Normal" panose="020B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旧字形 Normal" panose="020B0400000000000000" charset="-122"/>
                <a:ea typeface="思源黑体旧字形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旧字形 Normal" panose="020B0400000000000000" charset="-122"/>
                <a:ea typeface="思源黑体旧字形 Normal" panose="020B0400000000000000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旧字形 Normal" panose="020B0400000000000000" charset="-122"/>
                <a:ea typeface="思源黑体旧字形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旧字形 Normal" panose="020B0400000000000000" charset="-122"/>
                <a:ea typeface="思源黑体旧字形 Normal" panose="020B0400000000000000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思源黑体旧字形 Normal" panose="020B0400000000000000" charset="-122"/>
        <a:ea typeface="思源黑体旧字形 Normal" panose="020B04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旧字形 Normal" panose="020B0400000000000000" charset="-122"/>
        <a:ea typeface="思源黑体旧字形 Normal" panose="020B04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旧字形 Normal" panose="020B0400000000000000" charset="-122"/>
        <a:ea typeface="思源黑体旧字形 Normal" panose="020B04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旧字形 Normal" panose="020B0400000000000000" charset="-122"/>
        <a:ea typeface="思源黑体旧字形 Normal" panose="020B04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旧字形 Normal" panose="020B0400000000000000" charset="-122"/>
        <a:ea typeface="思源黑体旧字形 Normal" panose="020B04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&amp;pky733276177&amp;"/>
          <p:cNvPicPr>
            <a:picLocks noChangeAspect="1"/>
          </p:cNvPicPr>
          <p:nvPr userDrawn="1"/>
        </p:nvPicPr>
        <p:blipFill>
          <a:blip r:embed="rId2"/>
          <a:srcRect l="-256" r="125" b="-696"/>
          <a:stretch>
            <a:fillRect/>
          </a:stretch>
        </p:blipFill>
        <p:spPr>
          <a:xfrm>
            <a:off x="-49530" y="-26035"/>
            <a:ext cx="12266295" cy="70453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旧字形 Normal" panose="020B0400000000000000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ea typeface="思源黑体旧字形 Normal" panose="020B04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思源黑体旧字形 Normal" panose="020B0400000000000000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思源黑体旧字形 Normal" panose="020B0400000000000000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&amp;pky784472731&amp;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2385" y="7620"/>
            <a:ext cx="12229465" cy="6871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&amp;pky794472804&amp;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2230" y="-1270"/>
            <a:ext cx="1228534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ea typeface="思源黑体旧字形 Normal" panose="020B04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思源黑体旧字形 Normal" panose="020B04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 panose="020B04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思源黑体旧字形 Normal" panose="020B04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  <a:ea typeface="思源黑体旧字形 Normal" panose="020B04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思源黑体旧字形 Normal" panose="020B0400000000000000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思源黑体旧字形 Normal" panose="020B0400000000000000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>
            <a:lvl1pPr>
              <a:defRPr>
                <a:ea typeface="思源黑体旧字形 Normal" panose="020B04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5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旧字形 Normal" panose="020B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9.png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51380" y="1416685"/>
            <a:ext cx="8095615" cy="3333115"/>
            <a:chOff x="3388" y="1807"/>
            <a:chExt cx="12749" cy="5249"/>
          </a:xfrm>
        </p:grpSpPr>
        <p:sp>
          <p:nvSpPr>
            <p:cNvPr id="6" name="矩形 5"/>
            <p:cNvSpPr/>
            <p:nvPr/>
          </p:nvSpPr>
          <p:spPr>
            <a:xfrm>
              <a:off x="3388" y="2132"/>
              <a:ext cx="12425" cy="4925"/>
            </a:xfrm>
            <a:prstGeom prst="rect">
              <a:avLst/>
            </a:prstGeom>
            <a:solidFill>
              <a:srgbClr val="FDE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13" y="1807"/>
              <a:ext cx="12425" cy="4925"/>
            </a:xfrm>
            <a:prstGeom prst="rect">
              <a:avLst/>
            </a:prstGeom>
            <a:solidFill>
              <a:srgbClr val="FAF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533775" y="1978025"/>
            <a:ext cx="51517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accent6">
                    <a:lumMod val="60000"/>
                    <a:lumOff val="40000"/>
                  </a:schemeClr>
                </a:solidFill>
                <a:ea typeface="思源黑体旧字形 Normal" panose="020B0400000000000000" charset="-122"/>
              </a:rPr>
              <a:t>基于</a:t>
            </a:r>
            <a:r>
              <a:rPr lang="en-US" altLang="zh-CN" sz="4400">
                <a:solidFill>
                  <a:schemeClr val="accent6">
                    <a:lumMod val="60000"/>
                    <a:lumOff val="40000"/>
                  </a:schemeClr>
                </a:solidFill>
                <a:ea typeface="思源黑体旧字形 Normal" panose="020B0400000000000000" charset="-122"/>
              </a:rPr>
              <a:t>websocket</a:t>
            </a:r>
            <a:r>
              <a:rPr lang="zh-CN" altLang="en-US" sz="4400">
                <a:solidFill>
                  <a:schemeClr val="accent6">
                    <a:lumMod val="60000"/>
                    <a:lumOff val="40000"/>
                  </a:schemeClr>
                </a:solidFill>
                <a:ea typeface="思源黑体旧字形 Normal" panose="020B0400000000000000" charset="-122"/>
              </a:rPr>
              <a:t>实现</a:t>
            </a:r>
            <a:endParaRPr lang="zh-CN" altLang="en-US" sz="4400">
              <a:solidFill>
                <a:schemeClr val="accent6">
                  <a:lumMod val="60000"/>
                  <a:lumOff val="40000"/>
                </a:schemeClr>
              </a:solidFill>
              <a:ea typeface="思源黑体旧字形 Normal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4530" y="275018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  <a:ea typeface="思源黑体旧字形 Normal" panose="020B0400000000000000" charset="-122"/>
              </a:rPr>
              <a:t>一个简单的多人小游戏</a:t>
            </a:r>
            <a:endParaRPr lang="zh-CN" altLang="en-US" sz="2400">
              <a:solidFill>
                <a:schemeClr val="accent6">
                  <a:lumMod val="60000"/>
                  <a:lumOff val="40000"/>
                </a:schemeClr>
              </a:solidFill>
              <a:ea typeface="思源黑体旧字形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60715" y="3755390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杨康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192270" y="2439670"/>
            <a:ext cx="3433445" cy="1534795"/>
            <a:chOff x="1406" y="1096"/>
            <a:chExt cx="5407" cy="241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1406" y="1096"/>
              <a:ext cx="5407" cy="2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53" y="1796"/>
              <a:ext cx="5112" cy="1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ea typeface="思源黑体旧字形 Normal" panose="020B0400000000000000" charset="-122"/>
                </a:rPr>
                <a:t>项目结构</a:t>
              </a:r>
              <a:endParaRPr lang="zh-CN" altLang="en-US" sz="3600">
                <a:ea typeface="思源黑体旧字形 Normal" panose="020B04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31445" y="146050"/>
            <a:ext cx="2170430" cy="2170430"/>
            <a:chOff x="559" y="-2324"/>
            <a:chExt cx="3418" cy="3418"/>
          </a:xfrm>
        </p:grpSpPr>
        <p:sp>
          <p:nvSpPr>
            <p:cNvPr id="4" name="矩形 3"/>
            <p:cNvSpPr/>
            <p:nvPr/>
          </p:nvSpPr>
          <p:spPr>
            <a:xfrm>
              <a:off x="559" y="-2324"/>
              <a:ext cx="3418" cy="34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0" y="-1996"/>
              <a:ext cx="157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>
                  <a:ea typeface="思源黑体旧字形 Normal" panose="020B0400000000000000" charset="-122"/>
                </a:rPr>
                <a:t>项目</a:t>
              </a:r>
              <a:endParaRPr lang="zh-CN" altLang="en-US" sz="5400">
                <a:ea typeface="思源黑体旧字形 Normal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79" y="-348"/>
              <a:ext cx="4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altLang="zh-CN" sz="40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69565" y="707390"/>
            <a:ext cx="9023350" cy="5693410"/>
            <a:chOff x="6360" y="3689"/>
            <a:chExt cx="12491" cy="3420"/>
          </a:xfrm>
        </p:grpSpPr>
        <p:sp>
          <p:nvSpPr>
            <p:cNvPr id="12" name="矩形 11"/>
            <p:cNvSpPr/>
            <p:nvPr/>
          </p:nvSpPr>
          <p:spPr>
            <a:xfrm>
              <a:off x="6360" y="3689"/>
              <a:ext cx="12491" cy="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43" y="3785"/>
              <a:ext cx="11607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41425" y="354965"/>
            <a:ext cx="10013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ea typeface="思源黑体旧字形 Normal" panose="020B0400000000000000" charset="-122"/>
              </a:rPr>
              <a:t>结构</a:t>
            </a:r>
            <a:endParaRPr lang="zh-CN" altLang="en-US" sz="5400">
              <a:ea typeface="思源黑体旧字形 Normal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23565" y="935990"/>
            <a:ext cx="7501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客户端方面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因为需要在编写时调整样式，所以需要利用热重载的特性，同时可能</a:t>
            </a:r>
            <a:r>
              <a:rPr lang="zh-CN" altLang="en-US"/>
              <a:t>需要依赖</a:t>
            </a:r>
            <a:r>
              <a:rPr lang="en-US" altLang="zh-CN"/>
              <a:t>bootstrap</a:t>
            </a:r>
            <a:r>
              <a:rPr lang="zh-CN" altLang="en-US"/>
              <a:t>，</a:t>
            </a:r>
            <a:r>
              <a:rPr lang="en-US" altLang="zh-CN"/>
              <a:t>jq</a:t>
            </a:r>
            <a:r>
              <a:rPr lang="zh-CN" altLang="en-US"/>
              <a:t>等第三方库，</a:t>
            </a:r>
            <a:r>
              <a:rPr lang="zh-CN" altLang="en-US"/>
              <a:t>利用</a:t>
            </a:r>
            <a:r>
              <a:rPr lang="en-US" altLang="zh-CN"/>
              <a:t>vue-cli</a:t>
            </a:r>
            <a:r>
              <a:rPr lang="zh-CN" altLang="en-US"/>
              <a:t>构建工具可以很好的满足这个特点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23565" y="2482850"/>
            <a:ext cx="7098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服务端方面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编写语言</a:t>
            </a:r>
            <a:r>
              <a:rPr lang="en-US" altLang="zh-CN"/>
              <a:t>python</a:t>
            </a:r>
            <a:endParaRPr lang="en-US" altLang="zh-CN"/>
          </a:p>
          <a:p>
            <a:r>
              <a:rPr lang="zh-CN" altLang="en-US"/>
              <a:t>原因：有比较成熟的</a:t>
            </a:r>
            <a:r>
              <a:rPr lang="en-US" altLang="zh-CN"/>
              <a:t>tornado</a:t>
            </a:r>
            <a:r>
              <a:rPr lang="zh-CN" altLang="en-US"/>
              <a:t>框架，</a:t>
            </a:r>
            <a:r>
              <a:rPr lang="en-US" altLang="zh-CN"/>
              <a:t>websocket-api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123565" y="3858260"/>
            <a:ext cx="6033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运行方法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前端：</a:t>
            </a:r>
            <a:r>
              <a:rPr lang="en-US" altLang="zh-CN"/>
              <a:t>npm i</a:t>
            </a:r>
            <a:r>
              <a:rPr lang="zh-CN" altLang="en-US"/>
              <a:t>；</a:t>
            </a:r>
            <a:r>
              <a:rPr lang="en-US" altLang="zh-CN"/>
              <a:t>npm run build </a:t>
            </a:r>
            <a:r>
              <a:rPr lang="zh-CN" altLang="en-US"/>
              <a:t>；</a:t>
            </a:r>
            <a:r>
              <a:rPr lang="en-US" altLang="zh-CN"/>
              <a:t>node start.js</a:t>
            </a:r>
            <a:endParaRPr lang="en-US" altLang="zh-CN"/>
          </a:p>
          <a:p>
            <a:r>
              <a:rPr lang="zh-CN" altLang="en-US"/>
              <a:t>后端：</a:t>
            </a:r>
            <a:r>
              <a:rPr lang="en-US" altLang="zh-CN"/>
              <a:t>pip install tornado</a:t>
            </a:r>
            <a:r>
              <a:rPr lang="zh-CN" altLang="en-US"/>
              <a:t>；</a:t>
            </a:r>
            <a:r>
              <a:rPr lang="en-US" altLang="zh-CN">
                <a:sym typeface="+mn-ea"/>
              </a:rPr>
              <a:t>python main.py</a:t>
            </a:r>
            <a:r>
              <a:rPr lang="zh-CN" altLang="en-US">
                <a:sym typeface="+mn-ea"/>
              </a:rPr>
              <a:t>；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123565" y="5057140"/>
            <a:ext cx="8216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思路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服务端监听</a:t>
            </a:r>
            <a:r>
              <a:rPr lang="en-US" altLang="zh-CN"/>
              <a:t>port</a:t>
            </a:r>
            <a:r>
              <a:rPr lang="zh-CN" altLang="en-US"/>
              <a:t>端口，（可设置路由），建立一对多的长连接</a:t>
            </a:r>
            <a:r>
              <a:rPr lang="en-US" altLang="zh-CN"/>
              <a:t>--(</a:t>
            </a:r>
            <a:r>
              <a:rPr lang="zh-CN" altLang="en-US"/>
              <a:t>每次客户端连接</a:t>
            </a:r>
            <a:r>
              <a:rPr lang="zh-CN" altLang="en-US"/>
              <a:t>，就</a:t>
            </a:r>
            <a:r>
              <a:rPr lang="en-US" altLang="zh-CN"/>
              <a:t>add</a:t>
            </a:r>
            <a:r>
              <a:rPr lang="zh-CN" altLang="en-US"/>
              <a:t>一个</a:t>
            </a:r>
            <a:r>
              <a:rPr lang="en-US" altLang="zh-CN"/>
              <a:t>self</a:t>
            </a:r>
            <a:r>
              <a:rPr lang="zh-CN" altLang="en-US"/>
              <a:t>）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客户端实现一些交互方面的，将需要的数据利用</a:t>
            </a:r>
            <a:r>
              <a:rPr lang="en-US" altLang="zh-CN"/>
              <a:t>json</a:t>
            </a:r>
            <a:r>
              <a:rPr lang="zh-CN" altLang="en-US"/>
              <a:t>传输到后端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缺角矩形 43"/>
          <p:cNvSpPr/>
          <p:nvPr/>
        </p:nvSpPr>
        <p:spPr>
          <a:xfrm>
            <a:off x="356870" y="465455"/>
            <a:ext cx="2156460" cy="977900"/>
          </a:xfrm>
          <a:prstGeom prst="plaqu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缺角矩形 28"/>
          <p:cNvSpPr/>
          <p:nvPr/>
        </p:nvSpPr>
        <p:spPr>
          <a:xfrm>
            <a:off x="357505" y="465455"/>
            <a:ext cx="2156460" cy="97790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10025" y="1790065"/>
            <a:ext cx="3508375" cy="3508375"/>
            <a:chOff x="6837" y="2637"/>
            <a:chExt cx="5525" cy="5525"/>
          </a:xfrm>
        </p:grpSpPr>
        <p:sp>
          <p:nvSpPr>
            <p:cNvPr id="5" name="椭圆 4"/>
            <p:cNvSpPr/>
            <p:nvPr/>
          </p:nvSpPr>
          <p:spPr>
            <a:xfrm>
              <a:off x="6837" y="2637"/>
              <a:ext cx="5525" cy="55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116" y="5290"/>
              <a:ext cx="2966" cy="2690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4874895" y="2641600"/>
            <a:ext cx="1830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应用领域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357505" y="770255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web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099435" y="2813685"/>
            <a:ext cx="91059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0800000">
            <a:off x="7518400" y="2813685"/>
            <a:ext cx="91059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缺角矩形 29"/>
          <p:cNvSpPr/>
          <p:nvPr/>
        </p:nvSpPr>
        <p:spPr>
          <a:xfrm>
            <a:off x="357505" y="4710430"/>
            <a:ext cx="2156460" cy="97790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缺角矩形 30"/>
          <p:cNvSpPr/>
          <p:nvPr/>
        </p:nvSpPr>
        <p:spPr>
          <a:xfrm>
            <a:off x="357505" y="3197860"/>
            <a:ext cx="2156460" cy="97790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缺角矩形 31"/>
          <p:cNvSpPr/>
          <p:nvPr/>
        </p:nvSpPr>
        <p:spPr>
          <a:xfrm>
            <a:off x="357505" y="1790065"/>
            <a:ext cx="2156460" cy="97790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缺角矩形 32"/>
          <p:cNvSpPr/>
          <p:nvPr/>
        </p:nvSpPr>
        <p:spPr>
          <a:xfrm>
            <a:off x="9010650" y="4710430"/>
            <a:ext cx="2156460" cy="97790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缺角矩形 33"/>
          <p:cNvSpPr/>
          <p:nvPr/>
        </p:nvSpPr>
        <p:spPr>
          <a:xfrm>
            <a:off x="9010650" y="3188970"/>
            <a:ext cx="2156460" cy="97790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缺角矩形 34"/>
          <p:cNvSpPr/>
          <p:nvPr/>
        </p:nvSpPr>
        <p:spPr>
          <a:xfrm>
            <a:off x="9010650" y="1809115"/>
            <a:ext cx="2156460" cy="97790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缺角矩形 35"/>
          <p:cNvSpPr/>
          <p:nvPr/>
        </p:nvSpPr>
        <p:spPr>
          <a:xfrm>
            <a:off x="9010650" y="448310"/>
            <a:ext cx="2156460" cy="97790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56870" y="2113915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计算统计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010650" y="2113915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后端开发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56870" y="3502660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人工智能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010015" y="3502660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机器学习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010015" y="770255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编程入门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56870" y="5015230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爬虫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010650" y="5015230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桌面界面开发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192270" y="2439670"/>
            <a:ext cx="3433445" cy="1534795"/>
            <a:chOff x="1406" y="1096"/>
            <a:chExt cx="5407" cy="241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1406" y="1096"/>
              <a:ext cx="5407" cy="2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53" y="1796"/>
              <a:ext cx="5112" cy="1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ea typeface="思源黑体旧字形 Normal" panose="020B0400000000000000" charset="-122"/>
                </a:rPr>
                <a:t>游戏规则</a:t>
              </a:r>
              <a:endParaRPr lang="zh-CN" altLang="en-US" sz="3600">
                <a:ea typeface="思源黑体旧字形 Normal" panose="020B04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31445" y="146050"/>
            <a:ext cx="2170430" cy="2170430"/>
            <a:chOff x="559" y="-2324"/>
            <a:chExt cx="3418" cy="3418"/>
          </a:xfrm>
        </p:grpSpPr>
        <p:sp>
          <p:nvSpPr>
            <p:cNvPr id="4" name="矩形 3"/>
            <p:cNvSpPr/>
            <p:nvPr/>
          </p:nvSpPr>
          <p:spPr>
            <a:xfrm>
              <a:off x="559" y="-2324"/>
              <a:ext cx="3418" cy="34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0" y="-1996"/>
              <a:ext cx="157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>
                  <a:ea typeface="思源黑体旧字形 Normal" panose="020B0400000000000000" charset="-122"/>
                </a:rPr>
                <a:t>游戏</a:t>
              </a:r>
              <a:endParaRPr lang="zh-CN" altLang="en-US" sz="5400">
                <a:ea typeface="思源黑体旧字形 Normal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79" y="-348"/>
              <a:ext cx="4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altLang="zh-CN" sz="40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69565" y="697230"/>
            <a:ext cx="9023350" cy="5693410"/>
            <a:chOff x="6360" y="3689"/>
            <a:chExt cx="12491" cy="3420"/>
          </a:xfrm>
        </p:grpSpPr>
        <p:sp>
          <p:nvSpPr>
            <p:cNvPr id="12" name="矩形 11"/>
            <p:cNvSpPr/>
            <p:nvPr/>
          </p:nvSpPr>
          <p:spPr>
            <a:xfrm>
              <a:off x="6360" y="3689"/>
              <a:ext cx="12491" cy="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43" y="3785"/>
              <a:ext cx="11607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41425" y="354965"/>
            <a:ext cx="10013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ea typeface="思源黑体旧字形 Normal" panose="020B0400000000000000" charset="-122"/>
              </a:rPr>
              <a:t>规则</a:t>
            </a:r>
            <a:endParaRPr lang="zh-CN" altLang="en-US" sz="5400">
              <a:ea typeface="思源黑体旧字形 Normal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8045" y="1145540"/>
            <a:ext cx="65163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分为猎人      和猎物       </a:t>
            </a:r>
            <a:r>
              <a:rPr lang="en-US" altLang="zh-CN"/>
              <a:t>(</a:t>
            </a:r>
            <a:r>
              <a:rPr lang="zh-CN" altLang="en-US"/>
              <a:t>后进来的为</a:t>
            </a:r>
            <a:r>
              <a:rPr lang="zh-CN" altLang="en-US"/>
              <a:t>旁观者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随机生成若干个陷阱     ， 踩到陷阱者失败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抓到猎物则猎人获胜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猎人和猎物均可根据提示自由移动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猎人</a:t>
            </a:r>
            <a:r>
              <a:rPr lang="en-US" altLang="zh-CN"/>
              <a:t>(x1,y1)</a:t>
            </a:r>
            <a:r>
              <a:rPr lang="zh-CN" altLang="en-US"/>
              <a:t>和猎物</a:t>
            </a:r>
            <a:r>
              <a:rPr lang="en-US" altLang="zh-CN"/>
              <a:t>(y1,y2)</a:t>
            </a:r>
            <a:r>
              <a:rPr lang="zh-CN" altLang="en-US"/>
              <a:t>可以通过提示</a:t>
            </a:r>
            <a:endParaRPr lang="zh-CN" altLang="en-US"/>
          </a:p>
          <a:p>
            <a:r>
              <a:rPr lang="en-US" altLang="zh-CN">
                <a:sym typeface="+mn-ea"/>
              </a:rPr>
              <a:t>·</a:t>
            </a:r>
            <a:r>
              <a:rPr lang="zh-CN" altLang="en-US">
                <a:sym typeface="+mn-ea"/>
              </a:rPr>
              <a:t>两者之间的距离 </a:t>
            </a:r>
            <a:r>
              <a:rPr lang="en-US" altLang="zh-CN">
                <a:sym typeface="+mn-ea"/>
              </a:rPr>
              <a:t>|x1-x2|+|y1-y2|</a:t>
            </a:r>
            <a:endParaRPr lang="zh-CN" altLang="en-US">
              <a:sym typeface="+mn-ea"/>
            </a:endParaRPr>
          </a:p>
          <a:p>
            <a:r>
              <a:rPr lang="en-US" altLang="zh-CN"/>
              <a:t>·</a:t>
            </a:r>
            <a:r>
              <a:rPr lang="zh-CN" altLang="en-US">
                <a:sym typeface="+mn-ea"/>
              </a:rPr>
              <a:t>周围陷阱个数</a:t>
            </a:r>
            <a:r>
              <a:rPr lang="en-US" altLang="zh-CN">
                <a:sym typeface="+mn-ea"/>
              </a:rPr>
              <a:t>(0~8)</a:t>
            </a:r>
            <a:endParaRPr lang="zh-CN" altLang="en-US">
              <a:sym typeface="+mn-ea"/>
            </a:endParaRPr>
          </a:p>
          <a:p>
            <a:r>
              <a:rPr lang="zh-CN" altLang="en-US"/>
              <a:t>进行自由移动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这相当于是扫雷游戏的变形版，由于猎人猎物距离的变化，不仅需要避开所有的雷，也是速度的考验，谁先犯失误就会输！</a:t>
            </a:r>
            <a:endParaRPr lang="zh-CN" altLang="en-US"/>
          </a:p>
        </p:txBody>
      </p:sp>
      <p:pic>
        <p:nvPicPr>
          <p:cNvPr id="5" name="图片 4" descr="bo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7680" y="1696720"/>
            <a:ext cx="323850" cy="323850"/>
          </a:xfrm>
          <a:prstGeom prst="rect">
            <a:avLst/>
          </a:prstGeom>
        </p:spPr>
      </p:pic>
      <p:pic>
        <p:nvPicPr>
          <p:cNvPr id="10" name="图片 9" descr="hun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90" y="1145540"/>
            <a:ext cx="323850" cy="323850"/>
          </a:xfrm>
          <a:prstGeom prst="rect">
            <a:avLst/>
          </a:prstGeom>
        </p:spPr>
      </p:pic>
      <p:pic>
        <p:nvPicPr>
          <p:cNvPr id="11" name="图片 10" descr="c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80" y="1145540"/>
            <a:ext cx="323850" cy="323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31445" y="146050"/>
            <a:ext cx="2170430" cy="2170430"/>
            <a:chOff x="559" y="-2324"/>
            <a:chExt cx="3418" cy="3418"/>
          </a:xfrm>
        </p:grpSpPr>
        <p:sp>
          <p:nvSpPr>
            <p:cNvPr id="4" name="矩形 3"/>
            <p:cNvSpPr/>
            <p:nvPr/>
          </p:nvSpPr>
          <p:spPr>
            <a:xfrm>
              <a:off x="559" y="-2324"/>
              <a:ext cx="3418" cy="34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0" y="-1996"/>
              <a:ext cx="157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>
                  <a:ea typeface="思源黑体旧字形 Normal" panose="020B0400000000000000" charset="-122"/>
                </a:rPr>
                <a:t>游戏</a:t>
              </a:r>
              <a:endParaRPr lang="zh-CN" altLang="en-US" sz="5400">
                <a:ea typeface="思源黑体旧字形 Normal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79" y="-348"/>
              <a:ext cx="4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altLang="zh-CN" sz="40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69565" y="697230"/>
            <a:ext cx="9023350" cy="5693410"/>
            <a:chOff x="6360" y="3689"/>
            <a:chExt cx="12491" cy="3420"/>
          </a:xfrm>
        </p:grpSpPr>
        <p:sp>
          <p:nvSpPr>
            <p:cNvPr id="12" name="矩形 11"/>
            <p:cNvSpPr/>
            <p:nvPr/>
          </p:nvSpPr>
          <p:spPr>
            <a:xfrm>
              <a:off x="6360" y="3689"/>
              <a:ext cx="12491" cy="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43" y="3785"/>
              <a:ext cx="11607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41425" y="354965"/>
            <a:ext cx="10013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ea typeface="思源黑体旧字形 Normal" panose="020B0400000000000000" charset="-122"/>
              </a:rPr>
              <a:t>截图</a:t>
            </a:r>
            <a:endParaRPr lang="zh-CN" altLang="en-US" sz="5400">
              <a:ea typeface="思源黑体旧字形 Normal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49575" y="1007745"/>
            <a:ext cx="8862695" cy="5073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913130" y="2004060"/>
            <a:ext cx="10096500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38250" y="932815"/>
            <a:ext cx="2142490" cy="2142490"/>
            <a:chOff x="1950" y="1469"/>
            <a:chExt cx="3374" cy="3374"/>
          </a:xfrm>
        </p:grpSpPr>
        <p:sp>
          <p:nvSpPr>
            <p:cNvPr id="9" name="椭圆 8"/>
            <p:cNvSpPr/>
            <p:nvPr/>
          </p:nvSpPr>
          <p:spPr>
            <a:xfrm>
              <a:off x="1950" y="1469"/>
              <a:ext cx="3374" cy="33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487" y="2006"/>
              <a:ext cx="2300" cy="2300"/>
            </a:xfrm>
            <a:custGeom>
              <a:avLst/>
              <a:gdLst>
                <a:gd name="connsiteX0" fmla="*/ 0 w 2300"/>
                <a:gd name="connsiteY0" fmla="*/ 0 h 2300"/>
                <a:gd name="connsiteX1" fmla="*/ 2300 w 2300"/>
                <a:gd name="connsiteY1" fmla="*/ 0 h 2300"/>
                <a:gd name="connsiteX2" fmla="*/ 2300 w 2300"/>
                <a:gd name="connsiteY2" fmla="*/ 2300 h 2300"/>
                <a:gd name="connsiteX3" fmla="*/ 1051 w 2300"/>
                <a:gd name="connsiteY3" fmla="*/ 1374 h 2300"/>
                <a:gd name="connsiteX4" fmla="*/ 0 w 2300"/>
                <a:gd name="connsiteY4" fmla="*/ 2300 h 2300"/>
                <a:gd name="connsiteX5" fmla="*/ 0 w 2300"/>
                <a:gd name="connsiteY5" fmla="*/ 0 h 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" h="2300">
                  <a:moveTo>
                    <a:pt x="0" y="0"/>
                  </a:moveTo>
                  <a:lnTo>
                    <a:pt x="2300" y="0"/>
                  </a:lnTo>
                  <a:lnTo>
                    <a:pt x="2300" y="2300"/>
                  </a:lnTo>
                  <a:lnTo>
                    <a:pt x="1051" y="1374"/>
                  </a:lnTo>
                  <a:lnTo>
                    <a:pt x="0" y="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773" y="2581"/>
              <a:ext cx="17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ea typeface="思源黑体旧字形 Normal" panose="020B0400000000000000" charset="-122"/>
                </a:rPr>
                <a:t>标题一</a:t>
              </a:r>
              <a:endParaRPr lang="zh-CN" altLang="en-US" sz="2400">
                <a:ea typeface="思源黑体旧字形 Normal" panose="020B0400000000000000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35705" y="932815"/>
            <a:ext cx="2142490" cy="2142490"/>
            <a:chOff x="5883" y="1469"/>
            <a:chExt cx="3374" cy="3374"/>
          </a:xfrm>
        </p:grpSpPr>
        <p:sp>
          <p:nvSpPr>
            <p:cNvPr id="10" name="椭圆 9"/>
            <p:cNvSpPr/>
            <p:nvPr/>
          </p:nvSpPr>
          <p:spPr>
            <a:xfrm>
              <a:off x="5883" y="1469"/>
              <a:ext cx="3374" cy="33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420" y="2006"/>
              <a:ext cx="2300" cy="2300"/>
            </a:xfrm>
            <a:custGeom>
              <a:avLst/>
              <a:gdLst>
                <a:gd name="connsiteX0" fmla="*/ 0 w 2300"/>
                <a:gd name="connsiteY0" fmla="*/ 0 h 2300"/>
                <a:gd name="connsiteX1" fmla="*/ 2300 w 2300"/>
                <a:gd name="connsiteY1" fmla="*/ 0 h 2300"/>
                <a:gd name="connsiteX2" fmla="*/ 2300 w 2300"/>
                <a:gd name="connsiteY2" fmla="*/ 2300 h 2300"/>
                <a:gd name="connsiteX3" fmla="*/ 1051 w 2300"/>
                <a:gd name="connsiteY3" fmla="*/ 1374 h 2300"/>
                <a:gd name="connsiteX4" fmla="*/ 0 w 2300"/>
                <a:gd name="connsiteY4" fmla="*/ 2300 h 2300"/>
                <a:gd name="connsiteX5" fmla="*/ 0 w 2300"/>
                <a:gd name="connsiteY5" fmla="*/ 0 h 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" h="2300">
                  <a:moveTo>
                    <a:pt x="0" y="0"/>
                  </a:moveTo>
                  <a:lnTo>
                    <a:pt x="2300" y="0"/>
                  </a:lnTo>
                  <a:lnTo>
                    <a:pt x="2300" y="2300"/>
                  </a:lnTo>
                  <a:lnTo>
                    <a:pt x="1051" y="1374"/>
                  </a:lnTo>
                  <a:lnTo>
                    <a:pt x="0" y="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ea typeface="思源黑体旧字形 Normal" panose="020B0400000000000000" charset="-122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706" y="2581"/>
              <a:ext cx="17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ea typeface="思源黑体旧字形 Normal" panose="020B0400000000000000" charset="-122"/>
                </a:rPr>
                <a:t>标题二</a:t>
              </a:r>
              <a:endParaRPr lang="zh-CN" altLang="en-US" sz="24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33160" y="932815"/>
            <a:ext cx="2142490" cy="2142490"/>
            <a:chOff x="9816" y="1469"/>
            <a:chExt cx="3374" cy="3374"/>
          </a:xfrm>
        </p:grpSpPr>
        <p:sp>
          <p:nvSpPr>
            <p:cNvPr id="12" name="椭圆 11"/>
            <p:cNvSpPr/>
            <p:nvPr/>
          </p:nvSpPr>
          <p:spPr>
            <a:xfrm>
              <a:off x="9816" y="1469"/>
              <a:ext cx="3374" cy="33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0353" y="2006"/>
              <a:ext cx="2300" cy="2300"/>
            </a:xfrm>
            <a:custGeom>
              <a:avLst/>
              <a:gdLst>
                <a:gd name="connsiteX0" fmla="*/ 0 w 2300"/>
                <a:gd name="connsiteY0" fmla="*/ 0 h 2300"/>
                <a:gd name="connsiteX1" fmla="*/ 2300 w 2300"/>
                <a:gd name="connsiteY1" fmla="*/ 0 h 2300"/>
                <a:gd name="connsiteX2" fmla="*/ 2300 w 2300"/>
                <a:gd name="connsiteY2" fmla="*/ 2300 h 2300"/>
                <a:gd name="connsiteX3" fmla="*/ 1051 w 2300"/>
                <a:gd name="connsiteY3" fmla="*/ 1374 h 2300"/>
                <a:gd name="connsiteX4" fmla="*/ 0 w 2300"/>
                <a:gd name="connsiteY4" fmla="*/ 2300 h 2300"/>
                <a:gd name="connsiteX5" fmla="*/ 0 w 2300"/>
                <a:gd name="connsiteY5" fmla="*/ 0 h 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" h="2300">
                  <a:moveTo>
                    <a:pt x="0" y="0"/>
                  </a:moveTo>
                  <a:lnTo>
                    <a:pt x="2300" y="0"/>
                  </a:lnTo>
                  <a:lnTo>
                    <a:pt x="2300" y="2300"/>
                  </a:lnTo>
                  <a:lnTo>
                    <a:pt x="1051" y="1374"/>
                  </a:lnTo>
                  <a:lnTo>
                    <a:pt x="0" y="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ea typeface="思源黑体旧字形 Normal" panose="020B0400000000000000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639" y="2581"/>
              <a:ext cx="17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ea typeface="思源黑体旧字形 Normal" panose="020B0400000000000000" charset="-122"/>
                </a:rPr>
                <a:t>标题三</a:t>
              </a:r>
              <a:endParaRPr lang="zh-CN" altLang="en-US" sz="24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730615" y="932815"/>
            <a:ext cx="2142490" cy="2142490"/>
            <a:chOff x="13749" y="1469"/>
            <a:chExt cx="3374" cy="3374"/>
          </a:xfrm>
        </p:grpSpPr>
        <p:sp>
          <p:nvSpPr>
            <p:cNvPr id="13" name="椭圆 12"/>
            <p:cNvSpPr/>
            <p:nvPr/>
          </p:nvSpPr>
          <p:spPr>
            <a:xfrm>
              <a:off x="13749" y="1469"/>
              <a:ext cx="3374" cy="33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286" y="2006"/>
              <a:ext cx="2300" cy="2300"/>
            </a:xfrm>
            <a:custGeom>
              <a:avLst/>
              <a:gdLst>
                <a:gd name="connsiteX0" fmla="*/ 0 w 2300"/>
                <a:gd name="connsiteY0" fmla="*/ 0 h 2300"/>
                <a:gd name="connsiteX1" fmla="*/ 2300 w 2300"/>
                <a:gd name="connsiteY1" fmla="*/ 0 h 2300"/>
                <a:gd name="connsiteX2" fmla="*/ 2300 w 2300"/>
                <a:gd name="connsiteY2" fmla="*/ 2300 h 2300"/>
                <a:gd name="connsiteX3" fmla="*/ 1051 w 2300"/>
                <a:gd name="connsiteY3" fmla="*/ 1374 h 2300"/>
                <a:gd name="connsiteX4" fmla="*/ 0 w 2300"/>
                <a:gd name="connsiteY4" fmla="*/ 2300 h 2300"/>
                <a:gd name="connsiteX5" fmla="*/ 0 w 2300"/>
                <a:gd name="connsiteY5" fmla="*/ 0 h 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" h="2300">
                  <a:moveTo>
                    <a:pt x="0" y="0"/>
                  </a:moveTo>
                  <a:lnTo>
                    <a:pt x="2300" y="0"/>
                  </a:lnTo>
                  <a:lnTo>
                    <a:pt x="2300" y="2300"/>
                  </a:lnTo>
                  <a:lnTo>
                    <a:pt x="1051" y="1374"/>
                  </a:lnTo>
                  <a:lnTo>
                    <a:pt x="0" y="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ea typeface="思源黑体旧字形 Normal" panose="020B0400000000000000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2" y="2581"/>
              <a:ext cx="17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ea typeface="思源黑体旧字形 Normal" panose="020B0400000000000000" charset="-122"/>
                </a:rPr>
                <a:t>标题四</a:t>
              </a:r>
              <a:endParaRPr lang="zh-CN" altLang="en-US" sz="2400">
                <a:ea typeface="思源黑体旧字形 Normal" panose="020B0400000000000000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896985" y="3829050"/>
            <a:ext cx="1809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>
                <a:ea typeface="思源黑体旧字形 Normal" panose="020B0400000000000000" charset="-122"/>
              </a:rPr>
              <a:t>添加内容</a:t>
            </a:r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</a:t>
            </a:r>
            <a:endParaRPr lang="zh-CN" altLang="en-US">
              <a:ea typeface="思源黑体旧字形 Normal" panose="020B0400000000000000" charset="-122"/>
              <a:sym typeface="+mn-ea"/>
            </a:endParaRPr>
          </a:p>
          <a:p>
            <a:pPr algn="dist"/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添加内容添加内容添加内容</a:t>
            </a:r>
            <a:endParaRPr lang="zh-CN" altLang="en-US">
              <a:ea typeface="思源黑体旧字形 Normal" panose="020B0400000000000000" charset="-122"/>
              <a:sym typeface="+mn-ea"/>
            </a:endParaRPr>
          </a:p>
          <a:p>
            <a:pPr algn="dist"/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添加内容添加内容添加内容</a:t>
            </a:r>
            <a:endParaRPr lang="zh-CN" altLang="en-US">
              <a:ea typeface="思源黑体旧字形 Normal" panose="020B04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8085" y="3829050"/>
            <a:ext cx="1809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>
                <a:ea typeface="思源黑体旧字形 Normal" panose="020B0400000000000000" charset="-122"/>
              </a:rPr>
              <a:t>添加内容</a:t>
            </a:r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</a:t>
            </a:r>
            <a:endParaRPr lang="zh-CN" altLang="en-US">
              <a:ea typeface="思源黑体旧字形 Normal" panose="020B0400000000000000" charset="-122"/>
              <a:sym typeface="+mn-ea"/>
            </a:endParaRPr>
          </a:p>
          <a:p>
            <a:pPr algn="dist"/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添加内容添加内容添加内容</a:t>
            </a:r>
            <a:endParaRPr lang="zh-CN" altLang="en-US">
              <a:ea typeface="思源黑体旧字形 Normal" panose="020B0400000000000000" charset="-122"/>
              <a:sym typeface="+mn-ea"/>
            </a:endParaRPr>
          </a:p>
          <a:p>
            <a:pPr algn="dist"/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添加内容添加内容添加内容</a:t>
            </a:r>
            <a:endParaRPr lang="zh-CN" altLang="en-US">
              <a:ea typeface="思源黑体旧字形 Normal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00165" y="3829050"/>
            <a:ext cx="1809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>
                <a:ea typeface="思源黑体旧字形 Normal" panose="020B0400000000000000" charset="-122"/>
              </a:rPr>
              <a:t>添加内容</a:t>
            </a:r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</a:t>
            </a:r>
            <a:endParaRPr lang="zh-CN" altLang="en-US">
              <a:ea typeface="思源黑体旧字形 Normal" panose="020B0400000000000000" charset="-122"/>
              <a:sym typeface="+mn-ea"/>
            </a:endParaRPr>
          </a:p>
          <a:p>
            <a:pPr algn="dist"/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添加内容添加内容添加内容</a:t>
            </a:r>
            <a:endParaRPr lang="zh-CN" altLang="en-US">
              <a:ea typeface="思源黑体旧字形 Normal" panose="020B0400000000000000" charset="-122"/>
              <a:sym typeface="+mn-ea"/>
            </a:endParaRPr>
          </a:p>
          <a:p>
            <a:pPr algn="dist"/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添加内容添加内容添加内容</a:t>
            </a:r>
            <a:endParaRPr lang="zh-CN" altLang="en-US">
              <a:ea typeface="思源黑体旧字形 Normal" panose="020B04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04620" y="3829050"/>
            <a:ext cx="1809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>
                <a:ea typeface="思源黑体旧字形 Normal" panose="020B0400000000000000" charset="-122"/>
              </a:rPr>
              <a:t>添加内容</a:t>
            </a:r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</a:t>
            </a:r>
            <a:endParaRPr lang="zh-CN" altLang="en-US">
              <a:ea typeface="思源黑体旧字形 Normal" panose="020B0400000000000000" charset="-122"/>
              <a:sym typeface="+mn-ea"/>
            </a:endParaRPr>
          </a:p>
          <a:p>
            <a:pPr algn="dist"/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添加内容添加内容添加内容</a:t>
            </a:r>
            <a:endParaRPr lang="zh-CN" altLang="en-US">
              <a:ea typeface="思源黑体旧字形 Normal" panose="020B0400000000000000" charset="-122"/>
              <a:sym typeface="+mn-ea"/>
            </a:endParaRPr>
          </a:p>
          <a:p>
            <a:pPr algn="dist"/>
            <a:r>
              <a:rPr lang="zh-CN" altLang="en-US">
                <a:ea typeface="思源黑体旧字形 Normal" panose="020B0400000000000000" charset="-122"/>
                <a:sym typeface="+mn-ea"/>
              </a:rPr>
              <a:t>添加内容添加内容添加内容</a:t>
            </a:r>
            <a:endParaRPr lang="zh-CN" altLang="en-US">
              <a:ea typeface="思源黑体旧字形 Normal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686435" y="2343785"/>
            <a:ext cx="2546985" cy="2170430"/>
            <a:chOff x="1406" y="1096"/>
            <a:chExt cx="4011" cy="3418"/>
          </a:xfrm>
        </p:grpSpPr>
        <p:grpSp>
          <p:nvGrpSpPr>
            <p:cNvPr id="6" name="组合 5"/>
            <p:cNvGrpSpPr/>
            <p:nvPr/>
          </p:nvGrpSpPr>
          <p:grpSpPr>
            <a:xfrm>
              <a:off x="1406" y="1096"/>
              <a:ext cx="4011" cy="3418"/>
              <a:chOff x="1635" y="2037"/>
              <a:chExt cx="4011" cy="34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35" y="2037"/>
                <a:ext cx="3418" cy="34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思源黑体旧字形 Normal" panose="020B0400000000000000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206" y="3551"/>
                <a:ext cx="1440" cy="1440"/>
              </a:xfrm>
              <a:prstGeom prst="rect">
                <a:avLst/>
              </a:prstGeom>
              <a:solidFill>
                <a:srgbClr val="FDE2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思源黑体旧字形 Normal" panose="020B0400000000000000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732" y="1424"/>
              <a:ext cx="157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>
                  <a:ea typeface="思源黑体旧字形 Normal" panose="020B0400000000000000" charset="-122"/>
                </a:rPr>
                <a:t>标题</a:t>
              </a:r>
              <a:endParaRPr lang="zh-CN" altLang="en-US" sz="5400">
                <a:ea typeface="思源黑体旧字形 Normal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8" y="2774"/>
              <a:ext cx="117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000">
                  <a:ea typeface="思源黑体旧字形 Normal" panose="020B0400000000000000" charset="-122"/>
                </a:rPr>
                <a:t>03</a:t>
              </a:r>
              <a:endParaRPr lang="en-US" altLang="zh-CN" sz="40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38600" y="2342515"/>
            <a:ext cx="7931150" cy="2171700"/>
            <a:chOff x="6360" y="3689"/>
            <a:chExt cx="12490" cy="3420"/>
          </a:xfrm>
        </p:grpSpPr>
        <p:sp>
          <p:nvSpPr>
            <p:cNvPr id="12" name="矩形 11"/>
            <p:cNvSpPr/>
            <p:nvPr/>
          </p:nvSpPr>
          <p:spPr>
            <a:xfrm>
              <a:off x="6360" y="3689"/>
              <a:ext cx="12491" cy="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544" y="4577"/>
              <a:ext cx="5374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>
                  <a:ea typeface="思源黑体旧字形 Normal" panose="020B0400000000000000" charset="-122"/>
                </a:rPr>
                <a:t>添加内容</a:t>
              </a:r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</a:t>
              </a:r>
              <a:endParaRPr lang="zh-CN" altLang="en-US">
                <a:ea typeface="思源黑体旧字形 Normal" panose="020B0400000000000000" charset="-122"/>
                <a:sym typeface="+mn-ea"/>
              </a:endParaRPr>
            </a:p>
            <a:p>
              <a:pPr algn="dist"/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添加内容添加内容添加内容</a:t>
              </a:r>
              <a:endParaRPr lang="zh-CN" altLang="en-US">
                <a:ea typeface="思源黑体旧字形 Normal" panose="020B0400000000000000" charset="-122"/>
                <a:sym typeface="+mn-ea"/>
              </a:endParaRPr>
            </a:p>
            <a:p>
              <a:pPr algn="dist"/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添加内容添加内容添加内容</a:t>
              </a:r>
              <a:endParaRPr lang="zh-CN" altLang="en-US">
                <a:ea typeface="思源黑体旧字形 Normal" panose="020B04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 rot="0">
            <a:off x="3224530" y="3549650"/>
            <a:ext cx="2268220" cy="2062480"/>
            <a:chOff x="2238" y="3132"/>
            <a:chExt cx="3572" cy="3248"/>
          </a:xfrm>
          <a:solidFill>
            <a:srgbClr val="FDE2E1"/>
          </a:solidFill>
        </p:grpSpPr>
        <p:sp>
          <p:nvSpPr>
            <p:cNvPr id="2" name="任意多边形 1"/>
            <p:cNvSpPr/>
            <p:nvPr/>
          </p:nvSpPr>
          <p:spPr>
            <a:xfrm rot="13560000">
              <a:off x="2587" y="3506"/>
              <a:ext cx="2874" cy="287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4" h="2874">
                  <a:moveTo>
                    <a:pt x="187" y="188"/>
                  </a:moveTo>
                  <a:lnTo>
                    <a:pt x="187" y="2687"/>
                  </a:lnTo>
                  <a:lnTo>
                    <a:pt x="2686" y="2687"/>
                  </a:lnTo>
                  <a:lnTo>
                    <a:pt x="2686" y="188"/>
                  </a:lnTo>
                  <a:lnTo>
                    <a:pt x="187" y="188"/>
                  </a:lnTo>
                  <a:close/>
                  <a:moveTo>
                    <a:pt x="0" y="0"/>
                  </a:moveTo>
                  <a:lnTo>
                    <a:pt x="2874" y="0"/>
                  </a:lnTo>
                  <a:lnTo>
                    <a:pt x="2874" y="2874"/>
                  </a:lnTo>
                  <a:lnTo>
                    <a:pt x="0" y="28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2238" y="3132"/>
              <a:ext cx="3572" cy="17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0" flipV="1">
            <a:off x="3068320" y="960755"/>
            <a:ext cx="2268220" cy="2062480"/>
            <a:chOff x="2238" y="3132"/>
            <a:chExt cx="3572" cy="3248"/>
          </a:xfrm>
        </p:grpSpPr>
        <p:sp>
          <p:nvSpPr>
            <p:cNvPr id="7" name="任意多边形 6"/>
            <p:cNvSpPr/>
            <p:nvPr/>
          </p:nvSpPr>
          <p:spPr>
            <a:xfrm rot="13560000">
              <a:off x="2587" y="3506"/>
              <a:ext cx="2874" cy="287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4" h="2874">
                  <a:moveTo>
                    <a:pt x="187" y="188"/>
                  </a:moveTo>
                  <a:lnTo>
                    <a:pt x="187" y="2687"/>
                  </a:lnTo>
                  <a:lnTo>
                    <a:pt x="2686" y="2687"/>
                  </a:lnTo>
                  <a:lnTo>
                    <a:pt x="2686" y="188"/>
                  </a:lnTo>
                  <a:lnTo>
                    <a:pt x="187" y="188"/>
                  </a:lnTo>
                  <a:close/>
                  <a:moveTo>
                    <a:pt x="0" y="0"/>
                  </a:moveTo>
                  <a:lnTo>
                    <a:pt x="2874" y="0"/>
                  </a:lnTo>
                  <a:lnTo>
                    <a:pt x="2874" y="2874"/>
                  </a:lnTo>
                  <a:lnTo>
                    <a:pt x="0" y="2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238" y="3132"/>
              <a:ext cx="3572" cy="179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0" flipH="1" flipV="1">
            <a:off x="6264910" y="3770630"/>
            <a:ext cx="2268220" cy="2062480"/>
            <a:chOff x="2238" y="3132"/>
            <a:chExt cx="3572" cy="3248"/>
          </a:xfrm>
        </p:grpSpPr>
        <p:sp>
          <p:nvSpPr>
            <p:cNvPr id="10" name="任意多边形 9"/>
            <p:cNvSpPr/>
            <p:nvPr/>
          </p:nvSpPr>
          <p:spPr>
            <a:xfrm rot="13560000">
              <a:off x="2587" y="3506"/>
              <a:ext cx="2874" cy="287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4" h="2874">
                  <a:moveTo>
                    <a:pt x="187" y="188"/>
                  </a:moveTo>
                  <a:lnTo>
                    <a:pt x="187" y="2687"/>
                  </a:lnTo>
                  <a:lnTo>
                    <a:pt x="2686" y="2687"/>
                  </a:lnTo>
                  <a:lnTo>
                    <a:pt x="2686" y="188"/>
                  </a:lnTo>
                  <a:lnTo>
                    <a:pt x="187" y="188"/>
                  </a:lnTo>
                  <a:close/>
                  <a:moveTo>
                    <a:pt x="0" y="0"/>
                  </a:moveTo>
                  <a:lnTo>
                    <a:pt x="2874" y="0"/>
                  </a:lnTo>
                  <a:lnTo>
                    <a:pt x="2874" y="2874"/>
                  </a:lnTo>
                  <a:lnTo>
                    <a:pt x="0" y="2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2238" y="3132"/>
              <a:ext cx="3572" cy="179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6108700" y="739775"/>
            <a:ext cx="2268220" cy="2062480"/>
            <a:chOff x="2238" y="3132"/>
            <a:chExt cx="3572" cy="3248"/>
          </a:xfrm>
          <a:solidFill>
            <a:srgbClr val="FDE2E1"/>
          </a:solidFill>
        </p:grpSpPr>
        <p:sp>
          <p:nvSpPr>
            <p:cNvPr id="13" name="任意多边形 12"/>
            <p:cNvSpPr/>
            <p:nvPr/>
          </p:nvSpPr>
          <p:spPr>
            <a:xfrm rot="13560000">
              <a:off x="2587" y="3506"/>
              <a:ext cx="2874" cy="287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4" h="2874">
                  <a:moveTo>
                    <a:pt x="187" y="188"/>
                  </a:moveTo>
                  <a:lnTo>
                    <a:pt x="187" y="2687"/>
                  </a:lnTo>
                  <a:lnTo>
                    <a:pt x="2686" y="2687"/>
                  </a:lnTo>
                  <a:lnTo>
                    <a:pt x="2686" y="188"/>
                  </a:lnTo>
                  <a:lnTo>
                    <a:pt x="187" y="188"/>
                  </a:lnTo>
                  <a:close/>
                  <a:moveTo>
                    <a:pt x="0" y="0"/>
                  </a:moveTo>
                  <a:lnTo>
                    <a:pt x="2874" y="0"/>
                  </a:lnTo>
                  <a:lnTo>
                    <a:pt x="2874" y="2874"/>
                  </a:lnTo>
                  <a:lnTo>
                    <a:pt x="0" y="28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2238" y="3132"/>
              <a:ext cx="3572" cy="17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16510" y="4274185"/>
            <a:ext cx="3412490" cy="1470025"/>
            <a:chOff x="593" y="2906"/>
            <a:chExt cx="5374" cy="2315"/>
          </a:xfrm>
        </p:grpSpPr>
        <p:sp>
          <p:nvSpPr>
            <p:cNvPr id="17" name="文本框 16"/>
            <p:cNvSpPr txBox="1"/>
            <p:nvPr/>
          </p:nvSpPr>
          <p:spPr>
            <a:xfrm>
              <a:off x="1856" y="2906"/>
              <a:ext cx="284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200">
                  <a:ea typeface="思源黑体旧字形 Normal" panose="020B0400000000000000" charset="-122"/>
                </a:rPr>
                <a:t>添加标题</a:t>
              </a:r>
              <a:endParaRPr lang="zh-CN" altLang="en-US" sz="3200">
                <a:ea typeface="思源黑体旧字形 Normal" panose="020B0400000000000000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3" y="4205"/>
              <a:ext cx="537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>
                  <a:ea typeface="思源黑体旧字形 Normal" panose="020B0400000000000000" charset="-122"/>
                </a:rPr>
                <a:t>添加内容</a:t>
              </a:r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</a:t>
              </a:r>
              <a:endParaRPr lang="zh-CN" altLang="en-US">
                <a:ea typeface="思源黑体旧字形 Normal" panose="020B0400000000000000" charset="-122"/>
                <a:sym typeface="+mn-ea"/>
              </a:endParaRPr>
            </a:p>
            <a:p>
              <a:pPr algn="dist"/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添加内容添加内容添加内容</a:t>
              </a:r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76920" y="4274185"/>
            <a:ext cx="3412490" cy="1470025"/>
            <a:chOff x="593" y="2906"/>
            <a:chExt cx="5374" cy="2315"/>
          </a:xfrm>
        </p:grpSpPr>
        <p:sp>
          <p:nvSpPr>
            <p:cNvPr id="20" name="文本框 19"/>
            <p:cNvSpPr txBox="1"/>
            <p:nvPr/>
          </p:nvSpPr>
          <p:spPr>
            <a:xfrm>
              <a:off x="1856" y="2906"/>
              <a:ext cx="284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200">
                  <a:ea typeface="思源黑体旧字形 Normal" panose="020B0400000000000000" charset="-122"/>
                </a:rPr>
                <a:t>添加标题</a:t>
              </a:r>
              <a:endParaRPr lang="zh-CN" altLang="en-US" sz="3200">
                <a:ea typeface="思源黑体旧字形 Normal" panose="020B0400000000000000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3" y="4205"/>
              <a:ext cx="537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>
                  <a:ea typeface="思源黑体旧字形 Normal" panose="020B0400000000000000" charset="-122"/>
                </a:rPr>
                <a:t>添加内容</a:t>
              </a:r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</a:t>
              </a:r>
              <a:endParaRPr lang="zh-CN" altLang="en-US">
                <a:ea typeface="思源黑体旧字形 Normal" panose="020B0400000000000000" charset="-122"/>
                <a:sym typeface="+mn-ea"/>
              </a:endParaRPr>
            </a:p>
            <a:p>
              <a:pPr algn="dist"/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添加内容添加内容添加内容</a:t>
              </a:r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-16510" y="1553210"/>
            <a:ext cx="3412490" cy="1470025"/>
            <a:chOff x="593" y="2906"/>
            <a:chExt cx="5374" cy="2315"/>
          </a:xfrm>
        </p:grpSpPr>
        <p:sp>
          <p:nvSpPr>
            <p:cNvPr id="23" name="文本框 22"/>
            <p:cNvSpPr txBox="1"/>
            <p:nvPr/>
          </p:nvSpPr>
          <p:spPr>
            <a:xfrm>
              <a:off x="1856" y="2906"/>
              <a:ext cx="284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200">
                  <a:ea typeface="思源黑体旧字形 Normal" panose="020B0400000000000000" charset="-122"/>
                </a:rPr>
                <a:t>添加标题</a:t>
              </a:r>
              <a:endParaRPr lang="zh-CN" altLang="en-US" sz="3200">
                <a:ea typeface="思源黑体旧字形 Normal" panose="020B0400000000000000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93" y="4205"/>
              <a:ext cx="537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>
                  <a:ea typeface="思源黑体旧字形 Normal" panose="020B0400000000000000" charset="-122"/>
                </a:rPr>
                <a:t>添加内容</a:t>
              </a:r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</a:t>
              </a:r>
              <a:endParaRPr lang="zh-CN" altLang="en-US">
                <a:ea typeface="思源黑体旧字形 Normal" panose="020B0400000000000000" charset="-122"/>
                <a:sym typeface="+mn-ea"/>
              </a:endParaRPr>
            </a:p>
            <a:p>
              <a:pPr algn="dist"/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添加内容添加内容添加内容</a:t>
              </a:r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76920" y="1403985"/>
            <a:ext cx="3412490" cy="1470025"/>
            <a:chOff x="593" y="2906"/>
            <a:chExt cx="5374" cy="2315"/>
          </a:xfrm>
        </p:grpSpPr>
        <p:sp>
          <p:nvSpPr>
            <p:cNvPr id="26" name="文本框 25"/>
            <p:cNvSpPr txBox="1"/>
            <p:nvPr/>
          </p:nvSpPr>
          <p:spPr>
            <a:xfrm>
              <a:off x="1856" y="2906"/>
              <a:ext cx="284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200">
                  <a:ea typeface="思源黑体旧字形 Normal" panose="020B0400000000000000" charset="-122"/>
                </a:rPr>
                <a:t>添加标题</a:t>
              </a:r>
              <a:endParaRPr lang="zh-CN" altLang="en-US" sz="3200">
                <a:ea typeface="思源黑体旧字形 Normal" panose="020B04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3" y="4205"/>
              <a:ext cx="537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>
                  <a:ea typeface="思源黑体旧字形 Normal" panose="020B0400000000000000" charset="-122"/>
                </a:rPr>
                <a:t>添加内容</a:t>
              </a:r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</a:t>
              </a:r>
              <a:endParaRPr lang="zh-CN" altLang="en-US">
                <a:ea typeface="思源黑体旧字形 Normal" panose="020B0400000000000000" charset="-122"/>
                <a:sym typeface="+mn-ea"/>
              </a:endParaRPr>
            </a:p>
            <a:p>
              <a:pPr algn="dist"/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添加内容添加内容添加内容</a:t>
              </a:r>
              <a:endParaRPr lang="zh-CN" altLang="en-US">
                <a:ea typeface="思源黑体旧字形 Normal" panose="020B04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686435" y="2343785"/>
            <a:ext cx="2546985" cy="2170430"/>
            <a:chOff x="1406" y="1096"/>
            <a:chExt cx="4011" cy="3418"/>
          </a:xfrm>
        </p:grpSpPr>
        <p:grpSp>
          <p:nvGrpSpPr>
            <p:cNvPr id="6" name="组合 5"/>
            <p:cNvGrpSpPr/>
            <p:nvPr/>
          </p:nvGrpSpPr>
          <p:grpSpPr>
            <a:xfrm>
              <a:off x="1406" y="1096"/>
              <a:ext cx="4011" cy="3418"/>
              <a:chOff x="1635" y="2037"/>
              <a:chExt cx="4011" cy="34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35" y="2037"/>
                <a:ext cx="3418" cy="34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思源黑体旧字形 Normal" panose="020B0400000000000000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206" y="3551"/>
                <a:ext cx="1440" cy="1440"/>
              </a:xfrm>
              <a:prstGeom prst="rect">
                <a:avLst/>
              </a:prstGeom>
              <a:solidFill>
                <a:srgbClr val="FDE2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思源黑体旧字形 Normal" panose="020B0400000000000000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732" y="1424"/>
              <a:ext cx="157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>
                  <a:ea typeface="思源黑体旧字形 Normal" panose="020B0400000000000000" charset="-122"/>
                </a:rPr>
                <a:t>标题</a:t>
              </a:r>
              <a:endParaRPr lang="zh-CN" altLang="en-US" sz="5400">
                <a:ea typeface="思源黑体旧字形 Normal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8" y="2774"/>
              <a:ext cx="117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000">
                  <a:ea typeface="思源黑体旧字形 Normal" panose="020B0400000000000000" charset="-122"/>
                </a:rPr>
                <a:t>04</a:t>
              </a:r>
              <a:endParaRPr lang="en-US" altLang="zh-CN" sz="40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38600" y="2342515"/>
            <a:ext cx="7931150" cy="2171700"/>
            <a:chOff x="6360" y="3689"/>
            <a:chExt cx="12490" cy="3420"/>
          </a:xfrm>
        </p:grpSpPr>
        <p:sp>
          <p:nvSpPr>
            <p:cNvPr id="12" name="矩形 11"/>
            <p:cNvSpPr/>
            <p:nvPr/>
          </p:nvSpPr>
          <p:spPr>
            <a:xfrm>
              <a:off x="6360" y="3689"/>
              <a:ext cx="12491" cy="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544" y="4577"/>
              <a:ext cx="5374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>
                  <a:ea typeface="思源黑体旧字形 Normal" panose="020B0400000000000000" charset="-122"/>
                </a:rPr>
                <a:t>添加内容</a:t>
              </a:r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</a:t>
              </a:r>
              <a:endParaRPr lang="zh-CN" altLang="en-US">
                <a:ea typeface="思源黑体旧字形 Normal" panose="020B0400000000000000" charset="-122"/>
                <a:sym typeface="+mn-ea"/>
              </a:endParaRPr>
            </a:p>
            <a:p>
              <a:pPr algn="dist"/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添加内容添加内容添加内容</a:t>
              </a:r>
              <a:endParaRPr lang="zh-CN" altLang="en-US">
                <a:ea typeface="思源黑体旧字形 Normal" panose="020B0400000000000000" charset="-122"/>
                <a:sym typeface="+mn-ea"/>
              </a:endParaRPr>
            </a:p>
            <a:p>
              <a:pPr algn="dist"/>
              <a:r>
                <a:rPr lang="zh-CN" altLang="en-US">
                  <a:ea typeface="思源黑体旧字形 Normal" panose="020B0400000000000000" charset="-122"/>
                  <a:sym typeface="+mn-ea"/>
                </a:rPr>
                <a:t>添加内容添加内容添加内容</a:t>
              </a:r>
              <a:endParaRPr lang="zh-CN" altLang="en-US">
                <a:ea typeface="思源黑体旧字形 Normal" panose="020B04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757680" y="1940560"/>
            <a:ext cx="4326255" cy="1311275"/>
            <a:chOff x="3011" y="3056"/>
            <a:chExt cx="6813" cy="2065"/>
          </a:xfrm>
        </p:grpSpPr>
        <p:sp>
          <p:nvSpPr>
            <p:cNvPr id="2" name="矩形 1"/>
            <p:cNvSpPr/>
            <p:nvPr/>
          </p:nvSpPr>
          <p:spPr>
            <a:xfrm>
              <a:off x="3011" y="3056"/>
              <a:ext cx="6813" cy="20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25" y="3435"/>
              <a:ext cx="4865" cy="1307"/>
              <a:chOff x="4725" y="5930"/>
              <a:chExt cx="4865" cy="1307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4725" y="5930"/>
                <a:ext cx="822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4800">
                    <a:ea typeface="思源黑体旧字形 Normal" panose="020B0400000000000000" charset="-122"/>
                  </a:rPr>
                  <a:t>1</a:t>
                </a:r>
                <a:endParaRPr lang="en-US" altLang="zh-CN" sz="4800">
                  <a:ea typeface="思源黑体旧字形 Normal" panose="020B0400000000000000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902" y="6075"/>
                <a:ext cx="368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3600">
                    <a:ea typeface="思源黑体旧字形 Normal" panose="020B0400000000000000" charset="-122"/>
                  </a:rPr>
                  <a:t>websocket</a:t>
                </a:r>
                <a:endParaRPr lang="en-US" altLang="zh-CN" sz="3600">
                  <a:ea typeface="思源黑体旧字形 Normal" panose="020B0400000000000000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737985" y="4016375"/>
            <a:ext cx="4326255" cy="1311275"/>
            <a:chOff x="10611" y="6325"/>
            <a:chExt cx="6813" cy="2065"/>
          </a:xfrm>
        </p:grpSpPr>
        <p:sp>
          <p:nvSpPr>
            <p:cNvPr id="4" name="矩形 3"/>
            <p:cNvSpPr/>
            <p:nvPr/>
          </p:nvSpPr>
          <p:spPr>
            <a:xfrm>
              <a:off x="10611" y="6325"/>
              <a:ext cx="6813" cy="20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1125" y="6704"/>
              <a:ext cx="4345" cy="1307"/>
              <a:chOff x="4725" y="5930"/>
              <a:chExt cx="4345" cy="130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725" y="5930"/>
                <a:ext cx="822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4800">
                    <a:ea typeface="思源黑体旧字形 Normal" panose="020B0400000000000000" charset="-122"/>
                  </a:rPr>
                  <a:t>4</a:t>
                </a:r>
                <a:endParaRPr lang="en-US" altLang="zh-CN" sz="4800">
                  <a:ea typeface="思源黑体旧字形 Normal" panose="020B0400000000000000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902" y="6075"/>
                <a:ext cx="316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3600">
                    <a:ea typeface="思源黑体旧字形 Normal" panose="020B0400000000000000" charset="-122"/>
                  </a:rPr>
                  <a:t>设计思路</a:t>
                </a:r>
                <a:endParaRPr lang="zh-CN" altLang="en-US" sz="3600">
                  <a:ea typeface="思源黑体旧字形 Normal" panose="020B0400000000000000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1757680" y="4015740"/>
            <a:ext cx="4326255" cy="1311275"/>
            <a:chOff x="2768" y="6324"/>
            <a:chExt cx="6813" cy="2065"/>
          </a:xfrm>
        </p:grpSpPr>
        <p:sp>
          <p:nvSpPr>
            <p:cNvPr id="3" name="矩形 2"/>
            <p:cNvSpPr/>
            <p:nvPr/>
          </p:nvSpPr>
          <p:spPr>
            <a:xfrm>
              <a:off x="2768" y="6324"/>
              <a:ext cx="6813" cy="20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282" y="6703"/>
              <a:ext cx="4291" cy="1307"/>
              <a:chOff x="4725" y="5930"/>
              <a:chExt cx="4291" cy="130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725" y="5930"/>
                <a:ext cx="822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4800">
                    <a:ea typeface="思源黑体旧字形 Normal" panose="020B0400000000000000" charset="-122"/>
                  </a:rPr>
                  <a:t>3</a:t>
                </a:r>
                <a:endParaRPr lang="en-US" altLang="zh-CN" sz="4800">
                  <a:ea typeface="思源黑体旧字形 Normal" panose="020B0400000000000000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848" y="6075"/>
                <a:ext cx="316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3600">
                    <a:ea typeface="思源黑体旧字形 Normal" panose="020B0400000000000000" charset="-122"/>
                  </a:rPr>
                  <a:t>游戏规则</a:t>
                </a:r>
                <a:endParaRPr lang="zh-CN" altLang="en-US" sz="3600">
                  <a:ea typeface="思源黑体旧字形 Normal" panose="020B0400000000000000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737985" y="1940560"/>
            <a:ext cx="4326255" cy="1311275"/>
            <a:chOff x="10611" y="3056"/>
            <a:chExt cx="6813" cy="2065"/>
          </a:xfrm>
        </p:grpSpPr>
        <p:sp>
          <p:nvSpPr>
            <p:cNvPr id="6" name="矩形 5"/>
            <p:cNvSpPr/>
            <p:nvPr/>
          </p:nvSpPr>
          <p:spPr>
            <a:xfrm>
              <a:off x="10611" y="3056"/>
              <a:ext cx="6813" cy="20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1125" y="3435"/>
              <a:ext cx="5064" cy="1307"/>
              <a:chOff x="4725" y="5930"/>
              <a:chExt cx="5064" cy="1307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4725" y="5930"/>
                <a:ext cx="822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4800">
                    <a:ea typeface="思源黑体旧字形 Normal" panose="020B0400000000000000" charset="-122"/>
                  </a:rPr>
                  <a:t>2</a:t>
                </a:r>
                <a:endParaRPr lang="en-US" altLang="zh-CN" sz="4800">
                  <a:ea typeface="思源黑体旧字形 Normal" panose="020B0400000000000000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701" y="6075"/>
                <a:ext cx="408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3600">
                    <a:ea typeface="思源黑体旧字形 Normal" panose="020B0400000000000000" charset="-122"/>
                  </a:rPr>
                  <a:t> python</a:t>
                </a:r>
                <a:r>
                  <a:rPr lang="zh-CN" altLang="en-US" sz="3600">
                    <a:ea typeface="思源黑体旧字形 Normal" panose="020B0400000000000000" charset="-122"/>
                  </a:rPr>
                  <a:t>介绍</a:t>
                </a:r>
                <a:endParaRPr lang="zh-CN" altLang="en-US" sz="3600">
                  <a:ea typeface="思源黑体旧字形 Normal" panose="020B0400000000000000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63060" y="42926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ea typeface="思源黑体旧字形 Normal" panose="020B0400000000000000" charset="-122"/>
              </a:rPr>
              <a:t>添加标题内容</a:t>
            </a:r>
            <a:endParaRPr lang="zh-CN" altLang="en-US" sz="3600">
              <a:ea typeface="思源黑体旧字形 Normal" panose="020B0400000000000000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321435" y="1853565"/>
            <a:ext cx="4310380" cy="1785620"/>
            <a:chOff x="2081" y="2919"/>
            <a:chExt cx="6788" cy="2812"/>
          </a:xfrm>
        </p:grpSpPr>
        <p:sp>
          <p:nvSpPr>
            <p:cNvPr id="2" name="矩形 1"/>
            <p:cNvSpPr/>
            <p:nvPr/>
          </p:nvSpPr>
          <p:spPr>
            <a:xfrm>
              <a:off x="2081" y="2919"/>
              <a:ext cx="6788" cy="2812"/>
            </a:xfrm>
            <a:prstGeom prst="rect">
              <a:avLst/>
            </a:prstGeom>
            <a:solidFill>
              <a:srgbClr val="FDE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788" y="2999"/>
              <a:ext cx="5374" cy="2217"/>
              <a:chOff x="593" y="2906"/>
              <a:chExt cx="5374" cy="239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856" y="2906"/>
                <a:ext cx="2848" cy="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3200">
                    <a:ea typeface="思源黑体旧字形 Normal" panose="020B0400000000000000" charset="-122"/>
                  </a:rPr>
                  <a:t>添加标题</a:t>
                </a:r>
                <a:endParaRPr lang="zh-CN" altLang="en-US" sz="3200">
                  <a:ea typeface="思源黑体旧字形 Normal" panose="020B0400000000000000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93" y="4205"/>
                <a:ext cx="5374" cy="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dist"/>
                <a:r>
                  <a:rPr lang="zh-CN" altLang="en-US">
                    <a:ea typeface="思源黑体旧字形 Normal" panose="020B0400000000000000" charset="-122"/>
                  </a:rPr>
                  <a:t>添加内容</a:t>
                </a:r>
                <a:r>
                  <a:rPr lang="zh-CN" altLang="en-US">
                    <a:ea typeface="思源黑体旧字形 Normal" panose="020B0400000000000000" charset="-122"/>
                    <a:sym typeface="+mn-ea"/>
                  </a:rPr>
                  <a:t>添加内容添加内容</a:t>
                </a:r>
                <a:endParaRPr lang="zh-CN" altLang="en-US">
                  <a:ea typeface="思源黑体旧字形 Normal" panose="020B0400000000000000" charset="-122"/>
                  <a:sym typeface="+mn-ea"/>
                </a:endParaRPr>
              </a:p>
              <a:p>
                <a:pPr algn="dist"/>
                <a:r>
                  <a:rPr lang="zh-CN" altLang="en-US">
                    <a:ea typeface="思源黑体旧字形 Normal" panose="020B0400000000000000" charset="-122"/>
                    <a:sym typeface="+mn-ea"/>
                  </a:rPr>
                  <a:t>添加内容添加内容添加内容</a:t>
                </a:r>
                <a:endParaRPr lang="zh-CN" altLang="en-US">
                  <a:ea typeface="思源黑体旧字形 Normal" panose="020B0400000000000000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5996305" y="3861435"/>
            <a:ext cx="4310380" cy="1785620"/>
            <a:chOff x="9443" y="6081"/>
            <a:chExt cx="6788" cy="2812"/>
          </a:xfrm>
        </p:grpSpPr>
        <p:sp>
          <p:nvSpPr>
            <p:cNvPr id="3" name="矩形 2"/>
            <p:cNvSpPr/>
            <p:nvPr/>
          </p:nvSpPr>
          <p:spPr>
            <a:xfrm>
              <a:off x="9443" y="6081"/>
              <a:ext cx="6788" cy="2812"/>
            </a:xfrm>
            <a:prstGeom prst="rect">
              <a:avLst/>
            </a:prstGeom>
            <a:solidFill>
              <a:srgbClr val="FDE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150" y="6081"/>
              <a:ext cx="5374" cy="2315"/>
              <a:chOff x="593" y="2906"/>
              <a:chExt cx="5374" cy="2315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1856" y="2906"/>
                <a:ext cx="2848" cy="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3200">
                    <a:ea typeface="思源黑体旧字形 Normal" panose="020B0400000000000000" charset="-122"/>
                  </a:rPr>
                  <a:t>添加标题</a:t>
                </a:r>
                <a:endParaRPr lang="zh-CN" altLang="en-US" sz="3200">
                  <a:ea typeface="思源黑体旧字形 Normal" panose="020B0400000000000000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93" y="4205"/>
                <a:ext cx="5374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dist"/>
                <a:r>
                  <a:rPr lang="zh-CN" altLang="en-US">
                    <a:ea typeface="思源黑体旧字形 Normal" panose="020B0400000000000000" charset="-122"/>
                  </a:rPr>
                  <a:t>添加内容</a:t>
                </a:r>
                <a:r>
                  <a:rPr lang="zh-CN" altLang="en-US">
                    <a:ea typeface="思源黑体旧字形 Normal" panose="020B0400000000000000" charset="-122"/>
                    <a:sym typeface="+mn-ea"/>
                  </a:rPr>
                  <a:t>添加内容添加内容</a:t>
                </a:r>
                <a:endParaRPr lang="zh-CN" altLang="en-US">
                  <a:ea typeface="思源黑体旧字形 Normal" panose="020B0400000000000000" charset="-122"/>
                  <a:sym typeface="+mn-ea"/>
                </a:endParaRPr>
              </a:p>
              <a:p>
                <a:pPr algn="dist"/>
                <a:r>
                  <a:rPr lang="zh-CN" altLang="en-US">
                    <a:ea typeface="思源黑体旧字形 Normal" panose="020B0400000000000000" charset="-122"/>
                    <a:sym typeface="+mn-ea"/>
                  </a:rPr>
                  <a:t>添加内容添加内容添加内容</a:t>
                </a:r>
                <a:endParaRPr lang="zh-CN" altLang="en-US">
                  <a:ea typeface="思源黑体旧字形 Normal" panose="020B0400000000000000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321435" y="3861435"/>
            <a:ext cx="4310380" cy="1785620"/>
            <a:chOff x="2081" y="6081"/>
            <a:chExt cx="6788" cy="2812"/>
          </a:xfrm>
        </p:grpSpPr>
        <p:sp>
          <p:nvSpPr>
            <p:cNvPr id="4" name="矩形 3"/>
            <p:cNvSpPr/>
            <p:nvPr/>
          </p:nvSpPr>
          <p:spPr>
            <a:xfrm>
              <a:off x="2081" y="6081"/>
              <a:ext cx="6788" cy="28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510" y="6081"/>
              <a:ext cx="5374" cy="2315"/>
              <a:chOff x="593" y="2906"/>
              <a:chExt cx="5374" cy="2315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856" y="2906"/>
                <a:ext cx="2848" cy="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3200">
                    <a:ea typeface="思源黑体旧字形 Normal" panose="020B0400000000000000" charset="-122"/>
                  </a:rPr>
                  <a:t>添加标题</a:t>
                </a:r>
                <a:endParaRPr lang="zh-CN" altLang="en-US" sz="3200">
                  <a:ea typeface="思源黑体旧字形 Normal" panose="020B0400000000000000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93" y="4205"/>
                <a:ext cx="5374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dist"/>
                <a:r>
                  <a:rPr lang="zh-CN" altLang="en-US">
                    <a:ea typeface="思源黑体旧字形 Normal" panose="020B0400000000000000" charset="-122"/>
                  </a:rPr>
                  <a:t>添加内容</a:t>
                </a:r>
                <a:r>
                  <a:rPr lang="zh-CN" altLang="en-US">
                    <a:ea typeface="思源黑体旧字形 Normal" panose="020B0400000000000000" charset="-122"/>
                    <a:sym typeface="+mn-ea"/>
                  </a:rPr>
                  <a:t>添加内容添加内容</a:t>
                </a:r>
                <a:endParaRPr lang="zh-CN" altLang="en-US">
                  <a:ea typeface="思源黑体旧字形 Normal" panose="020B0400000000000000" charset="-122"/>
                  <a:sym typeface="+mn-ea"/>
                </a:endParaRPr>
              </a:p>
              <a:p>
                <a:pPr algn="dist"/>
                <a:r>
                  <a:rPr lang="zh-CN" altLang="en-US">
                    <a:ea typeface="思源黑体旧字形 Normal" panose="020B0400000000000000" charset="-122"/>
                    <a:sym typeface="+mn-ea"/>
                  </a:rPr>
                  <a:t>添加内容添加内容添加内容</a:t>
                </a:r>
                <a:endParaRPr lang="zh-CN" altLang="en-US">
                  <a:ea typeface="思源黑体旧字形 Normal" panose="020B0400000000000000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996305" y="1853565"/>
            <a:ext cx="4310380" cy="1785620"/>
            <a:chOff x="9443" y="2919"/>
            <a:chExt cx="6788" cy="2812"/>
          </a:xfrm>
        </p:grpSpPr>
        <p:sp>
          <p:nvSpPr>
            <p:cNvPr id="5" name="矩形 4"/>
            <p:cNvSpPr/>
            <p:nvPr/>
          </p:nvSpPr>
          <p:spPr>
            <a:xfrm>
              <a:off x="9443" y="2919"/>
              <a:ext cx="6788" cy="28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150" y="2999"/>
              <a:ext cx="5374" cy="2315"/>
              <a:chOff x="593" y="2906"/>
              <a:chExt cx="5374" cy="2315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856" y="2906"/>
                <a:ext cx="2848" cy="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3200">
                    <a:ea typeface="思源黑体旧字形 Normal" panose="020B0400000000000000" charset="-122"/>
                  </a:rPr>
                  <a:t>添加标题</a:t>
                </a:r>
                <a:endParaRPr lang="zh-CN" altLang="en-US" sz="3200">
                  <a:ea typeface="思源黑体旧字形 Normal" panose="020B0400000000000000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93" y="4205"/>
                <a:ext cx="5374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dist"/>
                <a:r>
                  <a:rPr lang="zh-CN" altLang="en-US">
                    <a:ea typeface="思源黑体旧字形 Normal" panose="020B0400000000000000" charset="-122"/>
                  </a:rPr>
                  <a:t>添加内容</a:t>
                </a:r>
                <a:r>
                  <a:rPr lang="zh-CN" altLang="en-US">
                    <a:ea typeface="思源黑体旧字形 Normal" panose="020B0400000000000000" charset="-122"/>
                    <a:sym typeface="+mn-ea"/>
                  </a:rPr>
                  <a:t>添加内容添加内容</a:t>
                </a:r>
                <a:endParaRPr lang="zh-CN" altLang="en-US">
                  <a:ea typeface="思源黑体旧字形 Normal" panose="020B0400000000000000" charset="-122"/>
                  <a:sym typeface="+mn-ea"/>
                </a:endParaRPr>
              </a:p>
              <a:p>
                <a:pPr algn="dist"/>
                <a:r>
                  <a:rPr lang="zh-CN" altLang="en-US">
                    <a:ea typeface="思源黑体旧字形 Normal" panose="020B0400000000000000" charset="-122"/>
                    <a:sym typeface="+mn-ea"/>
                  </a:rPr>
                  <a:t>添加内容添加内容添加内容</a:t>
                </a:r>
                <a:endParaRPr lang="zh-CN" altLang="en-US">
                  <a:ea typeface="思源黑体旧字形 Normal" panose="020B0400000000000000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76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fltVal val="0.5468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fltVal val="0.54685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685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fltVal val="0.693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fltVal val="0.69324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51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00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51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fltVal val="0.693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fltVal val="0.69324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51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00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685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93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685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fltVal val="0.400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fltVal val="0.40046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51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00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685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93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51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93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685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004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5875" y="2305685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>
                <a:solidFill>
                  <a:schemeClr val="accent6">
                    <a:lumMod val="75000"/>
                  </a:schemeClr>
                </a:solidFill>
              </a:rPr>
              <a:t>谢谢参与</a:t>
            </a:r>
            <a:endParaRPr lang="zh-CN" altLang="en-US" sz="7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192270" y="2439670"/>
            <a:ext cx="3433445" cy="1534795"/>
            <a:chOff x="1406" y="1096"/>
            <a:chExt cx="5407" cy="241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1406" y="1096"/>
              <a:ext cx="5407" cy="2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53" y="1796"/>
              <a:ext cx="5112" cy="1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ea typeface="思源黑体旧字形 Normal" panose="020B0400000000000000" charset="-122"/>
                </a:rPr>
                <a:t>WebSocket</a:t>
              </a:r>
              <a:endParaRPr lang="zh-CN" altLang="en-US" sz="3600">
                <a:ea typeface="思源黑体旧字形 Normal" panose="020B04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31445" y="146050"/>
            <a:ext cx="2170430" cy="2170430"/>
            <a:chOff x="559" y="-2324"/>
            <a:chExt cx="3418" cy="3418"/>
          </a:xfrm>
        </p:grpSpPr>
        <p:sp>
          <p:nvSpPr>
            <p:cNvPr id="4" name="矩形 3"/>
            <p:cNvSpPr/>
            <p:nvPr/>
          </p:nvSpPr>
          <p:spPr>
            <a:xfrm>
              <a:off x="559" y="-2324"/>
              <a:ext cx="3418" cy="34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0" y="-1996"/>
              <a:ext cx="157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>
                  <a:ea typeface="思源黑体旧字形 Normal" panose="020B0400000000000000" charset="-122"/>
                </a:rPr>
                <a:t>简介</a:t>
              </a:r>
              <a:endParaRPr lang="zh-CN" altLang="en-US" sz="5400">
                <a:ea typeface="思源黑体旧字形 Normal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79" y="-348"/>
              <a:ext cx="4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altLang="zh-CN" sz="40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69565" y="707390"/>
            <a:ext cx="9023350" cy="5693410"/>
            <a:chOff x="6360" y="3689"/>
            <a:chExt cx="12491" cy="3420"/>
          </a:xfrm>
        </p:grpSpPr>
        <p:sp>
          <p:nvSpPr>
            <p:cNvPr id="12" name="矩形 11"/>
            <p:cNvSpPr/>
            <p:nvPr/>
          </p:nvSpPr>
          <p:spPr>
            <a:xfrm>
              <a:off x="6360" y="3689"/>
              <a:ext cx="12491" cy="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02" y="3894"/>
              <a:ext cx="11607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ea typeface="思源黑体旧字形 Normal" panose="020B0400000000000000" charset="-122"/>
                </a:rPr>
                <a:t>WebSocket 是 </a:t>
              </a:r>
              <a:r>
                <a:rPr lang="en-US" altLang="zh-CN">
                  <a:solidFill>
                    <a:srgbClr val="0070C0"/>
                  </a:solidFill>
                  <a:ea typeface="思源黑体旧字形 Normal" panose="020B0400000000000000" charset="-122"/>
                </a:rPr>
                <a:t>HTML5</a:t>
              </a:r>
              <a:r>
                <a:rPr lang="en-US" altLang="zh-CN">
                  <a:ea typeface="思源黑体旧字形 Normal" panose="020B0400000000000000" charset="-122"/>
                </a:rPr>
                <a:t> 开始提供的一种在单个 TCP 连接上进行</a:t>
              </a:r>
              <a:r>
                <a:rPr lang="en-US" altLang="zh-CN">
                  <a:solidFill>
                    <a:srgbClr val="0070C0"/>
                  </a:solidFill>
                  <a:ea typeface="思源黑体旧字形 Normal" panose="020B0400000000000000" charset="-122"/>
                </a:rPr>
                <a:t>全双工通讯</a:t>
              </a:r>
              <a:r>
                <a:rPr lang="en-US" altLang="zh-CN">
                  <a:ea typeface="思源黑体旧字形 Normal" panose="020B0400000000000000" charset="-122"/>
                </a:rPr>
                <a:t>的协议</a:t>
              </a:r>
              <a:endParaRPr lang="en-US" altLang="zh-CN">
                <a:ea typeface="思源黑体旧字形 Normal" panose="020B0400000000000000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188970" y="1739265"/>
            <a:ext cx="850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允许</a:t>
            </a:r>
            <a:r>
              <a:rPr lang="zh-CN" altLang="en-US">
                <a:solidFill>
                  <a:srgbClr val="0070C0"/>
                </a:solidFill>
              </a:rPr>
              <a:t>服务端主动向客户端</a:t>
            </a:r>
            <a:r>
              <a:rPr lang="zh-CN" altLang="en-US"/>
              <a:t>发送数据，只需要</a:t>
            </a:r>
            <a:r>
              <a:rPr lang="zh-CN" altLang="en-US">
                <a:solidFill>
                  <a:srgbClr val="0070C0"/>
                </a:solidFill>
              </a:rPr>
              <a:t>一次</a:t>
            </a:r>
            <a:r>
              <a:rPr lang="zh-CN" altLang="en-US"/>
              <a:t>握手，两者就可以创建</a:t>
            </a:r>
            <a:r>
              <a:rPr lang="zh-CN" altLang="en-US">
                <a:solidFill>
                  <a:srgbClr val="0070C0"/>
                </a:solidFill>
              </a:rPr>
              <a:t>持久性连接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98495" y="2211705"/>
            <a:ext cx="668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030A0"/>
                </a:solidFill>
              </a:rPr>
              <a:t>js</a:t>
            </a:r>
            <a:r>
              <a:rPr lang="zh-CN" altLang="en-US">
                <a:solidFill>
                  <a:srgbClr val="7030A0"/>
                </a:solidFill>
              </a:rPr>
              <a:t>建立</a:t>
            </a:r>
            <a:r>
              <a:rPr lang="en-US" altLang="zh-CN">
                <a:solidFill>
                  <a:srgbClr val="7030A0"/>
                </a:solidFill>
              </a:rPr>
              <a:t>websocket</a:t>
            </a:r>
            <a:r>
              <a:rPr lang="zh-CN" altLang="en-US">
                <a:solidFill>
                  <a:srgbClr val="7030A0"/>
                </a:solidFill>
              </a:rPr>
              <a:t>连接的方式（无需引入包）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56280" y="2786380"/>
            <a:ext cx="552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var </a:t>
            </a:r>
            <a:r>
              <a:rPr lang="en-US" altLang="zh-CN"/>
              <a:t>_websocket</a:t>
            </a:r>
            <a:r>
              <a:rPr lang="zh-CN" altLang="en-US"/>
              <a:t> = new WebSocket(url, [protocol] );</a:t>
            </a:r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 flipH="1" flipV="1">
            <a:off x="5508625" y="3348990"/>
            <a:ext cx="2060575" cy="98425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24195" y="3518535"/>
            <a:ext cx="1830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指定要连接的</a:t>
            </a:r>
            <a:r>
              <a:rPr lang="en-US" altLang="zh-CN"/>
              <a:t>url</a:t>
            </a:r>
            <a:r>
              <a:rPr lang="zh-CN" altLang="en-US"/>
              <a:t>（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服务端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 flipV="1">
            <a:off x="7644130" y="3348990"/>
            <a:ext cx="2856230" cy="98425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88605" y="3656965"/>
            <a:ext cx="236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指定</a:t>
            </a:r>
            <a:r>
              <a:rPr lang="zh-CN" altLang="en-US"/>
              <a:t>可接受的子协议</a:t>
            </a:r>
            <a:endParaRPr lang="zh-CN" altLang="en-US"/>
          </a:p>
        </p:txBody>
      </p:sp>
      <p:sp>
        <p:nvSpPr>
          <p:cNvPr id="20" name="单圆角矩形 19"/>
          <p:cNvSpPr/>
          <p:nvPr/>
        </p:nvSpPr>
        <p:spPr>
          <a:xfrm>
            <a:off x="3256280" y="4521835"/>
            <a:ext cx="7972425" cy="1792605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493770" y="4694555"/>
            <a:ext cx="647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</a:rPr>
              <a:t>并不是所有浏览器都支持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</a:rPr>
              <a:t>websocket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</a:rPr>
              <a:t>协议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</a:rPr>
              <a:t>最好加一层判断</a:t>
            </a: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70605" y="5062855"/>
            <a:ext cx="6517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if (</a:t>
            </a:r>
            <a:r>
              <a:rPr lang="en-US" altLang="zh-CN"/>
              <a:t>!</a:t>
            </a:r>
            <a:r>
              <a:rPr lang="zh-CN" altLang="en-US"/>
              <a:t>window.WebSocket){  </a:t>
            </a:r>
            <a:endParaRPr lang="zh-CN" altLang="en-US"/>
          </a:p>
          <a:p>
            <a:r>
              <a:rPr lang="zh-CN" altLang="en-US"/>
              <a:t>    alert("当前浏览器不支持</a:t>
            </a:r>
            <a:r>
              <a:rPr lang="en-US" altLang="zh-CN"/>
              <a:t>websocket</a:t>
            </a:r>
            <a:r>
              <a:rPr lang="zh-CN" altLang="en-US"/>
              <a:t>");  </a:t>
            </a:r>
            <a:endParaRPr lang="zh-CN" altLang="en-US"/>
          </a:p>
          <a:p>
            <a:r>
              <a:rPr lang="zh-CN" altLang="en-US"/>
              <a:t>    return;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31445" y="146050"/>
            <a:ext cx="2170430" cy="2170430"/>
            <a:chOff x="559" y="-2324"/>
            <a:chExt cx="3418" cy="3418"/>
          </a:xfrm>
        </p:grpSpPr>
        <p:sp>
          <p:nvSpPr>
            <p:cNvPr id="4" name="矩形 3"/>
            <p:cNvSpPr/>
            <p:nvPr/>
          </p:nvSpPr>
          <p:spPr>
            <a:xfrm>
              <a:off x="559" y="-2324"/>
              <a:ext cx="3418" cy="34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0" y="-1996"/>
              <a:ext cx="157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>
                  <a:ea typeface="思源黑体旧字形 Normal" panose="020B0400000000000000" charset="-122"/>
                </a:rPr>
                <a:t>区别</a:t>
              </a:r>
              <a:endParaRPr lang="zh-CN" altLang="en-US" sz="5400">
                <a:ea typeface="思源黑体旧字形 Normal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79" y="-348"/>
              <a:ext cx="4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altLang="zh-CN" sz="40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69565" y="707390"/>
            <a:ext cx="9023350" cy="5693410"/>
            <a:chOff x="6360" y="3689"/>
            <a:chExt cx="12491" cy="3420"/>
          </a:xfrm>
        </p:grpSpPr>
        <p:sp>
          <p:nvSpPr>
            <p:cNvPr id="12" name="矩形 11"/>
            <p:cNvSpPr/>
            <p:nvPr/>
          </p:nvSpPr>
          <p:spPr>
            <a:xfrm>
              <a:off x="6360" y="3689"/>
              <a:ext cx="12491" cy="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43" y="3785"/>
              <a:ext cx="11607" cy="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>
                  <a:ea typeface="思源黑体旧字形 Normal" panose="020B0400000000000000" charset="-122"/>
                </a:rPr>
                <a:t>很多网站为了实现推送，采用的是</a:t>
              </a:r>
              <a:r>
                <a:rPr lang="en-US" altLang="zh-CN">
                  <a:solidFill>
                    <a:srgbClr val="0070C0"/>
                  </a:solidFill>
                  <a:ea typeface="思源黑体旧字形 Normal" panose="020B0400000000000000" charset="-122"/>
                </a:rPr>
                <a:t>ajax</a:t>
              </a:r>
              <a:r>
                <a:rPr lang="zh-CN" altLang="en-US">
                  <a:solidFill>
                    <a:srgbClr val="0070C0"/>
                  </a:solidFill>
                  <a:ea typeface="思源黑体旧字形 Normal" panose="020B0400000000000000" charset="-122"/>
                </a:rPr>
                <a:t>轮询</a:t>
              </a:r>
              <a:r>
                <a:rPr lang="zh-CN" altLang="en-US">
                  <a:ea typeface="思源黑体旧字形 Normal" panose="020B0400000000000000" charset="-122"/>
                </a:rPr>
                <a:t>。在特定的</a:t>
              </a:r>
              <a:r>
                <a:rPr lang="zh-CN" altLang="en-US">
                  <a:solidFill>
                    <a:srgbClr val="0070C0"/>
                  </a:solidFill>
                  <a:ea typeface="思源黑体旧字形 Normal" panose="020B0400000000000000" charset="-122"/>
                </a:rPr>
                <a:t>时间间隔</a:t>
              </a:r>
              <a:r>
                <a:rPr lang="zh-CN" altLang="en-US">
                  <a:ea typeface="思源黑体旧字形 Normal" panose="020B0400000000000000" charset="-122"/>
                </a:rPr>
                <a:t>比如每秒向服务端发送</a:t>
              </a:r>
              <a:r>
                <a:rPr lang="en-US" altLang="zh-CN">
                  <a:ea typeface="思源黑体旧字形 Normal" panose="020B0400000000000000" charset="-122"/>
                </a:rPr>
                <a:t>http</a:t>
              </a:r>
              <a:r>
                <a:rPr lang="zh-CN" altLang="en-US">
                  <a:ea typeface="思源黑体旧字形 Normal" panose="020B0400000000000000" charset="-122"/>
                </a:rPr>
                <a:t>请求，然后由服务器返回给客户端最新数据。</a:t>
              </a:r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0845" y="2904490"/>
            <a:ext cx="6118225" cy="3383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96590" y="1560195"/>
            <a:ext cx="722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这样会带来的的问题是什么？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58490" y="2020570"/>
            <a:ext cx="823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请求可能包含</a:t>
            </a:r>
            <a:r>
              <a:rPr lang="zh-CN" altLang="en-US">
                <a:solidFill>
                  <a:schemeClr val="tx1"/>
                </a:solidFill>
              </a:rPr>
              <a:t>很长</a:t>
            </a:r>
            <a:r>
              <a:rPr lang="zh-CN" altLang="en-US"/>
              <a:t>的</a:t>
            </a:r>
            <a:r>
              <a:rPr lang="zh-CN" altLang="en-US">
                <a:solidFill>
                  <a:srgbClr val="0070C0"/>
                </a:solidFill>
              </a:rPr>
              <a:t>头部</a:t>
            </a:r>
            <a:r>
              <a:rPr lang="zh-CN" altLang="en-US"/>
              <a:t>，而真正</a:t>
            </a:r>
            <a:r>
              <a:rPr lang="zh-CN" altLang="en-US">
                <a:solidFill>
                  <a:srgbClr val="0070C0"/>
                </a:solidFill>
              </a:rPr>
              <a:t>有效的数据</a:t>
            </a:r>
            <a:r>
              <a:rPr lang="zh-CN" altLang="en-US"/>
              <a:t>只是</a:t>
            </a:r>
            <a:r>
              <a:rPr lang="zh-CN" altLang="en-US">
                <a:solidFill>
                  <a:schemeClr val="tx1"/>
                </a:solidFill>
              </a:rPr>
              <a:t>很小</a:t>
            </a:r>
            <a:r>
              <a:rPr lang="zh-CN" altLang="en-US"/>
              <a:t>的一部分，这样会浪费</a:t>
            </a:r>
            <a:r>
              <a:rPr lang="zh-CN" altLang="en-US">
                <a:solidFill>
                  <a:srgbClr val="0070C0"/>
                </a:solidFill>
              </a:rPr>
              <a:t>带宽</a:t>
            </a:r>
            <a:r>
              <a:rPr lang="zh-CN" altLang="en-US"/>
              <a:t>资源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31445" y="146050"/>
            <a:ext cx="2170430" cy="2170430"/>
            <a:chOff x="559" y="-2324"/>
            <a:chExt cx="3418" cy="3418"/>
          </a:xfrm>
        </p:grpSpPr>
        <p:sp>
          <p:nvSpPr>
            <p:cNvPr id="4" name="矩形 3"/>
            <p:cNvSpPr/>
            <p:nvPr/>
          </p:nvSpPr>
          <p:spPr>
            <a:xfrm>
              <a:off x="559" y="-2324"/>
              <a:ext cx="3418" cy="34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0" y="-1996"/>
              <a:ext cx="157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>
                  <a:ea typeface="思源黑体旧字形 Normal" panose="020B0400000000000000" charset="-122"/>
                </a:rPr>
                <a:t>方法</a:t>
              </a:r>
              <a:endParaRPr lang="zh-CN" altLang="en-US" sz="5400">
                <a:ea typeface="思源黑体旧字形 Normal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79" y="-348"/>
              <a:ext cx="4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altLang="zh-CN" sz="40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60040" y="707390"/>
            <a:ext cx="9023350" cy="5693410"/>
            <a:chOff x="6360" y="3689"/>
            <a:chExt cx="12491" cy="3420"/>
          </a:xfrm>
        </p:grpSpPr>
        <p:sp>
          <p:nvSpPr>
            <p:cNvPr id="12" name="矩形 11"/>
            <p:cNvSpPr/>
            <p:nvPr/>
          </p:nvSpPr>
          <p:spPr>
            <a:xfrm>
              <a:off x="6360" y="3689"/>
              <a:ext cx="12491" cy="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62" y="4025"/>
              <a:ext cx="11607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ea typeface="思源黑体旧字形 Normal" panose="020B0400000000000000" charset="-122"/>
                </a:rPr>
                <a:t>WebSocket.close([code[, reason]])                  </a:t>
              </a:r>
              <a:r>
                <a:rPr lang="zh-CN" altLang="en-US">
                  <a:ea typeface="思源黑体旧字形 Normal" panose="020B0400000000000000" charset="-122"/>
                </a:rPr>
                <a:t>关闭当前连接</a:t>
              </a:r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087971" y="1739060"/>
            <a:ext cx="83847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ea typeface="思源黑体旧字形 Normal" panose="020B0400000000000000" charset="-122"/>
              </a:rPr>
              <a:t>WebSocket.send(data)                                    向服务器发送数据</a:t>
            </a:r>
            <a:endParaRPr lang="zh-CN" altLang="en-US">
              <a:ea typeface="思源黑体旧字形 Normal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3795" y="354330"/>
            <a:ext cx="10013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ea typeface="思源黑体旧字形 Normal" panose="020B0400000000000000" charset="-122"/>
              </a:rPr>
              <a:t>常量</a:t>
            </a:r>
            <a:endParaRPr lang="zh-CN" altLang="en-US" sz="5400">
              <a:ea typeface="思源黑体旧字形 Normal" panose="020B0400000000000000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53795" y="502920"/>
            <a:ext cx="0" cy="1456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20390" y="2336800"/>
            <a:ext cx="7907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77540" y="2877820"/>
            <a:ext cx="7601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WebSocket.CONNECTING                                       </a:t>
            </a:r>
            <a:r>
              <a:rPr lang="en-US" altLang="zh-CN"/>
              <a:t>0</a:t>
            </a:r>
            <a:r>
              <a:rPr lang="zh-CN" altLang="en-US"/>
              <a:t>            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WebSocket.OPEN                                                     </a:t>
            </a:r>
            <a:r>
              <a:rPr lang="en-US" altLang="zh-CN"/>
              <a:t>1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WebSocket.OPEN                                                     </a:t>
            </a:r>
            <a:r>
              <a:rPr lang="en-US" altLang="zh-CN"/>
              <a:t>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WebSocket.CLOSED                                                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542665" y="2509520"/>
            <a:ext cx="219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0070C0"/>
                </a:solidFill>
              </a:rPr>
              <a:t>常量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85845" y="898525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0070C0"/>
                </a:solidFill>
              </a:rPr>
              <a:t>方法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70140" y="898525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0070C0"/>
                </a:solidFill>
              </a:rPr>
              <a:t>作用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70140" y="2423160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</a:rPr>
              <a:t>value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77540" y="5048885"/>
            <a:ext cx="8295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以上是WebSocket 构造函数的原型中存在的一些常量，可通过 WebSocket.readyState 对照上述常量判断 WebSocket 连接当前所处的状态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120390" y="4978400"/>
            <a:ext cx="2271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31445" y="146050"/>
            <a:ext cx="2170430" cy="2170430"/>
            <a:chOff x="559" y="-2324"/>
            <a:chExt cx="3418" cy="3418"/>
          </a:xfrm>
        </p:grpSpPr>
        <p:sp>
          <p:nvSpPr>
            <p:cNvPr id="4" name="矩形 3"/>
            <p:cNvSpPr/>
            <p:nvPr/>
          </p:nvSpPr>
          <p:spPr>
            <a:xfrm>
              <a:off x="559" y="-2324"/>
              <a:ext cx="3418" cy="34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0" y="-1996"/>
              <a:ext cx="157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>
                  <a:ea typeface="思源黑体旧字形 Normal" panose="020B0400000000000000" charset="-122"/>
                </a:rPr>
                <a:t>属性</a:t>
              </a:r>
              <a:endParaRPr lang="zh-CN" altLang="en-US" sz="5400">
                <a:ea typeface="思源黑体旧字形 Normal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79" y="-348"/>
              <a:ext cx="4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altLang="zh-CN" sz="40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69565" y="707390"/>
            <a:ext cx="9023350" cy="5693410"/>
            <a:chOff x="6360" y="3689"/>
            <a:chExt cx="12491" cy="3420"/>
          </a:xfrm>
        </p:grpSpPr>
        <p:sp>
          <p:nvSpPr>
            <p:cNvPr id="12" name="矩形 11"/>
            <p:cNvSpPr/>
            <p:nvPr/>
          </p:nvSpPr>
          <p:spPr>
            <a:xfrm>
              <a:off x="6360" y="3689"/>
              <a:ext cx="12491" cy="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43" y="3785"/>
              <a:ext cx="11607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092450" y="1003935"/>
          <a:ext cx="8558530" cy="32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295"/>
                <a:gridCol w="5182235"/>
              </a:tblGrid>
              <a:tr h="549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549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WebSocket.onopen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用于连接成功后的回调函数</a:t>
                      </a:r>
                      <a:endParaRPr lang="zh-CN" altLang="en-US"/>
                    </a:p>
                  </a:txBody>
                  <a:tcPr/>
                </a:tc>
              </a:tr>
              <a:tr h="549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WebSocket.onerror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用于指定连接失败后的回调函数</a:t>
                      </a:r>
                      <a:endParaRPr lang="zh-CN" altLang="en-US"/>
                    </a:p>
                  </a:txBody>
                  <a:tcPr/>
                </a:tc>
              </a:tr>
              <a:tr h="549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WebSocket.onmessage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用于指定当从服务器接受到信息时的回调函数</a:t>
                      </a:r>
                      <a:endParaRPr lang="zh-CN" altLang="en-US"/>
                    </a:p>
                  </a:txBody>
                  <a:tcPr/>
                </a:tc>
              </a:tr>
              <a:tr h="549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WebSocket.onclose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用于指定连接关闭后的回调函数</a:t>
                      </a: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WebSocket.readyState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当前的链接状态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192270" y="2439670"/>
            <a:ext cx="3433445" cy="1534795"/>
            <a:chOff x="1406" y="1096"/>
            <a:chExt cx="5407" cy="241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1406" y="1096"/>
              <a:ext cx="5407" cy="2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53" y="1796"/>
              <a:ext cx="5112" cy="1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ea typeface="思源黑体旧字形 Normal" panose="020B0400000000000000" charset="-122"/>
                </a:rPr>
                <a:t>python</a:t>
              </a:r>
              <a:r>
                <a:rPr lang="zh-CN" altLang="en-US" sz="3600">
                  <a:ea typeface="思源黑体旧字形 Normal" panose="020B0400000000000000" charset="-122"/>
                </a:rPr>
                <a:t>简介</a:t>
              </a:r>
              <a:endParaRPr lang="zh-CN" altLang="en-US" sz="3600">
                <a:ea typeface="思源黑体旧字形 Normal" panose="020B04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60960" y="146050"/>
            <a:ext cx="2330450" cy="2170430"/>
            <a:chOff x="433" y="-2324"/>
            <a:chExt cx="3670" cy="3418"/>
          </a:xfrm>
        </p:grpSpPr>
        <p:sp>
          <p:nvSpPr>
            <p:cNvPr id="4" name="矩形 3"/>
            <p:cNvSpPr/>
            <p:nvPr/>
          </p:nvSpPr>
          <p:spPr>
            <a:xfrm>
              <a:off x="559" y="-2324"/>
              <a:ext cx="3418" cy="34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33" y="-2061"/>
              <a:ext cx="367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400">
                  <a:ea typeface="思源黑体旧字形 Normal" panose="020B0400000000000000" charset="-122"/>
                </a:rPr>
                <a:t>python</a:t>
              </a:r>
              <a:endParaRPr lang="en-US" altLang="zh-CN" sz="5400">
                <a:ea typeface="思源黑体旧字形 Normal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79" y="-348"/>
              <a:ext cx="4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altLang="zh-CN" sz="4000">
                <a:ea typeface="思源黑体旧字形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16225" y="727075"/>
            <a:ext cx="9023350" cy="5693410"/>
            <a:chOff x="6360" y="3689"/>
            <a:chExt cx="12491" cy="3420"/>
          </a:xfrm>
        </p:grpSpPr>
        <p:sp>
          <p:nvSpPr>
            <p:cNvPr id="12" name="矩形 11"/>
            <p:cNvSpPr/>
            <p:nvPr/>
          </p:nvSpPr>
          <p:spPr>
            <a:xfrm>
              <a:off x="6360" y="3689"/>
              <a:ext cx="12491" cy="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思源黑体旧字形 Normal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43" y="3785"/>
              <a:ext cx="11607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ea typeface="思源黑体旧字形 Normal" panose="020B0400000000000000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22605" y="1339850"/>
            <a:ext cx="1121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简介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3081655" y="879475"/>
            <a:ext cx="8492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python</a:t>
            </a:r>
            <a:r>
              <a:rPr lang="zh-CN" altLang="en-US"/>
              <a:t>是一个</a:t>
            </a:r>
            <a:r>
              <a:rPr lang="zh-CN" altLang="en-US">
                <a:solidFill>
                  <a:srgbClr val="0070C0"/>
                </a:solidFill>
              </a:rPr>
              <a:t>面向对象</a:t>
            </a:r>
            <a:r>
              <a:rPr lang="zh-CN" altLang="en-US"/>
              <a:t>的动态类型语言，始于</a:t>
            </a:r>
            <a:r>
              <a:rPr lang="en-US" altLang="zh-CN"/>
              <a:t>1991</a:t>
            </a:r>
            <a:r>
              <a:rPr lang="zh-CN" altLang="en-US"/>
              <a:t>年，排在编程语言欢迎度</a:t>
            </a:r>
            <a:r>
              <a:rPr lang="zh-CN" altLang="en-US"/>
              <a:t>前列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81655" y="1339850"/>
            <a:ext cx="725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的设计哲学是</a:t>
            </a:r>
            <a:r>
              <a:rPr lang="zh-CN" altLang="en-US">
                <a:solidFill>
                  <a:srgbClr val="0070C0"/>
                </a:solidFill>
              </a:rPr>
              <a:t>优雅，明确，简单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81655" y="1798320"/>
            <a:ext cx="6935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python</a:t>
            </a:r>
            <a:r>
              <a:rPr lang="zh-CN" altLang="en-US"/>
              <a:t>是</a:t>
            </a:r>
            <a:r>
              <a:rPr lang="zh-CN" altLang="en-US">
                <a:solidFill>
                  <a:srgbClr val="0070C0"/>
                </a:solidFill>
              </a:rPr>
              <a:t>弱类型</a:t>
            </a:r>
            <a:r>
              <a:rPr lang="zh-CN" altLang="en-US"/>
              <a:t>语言，变量</a:t>
            </a:r>
            <a:r>
              <a:rPr lang="zh-CN" altLang="en-US">
                <a:solidFill>
                  <a:srgbClr val="0070C0"/>
                </a:solidFill>
              </a:rPr>
              <a:t>无需先声明</a:t>
            </a:r>
            <a:r>
              <a:rPr lang="zh-CN" altLang="en-US"/>
              <a:t>就可以</a:t>
            </a:r>
            <a:r>
              <a:rPr lang="zh-CN" altLang="en-US">
                <a:solidFill>
                  <a:srgbClr val="0070C0"/>
                </a:solidFill>
              </a:rPr>
              <a:t>赋值</a:t>
            </a:r>
            <a:r>
              <a:rPr lang="zh-CN" altLang="en-US"/>
              <a:t>，比较自由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81655" y="2247265"/>
            <a:ext cx="799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python</a:t>
            </a:r>
            <a:r>
              <a:rPr lang="zh-CN" altLang="en-US"/>
              <a:t>严格要求</a:t>
            </a:r>
            <a:r>
              <a:rPr lang="zh-CN" altLang="en-US">
                <a:solidFill>
                  <a:srgbClr val="0070C0"/>
                </a:solidFill>
              </a:rPr>
              <a:t>缩进对齐</a:t>
            </a:r>
            <a:r>
              <a:rPr lang="zh-CN" altLang="en-US"/>
              <a:t>，其含义等价于大括号，利于培养良好的编程习惯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81655" y="2710180"/>
            <a:ext cx="7993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python</a:t>
            </a:r>
            <a:r>
              <a:rPr lang="zh-CN" altLang="en-US"/>
              <a:t>是</a:t>
            </a:r>
            <a:r>
              <a:rPr lang="zh-CN" altLang="en-US">
                <a:solidFill>
                  <a:srgbClr val="0070C0"/>
                </a:solidFill>
              </a:rPr>
              <a:t>解释型</a:t>
            </a:r>
            <a:r>
              <a:rPr lang="zh-CN" altLang="en-US"/>
              <a:t>语言，在程序运行的时候对程序</a:t>
            </a:r>
            <a:r>
              <a:rPr lang="zh-CN" altLang="en-US">
                <a:solidFill>
                  <a:srgbClr val="0070C0"/>
                </a:solidFill>
              </a:rPr>
              <a:t>逐行</a:t>
            </a:r>
            <a:r>
              <a:rPr lang="zh-CN" altLang="en-US"/>
              <a:t>进行解释，因此即使有语句报错，出错</a:t>
            </a:r>
            <a:r>
              <a:rPr lang="zh-CN" altLang="en-US">
                <a:solidFill>
                  <a:srgbClr val="0070C0"/>
                </a:solidFill>
              </a:rPr>
              <a:t>前面的语句</a:t>
            </a:r>
            <a:r>
              <a:rPr lang="zh-CN" altLang="en-US"/>
              <a:t>也会正常执行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1655" y="3389630"/>
            <a:ext cx="7993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python</a:t>
            </a:r>
            <a:r>
              <a:rPr lang="zh-CN" altLang="en-US">
                <a:solidFill>
                  <a:srgbClr val="0070C0"/>
                </a:solidFill>
              </a:rPr>
              <a:t>安装</a:t>
            </a:r>
            <a:r>
              <a:rPr lang="zh-CN" altLang="en-US"/>
              <a:t>简单，完全</a:t>
            </a:r>
            <a:r>
              <a:rPr lang="zh-CN" altLang="en-US">
                <a:solidFill>
                  <a:srgbClr val="0070C0"/>
                </a:solidFill>
              </a:rPr>
              <a:t>开源</a:t>
            </a:r>
            <a:r>
              <a:rPr lang="zh-CN" altLang="en-US"/>
              <a:t>，开发工具</a:t>
            </a:r>
            <a:r>
              <a:rPr lang="zh-CN" altLang="en-US">
                <a:solidFill>
                  <a:srgbClr val="0070C0"/>
                </a:solidFill>
              </a:rPr>
              <a:t>灵活</a:t>
            </a:r>
            <a:r>
              <a:rPr lang="zh-CN" altLang="en-US"/>
              <a:t>，无需像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c++</a:t>
            </a:r>
            <a:r>
              <a:rPr lang="zh-CN" altLang="en-US"/>
              <a:t>那样安装动辄几十</a:t>
            </a:r>
            <a:r>
              <a:rPr lang="en-US" altLang="zh-CN"/>
              <a:t>g</a:t>
            </a:r>
            <a:r>
              <a:rPr lang="zh-CN" altLang="en-US"/>
              <a:t>还收费的开发工具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80180" y="4882515"/>
            <a:ext cx="7256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       </a:t>
            </a:r>
            <a:r>
              <a:rPr lang="zh-CN" altLang="en-US">
                <a:solidFill>
                  <a:srgbClr val="0070C0"/>
                </a:solidFill>
              </a:rPr>
              <a:t>其实利用</a:t>
            </a:r>
            <a:r>
              <a:rPr lang="en-US" altLang="zh-CN">
                <a:solidFill>
                  <a:srgbClr val="0070C0"/>
                </a:solidFill>
              </a:rPr>
              <a:t>node</a:t>
            </a:r>
            <a:r>
              <a:rPr lang="zh-CN" altLang="en-US">
                <a:solidFill>
                  <a:srgbClr val="0070C0"/>
                </a:solidFill>
              </a:rPr>
              <a:t>实现是最好的，不仅和前端用同一套语法，而且只需要一条语句就能把前后端服务一起启动起来，初期也尝试了一会儿</a:t>
            </a:r>
            <a:r>
              <a:rPr lang="zh-CN" altLang="en-US">
                <a:solidFill>
                  <a:srgbClr val="0070C0"/>
                </a:solidFill>
              </a:rPr>
              <a:t>没搞起来，还是</a:t>
            </a:r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有把握一点。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TABLE_BEAUTIFY" val="smartTable{62f9a660-c49b-4db8-b6cf-43f1fbee3c85}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REFSHAPE" val="410862108"/>
  <p:tag name="KSO_WM_UNIT_PLACING_PICTURE_USER_VIEWPORT" val="{&quot;height&quot;:8475,&quot;width&quot;:14625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思源黑体旧字形 Normal"/>
        <a:cs typeface=""/>
      </a:majorFont>
      <a:minorFont>
        <a:latin typeface="Arial"/>
        <a:ea typeface="思源黑体旧字形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2482</Words>
  <Application>WPS 演示</Application>
  <PresentationFormat>宽屏</PresentationFormat>
  <Paragraphs>277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思源黑体旧字形 Normal</vt:lpstr>
      <vt:lpstr>微软雅黑</vt:lpstr>
      <vt:lpstr>黑体</vt:lpstr>
      <vt:lpstr>Arial Unicode MS</vt:lpstr>
      <vt:lpstr>思源黑体旧字形 Normal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杨康</cp:lastModifiedBy>
  <cp:revision>22</cp:revision>
  <dcterms:created xsi:type="dcterms:W3CDTF">2019-10-23T07:20:00Z</dcterms:created>
  <dcterms:modified xsi:type="dcterms:W3CDTF">2019-12-31T09:23:31Z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