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275" r:id="rId2"/>
    <p:sldId id="227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7AF1B6-6FF1-7543-AC6C-7D0535AFB76D}" type="datetimeFigureOut">
              <a:rPr lang="en-US" smtClean="0"/>
              <a:t>5/8/20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FE9B6-F8B4-ED40-9448-1200EA20283F}" type="slidenum">
              <a:rPr lang="en-US" smtClean="0"/>
              <a:t>‹#›</a:t>
            </a:fld>
            <a:endParaRPr lang="en-US"/>
          </a:p>
        </p:txBody>
      </p:sp>
    </p:spTree>
    <p:extLst>
      <p:ext uri="{BB962C8B-B14F-4D97-AF65-F5344CB8AC3E}">
        <p14:creationId xmlns:p14="http://schemas.microsoft.com/office/powerpoint/2010/main" val="3182792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t>
            </a:r>
            <a:r>
              <a:rPr lang="en-US" dirty="0" err="1"/>
              <a:t>cardspal’s</a:t>
            </a:r>
            <a:r>
              <a:rPr lang="en-US" dirty="0"/>
              <a:t> journey to production-grade serverless architecture is not a small and easy feat. It took places over several weeks and months. The very step for us is to diagnose the performance problems found in their app using some of the lambda functions. In that session, we use X-ray to trace and realize that we need to adjust the amount of RAMs given to the function for their code to run faster from 1min to less than 2 seconds. It is still not that fast but it at least allows the app to function much quicker. Next, we deep-dive on AWS Amplify and AppSync where it gives the mobile developer an easier way to query the right amount data he needs from the app while reducing the burden to maintain lambdas that are doing simple jobs. At the same time, they also moved to Cognito for both user authentication and authorization. And that later on, Cognito is used at every AWS resources to provide the right amount of access to the app. Concurrently, when the mobile developer was doing all these. The backend engineer moved his entire codes to a central repository where he can safely stores and manage his codes. And run them via AWS Cloud9 which is an online IDE that AWS provides. That way, if his laptop is gone, we can still run the scripts somewhere. They also migrate the scripts to Step Functions where it can manage state and do retries systemically and automatically on its own. Later on, of course, that script is moved to a proper CI/CD with </a:t>
            </a:r>
            <a:r>
              <a:rPr lang="en-US" dirty="0" err="1"/>
              <a:t>CodeBuild</a:t>
            </a:r>
            <a:r>
              <a:rPr lang="en-US" dirty="0"/>
              <a:t> and </a:t>
            </a:r>
            <a:r>
              <a:rPr lang="en-US" dirty="0" err="1"/>
              <a:t>CodePipeline</a:t>
            </a:r>
            <a:r>
              <a:rPr lang="en-US" dirty="0"/>
              <a:t>. After we did all of these, things started to get more interesting where the team is started to think about analytics and push notifications to engage their users better. That’s where Amazon Pinpoint comes in and they also push the data to Kinesis afterward to do other processing in Lambda. All these hard works are done. Now, Salm, what’s next for </a:t>
            </a:r>
            <a:r>
              <a:rPr lang="en-US" dirty="0" err="1"/>
              <a:t>CardsPal</a:t>
            </a:r>
            <a:r>
              <a:rPr lang="en-US" dirty="0"/>
              <a:t>?</a:t>
            </a:r>
          </a:p>
        </p:txBody>
      </p:sp>
      <p:sp>
        <p:nvSpPr>
          <p:cNvPr id="4" name="Header Placeholder 3"/>
          <p:cNvSpPr>
            <a:spLocks noGrp="1"/>
          </p:cNvSpPr>
          <p:nvPr>
            <p:ph type="hdr" sz="quarter"/>
          </p:nvPr>
        </p:nvSpPr>
        <p:spPr/>
        <p:txBody>
          <a:bodyPr/>
          <a:lstStyle/>
          <a:p>
            <a:r>
              <a:rPr lang="en-US"/>
              <a:t>AWS SKO Event 2019</a:t>
            </a:r>
            <a:endParaRPr lang="en-US" dirty="0"/>
          </a:p>
        </p:txBody>
      </p:sp>
      <p:sp>
        <p:nvSpPr>
          <p:cNvPr id="5" name="Footer Placeholder 4"/>
          <p:cNvSpPr>
            <a:spLocks noGrp="1"/>
          </p:cNvSpPr>
          <p:nvPr>
            <p:ph type="ftr" sz="quarter" idx="4"/>
          </p:nvPr>
        </p:nvSpPr>
        <p:spPr/>
        <p:txBody>
          <a:bodyPr/>
          <a:lstStyle/>
          <a:p>
            <a:r>
              <a:rPr lang="en-US" altLang="x-none" sz="700">
                <a:solidFill>
                  <a:srgbClr val="282828"/>
                </a:solidFill>
                <a:latin typeface="Amazon Ember" charset="0"/>
                <a:ea typeface="Amazon Ember" charset="0"/>
                <a:cs typeface="Amazon Ember" charset="0"/>
              </a:rPr>
              <a:t>© 2018, Amazon Web Services, Inc. or its Affiliates. All rights reserved.</a:t>
            </a:r>
            <a:endParaRPr lang="en-US" altLang="x-none" sz="700" dirty="0">
              <a:solidFill>
                <a:srgbClr val="282828"/>
              </a:solidFill>
              <a:latin typeface="Amazon Ember" charset="0"/>
              <a:ea typeface="Amazon Ember" charset="0"/>
              <a:cs typeface="Amazon Ember" charset="0"/>
            </a:endParaRPr>
          </a:p>
        </p:txBody>
      </p:sp>
      <p:sp>
        <p:nvSpPr>
          <p:cNvPr id="6" name="Date Placeholder 5"/>
          <p:cNvSpPr>
            <a:spLocks noGrp="1"/>
          </p:cNvSpPr>
          <p:nvPr>
            <p:ph type="dt" idx="1"/>
          </p:nvPr>
        </p:nvSpPr>
        <p:spPr/>
        <p:txBody>
          <a:bodyPr/>
          <a:lstStyle/>
          <a:p>
            <a:fld id="{FFF12E51-CEF6-41C7-A61A-4B226C93BB6F}" type="datetime8">
              <a:rPr lang="en-US" smtClean="0"/>
              <a:t>5/8/20 4:08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157954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t>
            </a:r>
            <a:r>
              <a:rPr lang="en-US" dirty="0" err="1"/>
              <a:t>cardspal’s</a:t>
            </a:r>
            <a:r>
              <a:rPr lang="en-US" dirty="0"/>
              <a:t> journey to production-grade serverless architecture is not a small and easy feat. It took places over several weeks and months. The very step for us is to diagnose the performance problems found in their app using some of the lambda functions. In that session, we use X-ray to trace and realize that we need to adjust the amount of RAMs given to the function for their code to run faster from 1min to less than 2 seconds. It is still not that fast but it at least allows the app to function much quicker. Next, we deep-dive on AWS Amplify and AppSync where it gives the mobile developer an easier way to query the right amount data he needs from the app while reducing the burden to maintain lambdas that are doing simple jobs. At the same time, they also moved to Cognito for both user authentication and authorization. And that later on, Cognito is used at every AWS resources to provide the right amount of access to the app. Concurrently, when the mobile developer was doing all these. The backend engineer moved his entire codes to a central repository where he can safely stores and manage his codes. And run them via AWS Cloud9 which is an online IDE that AWS provides. That way, if his laptop is gone, we can still run the scripts somewhere. They also migrate the scripts to Step Functions where it can manage state and do retries systemically and automatically on its own. Later on, of course, that script is moved to a proper CI/CD with </a:t>
            </a:r>
            <a:r>
              <a:rPr lang="en-US" dirty="0" err="1"/>
              <a:t>CodeBuild</a:t>
            </a:r>
            <a:r>
              <a:rPr lang="en-US" dirty="0"/>
              <a:t> and </a:t>
            </a:r>
            <a:r>
              <a:rPr lang="en-US" dirty="0" err="1"/>
              <a:t>CodePipeline</a:t>
            </a:r>
            <a:r>
              <a:rPr lang="en-US" dirty="0"/>
              <a:t>. After we did all of these, things started to get more interesting where the team is started to think about analytics and push notifications to engage their users better. That’s where Amazon Pinpoint comes in and they also push the data to Kinesis afterward to do other processing in Lambda. All these hard works are done. Now, Salm, what’s next for </a:t>
            </a:r>
            <a:r>
              <a:rPr lang="en-US" dirty="0" err="1"/>
              <a:t>CardsPal</a:t>
            </a:r>
            <a:r>
              <a:rPr lang="en-US" dirty="0"/>
              <a:t>?</a:t>
            </a:r>
          </a:p>
        </p:txBody>
      </p:sp>
      <p:sp>
        <p:nvSpPr>
          <p:cNvPr id="4" name="Header Placeholder 3"/>
          <p:cNvSpPr>
            <a:spLocks noGrp="1"/>
          </p:cNvSpPr>
          <p:nvPr>
            <p:ph type="hdr" sz="quarter"/>
          </p:nvPr>
        </p:nvSpPr>
        <p:spPr/>
        <p:txBody>
          <a:bodyPr/>
          <a:lstStyle/>
          <a:p>
            <a:r>
              <a:rPr lang="en-US"/>
              <a:t>AWS SKO Event 2019</a:t>
            </a:r>
            <a:endParaRPr lang="en-US" dirty="0"/>
          </a:p>
        </p:txBody>
      </p:sp>
      <p:sp>
        <p:nvSpPr>
          <p:cNvPr id="5" name="Footer Placeholder 4"/>
          <p:cNvSpPr>
            <a:spLocks noGrp="1"/>
          </p:cNvSpPr>
          <p:nvPr>
            <p:ph type="ftr" sz="quarter" idx="4"/>
          </p:nvPr>
        </p:nvSpPr>
        <p:spPr/>
        <p:txBody>
          <a:bodyPr/>
          <a:lstStyle/>
          <a:p>
            <a:r>
              <a:rPr lang="en-US" altLang="x-none" sz="700">
                <a:solidFill>
                  <a:srgbClr val="282828"/>
                </a:solidFill>
                <a:latin typeface="Amazon Ember" charset="0"/>
                <a:ea typeface="Amazon Ember" charset="0"/>
                <a:cs typeface="Amazon Ember" charset="0"/>
              </a:rPr>
              <a:t>© 2018, Amazon Web Services, Inc. or its Affiliates. All rights reserved.</a:t>
            </a:r>
            <a:endParaRPr lang="en-US" altLang="x-none" sz="700" dirty="0">
              <a:solidFill>
                <a:srgbClr val="282828"/>
              </a:solidFill>
              <a:latin typeface="Amazon Ember" charset="0"/>
              <a:ea typeface="Amazon Ember" charset="0"/>
              <a:cs typeface="Amazon Ember" charset="0"/>
            </a:endParaRPr>
          </a:p>
        </p:txBody>
      </p:sp>
      <p:sp>
        <p:nvSpPr>
          <p:cNvPr id="6" name="Date Placeholder 5"/>
          <p:cNvSpPr>
            <a:spLocks noGrp="1"/>
          </p:cNvSpPr>
          <p:nvPr>
            <p:ph type="dt" idx="1"/>
          </p:nvPr>
        </p:nvSpPr>
        <p:spPr/>
        <p:txBody>
          <a:bodyPr/>
          <a:lstStyle/>
          <a:p>
            <a:fld id="{FFF12E51-CEF6-41C7-A61A-4B226C93BB6F}" type="datetime8">
              <a:rPr lang="en-US" smtClean="0"/>
              <a:t>5/8/20 4:11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476020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6C4F6-C31C-E04F-8713-A117A965F1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23F4C3-D91D-5F4C-8F98-C06415A10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376C93-ACC6-9243-8402-A4C5B192B5DE}"/>
              </a:ext>
            </a:extLst>
          </p:cNvPr>
          <p:cNvSpPr>
            <a:spLocks noGrp="1"/>
          </p:cNvSpPr>
          <p:nvPr>
            <p:ph type="dt" sz="half" idx="10"/>
          </p:nvPr>
        </p:nvSpPr>
        <p:spPr/>
        <p:txBody>
          <a:bodyPr/>
          <a:lstStyle/>
          <a:p>
            <a:fld id="{6B87285C-1C2F-E74F-8C1A-627626474F13}" type="datetimeFigureOut">
              <a:rPr lang="en-US" smtClean="0"/>
              <a:t>5/8/20</a:t>
            </a:fld>
            <a:endParaRPr lang="en-US"/>
          </a:p>
        </p:txBody>
      </p:sp>
      <p:sp>
        <p:nvSpPr>
          <p:cNvPr id="5" name="Footer Placeholder 4">
            <a:extLst>
              <a:ext uri="{FF2B5EF4-FFF2-40B4-BE49-F238E27FC236}">
                <a16:creationId xmlns:a16="http://schemas.microsoft.com/office/drawing/2014/main" id="{83EA37D9-407E-CB45-81D1-60576D0355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2228C-4E3F-1442-A90C-B90411C4A6A2}"/>
              </a:ext>
            </a:extLst>
          </p:cNvPr>
          <p:cNvSpPr>
            <a:spLocks noGrp="1"/>
          </p:cNvSpPr>
          <p:nvPr>
            <p:ph type="sldNum" sz="quarter" idx="12"/>
          </p:nvPr>
        </p:nvSpPr>
        <p:spPr/>
        <p:txBody>
          <a:bodyPr/>
          <a:lstStyle/>
          <a:p>
            <a:fld id="{E08B3A14-0D40-1943-8F03-AFDFE853EB2D}" type="slidenum">
              <a:rPr lang="en-US" smtClean="0"/>
              <a:t>‹#›</a:t>
            </a:fld>
            <a:endParaRPr lang="en-US"/>
          </a:p>
        </p:txBody>
      </p:sp>
    </p:spTree>
    <p:extLst>
      <p:ext uri="{BB962C8B-B14F-4D97-AF65-F5344CB8AC3E}">
        <p14:creationId xmlns:p14="http://schemas.microsoft.com/office/powerpoint/2010/main" val="371930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94E67-F227-9944-A57F-BEC652AAF1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1742C0-3C65-6847-97D1-521D16C8AC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868B80-4FED-EA40-96EA-4C1B32A3CCEA}"/>
              </a:ext>
            </a:extLst>
          </p:cNvPr>
          <p:cNvSpPr>
            <a:spLocks noGrp="1"/>
          </p:cNvSpPr>
          <p:nvPr>
            <p:ph type="dt" sz="half" idx="10"/>
          </p:nvPr>
        </p:nvSpPr>
        <p:spPr/>
        <p:txBody>
          <a:bodyPr/>
          <a:lstStyle/>
          <a:p>
            <a:fld id="{6B87285C-1C2F-E74F-8C1A-627626474F13}" type="datetimeFigureOut">
              <a:rPr lang="en-US" smtClean="0"/>
              <a:t>5/8/20</a:t>
            </a:fld>
            <a:endParaRPr lang="en-US"/>
          </a:p>
        </p:txBody>
      </p:sp>
      <p:sp>
        <p:nvSpPr>
          <p:cNvPr id="5" name="Footer Placeholder 4">
            <a:extLst>
              <a:ext uri="{FF2B5EF4-FFF2-40B4-BE49-F238E27FC236}">
                <a16:creationId xmlns:a16="http://schemas.microsoft.com/office/drawing/2014/main" id="{C9B2BF5F-9ACE-7D4B-A6D0-8FC83421F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02678-B977-BC49-B6B1-9438862766EF}"/>
              </a:ext>
            </a:extLst>
          </p:cNvPr>
          <p:cNvSpPr>
            <a:spLocks noGrp="1"/>
          </p:cNvSpPr>
          <p:nvPr>
            <p:ph type="sldNum" sz="quarter" idx="12"/>
          </p:nvPr>
        </p:nvSpPr>
        <p:spPr/>
        <p:txBody>
          <a:bodyPr/>
          <a:lstStyle/>
          <a:p>
            <a:fld id="{E08B3A14-0D40-1943-8F03-AFDFE853EB2D}" type="slidenum">
              <a:rPr lang="en-US" smtClean="0"/>
              <a:t>‹#›</a:t>
            </a:fld>
            <a:endParaRPr lang="en-US"/>
          </a:p>
        </p:txBody>
      </p:sp>
    </p:spTree>
    <p:extLst>
      <p:ext uri="{BB962C8B-B14F-4D97-AF65-F5344CB8AC3E}">
        <p14:creationId xmlns:p14="http://schemas.microsoft.com/office/powerpoint/2010/main" val="931624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FAA6BA-88BD-A14B-8F47-D071E86510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0080EA-8330-1E4D-9D53-4778FA7F3D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9F156-72D2-B54F-BC90-E86D6CEF4EED}"/>
              </a:ext>
            </a:extLst>
          </p:cNvPr>
          <p:cNvSpPr>
            <a:spLocks noGrp="1"/>
          </p:cNvSpPr>
          <p:nvPr>
            <p:ph type="dt" sz="half" idx="10"/>
          </p:nvPr>
        </p:nvSpPr>
        <p:spPr/>
        <p:txBody>
          <a:bodyPr/>
          <a:lstStyle/>
          <a:p>
            <a:fld id="{6B87285C-1C2F-E74F-8C1A-627626474F13}" type="datetimeFigureOut">
              <a:rPr lang="en-US" smtClean="0"/>
              <a:t>5/8/20</a:t>
            </a:fld>
            <a:endParaRPr lang="en-US"/>
          </a:p>
        </p:txBody>
      </p:sp>
      <p:sp>
        <p:nvSpPr>
          <p:cNvPr id="5" name="Footer Placeholder 4">
            <a:extLst>
              <a:ext uri="{FF2B5EF4-FFF2-40B4-BE49-F238E27FC236}">
                <a16:creationId xmlns:a16="http://schemas.microsoft.com/office/drawing/2014/main" id="{9A6DC140-C690-3241-AFA7-6D8D20C3A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61D0F-C434-F94C-86E2-F9A8A1A2DDDC}"/>
              </a:ext>
            </a:extLst>
          </p:cNvPr>
          <p:cNvSpPr>
            <a:spLocks noGrp="1"/>
          </p:cNvSpPr>
          <p:nvPr>
            <p:ph type="sldNum" sz="quarter" idx="12"/>
          </p:nvPr>
        </p:nvSpPr>
        <p:spPr/>
        <p:txBody>
          <a:bodyPr/>
          <a:lstStyle/>
          <a:p>
            <a:fld id="{E08B3A14-0D40-1943-8F03-AFDFE853EB2D}" type="slidenum">
              <a:rPr lang="en-US" smtClean="0"/>
              <a:t>‹#›</a:t>
            </a:fld>
            <a:endParaRPr lang="en-US"/>
          </a:p>
        </p:txBody>
      </p:sp>
    </p:spTree>
    <p:extLst>
      <p:ext uri="{BB962C8B-B14F-4D97-AF65-F5344CB8AC3E}">
        <p14:creationId xmlns:p14="http://schemas.microsoft.com/office/powerpoint/2010/main" val="182324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_Only">
    <p:bg bwMode="lt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875" y="289511"/>
            <a:ext cx="11652356" cy="899665"/>
          </a:xfrm>
        </p:spPr>
        <p:txBody>
          <a:bodyPr lIns="182880" tIns="146304" rIns="182880" bIns="146304"/>
          <a:lstStyle>
            <a:lvl1pPr>
              <a:defRPr/>
            </a:lvl1pPr>
          </a:lstStyle>
          <a:p>
            <a:r>
              <a:rPr lang="en-US" dirty="0"/>
              <a:t>Click to edit master title style</a:t>
            </a:r>
          </a:p>
        </p:txBody>
      </p:sp>
    </p:spTree>
    <p:extLst>
      <p:ext uri="{BB962C8B-B14F-4D97-AF65-F5344CB8AC3E}">
        <p14:creationId xmlns:p14="http://schemas.microsoft.com/office/powerpoint/2010/main" val="4182266589"/>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A495-4568-8E40-B207-17735A2A34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53DC39-CB2A-0745-B462-F20DF46FCE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6B8FD-5038-8749-B108-61990E9C3150}"/>
              </a:ext>
            </a:extLst>
          </p:cNvPr>
          <p:cNvSpPr>
            <a:spLocks noGrp="1"/>
          </p:cNvSpPr>
          <p:nvPr>
            <p:ph type="dt" sz="half" idx="10"/>
          </p:nvPr>
        </p:nvSpPr>
        <p:spPr/>
        <p:txBody>
          <a:bodyPr/>
          <a:lstStyle/>
          <a:p>
            <a:fld id="{6B87285C-1C2F-E74F-8C1A-627626474F13}" type="datetimeFigureOut">
              <a:rPr lang="en-US" smtClean="0"/>
              <a:t>5/8/20</a:t>
            </a:fld>
            <a:endParaRPr lang="en-US"/>
          </a:p>
        </p:txBody>
      </p:sp>
      <p:sp>
        <p:nvSpPr>
          <p:cNvPr id="5" name="Footer Placeholder 4">
            <a:extLst>
              <a:ext uri="{FF2B5EF4-FFF2-40B4-BE49-F238E27FC236}">
                <a16:creationId xmlns:a16="http://schemas.microsoft.com/office/drawing/2014/main" id="{E060AE01-C969-6943-8CB5-8430E0A08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67C146-56D9-4C4C-A335-B59D0E94E70B}"/>
              </a:ext>
            </a:extLst>
          </p:cNvPr>
          <p:cNvSpPr>
            <a:spLocks noGrp="1"/>
          </p:cNvSpPr>
          <p:nvPr>
            <p:ph type="sldNum" sz="quarter" idx="12"/>
          </p:nvPr>
        </p:nvSpPr>
        <p:spPr/>
        <p:txBody>
          <a:bodyPr/>
          <a:lstStyle/>
          <a:p>
            <a:fld id="{E08B3A14-0D40-1943-8F03-AFDFE853EB2D}" type="slidenum">
              <a:rPr lang="en-US" smtClean="0"/>
              <a:t>‹#›</a:t>
            </a:fld>
            <a:endParaRPr lang="en-US"/>
          </a:p>
        </p:txBody>
      </p:sp>
    </p:spTree>
    <p:extLst>
      <p:ext uri="{BB962C8B-B14F-4D97-AF65-F5344CB8AC3E}">
        <p14:creationId xmlns:p14="http://schemas.microsoft.com/office/powerpoint/2010/main" val="125825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7958D-FE8A-4D4C-A835-68E6FE929A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212B1F-DE81-DA47-8F6B-5505FA7316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524863-E325-4046-A444-EB9853EFEDBA}"/>
              </a:ext>
            </a:extLst>
          </p:cNvPr>
          <p:cNvSpPr>
            <a:spLocks noGrp="1"/>
          </p:cNvSpPr>
          <p:nvPr>
            <p:ph type="dt" sz="half" idx="10"/>
          </p:nvPr>
        </p:nvSpPr>
        <p:spPr/>
        <p:txBody>
          <a:bodyPr/>
          <a:lstStyle/>
          <a:p>
            <a:fld id="{6B87285C-1C2F-E74F-8C1A-627626474F13}" type="datetimeFigureOut">
              <a:rPr lang="en-US" smtClean="0"/>
              <a:t>5/8/20</a:t>
            </a:fld>
            <a:endParaRPr lang="en-US"/>
          </a:p>
        </p:txBody>
      </p:sp>
      <p:sp>
        <p:nvSpPr>
          <p:cNvPr id="5" name="Footer Placeholder 4">
            <a:extLst>
              <a:ext uri="{FF2B5EF4-FFF2-40B4-BE49-F238E27FC236}">
                <a16:creationId xmlns:a16="http://schemas.microsoft.com/office/drawing/2014/main" id="{2AF0E973-3E80-5643-91B4-1392D88E5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D21721-8B32-E34A-9E2D-F0F65A839141}"/>
              </a:ext>
            </a:extLst>
          </p:cNvPr>
          <p:cNvSpPr>
            <a:spLocks noGrp="1"/>
          </p:cNvSpPr>
          <p:nvPr>
            <p:ph type="sldNum" sz="quarter" idx="12"/>
          </p:nvPr>
        </p:nvSpPr>
        <p:spPr/>
        <p:txBody>
          <a:bodyPr/>
          <a:lstStyle/>
          <a:p>
            <a:fld id="{E08B3A14-0D40-1943-8F03-AFDFE853EB2D}" type="slidenum">
              <a:rPr lang="en-US" smtClean="0"/>
              <a:t>‹#›</a:t>
            </a:fld>
            <a:endParaRPr lang="en-US"/>
          </a:p>
        </p:txBody>
      </p:sp>
    </p:spTree>
    <p:extLst>
      <p:ext uri="{BB962C8B-B14F-4D97-AF65-F5344CB8AC3E}">
        <p14:creationId xmlns:p14="http://schemas.microsoft.com/office/powerpoint/2010/main" val="398540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599E-B334-D842-9CF1-F9DBC1514F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8F7F3-559B-6D40-8B14-F8805F281C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BFBB17-49B0-284C-AA0E-BBD2CE6AAD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E1DBBF-CA59-0440-A552-BDE424E8B093}"/>
              </a:ext>
            </a:extLst>
          </p:cNvPr>
          <p:cNvSpPr>
            <a:spLocks noGrp="1"/>
          </p:cNvSpPr>
          <p:nvPr>
            <p:ph type="dt" sz="half" idx="10"/>
          </p:nvPr>
        </p:nvSpPr>
        <p:spPr/>
        <p:txBody>
          <a:bodyPr/>
          <a:lstStyle/>
          <a:p>
            <a:fld id="{6B87285C-1C2F-E74F-8C1A-627626474F13}" type="datetimeFigureOut">
              <a:rPr lang="en-US" smtClean="0"/>
              <a:t>5/8/20</a:t>
            </a:fld>
            <a:endParaRPr lang="en-US"/>
          </a:p>
        </p:txBody>
      </p:sp>
      <p:sp>
        <p:nvSpPr>
          <p:cNvPr id="6" name="Footer Placeholder 5">
            <a:extLst>
              <a:ext uri="{FF2B5EF4-FFF2-40B4-BE49-F238E27FC236}">
                <a16:creationId xmlns:a16="http://schemas.microsoft.com/office/drawing/2014/main" id="{DDCFEE5F-BBE2-6543-9CC0-5752123DD3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08CD3-EF67-2E42-8CD3-8DA834879745}"/>
              </a:ext>
            </a:extLst>
          </p:cNvPr>
          <p:cNvSpPr>
            <a:spLocks noGrp="1"/>
          </p:cNvSpPr>
          <p:nvPr>
            <p:ph type="sldNum" sz="quarter" idx="12"/>
          </p:nvPr>
        </p:nvSpPr>
        <p:spPr/>
        <p:txBody>
          <a:bodyPr/>
          <a:lstStyle/>
          <a:p>
            <a:fld id="{E08B3A14-0D40-1943-8F03-AFDFE853EB2D}" type="slidenum">
              <a:rPr lang="en-US" smtClean="0"/>
              <a:t>‹#›</a:t>
            </a:fld>
            <a:endParaRPr lang="en-US"/>
          </a:p>
        </p:txBody>
      </p:sp>
    </p:spTree>
    <p:extLst>
      <p:ext uri="{BB962C8B-B14F-4D97-AF65-F5344CB8AC3E}">
        <p14:creationId xmlns:p14="http://schemas.microsoft.com/office/powerpoint/2010/main" val="1460622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48D18-1637-A54D-AECA-92823D30EA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03D6AF-C51B-B74F-92E9-5C484391D7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DFFBBD-2F23-284D-ABC0-1020748BEE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88CB21-776B-7341-814C-F7B33EE30C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81CC7A-B964-B343-8250-20B8D42919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62C17F-22ED-7042-9390-83B54861A3B5}"/>
              </a:ext>
            </a:extLst>
          </p:cNvPr>
          <p:cNvSpPr>
            <a:spLocks noGrp="1"/>
          </p:cNvSpPr>
          <p:nvPr>
            <p:ph type="dt" sz="half" idx="10"/>
          </p:nvPr>
        </p:nvSpPr>
        <p:spPr/>
        <p:txBody>
          <a:bodyPr/>
          <a:lstStyle/>
          <a:p>
            <a:fld id="{6B87285C-1C2F-E74F-8C1A-627626474F13}" type="datetimeFigureOut">
              <a:rPr lang="en-US" smtClean="0"/>
              <a:t>5/8/20</a:t>
            </a:fld>
            <a:endParaRPr lang="en-US"/>
          </a:p>
        </p:txBody>
      </p:sp>
      <p:sp>
        <p:nvSpPr>
          <p:cNvPr id="8" name="Footer Placeholder 7">
            <a:extLst>
              <a:ext uri="{FF2B5EF4-FFF2-40B4-BE49-F238E27FC236}">
                <a16:creationId xmlns:a16="http://schemas.microsoft.com/office/drawing/2014/main" id="{64ED8DAD-8F48-2B4C-9E80-8087063187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BBA7FF-A622-DC43-93BE-00B78FDA75B6}"/>
              </a:ext>
            </a:extLst>
          </p:cNvPr>
          <p:cNvSpPr>
            <a:spLocks noGrp="1"/>
          </p:cNvSpPr>
          <p:nvPr>
            <p:ph type="sldNum" sz="quarter" idx="12"/>
          </p:nvPr>
        </p:nvSpPr>
        <p:spPr/>
        <p:txBody>
          <a:bodyPr/>
          <a:lstStyle/>
          <a:p>
            <a:fld id="{E08B3A14-0D40-1943-8F03-AFDFE853EB2D}" type="slidenum">
              <a:rPr lang="en-US" smtClean="0"/>
              <a:t>‹#›</a:t>
            </a:fld>
            <a:endParaRPr lang="en-US"/>
          </a:p>
        </p:txBody>
      </p:sp>
    </p:spTree>
    <p:extLst>
      <p:ext uri="{BB962C8B-B14F-4D97-AF65-F5344CB8AC3E}">
        <p14:creationId xmlns:p14="http://schemas.microsoft.com/office/powerpoint/2010/main" val="3837642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4EAD-BE7C-734A-A4BA-3ABEE9006A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9AC44B-7E4C-4E41-8F79-853FF41C73DA}"/>
              </a:ext>
            </a:extLst>
          </p:cNvPr>
          <p:cNvSpPr>
            <a:spLocks noGrp="1"/>
          </p:cNvSpPr>
          <p:nvPr>
            <p:ph type="dt" sz="half" idx="10"/>
          </p:nvPr>
        </p:nvSpPr>
        <p:spPr/>
        <p:txBody>
          <a:bodyPr/>
          <a:lstStyle/>
          <a:p>
            <a:fld id="{6B87285C-1C2F-E74F-8C1A-627626474F13}" type="datetimeFigureOut">
              <a:rPr lang="en-US" smtClean="0"/>
              <a:t>5/8/20</a:t>
            </a:fld>
            <a:endParaRPr lang="en-US"/>
          </a:p>
        </p:txBody>
      </p:sp>
      <p:sp>
        <p:nvSpPr>
          <p:cNvPr id="4" name="Footer Placeholder 3">
            <a:extLst>
              <a:ext uri="{FF2B5EF4-FFF2-40B4-BE49-F238E27FC236}">
                <a16:creationId xmlns:a16="http://schemas.microsoft.com/office/drawing/2014/main" id="{42969A63-9ADB-024A-B310-BE84710C74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7A6A90-FD92-2F49-AFDB-60DF183EA8B2}"/>
              </a:ext>
            </a:extLst>
          </p:cNvPr>
          <p:cNvSpPr>
            <a:spLocks noGrp="1"/>
          </p:cNvSpPr>
          <p:nvPr>
            <p:ph type="sldNum" sz="quarter" idx="12"/>
          </p:nvPr>
        </p:nvSpPr>
        <p:spPr/>
        <p:txBody>
          <a:bodyPr/>
          <a:lstStyle/>
          <a:p>
            <a:fld id="{E08B3A14-0D40-1943-8F03-AFDFE853EB2D}" type="slidenum">
              <a:rPr lang="en-US" smtClean="0"/>
              <a:t>‹#›</a:t>
            </a:fld>
            <a:endParaRPr lang="en-US"/>
          </a:p>
        </p:txBody>
      </p:sp>
    </p:spTree>
    <p:extLst>
      <p:ext uri="{BB962C8B-B14F-4D97-AF65-F5344CB8AC3E}">
        <p14:creationId xmlns:p14="http://schemas.microsoft.com/office/powerpoint/2010/main" val="2847841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DBF4D1-3BF7-EB45-86ED-C3C767DE05AD}"/>
              </a:ext>
            </a:extLst>
          </p:cNvPr>
          <p:cNvSpPr>
            <a:spLocks noGrp="1"/>
          </p:cNvSpPr>
          <p:nvPr>
            <p:ph type="dt" sz="half" idx="10"/>
          </p:nvPr>
        </p:nvSpPr>
        <p:spPr/>
        <p:txBody>
          <a:bodyPr/>
          <a:lstStyle/>
          <a:p>
            <a:fld id="{6B87285C-1C2F-E74F-8C1A-627626474F13}" type="datetimeFigureOut">
              <a:rPr lang="en-US" smtClean="0"/>
              <a:t>5/8/20</a:t>
            </a:fld>
            <a:endParaRPr lang="en-US"/>
          </a:p>
        </p:txBody>
      </p:sp>
      <p:sp>
        <p:nvSpPr>
          <p:cNvPr id="3" name="Footer Placeholder 2">
            <a:extLst>
              <a:ext uri="{FF2B5EF4-FFF2-40B4-BE49-F238E27FC236}">
                <a16:creationId xmlns:a16="http://schemas.microsoft.com/office/drawing/2014/main" id="{35E4D662-795B-FE4A-83C1-DAFEB9CC42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C75C3B-9D96-254B-BA3C-200600B55469}"/>
              </a:ext>
            </a:extLst>
          </p:cNvPr>
          <p:cNvSpPr>
            <a:spLocks noGrp="1"/>
          </p:cNvSpPr>
          <p:nvPr>
            <p:ph type="sldNum" sz="quarter" idx="12"/>
          </p:nvPr>
        </p:nvSpPr>
        <p:spPr/>
        <p:txBody>
          <a:bodyPr/>
          <a:lstStyle/>
          <a:p>
            <a:fld id="{E08B3A14-0D40-1943-8F03-AFDFE853EB2D}" type="slidenum">
              <a:rPr lang="en-US" smtClean="0"/>
              <a:t>‹#›</a:t>
            </a:fld>
            <a:endParaRPr lang="en-US"/>
          </a:p>
        </p:txBody>
      </p:sp>
    </p:spTree>
    <p:extLst>
      <p:ext uri="{BB962C8B-B14F-4D97-AF65-F5344CB8AC3E}">
        <p14:creationId xmlns:p14="http://schemas.microsoft.com/office/powerpoint/2010/main" val="1801754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7404-A9F4-B847-BD70-9D3B9AAC91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BE8E10-6B16-3F4A-BAAF-CE0DCF6191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1A8D8C-5CC9-DF4D-82B8-B91E42948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552598-133A-6548-BBB2-72C11193B9D0}"/>
              </a:ext>
            </a:extLst>
          </p:cNvPr>
          <p:cNvSpPr>
            <a:spLocks noGrp="1"/>
          </p:cNvSpPr>
          <p:nvPr>
            <p:ph type="dt" sz="half" idx="10"/>
          </p:nvPr>
        </p:nvSpPr>
        <p:spPr/>
        <p:txBody>
          <a:bodyPr/>
          <a:lstStyle/>
          <a:p>
            <a:fld id="{6B87285C-1C2F-E74F-8C1A-627626474F13}" type="datetimeFigureOut">
              <a:rPr lang="en-US" smtClean="0"/>
              <a:t>5/8/20</a:t>
            </a:fld>
            <a:endParaRPr lang="en-US"/>
          </a:p>
        </p:txBody>
      </p:sp>
      <p:sp>
        <p:nvSpPr>
          <p:cNvPr id="6" name="Footer Placeholder 5">
            <a:extLst>
              <a:ext uri="{FF2B5EF4-FFF2-40B4-BE49-F238E27FC236}">
                <a16:creationId xmlns:a16="http://schemas.microsoft.com/office/drawing/2014/main" id="{12EFE8E6-F5DB-D549-B6B8-008968DAE8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64A56-5271-DD44-8375-3C211909C895}"/>
              </a:ext>
            </a:extLst>
          </p:cNvPr>
          <p:cNvSpPr>
            <a:spLocks noGrp="1"/>
          </p:cNvSpPr>
          <p:nvPr>
            <p:ph type="sldNum" sz="quarter" idx="12"/>
          </p:nvPr>
        </p:nvSpPr>
        <p:spPr/>
        <p:txBody>
          <a:bodyPr/>
          <a:lstStyle/>
          <a:p>
            <a:fld id="{E08B3A14-0D40-1943-8F03-AFDFE853EB2D}" type="slidenum">
              <a:rPr lang="en-US" smtClean="0"/>
              <a:t>‹#›</a:t>
            </a:fld>
            <a:endParaRPr lang="en-US"/>
          </a:p>
        </p:txBody>
      </p:sp>
    </p:spTree>
    <p:extLst>
      <p:ext uri="{BB962C8B-B14F-4D97-AF65-F5344CB8AC3E}">
        <p14:creationId xmlns:p14="http://schemas.microsoft.com/office/powerpoint/2010/main" val="50213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C28A-FE4A-5A40-B672-B794E6CE5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494C49-F637-AA4D-98E0-048525CA85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0B6601-D348-8C45-862F-18DFE4C49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A9606F-B591-E241-BDF5-F3B200B1C551}"/>
              </a:ext>
            </a:extLst>
          </p:cNvPr>
          <p:cNvSpPr>
            <a:spLocks noGrp="1"/>
          </p:cNvSpPr>
          <p:nvPr>
            <p:ph type="dt" sz="half" idx="10"/>
          </p:nvPr>
        </p:nvSpPr>
        <p:spPr/>
        <p:txBody>
          <a:bodyPr/>
          <a:lstStyle/>
          <a:p>
            <a:fld id="{6B87285C-1C2F-E74F-8C1A-627626474F13}" type="datetimeFigureOut">
              <a:rPr lang="en-US" smtClean="0"/>
              <a:t>5/8/20</a:t>
            </a:fld>
            <a:endParaRPr lang="en-US"/>
          </a:p>
        </p:txBody>
      </p:sp>
      <p:sp>
        <p:nvSpPr>
          <p:cNvPr id="6" name="Footer Placeholder 5">
            <a:extLst>
              <a:ext uri="{FF2B5EF4-FFF2-40B4-BE49-F238E27FC236}">
                <a16:creationId xmlns:a16="http://schemas.microsoft.com/office/drawing/2014/main" id="{38DF5EA3-56F2-2B43-B898-33D7634431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17B966-73B2-FE42-88F1-4A12A59A90EC}"/>
              </a:ext>
            </a:extLst>
          </p:cNvPr>
          <p:cNvSpPr>
            <a:spLocks noGrp="1"/>
          </p:cNvSpPr>
          <p:nvPr>
            <p:ph type="sldNum" sz="quarter" idx="12"/>
          </p:nvPr>
        </p:nvSpPr>
        <p:spPr/>
        <p:txBody>
          <a:bodyPr/>
          <a:lstStyle/>
          <a:p>
            <a:fld id="{E08B3A14-0D40-1943-8F03-AFDFE853EB2D}" type="slidenum">
              <a:rPr lang="en-US" smtClean="0"/>
              <a:t>‹#›</a:t>
            </a:fld>
            <a:endParaRPr lang="en-US"/>
          </a:p>
        </p:txBody>
      </p:sp>
    </p:spTree>
    <p:extLst>
      <p:ext uri="{BB962C8B-B14F-4D97-AF65-F5344CB8AC3E}">
        <p14:creationId xmlns:p14="http://schemas.microsoft.com/office/powerpoint/2010/main" val="3248982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C1728A-73DD-7C47-8E3F-4EAD36AD9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261523-221A-E144-A465-FA5ED24750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4435C-CBE9-9643-9B7C-2B9A742F58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7285C-1C2F-E74F-8C1A-627626474F13}" type="datetimeFigureOut">
              <a:rPr lang="en-US" smtClean="0"/>
              <a:t>5/8/20</a:t>
            </a:fld>
            <a:endParaRPr lang="en-US"/>
          </a:p>
        </p:txBody>
      </p:sp>
      <p:sp>
        <p:nvSpPr>
          <p:cNvPr id="5" name="Footer Placeholder 4">
            <a:extLst>
              <a:ext uri="{FF2B5EF4-FFF2-40B4-BE49-F238E27FC236}">
                <a16:creationId xmlns:a16="http://schemas.microsoft.com/office/drawing/2014/main" id="{5CAB5E22-7B2F-0342-BC2C-270C5C9954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C3D8CE-7036-354A-933B-147484090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8B3A14-0D40-1943-8F03-AFDFE853EB2D}" type="slidenum">
              <a:rPr lang="en-US" smtClean="0"/>
              <a:t>‹#›</a:t>
            </a:fld>
            <a:endParaRPr lang="en-US"/>
          </a:p>
        </p:txBody>
      </p:sp>
    </p:spTree>
    <p:extLst>
      <p:ext uri="{BB962C8B-B14F-4D97-AF65-F5344CB8AC3E}">
        <p14:creationId xmlns:p14="http://schemas.microsoft.com/office/powerpoint/2010/main" val="448398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26" Type="http://schemas.openxmlformats.org/officeDocument/2006/relationships/image" Target="../media/image24.sv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svg"/><Relationship Id="rId29"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svg"/><Relationship Id="rId32" Type="http://schemas.openxmlformats.org/officeDocument/2006/relationships/image" Target="../media/image30.sv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svg"/><Relationship Id="rId10" Type="http://schemas.openxmlformats.org/officeDocument/2006/relationships/image" Target="../media/image8.sv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 Id="rId27" Type="http://schemas.openxmlformats.org/officeDocument/2006/relationships/image" Target="../media/image25.png"/><Relationship Id="rId30" Type="http://schemas.openxmlformats.org/officeDocument/2006/relationships/image" Target="../media/image28.svg"/></Relationships>
</file>

<file path=ppt/slides/_rels/slide2.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image" Target="../media/image14.svg"/><Relationship Id="rId26" Type="http://schemas.openxmlformats.org/officeDocument/2006/relationships/image" Target="../media/image32.svg"/><Relationship Id="rId39" Type="http://schemas.openxmlformats.org/officeDocument/2006/relationships/image" Target="../media/image43.png"/><Relationship Id="rId21" Type="http://schemas.openxmlformats.org/officeDocument/2006/relationships/image" Target="../media/image17.png"/><Relationship Id="rId34" Type="http://schemas.openxmlformats.org/officeDocument/2006/relationships/image" Target="../media/image38.svg"/><Relationship Id="rId42" Type="http://schemas.openxmlformats.org/officeDocument/2006/relationships/image" Target="../media/image26.svg"/><Relationship Id="rId7" Type="http://schemas.openxmlformats.org/officeDocument/2006/relationships/image" Target="../media/image23.png"/><Relationship Id="rId2" Type="http://schemas.openxmlformats.org/officeDocument/2006/relationships/notesSlide" Target="../notesSlides/notesSlide2.xml"/><Relationship Id="rId16" Type="http://schemas.openxmlformats.org/officeDocument/2006/relationships/image" Target="../media/image12.svg"/><Relationship Id="rId29" Type="http://schemas.openxmlformats.org/officeDocument/2006/relationships/image" Target="../media/image35.png"/><Relationship Id="rId1" Type="http://schemas.openxmlformats.org/officeDocument/2006/relationships/slideLayout" Target="../slideLayouts/slideLayout12.xml"/><Relationship Id="rId6" Type="http://schemas.openxmlformats.org/officeDocument/2006/relationships/image" Target="../media/image4.svg"/><Relationship Id="rId11" Type="http://schemas.openxmlformats.org/officeDocument/2006/relationships/image" Target="../media/image7.png"/><Relationship Id="rId24" Type="http://schemas.openxmlformats.org/officeDocument/2006/relationships/image" Target="../media/image20.svg"/><Relationship Id="rId32" Type="http://schemas.openxmlformats.org/officeDocument/2006/relationships/image" Target="../media/image22.svg"/><Relationship Id="rId37" Type="http://schemas.openxmlformats.org/officeDocument/2006/relationships/image" Target="../media/image41.png"/><Relationship Id="rId40" Type="http://schemas.openxmlformats.org/officeDocument/2006/relationships/image" Target="../media/image44.svg"/><Relationship Id="rId45" Type="http://schemas.openxmlformats.org/officeDocument/2006/relationships/image" Target="../media/image29.png"/><Relationship Id="rId5" Type="http://schemas.openxmlformats.org/officeDocument/2006/relationships/image" Target="../media/image3.png"/><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34.svg"/><Relationship Id="rId36" Type="http://schemas.openxmlformats.org/officeDocument/2006/relationships/image" Target="../media/image40.svg"/><Relationship Id="rId10" Type="http://schemas.openxmlformats.org/officeDocument/2006/relationships/image" Target="../media/image6.svg"/><Relationship Id="rId19" Type="http://schemas.openxmlformats.org/officeDocument/2006/relationships/image" Target="../media/image15.png"/><Relationship Id="rId31" Type="http://schemas.openxmlformats.org/officeDocument/2006/relationships/image" Target="../media/image21.png"/><Relationship Id="rId44" Type="http://schemas.openxmlformats.org/officeDocument/2006/relationships/image" Target="../media/image28.svg"/><Relationship Id="rId4" Type="http://schemas.openxmlformats.org/officeDocument/2006/relationships/image" Target="../media/image2.svg"/><Relationship Id="rId9" Type="http://schemas.openxmlformats.org/officeDocument/2006/relationships/image" Target="../media/image5.png"/><Relationship Id="rId14" Type="http://schemas.openxmlformats.org/officeDocument/2006/relationships/image" Target="../media/image10.svg"/><Relationship Id="rId22" Type="http://schemas.openxmlformats.org/officeDocument/2006/relationships/image" Target="../media/image18.svg"/><Relationship Id="rId27" Type="http://schemas.openxmlformats.org/officeDocument/2006/relationships/image" Target="../media/image33.png"/><Relationship Id="rId30" Type="http://schemas.openxmlformats.org/officeDocument/2006/relationships/image" Target="../media/image36.svg"/><Relationship Id="rId35" Type="http://schemas.openxmlformats.org/officeDocument/2006/relationships/image" Target="../media/image39.png"/><Relationship Id="rId43" Type="http://schemas.openxmlformats.org/officeDocument/2006/relationships/image" Target="../media/image27.png"/><Relationship Id="rId8" Type="http://schemas.openxmlformats.org/officeDocument/2006/relationships/image" Target="../media/image24.svg"/><Relationship Id="rId3" Type="http://schemas.openxmlformats.org/officeDocument/2006/relationships/image" Target="../media/image1.png"/><Relationship Id="rId12" Type="http://schemas.openxmlformats.org/officeDocument/2006/relationships/image" Target="../media/image8.svg"/><Relationship Id="rId17" Type="http://schemas.openxmlformats.org/officeDocument/2006/relationships/image" Target="../media/image13.png"/><Relationship Id="rId25" Type="http://schemas.openxmlformats.org/officeDocument/2006/relationships/image" Target="../media/image31.png"/><Relationship Id="rId33" Type="http://schemas.openxmlformats.org/officeDocument/2006/relationships/image" Target="../media/image37.png"/><Relationship Id="rId38" Type="http://schemas.openxmlformats.org/officeDocument/2006/relationships/image" Target="../media/image42.svg"/><Relationship Id="rId46" Type="http://schemas.openxmlformats.org/officeDocument/2006/relationships/image" Target="../media/image30.svg"/><Relationship Id="rId20" Type="http://schemas.openxmlformats.org/officeDocument/2006/relationships/image" Target="../media/image16.svg"/><Relationship Id="rId4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F32F10-4265-2548-8C4A-D27491821D5F}"/>
              </a:ext>
            </a:extLst>
          </p:cNvPr>
          <p:cNvSpPr txBox="1"/>
          <p:nvPr/>
        </p:nvSpPr>
        <p:spPr>
          <a:xfrm>
            <a:off x="471331" y="3934436"/>
            <a:ext cx="893958" cy="246221"/>
          </a:xfrm>
          <a:prstGeom prst="rect">
            <a:avLst/>
          </a:prstGeom>
          <a:noFill/>
        </p:spPr>
        <p:txBody>
          <a:bodyPr wrap="square" rtlCol="0">
            <a:spAutoFit/>
          </a:bodyPr>
          <a:lstStyle/>
          <a:p>
            <a:pPr algn="ctr"/>
            <a:r>
              <a:rPr lang="en-US" sz="1000" dirty="0"/>
              <a:t>Web/Mobile</a:t>
            </a:r>
          </a:p>
        </p:txBody>
      </p:sp>
      <p:pic>
        <p:nvPicPr>
          <p:cNvPr id="7" name="Graphic 6">
            <a:extLst>
              <a:ext uri="{FF2B5EF4-FFF2-40B4-BE49-F238E27FC236}">
                <a16:creationId xmlns:a16="http://schemas.microsoft.com/office/drawing/2014/main" id="{7E447643-1F76-2F47-9504-71A305F026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2268" y="311284"/>
            <a:ext cx="333380" cy="313820"/>
          </a:xfrm>
          <a:prstGeom prst="rect">
            <a:avLst/>
          </a:prstGeom>
        </p:spPr>
      </p:pic>
      <p:sp>
        <p:nvSpPr>
          <p:cNvPr id="8" name="Rectangle 7">
            <a:extLst>
              <a:ext uri="{FF2B5EF4-FFF2-40B4-BE49-F238E27FC236}">
                <a16:creationId xmlns:a16="http://schemas.microsoft.com/office/drawing/2014/main" id="{1FC0B174-CCD7-3446-BDEC-978FD194BAD2}"/>
              </a:ext>
            </a:extLst>
          </p:cNvPr>
          <p:cNvSpPr/>
          <p:nvPr/>
        </p:nvSpPr>
        <p:spPr>
          <a:xfrm>
            <a:off x="1812268" y="311285"/>
            <a:ext cx="9834711" cy="6361889"/>
          </a:xfrm>
          <a:prstGeom prst="rect">
            <a:avLst/>
          </a:prstGeom>
          <a:noFill/>
          <a:ln w="12700">
            <a:solidFill>
              <a:srgbClr val="858B9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8125" tIns="47625" rIns="47625" bIns="23813" numCol="1" spcCol="0" rtlCol="0" fromWordArt="0" anchor="t" anchorCtr="0" forceAA="0" compatLnSpc="1">
            <a:prstTxWarp prst="textNoShape">
              <a:avLst/>
            </a:prstTxWarp>
            <a:noAutofit/>
          </a:bodyPr>
          <a:lstStyle/>
          <a:p>
            <a:pPr algn="l"/>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r>
              <a:rPr lang="en-US" sz="1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AWS Cloud</a:t>
            </a:r>
          </a:p>
        </p:txBody>
      </p:sp>
      <p:pic>
        <p:nvPicPr>
          <p:cNvPr id="10" name="Graphic 9">
            <a:extLst>
              <a:ext uri="{FF2B5EF4-FFF2-40B4-BE49-F238E27FC236}">
                <a16:creationId xmlns:a16="http://schemas.microsoft.com/office/drawing/2014/main" id="{6729E10D-4FD2-F143-AAE8-E687FB1F98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9201" y="3110942"/>
            <a:ext cx="916088" cy="916088"/>
          </a:xfrm>
          <a:prstGeom prst="rect">
            <a:avLst/>
          </a:prstGeom>
        </p:spPr>
      </p:pic>
      <p:sp>
        <p:nvSpPr>
          <p:cNvPr id="32" name="TextBox 31">
            <a:extLst>
              <a:ext uri="{FF2B5EF4-FFF2-40B4-BE49-F238E27FC236}">
                <a16:creationId xmlns:a16="http://schemas.microsoft.com/office/drawing/2014/main" id="{16C65F12-DB73-8147-827B-61B5433843F3}"/>
              </a:ext>
            </a:extLst>
          </p:cNvPr>
          <p:cNvSpPr txBox="1"/>
          <p:nvPr/>
        </p:nvSpPr>
        <p:spPr>
          <a:xfrm>
            <a:off x="7994400" y="2720086"/>
            <a:ext cx="1275034" cy="451534"/>
          </a:xfrm>
          <a:prstGeom prst="rect">
            <a:avLst/>
          </a:prstGeom>
          <a:noFill/>
        </p:spPr>
        <p:txBody>
          <a:bodyPr wrap="square" rtlCol="0">
            <a:spAutoFit/>
          </a:bodyPr>
          <a:lstStyle/>
          <a:p>
            <a:pPr algn="ctr"/>
            <a:r>
              <a:rPr lang="en-US" sz="1167" dirty="0"/>
              <a:t>Amazon DynamoDB</a:t>
            </a:r>
          </a:p>
        </p:txBody>
      </p:sp>
      <p:pic>
        <p:nvPicPr>
          <p:cNvPr id="33" name="Graphic 32">
            <a:extLst>
              <a:ext uri="{FF2B5EF4-FFF2-40B4-BE49-F238E27FC236}">
                <a16:creationId xmlns:a16="http://schemas.microsoft.com/office/drawing/2014/main" id="{0DF1962C-9358-6B43-87DE-A2E0E71017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18982" y="2165650"/>
            <a:ext cx="592667" cy="592667"/>
          </a:xfrm>
          <a:prstGeom prst="rect">
            <a:avLst/>
          </a:prstGeom>
        </p:spPr>
      </p:pic>
      <p:pic>
        <p:nvPicPr>
          <p:cNvPr id="39" name="Graphic 38">
            <a:extLst>
              <a:ext uri="{FF2B5EF4-FFF2-40B4-BE49-F238E27FC236}">
                <a16:creationId xmlns:a16="http://schemas.microsoft.com/office/drawing/2014/main" id="{A73ADE4F-422D-6146-821D-A430D049810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18983" y="3267280"/>
            <a:ext cx="592667" cy="592667"/>
          </a:xfrm>
          <a:prstGeom prst="rect">
            <a:avLst/>
          </a:prstGeom>
        </p:spPr>
      </p:pic>
      <p:sp>
        <p:nvSpPr>
          <p:cNvPr id="46" name="TextBox 45">
            <a:extLst>
              <a:ext uri="{FF2B5EF4-FFF2-40B4-BE49-F238E27FC236}">
                <a16:creationId xmlns:a16="http://schemas.microsoft.com/office/drawing/2014/main" id="{EAE122DA-D2A7-784C-A640-E4DFAB4CD335}"/>
              </a:ext>
            </a:extLst>
          </p:cNvPr>
          <p:cNvSpPr txBox="1"/>
          <p:nvPr/>
        </p:nvSpPr>
        <p:spPr>
          <a:xfrm>
            <a:off x="2504048" y="3899308"/>
            <a:ext cx="1266806" cy="271934"/>
          </a:xfrm>
          <a:prstGeom prst="rect">
            <a:avLst/>
          </a:prstGeom>
          <a:noFill/>
        </p:spPr>
        <p:txBody>
          <a:bodyPr wrap="square" rtlCol="0">
            <a:spAutoFit/>
          </a:bodyPr>
          <a:lstStyle/>
          <a:p>
            <a:pPr algn="ctr"/>
            <a:r>
              <a:rPr lang="en-US" sz="1167" dirty="0"/>
              <a:t>AWS Amplify</a:t>
            </a:r>
          </a:p>
        </p:txBody>
      </p:sp>
      <p:pic>
        <p:nvPicPr>
          <p:cNvPr id="48" name="Graphic 47">
            <a:extLst>
              <a:ext uri="{FF2B5EF4-FFF2-40B4-BE49-F238E27FC236}">
                <a16:creationId xmlns:a16="http://schemas.microsoft.com/office/drawing/2014/main" id="{DAFD85C8-B9C0-9C48-871A-A18F67F9DFD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842291" y="3270039"/>
            <a:ext cx="592667" cy="592667"/>
          </a:xfrm>
          <a:prstGeom prst="rect">
            <a:avLst/>
          </a:prstGeom>
        </p:spPr>
      </p:pic>
      <p:sp>
        <p:nvSpPr>
          <p:cNvPr id="52" name="TextBox 51">
            <a:extLst>
              <a:ext uri="{FF2B5EF4-FFF2-40B4-BE49-F238E27FC236}">
                <a16:creationId xmlns:a16="http://schemas.microsoft.com/office/drawing/2014/main" id="{64393B7B-1552-5947-AF0A-578FC7401D54}"/>
              </a:ext>
            </a:extLst>
          </p:cNvPr>
          <p:cNvSpPr txBox="1"/>
          <p:nvPr/>
        </p:nvSpPr>
        <p:spPr>
          <a:xfrm>
            <a:off x="5677020" y="3907657"/>
            <a:ext cx="1333368" cy="271934"/>
          </a:xfrm>
          <a:prstGeom prst="rect">
            <a:avLst/>
          </a:prstGeom>
          <a:noFill/>
        </p:spPr>
        <p:txBody>
          <a:bodyPr wrap="square" rtlCol="0">
            <a:spAutoFit/>
          </a:bodyPr>
          <a:lstStyle/>
          <a:p>
            <a:pPr algn="ctr"/>
            <a:r>
              <a:rPr lang="en-US" sz="1167" dirty="0"/>
              <a:t>AWS AppSync</a:t>
            </a:r>
          </a:p>
        </p:txBody>
      </p:sp>
      <p:pic>
        <p:nvPicPr>
          <p:cNvPr id="53" name="Graphic 52">
            <a:extLst>
              <a:ext uri="{FF2B5EF4-FFF2-40B4-BE49-F238E27FC236}">
                <a16:creationId xmlns:a16="http://schemas.microsoft.com/office/drawing/2014/main" id="{F0CDE74D-1537-B54C-869C-6A18201EF12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48544" y="3270775"/>
            <a:ext cx="592667" cy="592667"/>
          </a:xfrm>
          <a:prstGeom prst="rect">
            <a:avLst/>
          </a:prstGeom>
        </p:spPr>
      </p:pic>
      <p:cxnSp>
        <p:nvCxnSpPr>
          <p:cNvPr id="54" name="Straight Arrow Connector 53">
            <a:extLst>
              <a:ext uri="{FF2B5EF4-FFF2-40B4-BE49-F238E27FC236}">
                <a16:creationId xmlns:a16="http://schemas.microsoft.com/office/drawing/2014/main" id="{979BA2C0-212E-3C40-9840-326FD6500724}"/>
              </a:ext>
            </a:extLst>
          </p:cNvPr>
          <p:cNvCxnSpPr>
            <a:cxnSpLocks/>
            <a:stCxn id="48" idx="3"/>
            <a:endCxn id="53" idx="1"/>
          </p:cNvCxnSpPr>
          <p:nvPr/>
        </p:nvCxnSpPr>
        <p:spPr>
          <a:xfrm>
            <a:off x="3434958" y="3566373"/>
            <a:ext cx="2613586" cy="73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C39A39-D296-4A43-8739-63D08524E8BB}"/>
              </a:ext>
            </a:extLst>
          </p:cNvPr>
          <p:cNvSpPr txBox="1"/>
          <p:nvPr/>
        </p:nvSpPr>
        <p:spPr>
          <a:xfrm>
            <a:off x="3267116" y="2241463"/>
            <a:ext cx="1021143" cy="451534"/>
          </a:xfrm>
          <a:prstGeom prst="rect">
            <a:avLst/>
          </a:prstGeom>
          <a:noFill/>
        </p:spPr>
        <p:txBody>
          <a:bodyPr wrap="square" rtlCol="0">
            <a:spAutoFit/>
          </a:bodyPr>
          <a:lstStyle/>
          <a:p>
            <a:pPr algn="ctr"/>
            <a:r>
              <a:rPr lang="en-US" sz="1167" dirty="0"/>
              <a:t>Amazon Cognito</a:t>
            </a:r>
          </a:p>
        </p:txBody>
      </p:sp>
      <p:pic>
        <p:nvPicPr>
          <p:cNvPr id="61" name="Graphic 60">
            <a:extLst>
              <a:ext uri="{FF2B5EF4-FFF2-40B4-BE49-F238E27FC236}">
                <a16:creationId xmlns:a16="http://schemas.microsoft.com/office/drawing/2014/main" id="{93E309BD-25DF-D448-908C-893D9D3E482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850276" y="2163138"/>
            <a:ext cx="592667" cy="592667"/>
          </a:xfrm>
          <a:prstGeom prst="rect">
            <a:avLst/>
          </a:prstGeom>
        </p:spPr>
      </p:pic>
      <p:sp>
        <p:nvSpPr>
          <p:cNvPr id="81" name="TextBox 80">
            <a:extLst>
              <a:ext uri="{FF2B5EF4-FFF2-40B4-BE49-F238E27FC236}">
                <a16:creationId xmlns:a16="http://schemas.microsoft.com/office/drawing/2014/main" id="{12B6EF84-CD85-5D4A-AA18-0165E6CF9FD2}"/>
              </a:ext>
            </a:extLst>
          </p:cNvPr>
          <p:cNvSpPr txBox="1"/>
          <p:nvPr/>
        </p:nvSpPr>
        <p:spPr>
          <a:xfrm>
            <a:off x="2666096" y="6252737"/>
            <a:ext cx="1255460" cy="271934"/>
          </a:xfrm>
          <a:prstGeom prst="rect">
            <a:avLst/>
          </a:prstGeom>
          <a:noFill/>
        </p:spPr>
        <p:txBody>
          <a:bodyPr wrap="square" rtlCol="0">
            <a:spAutoFit/>
          </a:bodyPr>
          <a:lstStyle/>
          <a:p>
            <a:pPr algn="ctr"/>
            <a:r>
              <a:rPr lang="en-US" sz="1167" dirty="0"/>
              <a:t>Amazon Pinpoint</a:t>
            </a:r>
          </a:p>
        </p:txBody>
      </p:sp>
      <p:pic>
        <p:nvPicPr>
          <p:cNvPr id="82" name="Graphic 81">
            <a:extLst>
              <a:ext uri="{FF2B5EF4-FFF2-40B4-BE49-F238E27FC236}">
                <a16:creationId xmlns:a16="http://schemas.microsoft.com/office/drawing/2014/main" id="{FDEA028F-9542-6247-A4F5-47930A6D1D8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003165" y="5660806"/>
            <a:ext cx="592667" cy="592667"/>
          </a:xfrm>
          <a:prstGeom prst="rect">
            <a:avLst/>
          </a:prstGeom>
        </p:spPr>
      </p:pic>
      <p:cxnSp>
        <p:nvCxnSpPr>
          <p:cNvPr id="111" name="Elbow Connector 110">
            <a:extLst>
              <a:ext uri="{FF2B5EF4-FFF2-40B4-BE49-F238E27FC236}">
                <a16:creationId xmlns:a16="http://schemas.microsoft.com/office/drawing/2014/main" id="{7A51168E-370E-9541-9935-9A8F684DA928}"/>
              </a:ext>
            </a:extLst>
          </p:cNvPr>
          <p:cNvCxnSpPr>
            <a:cxnSpLocks/>
            <a:endCxn id="6" idx="2"/>
          </p:cNvCxnSpPr>
          <p:nvPr/>
        </p:nvCxnSpPr>
        <p:spPr>
          <a:xfrm rot="10800000">
            <a:off x="918311" y="4180657"/>
            <a:ext cx="2076263" cy="1932082"/>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35511EF1-A5D7-004F-85F5-BC4CC11BCB86}"/>
              </a:ext>
            </a:extLst>
          </p:cNvPr>
          <p:cNvSpPr txBox="1"/>
          <p:nvPr/>
        </p:nvSpPr>
        <p:spPr>
          <a:xfrm>
            <a:off x="831250" y="5838762"/>
            <a:ext cx="1138421" cy="569515"/>
          </a:xfrm>
          <a:prstGeom prst="rect">
            <a:avLst/>
          </a:prstGeom>
          <a:noFill/>
        </p:spPr>
        <p:txBody>
          <a:bodyPr wrap="square" lIns="152400" tIns="121920" rIns="152400" bIns="121920" rtlCol="0">
            <a:spAutoFit/>
          </a:bodyPr>
          <a:lstStyle/>
          <a:p>
            <a:pPr algn="ctr">
              <a:lnSpc>
                <a:spcPct val="90000"/>
              </a:lnSpc>
              <a:spcAft>
                <a:spcPts val="1500"/>
              </a:spcAft>
            </a:pPr>
            <a:r>
              <a:rPr lang="en-US" sz="1167" dirty="0"/>
              <a:t>Push </a:t>
            </a:r>
            <a:br>
              <a:rPr lang="en-US" sz="1167" dirty="0"/>
            </a:br>
            <a:r>
              <a:rPr lang="en-US" sz="1167" dirty="0"/>
              <a:t>Notifications</a:t>
            </a:r>
          </a:p>
        </p:txBody>
      </p:sp>
      <p:sp>
        <p:nvSpPr>
          <p:cNvPr id="141" name="TextBox 140">
            <a:extLst>
              <a:ext uri="{FF2B5EF4-FFF2-40B4-BE49-F238E27FC236}">
                <a16:creationId xmlns:a16="http://schemas.microsoft.com/office/drawing/2014/main" id="{150ED95E-D34E-7D4C-9203-CEE99E7F3634}"/>
              </a:ext>
            </a:extLst>
          </p:cNvPr>
          <p:cNvSpPr txBox="1"/>
          <p:nvPr/>
        </p:nvSpPr>
        <p:spPr>
          <a:xfrm>
            <a:off x="4047695" y="6237509"/>
            <a:ext cx="1409509" cy="271934"/>
          </a:xfrm>
          <a:prstGeom prst="rect">
            <a:avLst/>
          </a:prstGeom>
          <a:noFill/>
        </p:spPr>
        <p:txBody>
          <a:bodyPr wrap="square" rtlCol="0">
            <a:spAutoFit/>
          </a:bodyPr>
          <a:lstStyle/>
          <a:p>
            <a:pPr algn="ctr"/>
            <a:r>
              <a:rPr lang="en-US" sz="1167" dirty="0">
                <a:latin typeface="+mj-lt"/>
                <a:ea typeface="Amazon Ember" panose="020B0603020204020204" pitchFamily="34" charset="0"/>
                <a:cs typeface="Amazon Ember" panose="020B0603020204020204" pitchFamily="34" charset="0"/>
              </a:rPr>
              <a:t>Amazon Kinesis</a:t>
            </a:r>
          </a:p>
        </p:txBody>
      </p:sp>
      <p:pic>
        <p:nvPicPr>
          <p:cNvPr id="142" name="Graphic 141">
            <a:extLst>
              <a:ext uri="{FF2B5EF4-FFF2-40B4-BE49-F238E27FC236}">
                <a16:creationId xmlns:a16="http://schemas.microsoft.com/office/drawing/2014/main" id="{A3DBEAB8-E511-3844-8E1A-8ABB7B2CD53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456117" y="5660806"/>
            <a:ext cx="592667" cy="592667"/>
          </a:xfrm>
          <a:prstGeom prst="rect">
            <a:avLst/>
          </a:prstGeom>
        </p:spPr>
      </p:pic>
      <p:cxnSp>
        <p:nvCxnSpPr>
          <p:cNvPr id="163" name="Straight Arrow Connector 162">
            <a:extLst>
              <a:ext uri="{FF2B5EF4-FFF2-40B4-BE49-F238E27FC236}">
                <a16:creationId xmlns:a16="http://schemas.microsoft.com/office/drawing/2014/main" id="{6B891A01-9353-3345-A11B-9EA1E3C2ED68}"/>
              </a:ext>
            </a:extLst>
          </p:cNvPr>
          <p:cNvCxnSpPr>
            <a:cxnSpLocks/>
            <a:stCxn id="82" idx="3"/>
            <a:endCxn id="142" idx="1"/>
          </p:cNvCxnSpPr>
          <p:nvPr/>
        </p:nvCxnSpPr>
        <p:spPr>
          <a:xfrm>
            <a:off x="3595832" y="5957140"/>
            <a:ext cx="860285" cy="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00EA4CFB-BC63-E049-9D44-306B80ADE174}"/>
              </a:ext>
            </a:extLst>
          </p:cNvPr>
          <p:cNvSpPr txBox="1"/>
          <p:nvPr/>
        </p:nvSpPr>
        <p:spPr>
          <a:xfrm>
            <a:off x="3458355" y="850704"/>
            <a:ext cx="1141124" cy="451534"/>
          </a:xfrm>
          <a:prstGeom prst="rect">
            <a:avLst/>
          </a:prstGeom>
          <a:noFill/>
        </p:spPr>
        <p:txBody>
          <a:bodyPr wrap="square" rtlCol="0">
            <a:spAutoFit/>
          </a:bodyPr>
          <a:lstStyle/>
          <a:p>
            <a:r>
              <a:rPr lang="en-US" sz="1167" dirty="0"/>
              <a:t>Amazon CloudFront</a:t>
            </a:r>
          </a:p>
        </p:txBody>
      </p:sp>
      <p:pic>
        <p:nvPicPr>
          <p:cNvPr id="174" name="Graphic 173">
            <a:extLst>
              <a:ext uri="{FF2B5EF4-FFF2-40B4-BE49-F238E27FC236}">
                <a16:creationId xmlns:a16="http://schemas.microsoft.com/office/drawing/2014/main" id="{50D53BAD-E39C-8349-BD22-C067E945602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850276" y="769632"/>
            <a:ext cx="592667" cy="592667"/>
          </a:xfrm>
          <a:prstGeom prst="rect">
            <a:avLst/>
          </a:prstGeom>
        </p:spPr>
      </p:pic>
      <p:cxnSp>
        <p:nvCxnSpPr>
          <p:cNvPr id="22" name="Elbow Connector 21">
            <a:extLst>
              <a:ext uri="{FF2B5EF4-FFF2-40B4-BE49-F238E27FC236}">
                <a16:creationId xmlns:a16="http://schemas.microsoft.com/office/drawing/2014/main" id="{6889D4C2-66CD-BC47-8B2A-AA340E1C33E0}"/>
              </a:ext>
            </a:extLst>
          </p:cNvPr>
          <p:cNvCxnSpPr>
            <a:stCxn id="10" idx="3"/>
            <a:endCxn id="174" idx="1"/>
          </p:cNvCxnSpPr>
          <p:nvPr/>
        </p:nvCxnSpPr>
        <p:spPr>
          <a:xfrm flipV="1">
            <a:off x="1365289" y="1065966"/>
            <a:ext cx="1484987" cy="2503020"/>
          </a:xfrm>
          <a:prstGeom prst="bentConnector3">
            <a:avLst>
              <a:gd name="adj1" fmla="val 6834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E93E8AE3-A46D-404C-9AC8-6AC1F0A9CE48}"/>
              </a:ext>
            </a:extLst>
          </p:cNvPr>
          <p:cNvCxnSpPr>
            <a:stCxn id="53" idx="3"/>
            <a:endCxn id="33" idx="1"/>
          </p:cNvCxnSpPr>
          <p:nvPr/>
        </p:nvCxnSpPr>
        <p:spPr>
          <a:xfrm flipV="1">
            <a:off x="6641211" y="2461984"/>
            <a:ext cx="1677771" cy="1105125"/>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D860BF0A-F9E5-7D43-A2CA-DE6071B3EFFD}"/>
              </a:ext>
            </a:extLst>
          </p:cNvPr>
          <p:cNvCxnSpPr>
            <a:stCxn id="53" idx="3"/>
            <a:endCxn id="39" idx="1"/>
          </p:cNvCxnSpPr>
          <p:nvPr/>
        </p:nvCxnSpPr>
        <p:spPr>
          <a:xfrm flipV="1">
            <a:off x="6641211" y="3563614"/>
            <a:ext cx="1677772" cy="3495"/>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14" name="Graphic 113">
            <a:extLst>
              <a:ext uri="{FF2B5EF4-FFF2-40B4-BE49-F238E27FC236}">
                <a16:creationId xmlns:a16="http://schemas.microsoft.com/office/drawing/2014/main" id="{9B670E10-8D4A-0442-A2B4-ECD5CCE8B56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794979" y="545231"/>
            <a:ext cx="592667" cy="592667"/>
          </a:xfrm>
          <a:prstGeom prst="rect">
            <a:avLst/>
          </a:prstGeom>
        </p:spPr>
      </p:pic>
      <p:cxnSp>
        <p:nvCxnSpPr>
          <p:cNvPr id="96" name="Elbow Connector 95">
            <a:extLst>
              <a:ext uri="{FF2B5EF4-FFF2-40B4-BE49-F238E27FC236}">
                <a16:creationId xmlns:a16="http://schemas.microsoft.com/office/drawing/2014/main" id="{90DD2D63-1B21-9146-A9CE-D12BB12572DD}"/>
              </a:ext>
            </a:extLst>
          </p:cNvPr>
          <p:cNvCxnSpPr>
            <a:stCxn id="10" idx="3"/>
            <a:endCxn id="48" idx="1"/>
          </p:cNvCxnSpPr>
          <p:nvPr/>
        </p:nvCxnSpPr>
        <p:spPr>
          <a:xfrm flipV="1">
            <a:off x="1365289" y="3566373"/>
            <a:ext cx="1477002" cy="2613"/>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FFC4B7A9-1587-0343-840A-1767119D95C4}"/>
              </a:ext>
            </a:extLst>
          </p:cNvPr>
          <p:cNvSpPr txBox="1"/>
          <p:nvPr/>
        </p:nvSpPr>
        <p:spPr>
          <a:xfrm>
            <a:off x="8518254" y="1136482"/>
            <a:ext cx="1146118" cy="233462"/>
          </a:xfrm>
          <a:prstGeom prst="rect">
            <a:avLst/>
          </a:prstGeom>
          <a:noFill/>
        </p:spPr>
        <p:txBody>
          <a:bodyPr wrap="square" rtlCol="0">
            <a:spAutoFit/>
          </a:bodyPr>
          <a:lstStyle/>
          <a:p>
            <a:pPr algn="ctr"/>
            <a:r>
              <a:rPr lang="en-US" sz="917" dirty="0"/>
              <a:t>AWS Cloud9</a:t>
            </a:r>
          </a:p>
        </p:txBody>
      </p:sp>
      <p:pic>
        <p:nvPicPr>
          <p:cNvPr id="135" name="Graphic 134">
            <a:extLst>
              <a:ext uri="{FF2B5EF4-FFF2-40B4-BE49-F238E27FC236}">
                <a16:creationId xmlns:a16="http://schemas.microsoft.com/office/drawing/2014/main" id="{05B0F8B2-8C04-2D46-9DFD-F5DF6ED0D21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834625" y="553994"/>
            <a:ext cx="592667" cy="592667"/>
          </a:xfrm>
          <a:prstGeom prst="rect">
            <a:avLst/>
          </a:prstGeom>
        </p:spPr>
      </p:pic>
      <p:sp>
        <p:nvSpPr>
          <p:cNvPr id="136" name="TextBox 135">
            <a:extLst>
              <a:ext uri="{FF2B5EF4-FFF2-40B4-BE49-F238E27FC236}">
                <a16:creationId xmlns:a16="http://schemas.microsoft.com/office/drawing/2014/main" id="{4231F8E0-B5EE-0040-98D5-5378CBFD2F85}"/>
              </a:ext>
            </a:extLst>
          </p:cNvPr>
          <p:cNvSpPr txBox="1"/>
          <p:nvPr/>
        </p:nvSpPr>
        <p:spPr>
          <a:xfrm>
            <a:off x="9546982" y="1166771"/>
            <a:ext cx="1146118" cy="233462"/>
          </a:xfrm>
          <a:prstGeom prst="rect">
            <a:avLst/>
          </a:prstGeom>
          <a:noFill/>
        </p:spPr>
        <p:txBody>
          <a:bodyPr wrap="square" rtlCol="0">
            <a:spAutoFit/>
          </a:bodyPr>
          <a:lstStyle/>
          <a:p>
            <a:pPr algn="ctr"/>
            <a:r>
              <a:rPr lang="en-US" sz="917" dirty="0"/>
              <a:t>AWS X-ray</a:t>
            </a:r>
          </a:p>
        </p:txBody>
      </p:sp>
      <p:cxnSp>
        <p:nvCxnSpPr>
          <p:cNvPr id="18" name="Elbow Connector 17">
            <a:extLst>
              <a:ext uri="{FF2B5EF4-FFF2-40B4-BE49-F238E27FC236}">
                <a16:creationId xmlns:a16="http://schemas.microsoft.com/office/drawing/2014/main" id="{08205028-0B47-8C41-9A2A-E2ACBD53E432}"/>
              </a:ext>
            </a:extLst>
          </p:cNvPr>
          <p:cNvCxnSpPr>
            <a:stCxn id="10" idx="3"/>
            <a:endCxn id="61" idx="1"/>
          </p:cNvCxnSpPr>
          <p:nvPr/>
        </p:nvCxnSpPr>
        <p:spPr>
          <a:xfrm flipV="1">
            <a:off x="1365289" y="2459472"/>
            <a:ext cx="1484987" cy="1109514"/>
          </a:xfrm>
          <a:prstGeom prst="bentConnector3">
            <a:avLst>
              <a:gd name="adj1" fmla="val 6834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9E22ECF-3588-3C4B-870F-702B0C5AAC8D}"/>
              </a:ext>
            </a:extLst>
          </p:cNvPr>
          <p:cNvSpPr txBox="1"/>
          <p:nvPr/>
        </p:nvSpPr>
        <p:spPr>
          <a:xfrm>
            <a:off x="4241979" y="2109436"/>
            <a:ext cx="1146118" cy="271934"/>
          </a:xfrm>
          <a:prstGeom prst="rect">
            <a:avLst/>
          </a:prstGeom>
          <a:noFill/>
        </p:spPr>
        <p:txBody>
          <a:bodyPr wrap="square" rtlCol="0">
            <a:spAutoFit/>
          </a:bodyPr>
          <a:lstStyle/>
          <a:p>
            <a:pPr algn="ctr"/>
            <a:r>
              <a:rPr lang="en-US" sz="1167" dirty="0"/>
              <a:t>AWS Lambda</a:t>
            </a:r>
          </a:p>
        </p:txBody>
      </p:sp>
      <p:pic>
        <p:nvPicPr>
          <p:cNvPr id="71" name="Graphic 70">
            <a:extLst>
              <a:ext uri="{FF2B5EF4-FFF2-40B4-BE49-F238E27FC236}">
                <a16:creationId xmlns:a16="http://schemas.microsoft.com/office/drawing/2014/main" id="{589C4D66-90B7-CB43-9E99-27E3BF76DF25}"/>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4499075" y="1509641"/>
            <a:ext cx="592667" cy="592667"/>
          </a:xfrm>
          <a:prstGeom prst="rect">
            <a:avLst/>
          </a:prstGeom>
        </p:spPr>
      </p:pic>
      <p:cxnSp>
        <p:nvCxnSpPr>
          <p:cNvPr id="21" name="Elbow Connector 20">
            <a:extLst>
              <a:ext uri="{FF2B5EF4-FFF2-40B4-BE49-F238E27FC236}">
                <a16:creationId xmlns:a16="http://schemas.microsoft.com/office/drawing/2014/main" id="{DCD4841D-29E9-0F40-A86F-A68E759C0E2F}"/>
              </a:ext>
            </a:extLst>
          </p:cNvPr>
          <p:cNvCxnSpPr>
            <a:stCxn id="61" idx="0"/>
            <a:endCxn id="71" idx="1"/>
          </p:cNvCxnSpPr>
          <p:nvPr/>
        </p:nvCxnSpPr>
        <p:spPr>
          <a:xfrm rot="5400000" flipH="1" flipV="1">
            <a:off x="3644261" y="1308325"/>
            <a:ext cx="357163" cy="135246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8A44DF0-72D2-1047-BFD3-67654F579278}"/>
              </a:ext>
            </a:extLst>
          </p:cNvPr>
          <p:cNvSpPr txBox="1"/>
          <p:nvPr/>
        </p:nvSpPr>
        <p:spPr>
          <a:xfrm>
            <a:off x="3220836" y="1595336"/>
            <a:ext cx="1021143" cy="430887"/>
          </a:xfrm>
          <a:prstGeom prst="rect">
            <a:avLst/>
          </a:prstGeom>
          <a:noFill/>
        </p:spPr>
        <p:txBody>
          <a:bodyPr wrap="square" rtlCol="0">
            <a:spAutoFit/>
          </a:bodyPr>
          <a:lstStyle/>
          <a:p>
            <a:pPr algn="ctr"/>
            <a:r>
              <a:rPr lang="en-US" sz="1100" dirty="0"/>
              <a:t>Custom auth flow</a:t>
            </a:r>
          </a:p>
        </p:txBody>
      </p:sp>
      <p:cxnSp>
        <p:nvCxnSpPr>
          <p:cNvPr id="43" name="Elbow Connector 42">
            <a:extLst>
              <a:ext uri="{FF2B5EF4-FFF2-40B4-BE49-F238E27FC236}">
                <a16:creationId xmlns:a16="http://schemas.microsoft.com/office/drawing/2014/main" id="{84E7327C-F397-6A43-91FC-81E3C1A8DD8F}"/>
              </a:ext>
            </a:extLst>
          </p:cNvPr>
          <p:cNvCxnSpPr>
            <a:stCxn id="10" idx="3"/>
            <a:endCxn id="82" idx="1"/>
          </p:cNvCxnSpPr>
          <p:nvPr/>
        </p:nvCxnSpPr>
        <p:spPr>
          <a:xfrm>
            <a:off x="1365289" y="3568986"/>
            <a:ext cx="1637876" cy="2388154"/>
          </a:xfrm>
          <a:prstGeom prst="bentConnector3">
            <a:avLst>
              <a:gd name="adj1" fmla="val 6247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F78E8F19-9B57-1C48-B715-9FAFE4E06D33}"/>
              </a:ext>
            </a:extLst>
          </p:cNvPr>
          <p:cNvSpPr txBox="1"/>
          <p:nvPr/>
        </p:nvSpPr>
        <p:spPr>
          <a:xfrm>
            <a:off x="7994400" y="3841958"/>
            <a:ext cx="1275034" cy="451534"/>
          </a:xfrm>
          <a:prstGeom prst="rect">
            <a:avLst/>
          </a:prstGeom>
          <a:noFill/>
        </p:spPr>
        <p:txBody>
          <a:bodyPr wrap="square" rtlCol="0">
            <a:spAutoFit/>
          </a:bodyPr>
          <a:lstStyle/>
          <a:p>
            <a:pPr algn="ctr"/>
            <a:r>
              <a:rPr lang="en-US" sz="1167" dirty="0"/>
              <a:t>Amazon DynamoDB</a:t>
            </a:r>
          </a:p>
        </p:txBody>
      </p:sp>
      <p:sp>
        <p:nvSpPr>
          <p:cNvPr id="127" name="TextBox 126">
            <a:extLst>
              <a:ext uri="{FF2B5EF4-FFF2-40B4-BE49-F238E27FC236}">
                <a16:creationId xmlns:a16="http://schemas.microsoft.com/office/drawing/2014/main" id="{CB66ADCA-FC1D-0E43-BBE0-BE5DB45803A3}"/>
              </a:ext>
            </a:extLst>
          </p:cNvPr>
          <p:cNvSpPr txBox="1"/>
          <p:nvPr/>
        </p:nvSpPr>
        <p:spPr>
          <a:xfrm>
            <a:off x="10565042" y="2171669"/>
            <a:ext cx="1212292" cy="369332"/>
          </a:xfrm>
          <a:prstGeom prst="rect">
            <a:avLst/>
          </a:prstGeom>
          <a:noFill/>
        </p:spPr>
        <p:txBody>
          <a:bodyPr wrap="square" rtlCol="0">
            <a:spAutoFit/>
          </a:bodyPr>
          <a:lstStyle/>
          <a:p>
            <a:pPr algn="ctr"/>
            <a:r>
              <a:rPr lang="en-US" sz="900" dirty="0"/>
              <a:t>Event </a:t>
            </a:r>
            <a:br>
              <a:rPr lang="en-US" sz="900" dirty="0"/>
            </a:br>
            <a:r>
              <a:rPr lang="en-US" sz="900" dirty="0"/>
              <a:t>(time-based)</a:t>
            </a:r>
          </a:p>
        </p:txBody>
      </p:sp>
      <p:sp>
        <p:nvSpPr>
          <p:cNvPr id="128" name="TextBox 127">
            <a:extLst>
              <a:ext uri="{FF2B5EF4-FFF2-40B4-BE49-F238E27FC236}">
                <a16:creationId xmlns:a16="http://schemas.microsoft.com/office/drawing/2014/main" id="{7EEA1613-420D-0549-9892-A6C7A28D76D4}"/>
              </a:ext>
            </a:extLst>
          </p:cNvPr>
          <p:cNvSpPr txBox="1"/>
          <p:nvPr/>
        </p:nvSpPr>
        <p:spPr>
          <a:xfrm>
            <a:off x="10573153" y="1130796"/>
            <a:ext cx="1153677" cy="400110"/>
          </a:xfrm>
          <a:prstGeom prst="rect">
            <a:avLst/>
          </a:prstGeom>
          <a:noFill/>
        </p:spPr>
        <p:txBody>
          <a:bodyPr wrap="square" rtlCol="0">
            <a:spAutoFit/>
          </a:bodyPr>
          <a:lstStyle/>
          <a:p>
            <a:pPr algn="ctr"/>
            <a:r>
              <a:rPr lang="en-US" sz="1000" dirty="0"/>
              <a:t>Amazon CloudWatch</a:t>
            </a:r>
          </a:p>
        </p:txBody>
      </p:sp>
      <p:pic>
        <p:nvPicPr>
          <p:cNvPr id="129" name="Graphic 128">
            <a:extLst>
              <a:ext uri="{FF2B5EF4-FFF2-40B4-BE49-F238E27FC236}">
                <a16:creationId xmlns:a16="http://schemas.microsoft.com/office/drawing/2014/main" id="{874BBFDD-362E-F54E-998D-8C15011B0DB2}"/>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0897941" y="570380"/>
            <a:ext cx="574045" cy="574045"/>
          </a:xfrm>
          <a:prstGeom prst="rect">
            <a:avLst/>
          </a:prstGeom>
        </p:spPr>
      </p:pic>
      <p:pic>
        <p:nvPicPr>
          <p:cNvPr id="130" name="Graphic 129">
            <a:extLst>
              <a:ext uri="{FF2B5EF4-FFF2-40B4-BE49-F238E27FC236}">
                <a16:creationId xmlns:a16="http://schemas.microsoft.com/office/drawing/2014/main" id="{D7A5FC3B-B614-CD4E-A8D9-71B1E69F1ADA}"/>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0915041" y="1669134"/>
            <a:ext cx="469900" cy="469900"/>
          </a:xfrm>
          <a:prstGeom prst="rect">
            <a:avLst/>
          </a:prstGeom>
        </p:spPr>
      </p:pic>
      <p:sp>
        <p:nvSpPr>
          <p:cNvPr id="137" name="TextBox 136">
            <a:extLst>
              <a:ext uri="{FF2B5EF4-FFF2-40B4-BE49-F238E27FC236}">
                <a16:creationId xmlns:a16="http://schemas.microsoft.com/office/drawing/2014/main" id="{147D57ED-39F6-C749-9CC9-1C439D37DA47}"/>
              </a:ext>
            </a:extLst>
          </p:cNvPr>
          <p:cNvSpPr txBox="1"/>
          <p:nvPr/>
        </p:nvSpPr>
        <p:spPr>
          <a:xfrm>
            <a:off x="5626256" y="6255221"/>
            <a:ext cx="1065310" cy="261610"/>
          </a:xfrm>
          <a:prstGeom prst="rect">
            <a:avLst/>
          </a:prstGeom>
          <a:noFill/>
        </p:spPr>
        <p:txBody>
          <a:bodyPr wrap="square" rtlCol="0">
            <a:spAutoFit/>
          </a:bodyPr>
          <a:lstStyle/>
          <a:p>
            <a:pPr algn="ctr"/>
            <a:r>
              <a:rPr lang="en-US" sz="1100" dirty="0"/>
              <a:t>Amazon S3</a:t>
            </a:r>
          </a:p>
        </p:txBody>
      </p:sp>
      <p:pic>
        <p:nvPicPr>
          <p:cNvPr id="138" name="Graphic 137">
            <a:extLst>
              <a:ext uri="{FF2B5EF4-FFF2-40B4-BE49-F238E27FC236}">
                <a16:creationId xmlns:a16="http://schemas.microsoft.com/office/drawing/2014/main" id="{602A53F4-E4FD-9A4E-B945-7A8FFE5F7257}"/>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5835534" y="5660806"/>
            <a:ext cx="592667" cy="592667"/>
          </a:xfrm>
          <a:prstGeom prst="rect">
            <a:avLst/>
          </a:prstGeom>
        </p:spPr>
      </p:pic>
      <p:cxnSp>
        <p:nvCxnSpPr>
          <p:cNvPr id="139" name="Straight Arrow Connector 138">
            <a:extLst>
              <a:ext uri="{FF2B5EF4-FFF2-40B4-BE49-F238E27FC236}">
                <a16:creationId xmlns:a16="http://schemas.microsoft.com/office/drawing/2014/main" id="{E86D59B3-0E75-8541-8F5F-991C94566C99}"/>
              </a:ext>
            </a:extLst>
          </p:cNvPr>
          <p:cNvCxnSpPr>
            <a:cxnSpLocks/>
            <a:stCxn id="142" idx="3"/>
            <a:endCxn id="138" idx="1"/>
          </p:cNvCxnSpPr>
          <p:nvPr/>
        </p:nvCxnSpPr>
        <p:spPr>
          <a:xfrm>
            <a:off x="5048784" y="5957140"/>
            <a:ext cx="786750" cy="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F37EEC9A-D797-B14F-B56A-3F4646543B6A}"/>
              </a:ext>
            </a:extLst>
          </p:cNvPr>
          <p:cNvSpPr txBox="1"/>
          <p:nvPr/>
        </p:nvSpPr>
        <p:spPr>
          <a:xfrm>
            <a:off x="9548494" y="2203346"/>
            <a:ext cx="1146118" cy="271934"/>
          </a:xfrm>
          <a:prstGeom prst="rect">
            <a:avLst/>
          </a:prstGeom>
          <a:noFill/>
        </p:spPr>
        <p:txBody>
          <a:bodyPr wrap="square" rtlCol="0">
            <a:spAutoFit/>
          </a:bodyPr>
          <a:lstStyle/>
          <a:p>
            <a:pPr algn="ctr"/>
            <a:r>
              <a:rPr lang="en-US" sz="1167" dirty="0"/>
              <a:t>AWS Lambda</a:t>
            </a:r>
          </a:p>
        </p:txBody>
      </p:sp>
      <p:pic>
        <p:nvPicPr>
          <p:cNvPr id="165" name="Graphic 164">
            <a:extLst>
              <a:ext uri="{FF2B5EF4-FFF2-40B4-BE49-F238E27FC236}">
                <a16:creationId xmlns:a16="http://schemas.microsoft.com/office/drawing/2014/main" id="{D5B52E84-D94F-1E4B-A7C7-B4EEB06CD39F}"/>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9805590" y="1603551"/>
            <a:ext cx="592667" cy="592667"/>
          </a:xfrm>
          <a:prstGeom prst="rect">
            <a:avLst/>
          </a:prstGeom>
        </p:spPr>
      </p:pic>
      <p:cxnSp>
        <p:nvCxnSpPr>
          <p:cNvPr id="159" name="Straight Arrow Connector 158">
            <a:extLst>
              <a:ext uri="{FF2B5EF4-FFF2-40B4-BE49-F238E27FC236}">
                <a16:creationId xmlns:a16="http://schemas.microsoft.com/office/drawing/2014/main" id="{76919366-8487-D847-BA58-1F383CF08774}"/>
              </a:ext>
            </a:extLst>
          </p:cNvPr>
          <p:cNvCxnSpPr>
            <a:stCxn id="130" idx="1"/>
            <a:endCxn id="165" idx="3"/>
          </p:cNvCxnSpPr>
          <p:nvPr/>
        </p:nvCxnSpPr>
        <p:spPr>
          <a:xfrm flipH="1" flipV="1">
            <a:off x="10398257" y="1899885"/>
            <a:ext cx="516784" cy="4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Elbow Connector 168">
            <a:extLst>
              <a:ext uri="{FF2B5EF4-FFF2-40B4-BE49-F238E27FC236}">
                <a16:creationId xmlns:a16="http://schemas.microsoft.com/office/drawing/2014/main" id="{93AF3F0A-E332-A041-A66C-C29D7A27F342}"/>
              </a:ext>
            </a:extLst>
          </p:cNvPr>
          <p:cNvCxnSpPr>
            <a:stCxn id="165" idx="1"/>
            <a:endCxn id="53" idx="0"/>
          </p:cNvCxnSpPr>
          <p:nvPr/>
        </p:nvCxnSpPr>
        <p:spPr>
          <a:xfrm rot="10800000" flipV="1">
            <a:off x="6344878" y="1899885"/>
            <a:ext cx="3460712" cy="137089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28D376A8-EB7B-0748-A85D-86CEF679AFE1}"/>
              </a:ext>
            </a:extLst>
          </p:cNvPr>
          <p:cNvSpPr txBox="1"/>
          <p:nvPr/>
        </p:nvSpPr>
        <p:spPr>
          <a:xfrm>
            <a:off x="7233900" y="1673331"/>
            <a:ext cx="1861375" cy="430887"/>
          </a:xfrm>
          <a:prstGeom prst="rect">
            <a:avLst/>
          </a:prstGeom>
          <a:noFill/>
        </p:spPr>
        <p:txBody>
          <a:bodyPr wrap="square" rtlCol="0">
            <a:spAutoFit/>
          </a:bodyPr>
          <a:lstStyle/>
          <a:p>
            <a:pPr algn="ctr"/>
            <a:r>
              <a:rPr lang="en-US" sz="1100" dirty="0"/>
              <a:t>Time-based event triggered by CloudWatch event</a:t>
            </a:r>
          </a:p>
        </p:txBody>
      </p:sp>
    </p:spTree>
    <p:extLst>
      <p:ext uri="{BB962C8B-B14F-4D97-AF65-F5344CB8AC3E}">
        <p14:creationId xmlns:p14="http://schemas.microsoft.com/office/powerpoint/2010/main" val="38387550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F32F10-4265-2548-8C4A-D27491821D5F}"/>
              </a:ext>
            </a:extLst>
          </p:cNvPr>
          <p:cNvSpPr txBox="1"/>
          <p:nvPr/>
        </p:nvSpPr>
        <p:spPr>
          <a:xfrm>
            <a:off x="471331" y="3934436"/>
            <a:ext cx="893958" cy="246221"/>
          </a:xfrm>
          <a:prstGeom prst="rect">
            <a:avLst/>
          </a:prstGeom>
          <a:noFill/>
        </p:spPr>
        <p:txBody>
          <a:bodyPr wrap="square" rtlCol="0">
            <a:spAutoFit/>
          </a:bodyPr>
          <a:lstStyle/>
          <a:p>
            <a:pPr algn="ctr"/>
            <a:r>
              <a:rPr lang="en-US" sz="1000" dirty="0"/>
              <a:t>Web/Mobile</a:t>
            </a:r>
          </a:p>
        </p:txBody>
      </p:sp>
      <p:pic>
        <p:nvPicPr>
          <p:cNvPr id="7" name="Graphic 6">
            <a:extLst>
              <a:ext uri="{FF2B5EF4-FFF2-40B4-BE49-F238E27FC236}">
                <a16:creationId xmlns:a16="http://schemas.microsoft.com/office/drawing/2014/main" id="{7E447643-1F76-2F47-9504-71A305F026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2268" y="311284"/>
            <a:ext cx="333380" cy="313820"/>
          </a:xfrm>
          <a:prstGeom prst="rect">
            <a:avLst/>
          </a:prstGeom>
        </p:spPr>
      </p:pic>
      <p:sp>
        <p:nvSpPr>
          <p:cNvPr id="8" name="Rectangle 7">
            <a:extLst>
              <a:ext uri="{FF2B5EF4-FFF2-40B4-BE49-F238E27FC236}">
                <a16:creationId xmlns:a16="http://schemas.microsoft.com/office/drawing/2014/main" id="{1FC0B174-CCD7-3446-BDEC-978FD194BAD2}"/>
              </a:ext>
            </a:extLst>
          </p:cNvPr>
          <p:cNvSpPr/>
          <p:nvPr/>
        </p:nvSpPr>
        <p:spPr>
          <a:xfrm>
            <a:off x="1812268" y="311285"/>
            <a:ext cx="9834711" cy="6361889"/>
          </a:xfrm>
          <a:prstGeom prst="rect">
            <a:avLst/>
          </a:prstGeom>
          <a:noFill/>
          <a:ln w="12700">
            <a:solidFill>
              <a:srgbClr val="858B9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8125" tIns="47625" rIns="47625" bIns="23813" numCol="1" spcCol="0" rtlCol="0" fromWordArt="0" anchor="t" anchorCtr="0" forceAA="0" compatLnSpc="1">
            <a:prstTxWarp prst="textNoShape">
              <a:avLst/>
            </a:prstTxWarp>
            <a:noAutofit/>
          </a:bodyPr>
          <a:lstStyle/>
          <a:p>
            <a:pPr algn="l"/>
            <a:r>
              <a:rPr lang="en-US" sz="1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       </a:t>
            </a:r>
            <a:r>
              <a:rPr lang="en-US" sz="1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AWS Cloud</a:t>
            </a:r>
          </a:p>
        </p:txBody>
      </p:sp>
      <p:pic>
        <p:nvPicPr>
          <p:cNvPr id="10" name="Graphic 9">
            <a:extLst>
              <a:ext uri="{FF2B5EF4-FFF2-40B4-BE49-F238E27FC236}">
                <a16:creationId xmlns:a16="http://schemas.microsoft.com/office/drawing/2014/main" id="{6729E10D-4FD2-F143-AAE8-E687FB1F98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9201" y="3110942"/>
            <a:ext cx="916088" cy="916088"/>
          </a:xfrm>
          <a:prstGeom prst="rect">
            <a:avLst/>
          </a:prstGeom>
        </p:spPr>
      </p:pic>
      <p:sp>
        <p:nvSpPr>
          <p:cNvPr id="16" name="TextBox 15">
            <a:extLst>
              <a:ext uri="{FF2B5EF4-FFF2-40B4-BE49-F238E27FC236}">
                <a16:creationId xmlns:a16="http://schemas.microsoft.com/office/drawing/2014/main" id="{6A00A975-A808-1145-9108-B684137B2AB8}"/>
              </a:ext>
            </a:extLst>
          </p:cNvPr>
          <p:cNvSpPr txBox="1"/>
          <p:nvPr/>
        </p:nvSpPr>
        <p:spPr>
          <a:xfrm>
            <a:off x="9528864" y="3881191"/>
            <a:ext cx="1146118" cy="271934"/>
          </a:xfrm>
          <a:prstGeom prst="rect">
            <a:avLst/>
          </a:prstGeom>
          <a:noFill/>
        </p:spPr>
        <p:txBody>
          <a:bodyPr wrap="square" rtlCol="0">
            <a:spAutoFit/>
          </a:bodyPr>
          <a:lstStyle/>
          <a:p>
            <a:pPr algn="ctr"/>
            <a:r>
              <a:rPr lang="en-US" sz="1167" dirty="0"/>
              <a:t>AWS Lambda</a:t>
            </a:r>
          </a:p>
        </p:txBody>
      </p:sp>
      <p:pic>
        <p:nvPicPr>
          <p:cNvPr id="17" name="Graphic 16">
            <a:extLst>
              <a:ext uri="{FF2B5EF4-FFF2-40B4-BE49-F238E27FC236}">
                <a16:creationId xmlns:a16="http://schemas.microsoft.com/office/drawing/2014/main" id="{C9E511DA-60BF-9F4B-90FB-A2C31AE9C1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05590" y="3274059"/>
            <a:ext cx="592667" cy="592667"/>
          </a:xfrm>
          <a:prstGeom prst="rect">
            <a:avLst/>
          </a:prstGeom>
        </p:spPr>
      </p:pic>
      <p:sp>
        <p:nvSpPr>
          <p:cNvPr id="32" name="TextBox 31">
            <a:extLst>
              <a:ext uri="{FF2B5EF4-FFF2-40B4-BE49-F238E27FC236}">
                <a16:creationId xmlns:a16="http://schemas.microsoft.com/office/drawing/2014/main" id="{16C65F12-DB73-8147-827B-61B5433843F3}"/>
              </a:ext>
            </a:extLst>
          </p:cNvPr>
          <p:cNvSpPr txBox="1"/>
          <p:nvPr/>
        </p:nvSpPr>
        <p:spPr>
          <a:xfrm>
            <a:off x="7994400" y="2720086"/>
            <a:ext cx="1275034" cy="451534"/>
          </a:xfrm>
          <a:prstGeom prst="rect">
            <a:avLst/>
          </a:prstGeom>
          <a:noFill/>
        </p:spPr>
        <p:txBody>
          <a:bodyPr wrap="square" rtlCol="0">
            <a:spAutoFit/>
          </a:bodyPr>
          <a:lstStyle/>
          <a:p>
            <a:pPr algn="ctr"/>
            <a:r>
              <a:rPr lang="en-US" sz="1167" dirty="0"/>
              <a:t>Amazon DynamoDB</a:t>
            </a:r>
          </a:p>
        </p:txBody>
      </p:sp>
      <p:pic>
        <p:nvPicPr>
          <p:cNvPr id="33" name="Graphic 32">
            <a:extLst>
              <a:ext uri="{FF2B5EF4-FFF2-40B4-BE49-F238E27FC236}">
                <a16:creationId xmlns:a16="http://schemas.microsoft.com/office/drawing/2014/main" id="{0DF1962C-9358-6B43-87DE-A2E0E710173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318982" y="2165650"/>
            <a:ext cx="592667" cy="592667"/>
          </a:xfrm>
          <a:prstGeom prst="rect">
            <a:avLst/>
          </a:prstGeom>
        </p:spPr>
      </p:pic>
      <p:pic>
        <p:nvPicPr>
          <p:cNvPr id="39" name="Graphic 38">
            <a:extLst>
              <a:ext uri="{FF2B5EF4-FFF2-40B4-BE49-F238E27FC236}">
                <a16:creationId xmlns:a16="http://schemas.microsoft.com/office/drawing/2014/main" id="{A73ADE4F-422D-6146-821D-A430D04981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318983" y="3267280"/>
            <a:ext cx="592667" cy="592667"/>
          </a:xfrm>
          <a:prstGeom prst="rect">
            <a:avLst/>
          </a:prstGeom>
        </p:spPr>
      </p:pic>
      <p:sp>
        <p:nvSpPr>
          <p:cNvPr id="46" name="TextBox 45">
            <a:extLst>
              <a:ext uri="{FF2B5EF4-FFF2-40B4-BE49-F238E27FC236}">
                <a16:creationId xmlns:a16="http://schemas.microsoft.com/office/drawing/2014/main" id="{EAE122DA-D2A7-784C-A640-E4DFAB4CD335}"/>
              </a:ext>
            </a:extLst>
          </p:cNvPr>
          <p:cNvSpPr txBox="1"/>
          <p:nvPr/>
        </p:nvSpPr>
        <p:spPr>
          <a:xfrm>
            <a:off x="2504048" y="3899308"/>
            <a:ext cx="1266806" cy="271934"/>
          </a:xfrm>
          <a:prstGeom prst="rect">
            <a:avLst/>
          </a:prstGeom>
          <a:noFill/>
        </p:spPr>
        <p:txBody>
          <a:bodyPr wrap="square" rtlCol="0">
            <a:spAutoFit/>
          </a:bodyPr>
          <a:lstStyle/>
          <a:p>
            <a:pPr algn="ctr"/>
            <a:r>
              <a:rPr lang="en-US" sz="1167" dirty="0"/>
              <a:t>AWS Amplify</a:t>
            </a:r>
          </a:p>
        </p:txBody>
      </p:sp>
      <p:pic>
        <p:nvPicPr>
          <p:cNvPr id="48" name="Graphic 47">
            <a:extLst>
              <a:ext uri="{FF2B5EF4-FFF2-40B4-BE49-F238E27FC236}">
                <a16:creationId xmlns:a16="http://schemas.microsoft.com/office/drawing/2014/main" id="{DAFD85C8-B9C0-9C48-871A-A18F67F9DFD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42291" y="3270039"/>
            <a:ext cx="592667" cy="592667"/>
          </a:xfrm>
          <a:prstGeom prst="rect">
            <a:avLst/>
          </a:prstGeom>
        </p:spPr>
      </p:pic>
      <p:sp>
        <p:nvSpPr>
          <p:cNvPr id="52" name="TextBox 51">
            <a:extLst>
              <a:ext uri="{FF2B5EF4-FFF2-40B4-BE49-F238E27FC236}">
                <a16:creationId xmlns:a16="http://schemas.microsoft.com/office/drawing/2014/main" id="{64393B7B-1552-5947-AF0A-578FC7401D54}"/>
              </a:ext>
            </a:extLst>
          </p:cNvPr>
          <p:cNvSpPr txBox="1"/>
          <p:nvPr/>
        </p:nvSpPr>
        <p:spPr>
          <a:xfrm>
            <a:off x="5677020" y="3907657"/>
            <a:ext cx="1333368" cy="271934"/>
          </a:xfrm>
          <a:prstGeom prst="rect">
            <a:avLst/>
          </a:prstGeom>
          <a:noFill/>
        </p:spPr>
        <p:txBody>
          <a:bodyPr wrap="square" rtlCol="0">
            <a:spAutoFit/>
          </a:bodyPr>
          <a:lstStyle/>
          <a:p>
            <a:pPr algn="ctr"/>
            <a:r>
              <a:rPr lang="en-US" sz="1167" dirty="0"/>
              <a:t>AWS AppSync</a:t>
            </a:r>
          </a:p>
        </p:txBody>
      </p:sp>
      <p:pic>
        <p:nvPicPr>
          <p:cNvPr id="53" name="Graphic 52">
            <a:extLst>
              <a:ext uri="{FF2B5EF4-FFF2-40B4-BE49-F238E27FC236}">
                <a16:creationId xmlns:a16="http://schemas.microsoft.com/office/drawing/2014/main" id="{F0CDE74D-1537-B54C-869C-6A18201EF12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048544" y="3270775"/>
            <a:ext cx="592667" cy="592667"/>
          </a:xfrm>
          <a:prstGeom prst="rect">
            <a:avLst/>
          </a:prstGeom>
        </p:spPr>
      </p:pic>
      <p:cxnSp>
        <p:nvCxnSpPr>
          <p:cNvPr id="54" name="Straight Arrow Connector 53">
            <a:extLst>
              <a:ext uri="{FF2B5EF4-FFF2-40B4-BE49-F238E27FC236}">
                <a16:creationId xmlns:a16="http://schemas.microsoft.com/office/drawing/2014/main" id="{979BA2C0-212E-3C40-9840-326FD6500724}"/>
              </a:ext>
            </a:extLst>
          </p:cNvPr>
          <p:cNvCxnSpPr>
            <a:cxnSpLocks/>
            <a:stCxn id="48" idx="3"/>
            <a:endCxn id="53" idx="1"/>
          </p:cNvCxnSpPr>
          <p:nvPr/>
        </p:nvCxnSpPr>
        <p:spPr>
          <a:xfrm>
            <a:off x="3434958" y="3566373"/>
            <a:ext cx="2613586" cy="736"/>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C39A39-D296-4A43-8739-63D08524E8BB}"/>
              </a:ext>
            </a:extLst>
          </p:cNvPr>
          <p:cNvSpPr txBox="1"/>
          <p:nvPr/>
        </p:nvSpPr>
        <p:spPr>
          <a:xfrm>
            <a:off x="3267116" y="2241463"/>
            <a:ext cx="1021143" cy="451534"/>
          </a:xfrm>
          <a:prstGeom prst="rect">
            <a:avLst/>
          </a:prstGeom>
          <a:noFill/>
        </p:spPr>
        <p:txBody>
          <a:bodyPr wrap="square" rtlCol="0">
            <a:spAutoFit/>
          </a:bodyPr>
          <a:lstStyle/>
          <a:p>
            <a:pPr algn="ctr"/>
            <a:r>
              <a:rPr lang="en-US" sz="1167" dirty="0"/>
              <a:t>Amazon Cognito</a:t>
            </a:r>
          </a:p>
        </p:txBody>
      </p:sp>
      <p:pic>
        <p:nvPicPr>
          <p:cNvPr id="61" name="Graphic 60">
            <a:extLst>
              <a:ext uri="{FF2B5EF4-FFF2-40B4-BE49-F238E27FC236}">
                <a16:creationId xmlns:a16="http://schemas.microsoft.com/office/drawing/2014/main" id="{93E309BD-25DF-D448-908C-893D9D3E482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50276" y="2163138"/>
            <a:ext cx="592667" cy="592667"/>
          </a:xfrm>
          <a:prstGeom prst="rect">
            <a:avLst/>
          </a:prstGeom>
        </p:spPr>
      </p:pic>
      <p:sp>
        <p:nvSpPr>
          <p:cNvPr id="81" name="TextBox 80">
            <a:extLst>
              <a:ext uri="{FF2B5EF4-FFF2-40B4-BE49-F238E27FC236}">
                <a16:creationId xmlns:a16="http://schemas.microsoft.com/office/drawing/2014/main" id="{12B6EF84-CD85-5D4A-AA18-0165E6CF9FD2}"/>
              </a:ext>
            </a:extLst>
          </p:cNvPr>
          <p:cNvSpPr txBox="1"/>
          <p:nvPr/>
        </p:nvSpPr>
        <p:spPr>
          <a:xfrm>
            <a:off x="2666096" y="6252737"/>
            <a:ext cx="1255460" cy="271934"/>
          </a:xfrm>
          <a:prstGeom prst="rect">
            <a:avLst/>
          </a:prstGeom>
          <a:noFill/>
        </p:spPr>
        <p:txBody>
          <a:bodyPr wrap="square" rtlCol="0">
            <a:spAutoFit/>
          </a:bodyPr>
          <a:lstStyle/>
          <a:p>
            <a:pPr algn="ctr"/>
            <a:r>
              <a:rPr lang="en-US" sz="1167" dirty="0"/>
              <a:t>Amazon Pinpoint</a:t>
            </a:r>
          </a:p>
        </p:txBody>
      </p:sp>
      <p:pic>
        <p:nvPicPr>
          <p:cNvPr id="82" name="Graphic 81">
            <a:extLst>
              <a:ext uri="{FF2B5EF4-FFF2-40B4-BE49-F238E27FC236}">
                <a16:creationId xmlns:a16="http://schemas.microsoft.com/office/drawing/2014/main" id="{FDEA028F-9542-6247-A4F5-47930A6D1D8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003165" y="5660806"/>
            <a:ext cx="592667" cy="592667"/>
          </a:xfrm>
          <a:prstGeom prst="rect">
            <a:avLst/>
          </a:prstGeom>
        </p:spPr>
      </p:pic>
      <p:cxnSp>
        <p:nvCxnSpPr>
          <p:cNvPr id="111" name="Elbow Connector 110">
            <a:extLst>
              <a:ext uri="{FF2B5EF4-FFF2-40B4-BE49-F238E27FC236}">
                <a16:creationId xmlns:a16="http://schemas.microsoft.com/office/drawing/2014/main" id="{7A51168E-370E-9541-9935-9A8F684DA928}"/>
              </a:ext>
            </a:extLst>
          </p:cNvPr>
          <p:cNvCxnSpPr>
            <a:cxnSpLocks/>
            <a:endCxn id="6" idx="2"/>
          </p:cNvCxnSpPr>
          <p:nvPr/>
        </p:nvCxnSpPr>
        <p:spPr>
          <a:xfrm rot="10800000">
            <a:off x="918311" y="4180657"/>
            <a:ext cx="2076263" cy="1932082"/>
          </a:xfrm>
          <a:prstGeom prst="bentConnector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35511EF1-A5D7-004F-85F5-BC4CC11BCB86}"/>
              </a:ext>
            </a:extLst>
          </p:cNvPr>
          <p:cNvSpPr txBox="1"/>
          <p:nvPr/>
        </p:nvSpPr>
        <p:spPr>
          <a:xfrm>
            <a:off x="831250" y="5838762"/>
            <a:ext cx="1138421" cy="569515"/>
          </a:xfrm>
          <a:prstGeom prst="rect">
            <a:avLst/>
          </a:prstGeom>
          <a:noFill/>
        </p:spPr>
        <p:txBody>
          <a:bodyPr wrap="square" lIns="152400" tIns="121920" rIns="152400" bIns="121920" rtlCol="0">
            <a:spAutoFit/>
          </a:bodyPr>
          <a:lstStyle/>
          <a:p>
            <a:pPr algn="ctr">
              <a:lnSpc>
                <a:spcPct val="90000"/>
              </a:lnSpc>
              <a:spcAft>
                <a:spcPts val="1500"/>
              </a:spcAft>
            </a:pPr>
            <a:r>
              <a:rPr lang="en-US" sz="1167" dirty="0"/>
              <a:t>Push </a:t>
            </a:r>
            <a:br>
              <a:rPr lang="en-US" sz="1167" dirty="0"/>
            </a:br>
            <a:r>
              <a:rPr lang="en-US" sz="1167" dirty="0"/>
              <a:t>Notifications</a:t>
            </a:r>
          </a:p>
        </p:txBody>
      </p:sp>
      <p:sp>
        <p:nvSpPr>
          <p:cNvPr id="141" name="TextBox 140">
            <a:extLst>
              <a:ext uri="{FF2B5EF4-FFF2-40B4-BE49-F238E27FC236}">
                <a16:creationId xmlns:a16="http://schemas.microsoft.com/office/drawing/2014/main" id="{150ED95E-D34E-7D4C-9203-CEE99E7F3634}"/>
              </a:ext>
            </a:extLst>
          </p:cNvPr>
          <p:cNvSpPr txBox="1"/>
          <p:nvPr/>
        </p:nvSpPr>
        <p:spPr>
          <a:xfrm>
            <a:off x="4047695" y="6237509"/>
            <a:ext cx="1409509" cy="271934"/>
          </a:xfrm>
          <a:prstGeom prst="rect">
            <a:avLst/>
          </a:prstGeom>
          <a:noFill/>
        </p:spPr>
        <p:txBody>
          <a:bodyPr wrap="square" rtlCol="0">
            <a:spAutoFit/>
          </a:bodyPr>
          <a:lstStyle/>
          <a:p>
            <a:pPr algn="ctr"/>
            <a:r>
              <a:rPr lang="en-US" sz="1167" dirty="0">
                <a:latin typeface="+mj-lt"/>
                <a:ea typeface="Amazon Ember" panose="020B0603020204020204" pitchFamily="34" charset="0"/>
                <a:cs typeface="Amazon Ember" panose="020B0603020204020204" pitchFamily="34" charset="0"/>
              </a:rPr>
              <a:t>Amazon Kinesis</a:t>
            </a:r>
          </a:p>
        </p:txBody>
      </p:sp>
      <p:pic>
        <p:nvPicPr>
          <p:cNvPr id="142" name="Graphic 141">
            <a:extLst>
              <a:ext uri="{FF2B5EF4-FFF2-40B4-BE49-F238E27FC236}">
                <a16:creationId xmlns:a16="http://schemas.microsoft.com/office/drawing/2014/main" id="{A3DBEAB8-E511-3844-8E1A-8ABB7B2CD53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456117" y="5660806"/>
            <a:ext cx="592667" cy="592667"/>
          </a:xfrm>
          <a:prstGeom prst="rect">
            <a:avLst/>
          </a:prstGeom>
        </p:spPr>
      </p:pic>
      <p:sp>
        <p:nvSpPr>
          <p:cNvPr id="143" name="TextBox 142">
            <a:extLst>
              <a:ext uri="{FF2B5EF4-FFF2-40B4-BE49-F238E27FC236}">
                <a16:creationId xmlns:a16="http://schemas.microsoft.com/office/drawing/2014/main" id="{1CE8B06B-DC18-D947-878B-3CD8FFC33CFB}"/>
              </a:ext>
            </a:extLst>
          </p:cNvPr>
          <p:cNvSpPr txBox="1"/>
          <p:nvPr/>
        </p:nvSpPr>
        <p:spPr>
          <a:xfrm>
            <a:off x="6940058" y="4666515"/>
            <a:ext cx="1146118" cy="271934"/>
          </a:xfrm>
          <a:prstGeom prst="rect">
            <a:avLst/>
          </a:prstGeom>
          <a:noFill/>
        </p:spPr>
        <p:txBody>
          <a:bodyPr wrap="square" rtlCol="0">
            <a:spAutoFit/>
          </a:bodyPr>
          <a:lstStyle/>
          <a:p>
            <a:pPr algn="ctr"/>
            <a:r>
              <a:rPr lang="en-US" sz="1167" dirty="0"/>
              <a:t>AWS Lambda</a:t>
            </a:r>
          </a:p>
        </p:txBody>
      </p:sp>
      <p:pic>
        <p:nvPicPr>
          <p:cNvPr id="144" name="Graphic 143">
            <a:extLst>
              <a:ext uri="{FF2B5EF4-FFF2-40B4-BE49-F238E27FC236}">
                <a16:creationId xmlns:a16="http://schemas.microsoft.com/office/drawing/2014/main" id="{346D9639-2399-F64C-83BB-129D1D2792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16784" y="4087355"/>
            <a:ext cx="592667" cy="592667"/>
          </a:xfrm>
          <a:prstGeom prst="rect">
            <a:avLst/>
          </a:prstGeom>
        </p:spPr>
      </p:pic>
      <p:cxnSp>
        <p:nvCxnSpPr>
          <p:cNvPr id="163" name="Straight Arrow Connector 162">
            <a:extLst>
              <a:ext uri="{FF2B5EF4-FFF2-40B4-BE49-F238E27FC236}">
                <a16:creationId xmlns:a16="http://schemas.microsoft.com/office/drawing/2014/main" id="{6B891A01-9353-3345-A11B-9EA1E3C2ED68}"/>
              </a:ext>
            </a:extLst>
          </p:cNvPr>
          <p:cNvCxnSpPr>
            <a:cxnSpLocks/>
            <a:stCxn id="82" idx="3"/>
            <a:endCxn id="142" idx="1"/>
          </p:cNvCxnSpPr>
          <p:nvPr/>
        </p:nvCxnSpPr>
        <p:spPr>
          <a:xfrm>
            <a:off x="3595832" y="5957140"/>
            <a:ext cx="860285" cy="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00EA4CFB-BC63-E049-9D44-306B80ADE174}"/>
              </a:ext>
            </a:extLst>
          </p:cNvPr>
          <p:cNvSpPr txBox="1"/>
          <p:nvPr/>
        </p:nvSpPr>
        <p:spPr>
          <a:xfrm>
            <a:off x="3458355" y="850704"/>
            <a:ext cx="1141124" cy="451534"/>
          </a:xfrm>
          <a:prstGeom prst="rect">
            <a:avLst/>
          </a:prstGeom>
          <a:noFill/>
        </p:spPr>
        <p:txBody>
          <a:bodyPr wrap="square" rtlCol="0">
            <a:spAutoFit/>
          </a:bodyPr>
          <a:lstStyle/>
          <a:p>
            <a:r>
              <a:rPr lang="en-US" sz="1167" dirty="0"/>
              <a:t>Amazon CloudFront</a:t>
            </a:r>
          </a:p>
        </p:txBody>
      </p:sp>
      <p:pic>
        <p:nvPicPr>
          <p:cNvPr id="174" name="Graphic 173">
            <a:extLst>
              <a:ext uri="{FF2B5EF4-FFF2-40B4-BE49-F238E27FC236}">
                <a16:creationId xmlns:a16="http://schemas.microsoft.com/office/drawing/2014/main" id="{50D53BAD-E39C-8349-BD22-C067E945602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850276" y="769632"/>
            <a:ext cx="592667" cy="592667"/>
          </a:xfrm>
          <a:prstGeom prst="rect">
            <a:avLst/>
          </a:prstGeom>
        </p:spPr>
      </p:pic>
      <p:cxnSp>
        <p:nvCxnSpPr>
          <p:cNvPr id="22" name="Elbow Connector 21">
            <a:extLst>
              <a:ext uri="{FF2B5EF4-FFF2-40B4-BE49-F238E27FC236}">
                <a16:creationId xmlns:a16="http://schemas.microsoft.com/office/drawing/2014/main" id="{6889D4C2-66CD-BC47-8B2A-AA340E1C33E0}"/>
              </a:ext>
            </a:extLst>
          </p:cNvPr>
          <p:cNvCxnSpPr>
            <a:stCxn id="10" idx="3"/>
            <a:endCxn id="174" idx="1"/>
          </p:cNvCxnSpPr>
          <p:nvPr/>
        </p:nvCxnSpPr>
        <p:spPr>
          <a:xfrm flipV="1">
            <a:off x="1365289" y="1065966"/>
            <a:ext cx="1484987" cy="2503020"/>
          </a:xfrm>
          <a:prstGeom prst="bentConnector3">
            <a:avLst>
              <a:gd name="adj1" fmla="val 68342"/>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E93E8AE3-A46D-404C-9AC8-6AC1F0A9CE48}"/>
              </a:ext>
            </a:extLst>
          </p:cNvPr>
          <p:cNvCxnSpPr>
            <a:stCxn id="53" idx="3"/>
            <a:endCxn id="33" idx="1"/>
          </p:cNvCxnSpPr>
          <p:nvPr/>
        </p:nvCxnSpPr>
        <p:spPr>
          <a:xfrm flipV="1">
            <a:off x="6641211" y="2461984"/>
            <a:ext cx="1677771" cy="1105125"/>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a:extLst>
              <a:ext uri="{FF2B5EF4-FFF2-40B4-BE49-F238E27FC236}">
                <a16:creationId xmlns:a16="http://schemas.microsoft.com/office/drawing/2014/main" id="{D860BF0A-F9E5-7D43-A2CA-DE6071B3EFFD}"/>
              </a:ext>
            </a:extLst>
          </p:cNvPr>
          <p:cNvCxnSpPr>
            <a:stCxn id="53" idx="3"/>
            <a:endCxn id="39" idx="1"/>
          </p:cNvCxnSpPr>
          <p:nvPr/>
        </p:nvCxnSpPr>
        <p:spPr>
          <a:xfrm flipV="1">
            <a:off x="6641211" y="3563614"/>
            <a:ext cx="1677772" cy="3495"/>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14" name="Graphic 113">
            <a:extLst>
              <a:ext uri="{FF2B5EF4-FFF2-40B4-BE49-F238E27FC236}">
                <a16:creationId xmlns:a16="http://schemas.microsoft.com/office/drawing/2014/main" id="{9B670E10-8D4A-0442-A2B4-ECD5CCE8B56B}"/>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794979" y="545231"/>
            <a:ext cx="592667" cy="592667"/>
          </a:xfrm>
          <a:prstGeom prst="rect">
            <a:avLst/>
          </a:prstGeom>
        </p:spPr>
      </p:pic>
      <p:pic>
        <p:nvPicPr>
          <p:cNvPr id="115" name="Graphic 114">
            <a:extLst>
              <a:ext uri="{FF2B5EF4-FFF2-40B4-BE49-F238E27FC236}">
                <a16:creationId xmlns:a16="http://schemas.microsoft.com/office/drawing/2014/main" id="{EB37CC32-A71F-B04B-A19B-194D0E7688D5}"/>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7748801" y="561070"/>
            <a:ext cx="592667" cy="592667"/>
          </a:xfrm>
          <a:prstGeom prst="rect">
            <a:avLst/>
          </a:prstGeom>
        </p:spPr>
      </p:pic>
      <p:pic>
        <p:nvPicPr>
          <p:cNvPr id="116" name="Graphic 115">
            <a:extLst>
              <a:ext uri="{FF2B5EF4-FFF2-40B4-BE49-F238E27FC236}">
                <a16:creationId xmlns:a16="http://schemas.microsoft.com/office/drawing/2014/main" id="{DF4D5EE4-7694-2549-9922-05FE5FCAE076}"/>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6736600" y="542946"/>
            <a:ext cx="592667" cy="592667"/>
          </a:xfrm>
          <a:prstGeom prst="rect">
            <a:avLst/>
          </a:prstGeom>
        </p:spPr>
      </p:pic>
      <p:pic>
        <p:nvPicPr>
          <p:cNvPr id="117" name="Graphic 116">
            <a:extLst>
              <a:ext uri="{FF2B5EF4-FFF2-40B4-BE49-F238E27FC236}">
                <a16:creationId xmlns:a16="http://schemas.microsoft.com/office/drawing/2014/main" id="{F81D7CBC-FDA3-804E-A824-F8A521E35E4B}"/>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5626256" y="541037"/>
            <a:ext cx="592667" cy="592667"/>
          </a:xfrm>
          <a:prstGeom prst="rect">
            <a:avLst/>
          </a:prstGeom>
        </p:spPr>
      </p:pic>
      <p:cxnSp>
        <p:nvCxnSpPr>
          <p:cNvPr id="96" name="Elbow Connector 95">
            <a:extLst>
              <a:ext uri="{FF2B5EF4-FFF2-40B4-BE49-F238E27FC236}">
                <a16:creationId xmlns:a16="http://schemas.microsoft.com/office/drawing/2014/main" id="{90DD2D63-1B21-9146-A9CE-D12BB12572DD}"/>
              </a:ext>
            </a:extLst>
          </p:cNvPr>
          <p:cNvCxnSpPr>
            <a:stCxn id="10" idx="3"/>
            <a:endCxn id="48" idx="1"/>
          </p:cNvCxnSpPr>
          <p:nvPr/>
        </p:nvCxnSpPr>
        <p:spPr>
          <a:xfrm flipV="1">
            <a:off x="1365289" y="3566373"/>
            <a:ext cx="1477002" cy="2613"/>
          </a:xfrm>
          <a:prstGeom prst="bentConnector3">
            <a:avLst>
              <a:gd name="adj1" fmla="val 50000"/>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D04F5AA2-B7FB-D842-8DCC-68BB7D46BBD9}"/>
              </a:ext>
            </a:extLst>
          </p:cNvPr>
          <p:cNvSpPr txBox="1"/>
          <p:nvPr/>
        </p:nvSpPr>
        <p:spPr>
          <a:xfrm>
            <a:off x="5383361" y="1146661"/>
            <a:ext cx="1146118" cy="233462"/>
          </a:xfrm>
          <a:prstGeom prst="rect">
            <a:avLst/>
          </a:prstGeom>
          <a:noFill/>
        </p:spPr>
        <p:txBody>
          <a:bodyPr wrap="square" rtlCol="0">
            <a:spAutoFit/>
          </a:bodyPr>
          <a:lstStyle/>
          <a:p>
            <a:pPr algn="ctr"/>
            <a:r>
              <a:rPr lang="en-US" sz="917" dirty="0"/>
              <a:t>AWS </a:t>
            </a:r>
            <a:r>
              <a:rPr lang="en-US" sz="917" dirty="0" err="1"/>
              <a:t>CodePipeline</a:t>
            </a:r>
            <a:endParaRPr lang="en-US" sz="917" dirty="0"/>
          </a:p>
        </p:txBody>
      </p:sp>
      <p:sp>
        <p:nvSpPr>
          <p:cNvPr id="132" name="TextBox 131">
            <a:extLst>
              <a:ext uri="{FF2B5EF4-FFF2-40B4-BE49-F238E27FC236}">
                <a16:creationId xmlns:a16="http://schemas.microsoft.com/office/drawing/2014/main" id="{7F1E0DBF-FB24-A841-B5CA-0F35610E5B42}"/>
              </a:ext>
            </a:extLst>
          </p:cNvPr>
          <p:cNvSpPr txBox="1"/>
          <p:nvPr/>
        </p:nvSpPr>
        <p:spPr>
          <a:xfrm>
            <a:off x="6442981" y="1130796"/>
            <a:ext cx="1146118" cy="233462"/>
          </a:xfrm>
          <a:prstGeom prst="rect">
            <a:avLst/>
          </a:prstGeom>
          <a:noFill/>
        </p:spPr>
        <p:txBody>
          <a:bodyPr wrap="square" rtlCol="0">
            <a:spAutoFit/>
          </a:bodyPr>
          <a:lstStyle/>
          <a:p>
            <a:pPr algn="ctr"/>
            <a:r>
              <a:rPr lang="en-US" sz="917" dirty="0"/>
              <a:t>AWS </a:t>
            </a:r>
            <a:r>
              <a:rPr lang="en-US" sz="917" dirty="0" err="1"/>
              <a:t>CodeCommit</a:t>
            </a:r>
            <a:endParaRPr lang="en-US" sz="917" dirty="0"/>
          </a:p>
        </p:txBody>
      </p:sp>
      <p:sp>
        <p:nvSpPr>
          <p:cNvPr id="133" name="TextBox 132">
            <a:extLst>
              <a:ext uri="{FF2B5EF4-FFF2-40B4-BE49-F238E27FC236}">
                <a16:creationId xmlns:a16="http://schemas.microsoft.com/office/drawing/2014/main" id="{A40AF43A-CED7-7A4A-8B0C-4E5E31714AEC}"/>
              </a:ext>
            </a:extLst>
          </p:cNvPr>
          <p:cNvSpPr txBox="1"/>
          <p:nvPr/>
        </p:nvSpPr>
        <p:spPr>
          <a:xfrm>
            <a:off x="7502601" y="1151821"/>
            <a:ext cx="1146118" cy="233462"/>
          </a:xfrm>
          <a:prstGeom prst="rect">
            <a:avLst/>
          </a:prstGeom>
          <a:noFill/>
        </p:spPr>
        <p:txBody>
          <a:bodyPr wrap="square" rtlCol="0">
            <a:spAutoFit/>
          </a:bodyPr>
          <a:lstStyle/>
          <a:p>
            <a:pPr algn="ctr"/>
            <a:r>
              <a:rPr lang="en-US" sz="917" dirty="0"/>
              <a:t>AWS </a:t>
            </a:r>
            <a:r>
              <a:rPr lang="en-US" sz="917" dirty="0" err="1"/>
              <a:t>CodeBuild</a:t>
            </a:r>
            <a:endParaRPr lang="en-US" sz="917" dirty="0"/>
          </a:p>
        </p:txBody>
      </p:sp>
      <p:sp>
        <p:nvSpPr>
          <p:cNvPr id="134" name="TextBox 133">
            <a:extLst>
              <a:ext uri="{FF2B5EF4-FFF2-40B4-BE49-F238E27FC236}">
                <a16:creationId xmlns:a16="http://schemas.microsoft.com/office/drawing/2014/main" id="{FFC4B7A9-1587-0343-840A-1767119D95C4}"/>
              </a:ext>
            </a:extLst>
          </p:cNvPr>
          <p:cNvSpPr txBox="1"/>
          <p:nvPr/>
        </p:nvSpPr>
        <p:spPr>
          <a:xfrm>
            <a:off x="8518254" y="1136482"/>
            <a:ext cx="1146118" cy="233462"/>
          </a:xfrm>
          <a:prstGeom prst="rect">
            <a:avLst/>
          </a:prstGeom>
          <a:noFill/>
        </p:spPr>
        <p:txBody>
          <a:bodyPr wrap="square" rtlCol="0">
            <a:spAutoFit/>
          </a:bodyPr>
          <a:lstStyle/>
          <a:p>
            <a:pPr algn="ctr"/>
            <a:r>
              <a:rPr lang="en-US" sz="917" dirty="0"/>
              <a:t>AWS Cloud9</a:t>
            </a:r>
          </a:p>
        </p:txBody>
      </p:sp>
      <p:pic>
        <p:nvPicPr>
          <p:cNvPr id="135" name="Graphic 134">
            <a:extLst>
              <a:ext uri="{FF2B5EF4-FFF2-40B4-BE49-F238E27FC236}">
                <a16:creationId xmlns:a16="http://schemas.microsoft.com/office/drawing/2014/main" id="{05B0F8B2-8C04-2D46-9DFD-F5DF6ED0D21D}"/>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9834625" y="553994"/>
            <a:ext cx="592667" cy="592667"/>
          </a:xfrm>
          <a:prstGeom prst="rect">
            <a:avLst/>
          </a:prstGeom>
        </p:spPr>
      </p:pic>
      <p:sp>
        <p:nvSpPr>
          <p:cNvPr id="136" name="TextBox 135">
            <a:extLst>
              <a:ext uri="{FF2B5EF4-FFF2-40B4-BE49-F238E27FC236}">
                <a16:creationId xmlns:a16="http://schemas.microsoft.com/office/drawing/2014/main" id="{4231F8E0-B5EE-0040-98D5-5378CBFD2F85}"/>
              </a:ext>
            </a:extLst>
          </p:cNvPr>
          <p:cNvSpPr txBox="1"/>
          <p:nvPr/>
        </p:nvSpPr>
        <p:spPr>
          <a:xfrm>
            <a:off x="9546982" y="1166771"/>
            <a:ext cx="1146118" cy="233462"/>
          </a:xfrm>
          <a:prstGeom prst="rect">
            <a:avLst/>
          </a:prstGeom>
          <a:noFill/>
        </p:spPr>
        <p:txBody>
          <a:bodyPr wrap="square" rtlCol="0">
            <a:spAutoFit/>
          </a:bodyPr>
          <a:lstStyle/>
          <a:p>
            <a:pPr algn="ctr"/>
            <a:r>
              <a:rPr lang="en-US" sz="917" dirty="0"/>
              <a:t>AWS X-ray</a:t>
            </a:r>
          </a:p>
        </p:txBody>
      </p:sp>
      <p:cxnSp>
        <p:nvCxnSpPr>
          <p:cNvPr id="18" name="Elbow Connector 17">
            <a:extLst>
              <a:ext uri="{FF2B5EF4-FFF2-40B4-BE49-F238E27FC236}">
                <a16:creationId xmlns:a16="http://schemas.microsoft.com/office/drawing/2014/main" id="{08205028-0B47-8C41-9A2A-E2ACBD53E432}"/>
              </a:ext>
            </a:extLst>
          </p:cNvPr>
          <p:cNvCxnSpPr>
            <a:stCxn id="10" idx="3"/>
            <a:endCxn id="61" idx="1"/>
          </p:cNvCxnSpPr>
          <p:nvPr/>
        </p:nvCxnSpPr>
        <p:spPr>
          <a:xfrm flipV="1">
            <a:off x="1365289" y="2459472"/>
            <a:ext cx="1484987" cy="1109514"/>
          </a:xfrm>
          <a:prstGeom prst="bentConnector3">
            <a:avLst>
              <a:gd name="adj1" fmla="val 6834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9E22ECF-3588-3C4B-870F-702B0C5AAC8D}"/>
              </a:ext>
            </a:extLst>
          </p:cNvPr>
          <p:cNvSpPr txBox="1"/>
          <p:nvPr/>
        </p:nvSpPr>
        <p:spPr>
          <a:xfrm>
            <a:off x="4241979" y="2109436"/>
            <a:ext cx="1146118" cy="271934"/>
          </a:xfrm>
          <a:prstGeom prst="rect">
            <a:avLst/>
          </a:prstGeom>
          <a:noFill/>
        </p:spPr>
        <p:txBody>
          <a:bodyPr wrap="square" rtlCol="0">
            <a:spAutoFit/>
          </a:bodyPr>
          <a:lstStyle/>
          <a:p>
            <a:pPr algn="ctr"/>
            <a:r>
              <a:rPr lang="en-US" sz="1167" dirty="0"/>
              <a:t>AWS Lambda</a:t>
            </a:r>
          </a:p>
        </p:txBody>
      </p:sp>
      <p:pic>
        <p:nvPicPr>
          <p:cNvPr id="71" name="Graphic 70">
            <a:extLst>
              <a:ext uri="{FF2B5EF4-FFF2-40B4-BE49-F238E27FC236}">
                <a16:creationId xmlns:a16="http://schemas.microsoft.com/office/drawing/2014/main" id="{589C4D66-90B7-CB43-9E99-27E3BF76DF2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99075" y="1509641"/>
            <a:ext cx="592667" cy="592667"/>
          </a:xfrm>
          <a:prstGeom prst="rect">
            <a:avLst/>
          </a:prstGeom>
        </p:spPr>
      </p:pic>
      <p:cxnSp>
        <p:nvCxnSpPr>
          <p:cNvPr id="21" name="Elbow Connector 20">
            <a:extLst>
              <a:ext uri="{FF2B5EF4-FFF2-40B4-BE49-F238E27FC236}">
                <a16:creationId xmlns:a16="http://schemas.microsoft.com/office/drawing/2014/main" id="{DCD4841D-29E9-0F40-A86F-A68E759C0E2F}"/>
              </a:ext>
            </a:extLst>
          </p:cNvPr>
          <p:cNvCxnSpPr>
            <a:stCxn id="61" idx="0"/>
            <a:endCxn id="71" idx="1"/>
          </p:cNvCxnSpPr>
          <p:nvPr/>
        </p:nvCxnSpPr>
        <p:spPr>
          <a:xfrm rot="5400000" flipH="1" flipV="1">
            <a:off x="3644261" y="1308325"/>
            <a:ext cx="357163" cy="135246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8A44DF0-72D2-1047-BFD3-67654F579278}"/>
              </a:ext>
            </a:extLst>
          </p:cNvPr>
          <p:cNvSpPr txBox="1"/>
          <p:nvPr/>
        </p:nvSpPr>
        <p:spPr>
          <a:xfrm>
            <a:off x="3220836" y="1595336"/>
            <a:ext cx="1021143" cy="430887"/>
          </a:xfrm>
          <a:prstGeom prst="rect">
            <a:avLst/>
          </a:prstGeom>
          <a:noFill/>
        </p:spPr>
        <p:txBody>
          <a:bodyPr wrap="square" rtlCol="0">
            <a:spAutoFit/>
          </a:bodyPr>
          <a:lstStyle/>
          <a:p>
            <a:pPr algn="ctr"/>
            <a:r>
              <a:rPr lang="en-US" sz="1100" dirty="0"/>
              <a:t>Custom auth flow</a:t>
            </a:r>
          </a:p>
        </p:txBody>
      </p:sp>
      <p:cxnSp>
        <p:nvCxnSpPr>
          <p:cNvPr id="43" name="Elbow Connector 42">
            <a:extLst>
              <a:ext uri="{FF2B5EF4-FFF2-40B4-BE49-F238E27FC236}">
                <a16:creationId xmlns:a16="http://schemas.microsoft.com/office/drawing/2014/main" id="{84E7327C-F397-6A43-91FC-81E3C1A8DD8F}"/>
              </a:ext>
            </a:extLst>
          </p:cNvPr>
          <p:cNvCxnSpPr>
            <a:stCxn id="10" idx="3"/>
            <a:endCxn id="82" idx="1"/>
          </p:cNvCxnSpPr>
          <p:nvPr/>
        </p:nvCxnSpPr>
        <p:spPr>
          <a:xfrm>
            <a:off x="1365289" y="3568986"/>
            <a:ext cx="1637876" cy="2388154"/>
          </a:xfrm>
          <a:prstGeom prst="bentConnector3">
            <a:avLst>
              <a:gd name="adj1" fmla="val 6247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F78E8F19-9B57-1C48-B715-9FAFE4E06D33}"/>
              </a:ext>
            </a:extLst>
          </p:cNvPr>
          <p:cNvSpPr txBox="1"/>
          <p:nvPr/>
        </p:nvSpPr>
        <p:spPr>
          <a:xfrm>
            <a:off x="7994400" y="3841958"/>
            <a:ext cx="1275034" cy="451534"/>
          </a:xfrm>
          <a:prstGeom prst="rect">
            <a:avLst/>
          </a:prstGeom>
          <a:noFill/>
        </p:spPr>
        <p:txBody>
          <a:bodyPr wrap="square" rtlCol="0">
            <a:spAutoFit/>
          </a:bodyPr>
          <a:lstStyle/>
          <a:p>
            <a:pPr algn="ctr"/>
            <a:r>
              <a:rPr lang="en-US" sz="1167" dirty="0"/>
              <a:t>Amazon DynamoDB</a:t>
            </a:r>
          </a:p>
        </p:txBody>
      </p:sp>
      <p:cxnSp>
        <p:nvCxnSpPr>
          <p:cNvPr id="80" name="Straight Arrow Connector 79">
            <a:extLst>
              <a:ext uri="{FF2B5EF4-FFF2-40B4-BE49-F238E27FC236}">
                <a16:creationId xmlns:a16="http://schemas.microsoft.com/office/drawing/2014/main" id="{46620A42-AE80-4247-AB90-28349E2A4B8B}"/>
              </a:ext>
            </a:extLst>
          </p:cNvPr>
          <p:cNvCxnSpPr>
            <a:stCxn id="39" idx="3"/>
            <a:endCxn id="17" idx="1"/>
          </p:cNvCxnSpPr>
          <p:nvPr/>
        </p:nvCxnSpPr>
        <p:spPr>
          <a:xfrm>
            <a:off x="8911650" y="3563614"/>
            <a:ext cx="893940" cy="67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1D572928-D3B4-AD4D-A68C-AA7B44E47A25}"/>
              </a:ext>
            </a:extLst>
          </p:cNvPr>
          <p:cNvSpPr txBox="1"/>
          <p:nvPr/>
        </p:nvSpPr>
        <p:spPr>
          <a:xfrm>
            <a:off x="8855138" y="3331573"/>
            <a:ext cx="1022474" cy="461665"/>
          </a:xfrm>
          <a:prstGeom prst="rect">
            <a:avLst/>
          </a:prstGeom>
          <a:noFill/>
        </p:spPr>
        <p:txBody>
          <a:bodyPr wrap="square" rtlCol="0">
            <a:spAutoFit/>
          </a:bodyPr>
          <a:lstStyle/>
          <a:p>
            <a:pPr algn="ctr"/>
            <a:r>
              <a:rPr lang="en-US" sz="1200" dirty="0"/>
              <a:t>DynamoDB stream</a:t>
            </a:r>
          </a:p>
        </p:txBody>
      </p:sp>
      <p:sp>
        <p:nvSpPr>
          <p:cNvPr id="112" name="TextBox 111">
            <a:extLst>
              <a:ext uri="{FF2B5EF4-FFF2-40B4-BE49-F238E27FC236}">
                <a16:creationId xmlns:a16="http://schemas.microsoft.com/office/drawing/2014/main" id="{FB3BABD5-4E33-794B-8455-2EE76752D783}"/>
              </a:ext>
            </a:extLst>
          </p:cNvPr>
          <p:cNvSpPr txBox="1"/>
          <p:nvPr/>
        </p:nvSpPr>
        <p:spPr>
          <a:xfrm>
            <a:off x="6701101" y="6279299"/>
            <a:ext cx="812016" cy="307777"/>
          </a:xfrm>
          <a:prstGeom prst="rect">
            <a:avLst/>
          </a:prstGeom>
          <a:noFill/>
        </p:spPr>
        <p:txBody>
          <a:bodyPr wrap="square" rtlCol="0">
            <a:spAutoFit/>
          </a:bodyPr>
          <a:lstStyle/>
          <a:p>
            <a:pPr algn="ctr"/>
            <a:r>
              <a:rPr lang="en-US" sz="1400" dirty="0">
                <a:latin typeface="+mj-lt"/>
                <a:ea typeface="Amazon Ember" panose="020B0603020204020204" pitchFamily="34" charset="0"/>
                <a:cs typeface="Amazon Ember" panose="020B0603020204020204" pitchFamily="34" charset="0"/>
              </a:rPr>
              <a:t>EMR</a:t>
            </a:r>
          </a:p>
        </p:txBody>
      </p:sp>
      <p:pic>
        <p:nvPicPr>
          <p:cNvPr id="118" name="Graphic 117">
            <a:extLst>
              <a:ext uri="{FF2B5EF4-FFF2-40B4-BE49-F238E27FC236}">
                <a16:creationId xmlns:a16="http://schemas.microsoft.com/office/drawing/2014/main" id="{F640D90E-9FD5-9F4D-9310-E3CB90DA272B}"/>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7336758" y="5968373"/>
            <a:ext cx="578342" cy="578342"/>
          </a:xfrm>
          <a:prstGeom prst="rect">
            <a:avLst/>
          </a:prstGeom>
        </p:spPr>
      </p:pic>
      <p:sp>
        <p:nvSpPr>
          <p:cNvPr id="119" name="TextBox 118">
            <a:extLst>
              <a:ext uri="{FF2B5EF4-FFF2-40B4-BE49-F238E27FC236}">
                <a16:creationId xmlns:a16="http://schemas.microsoft.com/office/drawing/2014/main" id="{8F78A63C-FAD1-C54D-BDC0-3D249B59063A}"/>
              </a:ext>
            </a:extLst>
          </p:cNvPr>
          <p:cNvSpPr txBox="1"/>
          <p:nvPr/>
        </p:nvSpPr>
        <p:spPr>
          <a:xfrm>
            <a:off x="6775417" y="5194404"/>
            <a:ext cx="623856" cy="307777"/>
          </a:xfrm>
          <a:prstGeom prst="rect">
            <a:avLst/>
          </a:prstGeom>
          <a:noFill/>
        </p:spPr>
        <p:txBody>
          <a:bodyPr wrap="square" rtlCol="0">
            <a:spAutoFit/>
          </a:bodyPr>
          <a:lstStyle/>
          <a:p>
            <a:pPr algn="ctr"/>
            <a:r>
              <a:rPr lang="en-US" sz="1400" dirty="0">
                <a:latin typeface="+mj-lt"/>
                <a:ea typeface="Amazon Ember" panose="020B0603020204020204" pitchFamily="34" charset="0"/>
                <a:cs typeface="Amazon Ember" panose="020B0603020204020204" pitchFamily="34" charset="0"/>
              </a:rPr>
              <a:t>Glue</a:t>
            </a:r>
          </a:p>
        </p:txBody>
      </p:sp>
      <p:pic>
        <p:nvPicPr>
          <p:cNvPr id="120" name="Graphic 119">
            <a:extLst>
              <a:ext uri="{FF2B5EF4-FFF2-40B4-BE49-F238E27FC236}">
                <a16:creationId xmlns:a16="http://schemas.microsoft.com/office/drawing/2014/main" id="{8E6EAEF8-13ED-634F-B6D5-1FF6E0B5755F}"/>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7320351" y="5215291"/>
            <a:ext cx="578342" cy="578342"/>
          </a:xfrm>
          <a:prstGeom prst="rect">
            <a:avLst/>
          </a:prstGeom>
        </p:spPr>
      </p:pic>
      <p:sp>
        <p:nvSpPr>
          <p:cNvPr id="121" name="TextBox 120">
            <a:extLst>
              <a:ext uri="{FF2B5EF4-FFF2-40B4-BE49-F238E27FC236}">
                <a16:creationId xmlns:a16="http://schemas.microsoft.com/office/drawing/2014/main" id="{3BE2691F-43E6-244A-9FFE-7CE2C83495A4}"/>
              </a:ext>
            </a:extLst>
          </p:cNvPr>
          <p:cNvSpPr txBox="1"/>
          <p:nvPr/>
        </p:nvSpPr>
        <p:spPr>
          <a:xfrm>
            <a:off x="9643737" y="6082581"/>
            <a:ext cx="942802" cy="430887"/>
          </a:xfrm>
          <a:prstGeom prst="rect">
            <a:avLst/>
          </a:prstGeom>
          <a:noFill/>
        </p:spPr>
        <p:txBody>
          <a:bodyPr wrap="square" rtlCol="0">
            <a:spAutoFit/>
          </a:bodyPr>
          <a:lstStyle/>
          <a:p>
            <a:pPr algn="ctr"/>
            <a:r>
              <a:rPr lang="en-US" sz="1100" dirty="0">
                <a:latin typeface="+mj-lt"/>
                <a:ea typeface="Amazon Ember" panose="020B0603020204020204" pitchFamily="34" charset="0"/>
                <a:cs typeface="Amazon Ember" panose="020B0603020204020204" pitchFamily="34" charset="0"/>
              </a:rPr>
              <a:t>Amazon Redshift</a:t>
            </a:r>
          </a:p>
        </p:txBody>
      </p:sp>
      <p:pic>
        <p:nvPicPr>
          <p:cNvPr id="122" name="Graphic 121">
            <a:extLst>
              <a:ext uri="{FF2B5EF4-FFF2-40B4-BE49-F238E27FC236}">
                <a16:creationId xmlns:a16="http://schemas.microsoft.com/office/drawing/2014/main" id="{DA7ECB10-D904-F146-95FB-5DC130F93956}"/>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9820630" y="5497299"/>
            <a:ext cx="592667" cy="592667"/>
          </a:xfrm>
          <a:prstGeom prst="rect">
            <a:avLst/>
          </a:prstGeom>
        </p:spPr>
      </p:pic>
      <p:sp>
        <p:nvSpPr>
          <p:cNvPr id="125" name="TextBox 124">
            <a:extLst>
              <a:ext uri="{FF2B5EF4-FFF2-40B4-BE49-F238E27FC236}">
                <a16:creationId xmlns:a16="http://schemas.microsoft.com/office/drawing/2014/main" id="{83E8B780-2A05-D94B-A436-879B558EA9A6}"/>
              </a:ext>
            </a:extLst>
          </p:cNvPr>
          <p:cNvSpPr txBox="1"/>
          <p:nvPr/>
        </p:nvSpPr>
        <p:spPr>
          <a:xfrm>
            <a:off x="8131357" y="5018840"/>
            <a:ext cx="1062651" cy="430887"/>
          </a:xfrm>
          <a:prstGeom prst="rect">
            <a:avLst/>
          </a:prstGeom>
          <a:noFill/>
        </p:spPr>
        <p:txBody>
          <a:bodyPr wrap="square" rtlCol="0">
            <a:spAutoFit/>
          </a:bodyPr>
          <a:lstStyle/>
          <a:p>
            <a:pPr algn="ctr"/>
            <a:r>
              <a:rPr lang="en-US" sz="1100" dirty="0"/>
              <a:t>Amazon </a:t>
            </a:r>
            <a:br>
              <a:rPr lang="en-US" sz="1100" dirty="0"/>
            </a:br>
            <a:r>
              <a:rPr lang="en-US" sz="1100" dirty="0"/>
              <a:t>Personalize</a:t>
            </a:r>
          </a:p>
        </p:txBody>
      </p:sp>
      <p:pic>
        <p:nvPicPr>
          <p:cNvPr id="126" name="Graphic 125">
            <a:extLst>
              <a:ext uri="{FF2B5EF4-FFF2-40B4-BE49-F238E27FC236}">
                <a16:creationId xmlns:a16="http://schemas.microsoft.com/office/drawing/2014/main" id="{F538945B-FB38-704E-BD89-512E22E3FED0}"/>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8349417" y="4440732"/>
            <a:ext cx="586402" cy="586402"/>
          </a:xfrm>
          <a:prstGeom prst="rect">
            <a:avLst/>
          </a:prstGeom>
        </p:spPr>
      </p:pic>
      <p:sp>
        <p:nvSpPr>
          <p:cNvPr id="127" name="TextBox 126">
            <a:extLst>
              <a:ext uri="{FF2B5EF4-FFF2-40B4-BE49-F238E27FC236}">
                <a16:creationId xmlns:a16="http://schemas.microsoft.com/office/drawing/2014/main" id="{CB66ADCA-FC1D-0E43-BBE0-BE5DB45803A3}"/>
              </a:ext>
            </a:extLst>
          </p:cNvPr>
          <p:cNvSpPr txBox="1"/>
          <p:nvPr/>
        </p:nvSpPr>
        <p:spPr>
          <a:xfrm>
            <a:off x="10565042" y="2171669"/>
            <a:ext cx="1212292" cy="369332"/>
          </a:xfrm>
          <a:prstGeom prst="rect">
            <a:avLst/>
          </a:prstGeom>
          <a:noFill/>
        </p:spPr>
        <p:txBody>
          <a:bodyPr wrap="square" rtlCol="0">
            <a:spAutoFit/>
          </a:bodyPr>
          <a:lstStyle/>
          <a:p>
            <a:pPr algn="ctr"/>
            <a:r>
              <a:rPr lang="en-US" sz="900" dirty="0"/>
              <a:t>Event </a:t>
            </a:r>
            <a:br>
              <a:rPr lang="en-US" sz="900" dirty="0"/>
            </a:br>
            <a:r>
              <a:rPr lang="en-US" sz="900" dirty="0"/>
              <a:t>(time-based)</a:t>
            </a:r>
          </a:p>
        </p:txBody>
      </p:sp>
      <p:sp>
        <p:nvSpPr>
          <p:cNvPr id="128" name="TextBox 127">
            <a:extLst>
              <a:ext uri="{FF2B5EF4-FFF2-40B4-BE49-F238E27FC236}">
                <a16:creationId xmlns:a16="http://schemas.microsoft.com/office/drawing/2014/main" id="{7EEA1613-420D-0549-9892-A6C7A28D76D4}"/>
              </a:ext>
            </a:extLst>
          </p:cNvPr>
          <p:cNvSpPr txBox="1"/>
          <p:nvPr/>
        </p:nvSpPr>
        <p:spPr>
          <a:xfrm>
            <a:off x="10573153" y="1130796"/>
            <a:ext cx="1153677" cy="400110"/>
          </a:xfrm>
          <a:prstGeom prst="rect">
            <a:avLst/>
          </a:prstGeom>
          <a:noFill/>
        </p:spPr>
        <p:txBody>
          <a:bodyPr wrap="square" rtlCol="0">
            <a:spAutoFit/>
          </a:bodyPr>
          <a:lstStyle/>
          <a:p>
            <a:pPr algn="ctr"/>
            <a:r>
              <a:rPr lang="en-US" sz="1000" dirty="0"/>
              <a:t>Amazon CloudWatch</a:t>
            </a:r>
          </a:p>
        </p:txBody>
      </p:sp>
      <p:pic>
        <p:nvPicPr>
          <p:cNvPr id="129" name="Graphic 128">
            <a:extLst>
              <a:ext uri="{FF2B5EF4-FFF2-40B4-BE49-F238E27FC236}">
                <a16:creationId xmlns:a16="http://schemas.microsoft.com/office/drawing/2014/main" id="{874BBFDD-362E-F54E-998D-8C15011B0DB2}"/>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10897941" y="570380"/>
            <a:ext cx="574045" cy="574045"/>
          </a:xfrm>
          <a:prstGeom prst="rect">
            <a:avLst/>
          </a:prstGeom>
        </p:spPr>
      </p:pic>
      <p:pic>
        <p:nvPicPr>
          <p:cNvPr id="130" name="Graphic 129">
            <a:extLst>
              <a:ext uri="{FF2B5EF4-FFF2-40B4-BE49-F238E27FC236}">
                <a16:creationId xmlns:a16="http://schemas.microsoft.com/office/drawing/2014/main" id="{D7A5FC3B-B614-CD4E-A8D9-71B1E69F1ADA}"/>
              </a:ext>
            </a:extLst>
          </p:cNvPr>
          <p:cNvPicPr>
            <a:picLocks noChangeAspect="1"/>
          </p:cNvPicPr>
          <p:nvPr/>
        </p:nvPicPr>
        <p:blipFill>
          <a:blip r:embed="rId43">
            <a:extLst>
              <a:ext uri="{96DAC541-7B7A-43D3-8B79-37D633B846F1}">
                <asvg:svgBlip xmlns:asvg="http://schemas.microsoft.com/office/drawing/2016/SVG/main" r:embed="rId44"/>
              </a:ext>
            </a:extLst>
          </a:blip>
          <a:stretch>
            <a:fillRect/>
          </a:stretch>
        </p:blipFill>
        <p:spPr>
          <a:xfrm>
            <a:off x="10915041" y="1669134"/>
            <a:ext cx="469900" cy="469900"/>
          </a:xfrm>
          <a:prstGeom prst="rect">
            <a:avLst/>
          </a:prstGeom>
        </p:spPr>
      </p:pic>
      <p:sp>
        <p:nvSpPr>
          <p:cNvPr id="137" name="TextBox 136">
            <a:extLst>
              <a:ext uri="{FF2B5EF4-FFF2-40B4-BE49-F238E27FC236}">
                <a16:creationId xmlns:a16="http://schemas.microsoft.com/office/drawing/2014/main" id="{147D57ED-39F6-C749-9CC9-1C439D37DA47}"/>
              </a:ext>
            </a:extLst>
          </p:cNvPr>
          <p:cNvSpPr txBox="1"/>
          <p:nvPr/>
        </p:nvSpPr>
        <p:spPr>
          <a:xfrm>
            <a:off x="5626256" y="6255221"/>
            <a:ext cx="1065310" cy="261610"/>
          </a:xfrm>
          <a:prstGeom prst="rect">
            <a:avLst/>
          </a:prstGeom>
          <a:noFill/>
        </p:spPr>
        <p:txBody>
          <a:bodyPr wrap="square" rtlCol="0">
            <a:spAutoFit/>
          </a:bodyPr>
          <a:lstStyle/>
          <a:p>
            <a:pPr algn="ctr"/>
            <a:r>
              <a:rPr lang="en-US" sz="1100" dirty="0"/>
              <a:t>Amazon S3</a:t>
            </a:r>
          </a:p>
        </p:txBody>
      </p:sp>
      <p:pic>
        <p:nvPicPr>
          <p:cNvPr id="138" name="Graphic 137">
            <a:extLst>
              <a:ext uri="{FF2B5EF4-FFF2-40B4-BE49-F238E27FC236}">
                <a16:creationId xmlns:a16="http://schemas.microsoft.com/office/drawing/2014/main" id="{602A53F4-E4FD-9A4E-B945-7A8FFE5F7257}"/>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5835534" y="5660806"/>
            <a:ext cx="592667" cy="592667"/>
          </a:xfrm>
          <a:prstGeom prst="rect">
            <a:avLst/>
          </a:prstGeom>
        </p:spPr>
      </p:pic>
      <p:cxnSp>
        <p:nvCxnSpPr>
          <p:cNvPr id="139" name="Straight Arrow Connector 138">
            <a:extLst>
              <a:ext uri="{FF2B5EF4-FFF2-40B4-BE49-F238E27FC236}">
                <a16:creationId xmlns:a16="http://schemas.microsoft.com/office/drawing/2014/main" id="{E86D59B3-0E75-8541-8F5F-991C94566C99}"/>
              </a:ext>
            </a:extLst>
          </p:cNvPr>
          <p:cNvCxnSpPr>
            <a:cxnSpLocks/>
            <a:stCxn id="142" idx="3"/>
            <a:endCxn id="138" idx="1"/>
          </p:cNvCxnSpPr>
          <p:nvPr/>
        </p:nvCxnSpPr>
        <p:spPr>
          <a:xfrm>
            <a:off x="5048784" y="5957140"/>
            <a:ext cx="786750" cy="0"/>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52DCBB40-0255-9947-B43B-D861973AAF62}"/>
              </a:ext>
            </a:extLst>
          </p:cNvPr>
          <p:cNvSpPr txBox="1"/>
          <p:nvPr/>
        </p:nvSpPr>
        <p:spPr>
          <a:xfrm>
            <a:off x="9601558" y="4976517"/>
            <a:ext cx="1065310" cy="261610"/>
          </a:xfrm>
          <a:prstGeom prst="rect">
            <a:avLst/>
          </a:prstGeom>
          <a:noFill/>
        </p:spPr>
        <p:txBody>
          <a:bodyPr wrap="square" rtlCol="0">
            <a:spAutoFit/>
          </a:bodyPr>
          <a:lstStyle/>
          <a:p>
            <a:pPr algn="ctr"/>
            <a:r>
              <a:rPr lang="en-US" sz="1100" dirty="0"/>
              <a:t>S3</a:t>
            </a:r>
          </a:p>
        </p:txBody>
      </p:sp>
      <p:pic>
        <p:nvPicPr>
          <p:cNvPr id="146" name="Graphic 145">
            <a:extLst>
              <a:ext uri="{FF2B5EF4-FFF2-40B4-BE49-F238E27FC236}">
                <a16:creationId xmlns:a16="http://schemas.microsoft.com/office/drawing/2014/main" id="{CEB48C7A-3301-D840-91B2-FEBB34EAE6AB}"/>
              </a:ext>
            </a:extLst>
          </p:cNvPr>
          <p:cNvPicPr>
            <a:picLocks noChangeAspect="1"/>
          </p:cNvPicPr>
          <p:nvPr/>
        </p:nvPicPr>
        <p:blipFill>
          <a:blip r:embed="rId45">
            <a:extLst>
              <a:ext uri="{96DAC541-7B7A-43D3-8B79-37D633B846F1}">
                <asvg:svgBlip xmlns:asvg="http://schemas.microsoft.com/office/drawing/2016/SVG/main" r:embed="rId46"/>
              </a:ext>
            </a:extLst>
          </a:blip>
          <a:stretch>
            <a:fillRect/>
          </a:stretch>
        </p:blipFill>
        <p:spPr>
          <a:xfrm>
            <a:off x="9820630" y="4426869"/>
            <a:ext cx="592667" cy="592667"/>
          </a:xfrm>
          <a:prstGeom prst="rect">
            <a:avLst/>
          </a:prstGeom>
        </p:spPr>
      </p:pic>
      <p:cxnSp>
        <p:nvCxnSpPr>
          <p:cNvPr id="106" name="Elbow Connector 105">
            <a:extLst>
              <a:ext uri="{FF2B5EF4-FFF2-40B4-BE49-F238E27FC236}">
                <a16:creationId xmlns:a16="http://schemas.microsoft.com/office/drawing/2014/main" id="{82446DDE-6F04-1549-AE9C-4C0E08E85672}"/>
              </a:ext>
            </a:extLst>
          </p:cNvPr>
          <p:cNvCxnSpPr>
            <a:stCxn id="53" idx="3"/>
            <a:endCxn id="144" idx="1"/>
          </p:cNvCxnSpPr>
          <p:nvPr/>
        </p:nvCxnSpPr>
        <p:spPr>
          <a:xfrm>
            <a:off x="6641211" y="3567109"/>
            <a:ext cx="575573" cy="816580"/>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a:extLst>
              <a:ext uri="{FF2B5EF4-FFF2-40B4-BE49-F238E27FC236}">
                <a16:creationId xmlns:a16="http://schemas.microsoft.com/office/drawing/2014/main" id="{706065B0-EB87-2443-8241-6925B6FFB31D}"/>
              </a:ext>
            </a:extLst>
          </p:cNvPr>
          <p:cNvCxnSpPr>
            <a:stCxn id="144" idx="3"/>
            <a:endCxn id="126" idx="1"/>
          </p:cNvCxnSpPr>
          <p:nvPr/>
        </p:nvCxnSpPr>
        <p:spPr>
          <a:xfrm>
            <a:off x="7809451" y="4383689"/>
            <a:ext cx="539966" cy="350244"/>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28ED80B-D8E3-C74A-8E8F-77EF05E208CC}"/>
              </a:ext>
            </a:extLst>
          </p:cNvPr>
          <p:cNvCxnSpPr>
            <a:cxnSpLocks/>
          </p:cNvCxnSpPr>
          <p:nvPr/>
        </p:nvCxnSpPr>
        <p:spPr>
          <a:xfrm flipV="1">
            <a:off x="8935819" y="4703747"/>
            <a:ext cx="884811" cy="10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Elbow Connector 146">
            <a:extLst>
              <a:ext uri="{FF2B5EF4-FFF2-40B4-BE49-F238E27FC236}">
                <a16:creationId xmlns:a16="http://schemas.microsoft.com/office/drawing/2014/main" id="{3377CE6C-FF1C-5E44-86FF-EBC1180FF8B5}"/>
              </a:ext>
            </a:extLst>
          </p:cNvPr>
          <p:cNvCxnSpPr>
            <a:cxnSpLocks/>
          </p:cNvCxnSpPr>
          <p:nvPr/>
        </p:nvCxnSpPr>
        <p:spPr>
          <a:xfrm flipV="1">
            <a:off x="7898693" y="4781571"/>
            <a:ext cx="1921937" cy="722891"/>
          </a:xfrm>
          <a:prstGeom prst="bentConnector3">
            <a:avLst>
              <a:gd name="adj1" fmla="val 7227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Elbow Connector 152">
            <a:extLst>
              <a:ext uri="{FF2B5EF4-FFF2-40B4-BE49-F238E27FC236}">
                <a16:creationId xmlns:a16="http://schemas.microsoft.com/office/drawing/2014/main" id="{0AAC4FDA-16F4-AA42-B464-F6B633134849}"/>
              </a:ext>
            </a:extLst>
          </p:cNvPr>
          <p:cNvCxnSpPr>
            <a:stCxn id="118" idx="3"/>
            <a:endCxn id="122" idx="1"/>
          </p:cNvCxnSpPr>
          <p:nvPr/>
        </p:nvCxnSpPr>
        <p:spPr>
          <a:xfrm flipV="1">
            <a:off x="7915100" y="5793633"/>
            <a:ext cx="1905530" cy="463911"/>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Elbow Connector 154">
            <a:extLst>
              <a:ext uri="{FF2B5EF4-FFF2-40B4-BE49-F238E27FC236}">
                <a16:creationId xmlns:a16="http://schemas.microsoft.com/office/drawing/2014/main" id="{96F7F516-4D77-EC4F-8556-BEC512D49EE7}"/>
              </a:ext>
            </a:extLst>
          </p:cNvPr>
          <p:cNvCxnSpPr>
            <a:stCxn id="138" idx="3"/>
            <a:endCxn id="120" idx="1"/>
          </p:cNvCxnSpPr>
          <p:nvPr/>
        </p:nvCxnSpPr>
        <p:spPr>
          <a:xfrm flipV="1">
            <a:off x="6428201" y="5504462"/>
            <a:ext cx="892150" cy="452678"/>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Elbow Connector 156">
            <a:extLst>
              <a:ext uri="{FF2B5EF4-FFF2-40B4-BE49-F238E27FC236}">
                <a16:creationId xmlns:a16="http://schemas.microsoft.com/office/drawing/2014/main" id="{9CDFB431-5162-4346-AE91-29D5883D7651}"/>
              </a:ext>
            </a:extLst>
          </p:cNvPr>
          <p:cNvCxnSpPr>
            <a:stCxn id="138" idx="3"/>
            <a:endCxn id="118" idx="1"/>
          </p:cNvCxnSpPr>
          <p:nvPr/>
        </p:nvCxnSpPr>
        <p:spPr>
          <a:xfrm>
            <a:off x="6428201" y="5957140"/>
            <a:ext cx="908557" cy="300404"/>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F37EEC9A-D797-B14F-B56A-3F4646543B6A}"/>
              </a:ext>
            </a:extLst>
          </p:cNvPr>
          <p:cNvSpPr txBox="1"/>
          <p:nvPr/>
        </p:nvSpPr>
        <p:spPr>
          <a:xfrm>
            <a:off x="9548494" y="2203346"/>
            <a:ext cx="1146118" cy="271934"/>
          </a:xfrm>
          <a:prstGeom prst="rect">
            <a:avLst/>
          </a:prstGeom>
          <a:noFill/>
        </p:spPr>
        <p:txBody>
          <a:bodyPr wrap="square" rtlCol="0">
            <a:spAutoFit/>
          </a:bodyPr>
          <a:lstStyle/>
          <a:p>
            <a:pPr algn="ctr"/>
            <a:r>
              <a:rPr lang="en-US" sz="1167" dirty="0"/>
              <a:t>AWS Lambda</a:t>
            </a:r>
          </a:p>
        </p:txBody>
      </p:sp>
      <p:pic>
        <p:nvPicPr>
          <p:cNvPr id="165" name="Graphic 164">
            <a:extLst>
              <a:ext uri="{FF2B5EF4-FFF2-40B4-BE49-F238E27FC236}">
                <a16:creationId xmlns:a16="http://schemas.microsoft.com/office/drawing/2014/main" id="{D5B52E84-D94F-1E4B-A7C7-B4EEB06CD39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05590" y="1603551"/>
            <a:ext cx="592667" cy="592667"/>
          </a:xfrm>
          <a:prstGeom prst="rect">
            <a:avLst/>
          </a:prstGeom>
        </p:spPr>
      </p:pic>
      <p:cxnSp>
        <p:nvCxnSpPr>
          <p:cNvPr id="159" name="Straight Arrow Connector 158">
            <a:extLst>
              <a:ext uri="{FF2B5EF4-FFF2-40B4-BE49-F238E27FC236}">
                <a16:creationId xmlns:a16="http://schemas.microsoft.com/office/drawing/2014/main" id="{76919366-8487-D847-BA58-1F383CF08774}"/>
              </a:ext>
            </a:extLst>
          </p:cNvPr>
          <p:cNvCxnSpPr>
            <a:stCxn id="130" idx="1"/>
            <a:endCxn id="165" idx="3"/>
          </p:cNvCxnSpPr>
          <p:nvPr/>
        </p:nvCxnSpPr>
        <p:spPr>
          <a:xfrm flipH="1" flipV="1">
            <a:off x="10398257" y="1899885"/>
            <a:ext cx="516784" cy="41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Elbow Connector 168">
            <a:extLst>
              <a:ext uri="{FF2B5EF4-FFF2-40B4-BE49-F238E27FC236}">
                <a16:creationId xmlns:a16="http://schemas.microsoft.com/office/drawing/2014/main" id="{93AF3F0A-E332-A041-A66C-C29D7A27F342}"/>
              </a:ext>
            </a:extLst>
          </p:cNvPr>
          <p:cNvCxnSpPr>
            <a:stCxn id="165" idx="1"/>
            <a:endCxn id="53" idx="0"/>
          </p:cNvCxnSpPr>
          <p:nvPr/>
        </p:nvCxnSpPr>
        <p:spPr>
          <a:xfrm rot="10800000" flipV="1">
            <a:off x="6344878" y="1899885"/>
            <a:ext cx="3460712" cy="137089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28D376A8-EB7B-0748-A85D-86CEF679AFE1}"/>
              </a:ext>
            </a:extLst>
          </p:cNvPr>
          <p:cNvSpPr txBox="1"/>
          <p:nvPr/>
        </p:nvSpPr>
        <p:spPr>
          <a:xfrm>
            <a:off x="7233900" y="1673331"/>
            <a:ext cx="1861375" cy="430887"/>
          </a:xfrm>
          <a:prstGeom prst="rect">
            <a:avLst/>
          </a:prstGeom>
          <a:noFill/>
        </p:spPr>
        <p:txBody>
          <a:bodyPr wrap="square" rtlCol="0">
            <a:spAutoFit/>
          </a:bodyPr>
          <a:lstStyle/>
          <a:p>
            <a:pPr algn="ctr"/>
            <a:r>
              <a:rPr lang="en-US" sz="1100" dirty="0"/>
              <a:t>Time-based event triggered by CloudWatch event</a:t>
            </a:r>
          </a:p>
        </p:txBody>
      </p:sp>
    </p:spTree>
    <p:extLst>
      <p:ext uri="{BB962C8B-B14F-4D97-AF65-F5344CB8AC3E}">
        <p14:creationId xmlns:p14="http://schemas.microsoft.com/office/powerpoint/2010/main" val="3207135658"/>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892</Words>
  <Application>Microsoft Macintosh PowerPoint</Application>
  <PresentationFormat>Widescreen</PresentationFormat>
  <Paragraphs>61</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Amazon Ember</vt: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cp:revision>
  <dcterms:created xsi:type="dcterms:W3CDTF">2020-05-08T07:47:34Z</dcterms:created>
  <dcterms:modified xsi:type="dcterms:W3CDTF">2020-05-08T08:12:04Z</dcterms:modified>
</cp:coreProperties>
</file>