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8" r:id="rId2"/>
    <p:sldId id="693" r:id="rId3"/>
    <p:sldId id="666" r:id="rId4"/>
    <p:sldId id="667" r:id="rId5"/>
    <p:sldId id="668" r:id="rId6"/>
    <p:sldId id="694" r:id="rId7"/>
    <p:sldId id="669" r:id="rId8"/>
    <p:sldId id="687" r:id="rId9"/>
    <p:sldId id="689" r:id="rId10"/>
    <p:sldId id="688" r:id="rId11"/>
    <p:sldId id="671" r:id="rId12"/>
    <p:sldId id="670" r:id="rId13"/>
    <p:sldId id="672" r:id="rId14"/>
    <p:sldId id="680" r:id="rId15"/>
    <p:sldId id="673" r:id="rId16"/>
    <p:sldId id="686" r:id="rId17"/>
    <p:sldId id="685" r:id="rId18"/>
    <p:sldId id="695" r:id="rId19"/>
    <p:sldId id="690" r:id="rId20"/>
    <p:sldId id="691" r:id="rId21"/>
    <p:sldId id="692" r:id="rId22"/>
    <p:sldId id="675" r:id="rId23"/>
    <p:sldId id="698" r:id="rId24"/>
    <p:sldId id="674" r:id="rId25"/>
    <p:sldId id="676" r:id="rId26"/>
    <p:sldId id="700" r:id="rId27"/>
    <p:sldId id="677" r:id="rId28"/>
    <p:sldId id="678" r:id="rId29"/>
    <p:sldId id="679" r:id="rId30"/>
    <p:sldId id="684" r:id="rId31"/>
    <p:sldId id="699" r:id="rId32"/>
    <p:sldId id="681" r:id="rId33"/>
    <p:sldId id="682" r:id="rId34"/>
    <p:sldId id="683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93"/>
            <p14:sldId id="666"/>
            <p14:sldId id="667"/>
            <p14:sldId id="668"/>
            <p14:sldId id="694"/>
            <p14:sldId id="669"/>
            <p14:sldId id="687"/>
            <p14:sldId id="689"/>
            <p14:sldId id="688"/>
            <p14:sldId id="671"/>
            <p14:sldId id="670"/>
            <p14:sldId id="672"/>
            <p14:sldId id="680"/>
            <p14:sldId id="673"/>
            <p14:sldId id="686"/>
            <p14:sldId id="685"/>
            <p14:sldId id="695"/>
            <p14:sldId id="690"/>
            <p14:sldId id="691"/>
            <p14:sldId id="692"/>
            <p14:sldId id="675"/>
            <p14:sldId id="698"/>
            <p14:sldId id="674"/>
            <p14:sldId id="676"/>
            <p14:sldId id="700"/>
            <p14:sldId id="677"/>
            <p14:sldId id="678"/>
            <p14:sldId id="679"/>
            <p14:sldId id="684"/>
            <p14:sldId id="699"/>
            <p14:sldId id="681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7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dingforums.com/threads/vhdl-processes-race-conditions-verilog.23520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this level of code is pretty self-explanatory.,</a:t>
            </a:r>
          </a:p>
          <a:p>
            <a:r>
              <a:rPr lang="en-US" dirty="0"/>
              <a:t>Note that, in principle, the mesh lecture isn’t until #7 (this is lecture #5).</a:t>
            </a:r>
          </a:p>
          <a:p>
            <a:r>
              <a:rPr lang="en-US" dirty="0"/>
              <a:t>The “bad code” for the flop is that the output is only driven during reset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7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have wider versions of “logic”? Because HW wires are 1 bit wide; wider is via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49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example is a mux.</a:t>
            </a:r>
          </a:p>
          <a:p>
            <a:r>
              <a:rPr lang="en-US" dirty="0"/>
              <a:t>The right example is a shift register.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https://www.thecodingforums.com/threads/vhdl-processes-race-conditions-verilog.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23520</a:t>
            </a:r>
            <a:r>
              <a:rPr lang="en-US" sz="1800" b="0" i="0" u="sng" strike="noStrike">
                <a:solidFill>
                  <a:srgbClr val="1155CC"/>
                </a:solidFill>
                <a:effectLst/>
                <a:latin typeface="Times New Roman" panose="02020603050405020304" pitchFamily="18" charset="0"/>
              </a:rPr>
              <a:t> for VHDL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you may wind up with flop-like behavior on </a:t>
            </a:r>
            <a:r>
              <a:rPr lang="en-US" i="1" dirty="0"/>
              <a:t>d</a:t>
            </a:r>
            <a:r>
              <a:rPr lang="en-US" i="0" dirty="0"/>
              <a:t>. But you may not, if this block gets executed twice in the same (or nearby) time slots.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4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to know these details – if you follow the </a:t>
            </a:r>
            <a:r>
              <a:rPr lang="en-US" dirty="0" err="1"/>
              <a:t>always_comb</a:t>
            </a:r>
            <a:r>
              <a:rPr lang="en-US" dirty="0"/>
              <a:t> &amp; </a:t>
            </a:r>
            <a:r>
              <a:rPr lang="en-US" dirty="0" err="1"/>
              <a:t>always_ff</a:t>
            </a:r>
            <a:r>
              <a:rPr lang="en-US" dirty="0"/>
              <a:t> rules, it will all just work</a:t>
            </a:r>
          </a:p>
          <a:p>
            <a:r>
              <a:rPr lang="en-US" dirty="0"/>
              <a:t>The bracketed assignments </a:t>
            </a:r>
            <a:r>
              <a:rPr lang="en-US"/>
              <a:t>may execute </a:t>
            </a:r>
            <a:r>
              <a:rPr lang="en-US" dirty="0"/>
              <a:t>in either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22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inputs are sampled before the clock &amp; outputs assigned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30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 code -- SV code will be on the </a:t>
            </a:r>
            <a:r>
              <a:rPr lang="en-US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8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nburst-design.com/paper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2021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5. SystemVerilog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9759-485F-4DA3-85D9-52B7C4E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8802-3142-4958-BFEE-AFC38FA7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equality operators:</a:t>
            </a:r>
          </a:p>
          <a:p>
            <a:r>
              <a:rPr lang="en-US" dirty="0"/>
              <a:t>=== compares bit by bit with X===X and Z===Z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result can only be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 or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1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===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0X ===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/>
              <a:t>01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!=== is obvious</a:t>
            </a:r>
          </a:p>
          <a:p>
            <a:r>
              <a:rPr lang="en-US" dirty="0">
                <a:cs typeface="Times New Roman" panose="02020603050405020304" pitchFamily="18" charset="0"/>
              </a:rPr>
              <a:t>==? treats X,Z as wildcards </a:t>
            </a:r>
            <a:r>
              <a:rPr lang="en-US" i="1" dirty="0">
                <a:cs typeface="Times New Roman" panose="02020603050405020304" pitchFamily="18" charset="0"/>
              </a:rPr>
              <a:t>in the right operand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01 ==?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==? 2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01 →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 is not clear what !==? 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384FC-A979-45F1-91DB-06AE908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DD7D-0DE9-4C6E-891A-DDD4359C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7F3-F909-4FF2-8184-7784A1AA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10001	# 5-bit binary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16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ab1f	# 16-bit hex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byte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>
                <a:solidFill>
                  <a:srgbClr val="000000"/>
                </a:solidFill>
              </a:rPr>
              <a:t>a	# </a:t>
            </a:r>
            <a:r>
              <a:rPr lang="en-US" sz="2400" dirty="0">
                <a:solidFill>
                  <a:srgbClr val="000000"/>
                </a:solidFill>
              </a:rPr>
              <a:t>8 bits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400" dirty="0">
                <a:solidFill>
                  <a:srgbClr val="000000"/>
                </a:solidFill>
              </a:rPr>
              <a:t>1	# A ‘1’, sign extended to fill 8 bits</a:t>
            </a:r>
            <a:endParaRPr lang="en-US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93EB-EB68-44A2-B9CB-77C17691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55AF-8897-4E96-A81F-0EAA9F2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E735-5774-4C7F-A6DB-84E0EE99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r>
              <a:rPr lang="en-US" dirty="0"/>
              <a:t>Reminder – mostly for programming, not for HW</a:t>
            </a:r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i="1" dirty="0" err="1"/>
              <a:t>my_str</a:t>
            </a:r>
            <a:r>
              <a:rPr lang="en-US" dirty="0"/>
              <a:t>;			// declare it</a:t>
            </a:r>
          </a:p>
          <a:p>
            <a:r>
              <a:rPr lang="en-US" i="1" dirty="0" err="1"/>
              <a:t>my_str</a:t>
            </a:r>
            <a:r>
              <a:rPr lang="en-US" i="1" dirty="0"/>
              <a:t> = "</a:t>
            </a:r>
            <a:r>
              <a:rPr lang="en-US" i="1" dirty="0" err="1"/>
              <a:t>abc</a:t>
            </a:r>
            <a:r>
              <a:rPr lang="en-US" i="1" dirty="0"/>
              <a:t>"			</a:t>
            </a:r>
            <a:r>
              <a:rPr lang="en-US" dirty="0"/>
              <a:t>// initial assignment</a:t>
            </a:r>
            <a:endParaRPr lang="en-US" i="1" dirty="0"/>
          </a:p>
          <a:p>
            <a:r>
              <a:rPr lang="en-US" i="1" dirty="0" err="1"/>
              <a:t>my_str</a:t>
            </a:r>
            <a:r>
              <a:rPr lang="en-US" i="1" dirty="0"/>
              <a:t> = </a:t>
            </a:r>
            <a:r>
              <a:rPr lang="en-US" dirty="0"/>
              <a:t>{</a:t>
            </a:r>
            <a:r>
              <a:rPr lang="en-US" i="1" dirty="0" err="1"/>
              <a:t>my_str</a:t>
            </a:r>
            <a:r>
              <a:rPr lang="en-US" i="1" dirty="0"/>
              <a:t>, "def"</a:t>
            </a:r>
            <a:r>
              <a:rPr lang="en-US" dirty="0"/>
              <a:t>}	// concatenate to "</a:t>
            </a:r>
            <a:r>
              <a:rPr lang="en-US" dirty="0" err="1"/>
              <a:t>abcdef</a:t>
            </a:r>
            <a:r>
              <a:rPr lang="en-US" dirty="0"/>
              <a:t>"</a:t>
            </a:r>
          </a:p>
          <a:p>
            <a:r>
              <a:rPr lang="en-US" i="1" dirty="0" err="1"/>
              <a:t>len</a:t>
            </a:r>
            <a:r>
              <a:rPr lang="en-US" dirty="0"/>
              <a:t> (</a:t>
            </a:r>
            <a:r>
              <a:rPr lang="en-US" i="1" dirty="0" err="1"/>
              <a:t>my_str</a:t>
            </a:r>
            <a:r>
              <a:rPr lang="en-US" dirty="0"/>
              <a:t>)			// 6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437D-CF04-4874-8F9E-31F2FFC6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8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191E-1C01-4ED7-B44B-36DA125C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A7A0-4E90-4B52-9371-D715B04F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876800"/>
          </a:xfrm>
        </p:spPr>
        <p:txBody>
          <a:bodyPr/>
          <a:lstStyle/>
          <a:p>
            <a:r>
              <a:rPr lang="en-US" sz="2400" dirty="0"/>
              <a:t>Spear </a:t>
            </a:r>
            <a:r>
              <a:rPr lang="en-US" sz="2400" dirty="0" err="1"/>
              <a:t>ch.</a:t>
            </a:r>
            <a:r>
              <a:rPr lang="en-US" sz="2400" dirty="0"/>
              <a:t> 2; LRM </a:t>
            </a:r>
            <a:r>
              <a:rPr lang="en-US" sz="2400" dirty="0" err="1"/>
              <a:t>ch.</a:t>
            </a:r>
            <a:r>
              <a:rPr lang="en-US" sz="2400" dirty="0"/>
              <a:t> 7</a:t>
            </a:r>
          </a:p>
          <a:p>
            <a:r>
              <a:rPr lang="en-US" sz="2400" dirty="0"/>
              <a:t>Arrays are how we turn </a:t>
            </a:r>
            <a:r>
              <a:rPr lang="en-US" sz="2400" b="1" dirty="0"/>
              <a:t>logic</a:t>
            </a:r>
            <a:r>
              <a:rPr lang="en-US" sz="2400" dirty="0"/>
              <a:t> into busses, </a:t>
            </a:r>
            <a:r>
              <a:rPr lang="en-US" sz="2400" dirty="0" err="1"/>
              <a:t>regfiles</a:t>
            </a:r>
            <a:r>
              <a:rPr lang="en-US" sz="2400" dirty="0"/>
              <a:t>, etc.</a:t>
            </a:r>
          </a:p>
          <a:p>
            <a:r>
              <a:rPr lang="en-US" sz="2400" dirty="0"/>
              <a:t>An array can be </a:t>
            </a:r>
            <a:r>
              <a:rPr lang="en-US" sz="2400" i="1" dirty="0"/>
              <a:t>packed</a:t>
            </a:r>
            <a:r>
              <a:rPr lang="en-US" sz="2400" dirty="0"/>
              <a:t> or </a:t>
            </a:r>
            <a:r>
              <a:rPr lang="en-US" sz="2400" i="1" dirty="0"/>
              <a:t>unpacked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Packed array of </a:t>
            </a:r>
            <a:r>
              <a:rPr lang="en-US" sz="2000" b="1" dirty="0"/>
              <a:t>bit</a:t>
            </a:r>
            <a:r>
              <a:rPr lang="en-US" sz="2000" dirty="0"/>
              <a:t> or </a:t>
            </a:r>
            <a:r>
              <a:rPr lang="en-US" sz="2000" b="1" dirty="0"/>
              <a:t>logic</a:t>
            </a:r>
            <a:r>
              <a:rPr lang="en-US" sz="2000" dirty="0"/>
              <a:t> will be contiguous in memory; can do arithmetic on multiple-bit field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Packed</a:t>
            </a:r>
            <a:r>
              <a:rPr lang="en-US" sz="2000" dirty="0"/>
              <a:t> only applies to </a:t>
            </a:r>
            <a:r>
              <a:rPr lang="en-US" sz="2000" b="1" dirty="0"/>
              <a:t>bit</a:t>
            </a:r>
            <a:r>
              <a:rPr lang="en-US" sz="2000" dirty="0"/>
              <a:t> or </a:t>
            </a:r>
            <a:r>
              <a:rPr lang="en-US" sz="2000" b="1" dirty="0"/>
              <a:t>logic</a:t>
            </a:r>
            <a:r>
              <a:rPr lang="en-US" sz="2000" dirty="0"/>
              <a:t>; cannot pack anything else</a:t>
            </a:r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b="1" dirty="0"/>
              <a:t>logic </a:t>
            </a:r>
            <a:r>
              <a:rPr lang="en-US" sz="2000" dirty="0"/>
              <a:t>[7:0] </a:t>
            </a:r>
            <a:r>
              <a:rPr lang="en-US" sz="2000" i="1" dirty="0"/>
              <a:t>a</a:t>
            </a:r>
            <a:r>
              <a:rPr lang="en-US" sz="2000" dirty="0"/>
              <a:t>;	// 8-bit packed. Can say </a:t>
            </a:r>
            <a:r>
              <a:rPr lang="en-US" sz="2000" i="1" dirty="0"/>
              <a:t>a</a:t>
            </a:r>
            <a:r>
              <a:rPr lang="en-US" sz="2000" dirty="0"/>
              <a:t>[3:1] = </a:t>
            </a:r>
            <a:r>
              <a:rPr lang="en-US" sz="2000" dirty="0">
                <a:solidFill>
                  <a:srgbClr val="000000"/>
                </a:solidFill>
              </a:rPr>
              <a:t>3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'b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100</a:t>
            </a:r>
            <a:endParaRPr lang="en-US" sz="2000" i="1" dirty="0"/>
          </a:p>
          <a:p>
            <a:pPr lvl="1"/>
            <a:r>
              <a:rPr lang="en-US" sz="2000" b="1" dirty="0"/>
              <a:t>logic </a:t>
            </a:r>
            <a:r>
              <a:rPr lang="en-US" sz="2000" i="1" dirty="0"/>
              <a:t>a</a:t>
            </a:r>
            <a:r>
              <a:rPr lang="en-US" sz="2000" b="1" dirty="0"/>
              <a:t> </a:t>
            </a:r>
            <a:r>
              <a:rPr lang="en-US" sz="2000" dirty="0"/>
              <a:t>[7:0];	// 8 single-bit unpacked items</a:t>
            </a:r>
          </a:p>
          <a:p>
            <a:pPr lvl="1"/>
            <a:r>
              <a:rPr lang="en-US" sz="2000" b="1" dirty="0"/>
              <a:t>logic </a:t>
            </a:r>
            <a:r>
              <a:rPr lang="en-US" sz="2000" dirty="0"/>
              <a:t>[7:0] </a:t>
            </a:r>
            <a:r>
              <a:rPr lang="en-US" sz="2000" i="1" dirty="0"/>
              <a:t>a</a:t>
            </a:r>
            <a:r>
              <a:rPr lang="en-US" sz="2000" dirty="0"/>
              <a:t> [13:0];	// 13 items, each 8-bit packed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			// e.g., a register file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Both types of subscripts can be multi-dimensional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have dynamic arrays as well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5AB7-1B6B-4700-B2FF-BBAE3FDB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8A7-552D-4B47-B5A9-FB4C5F0F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FFB1-8C1A-4D44-9F83-4444F45A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543800" cy="4419600"/>
          </a:xfrm>
        </p:spPr>
        <p:txBody>
          <a:bodyPr/>
          <a:lstStyle/>
          <a:p>
            <a:r>
              <a:rPr lang="en-US" dirty="0"/>
              <a:t>Array subscripts</a:t>
            </a:r>
          </a:p>
          <a:p>
            <a:pPr lvl="1"/>
            <a:r>
              <a:rPr lang="en-US" dirty="0"/>
              <a:t>foo[7:0]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foo[0:7] (can bit-swap an array param!)</a:t>
            </a:r>
          </a:p>
          <a:p>
            <a:pPr lvl="1"/>
            <a:r>
              <a:rPr lang="en-US" dirty="0"/>
              <a:t>foo[8] is a declaration  shortcut for foo[0:7]</a:t>
            </a:r>
          </a:p>
          <a:p>
            <a:pPr lvl="1"/>
            <a:r>
              <a:rPr lang="en-US" dirty="0"/>
              <a:t>LRM </a:t>
            </a:r>
          </a:p>
          <a:p>
            <a:r>
              <a:rPr lang="en-US" dirty="0"/>
              <a:t>Array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accessing out of bounds is not illegal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logic foo[7:0]; foo[100000] typically returns zero!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LRM 7.4.6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81FF1-9AB0-400F-BD38-1AFB72FA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0708B-ABBD-4965-9DE1-BB35565AECCB}"/>
              </a:ext>
            </a:extLst>
          </p:cNvPr>
          <p:cNvSpPr txBox="1"/>
          <p:nvPr/>
        </p:nvSpPr>
        <p:spPr>
          <a:xfrm>
            <a:off x="7010400" y="2590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but only legal on unpacked subscripts!</a:t>
            </a:r>
          </a:p>
        </p:txBody>
      </p:sp>
    </p:spTree>
    <p:extLst>
      <p:ext uri="{BB962C8B-B14F-4D97-AF65-F5344CB8AC3E}">
        <p14:creationId xmlns:p14="http://schemas.microsoft.com/office/powerpoint/2010/main" val="33948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F80E-2DD6-45A0-9EAB-0171ABE7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15E2-CA52-431F-B5C7-CE5A0B6D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429000"/>
          </a:xfrm>
        </p:spPr>
        <p:txBody>
          <a:bodyPr/>
          <a:lstStyle/>
          <a:p>
            <a:r>
              <a:rPr lang="en-US" dirty="0"/>
              <a:t>“Mostly” like C++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loops, while loops, if, break, continue, comment characters, typedef, </a:t>
            </a:r>
            <a:r>
              <a:rPr lang="en-US" dirty="0" err="1"/>
              <a:t>enum</a:t>
            </a:r>
            <a:r>
              <a:rPr lang="en-US" dirty="0"/>
              <a:t>, 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</a:t>
            </a:r>
            <a:r>
              <a:rPr lang="en-US" b="1" dirty="0"/>
              <a:t>begin end</a:t>
            </a:r>
            <a:r>
              <a:rPr lang="en-US" dirty="0"/>
              <a:t> rather than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b="1" dirty="0"/>
              <a:t>}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3</a:t>
            </a:r>
          </a:p>
          <a:p>
            <a:r>
              <a:rPr lang="en-US" dirty="0"/>
              <a:t>Why have statements?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Couldn’t write verification code without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can make it easier to write HW too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EFDD-DAB5-4AF4-8D82-8647DF7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32394-0E51-45F4-A949-E6D594D9EB10}"/>
              </a:ext>
            </a:extLst>
          </p:cNvPr>
          <p:cNvSpPr txBox="1"/>
          <p:nvPr/>
        </p:nvSpPr>
        <p:spPr>
          <a:xfrm>
            <a:off x="1219200" y="4907340"/>
            <a:ext cx="190500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if (</a:t>
            </a:r>
            <a:r>
              <a:rPr lang="en-US" dirty="0" err="1">
                <a:solidFill>
                  <a:schemeClr val="accent2"/>
                </a:solidFill>
              </a:rPr>
              <a:t>sel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out=a;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else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accent2"/>
                </a:solidFill>
              </a:rPr>
              <a:t>out=b;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EE144-B1B3-4BAD-A06A-FA66D78AB29A}"/>
              </a:ext>
            </a:extLst>
          </p:cNvPr>
          <p:cNvSpPr txBox="1"/>
          <p:nvPr/>
        </p:nvSpPr>
        <p:spPr>
          <a:xfrm>
            <a:off x="4572000" y="5105400"/>
            <a:ext cx="3733800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nn-NO" dirty="0">
                <a:solidFill>
                  <a:schemeClr val="accent2"/>
                </a:solidFill>
              </a:rPr>
              <a:t>for (int i=1; i&lt;n_flops; ++i)</a:t>
            </a:r>
          </a:p>
          <a:p>
            <a:pPr lvl="1">
              <a:lnSpc>
                <a:spcPts val="2500"/>
              </a:lnSpc>
            </a:pPr>
            <a:r>
              <a:rPr lang="nn-NO" dirty="0">
                <a:solidFill>
                  <a:schemeClr val="accent2"/>
                </a:solidFill>
              </a:rPr>
              <a:t>flops[i] &lt;= flops[i-1];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3C7-47FF-4724-8365-F3F17717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1BE9-2F20-494F-B1DA-7F446DC3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C++</a:t>
            </a:r>
          </a:p>
          <a:p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5, </a:t>
            </a:r>
            <a:r>
              <a:rPr lang="en-US" dirty="0" err="1"/>
              <a:t>ch.</a:t>
            </a:r>
            <a:r>
              <a:rPr lang="en-US" dirty="0"/>
              <a:t> 8; LRM </a:t>
            </a:r>
            <a:r>
              <a:rPr lang="en-US" dirty="0" err="1"/>
              <a:t>ch.</a:t>
            </a:r>
            <a:r>
              <a:rPr lang="en-US" dirty="0"/>
              <a:t> 8</a:t>
            </a:r>
          </a:p>
          <a:p>
            <a:r>
              <a:rPr lang="en-US" dirty="0"/>
              <a:t>We’ll use them when we get to the mesh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29FAC-E867-4E0D-90AB-74005CEA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3B37-9985-4454-AD3F-B17447F0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1448-EDE0-40CE-9286-5D3B9CD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95800"/>
            <a:ext cx="7315200" cy="1600200"/>
          </a:xfrm>
        </p:spPr>
        <p:txBody>
          <a:bodyPr/>
          <a:lstStyle/>
          <a:p>
            <a:r>
              <a:rPr lang="en-US" dirty="0"/>
              <a:t>Numerous flavors are available (LRM </a:t>
            </a:r>
            <a:r>
              <a:rPr lang="en-US" dirty="0" err="1"/>
              <a:t>ch.</a:t>
            </a:r>
            <a:r>
              <a:rPr lang="en-US" dirty="0"/>
              <a:t> 23)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shortcuts where parent &amp; child names match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parameter passing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arrayed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BBAE3-5DE0-46AF-ACD9-E3BB5B0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C16B-59D2-42EB-95A4-25C98E38738F}"/>
              </a:ext>
            </a:extLst>
          </p:cNvPr>
          <p:cNvSpPr txBox="1"/>
          <p:nvPr/>
        </p:nvSpPr>
        <p:spPr>
          <a:xfrm>
            <a:off x="381000" y="15240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full_adder</a:t>
            </a:r>
            <a:r>
              <a:rPr lang="en-US" dirty="0"/>
              <a:t> (input logic a, input logic b, input logic </a:t>
            </a:r>
            <a:r>
              <a:rPr lang="en-US" dirty="0" err="1"/>
              <a:t>cin</a:t>
            </a:r>
            <a:r>
              <a:rPr lang="en-US" dirty="0"/>
              <a:t>,</a:t>
            </a:r>
          </a:p>
          <a:p>
            <a:r>
              <a:rPr lang="en-US" dirty="0"/>
              <a:t>	output logic 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half_adder</a:t>
            </a:r>
            <a:r>
              <a:rPr lang="en-US" dirty="0"/>
              <a:t> ha1 (.in1(a), .in2(b), .sum(</a:t>
            </a:r>
            <a:r>
              <a:rPr lang="en-US" dirty="0" err="1"/>
              <a:t>a_xor_b</a:t>
            </a:r>
            <a:r>
              <a:rPr lang="en-US" dirty="0"/>
              <a:t>), .car(ab));</a:t>
            </a:r>
          </a:p>
          <a:p>
            <a:r>
              <a:rPr lang="en-US" dirty="0"/>
              <a:t>	</a:t>
            </a:r>
            <a:r>
              <a:rPr lang="en-US" dirty="0" err="1"/>
              <a:t>xor</a:t>
            </a:r>
            <a:r>
              <a:rPr lang="en-US" dirty="0"/>
              <a:t> gate1 (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a_xor_b</a:t>
            </a:r>
            <a:r>
              <a:rPr lang="en-US" dirty="0"/>
              <a:t>, c);</a:t>
            </a:r>
          </a:p>
          <a:p>
            <a:r>
              <a:rPr lang="en-US" dirty="0"/>
              <a:t>	and gate2 (</a:t>
            </a:r>
            <a:r>
              <a:rPr lang="en-US" dirty="0" err="1"/>
              <a:t>a_xor_b_and_c</a:t>
            </a:r>
            <a:r>
              <a:rPr lang="en-US" dirty="0"/>
              <a:t>, </a:t>
            </a:r>
            <a:r>
              <a:rPr lang="en-US" dirty="0" err="1"/>
              <a:t>a_xor_b</a:t>
            </a:r>
            <a:r>
              <a:rPr lang="en-US" dirty="0"/>
              <a:t>, c);</a:t>
            </a:r>
          </a:p>
          <a:p>
            <a:r>
              <a:rPr lang="en-US" dirty="0"/>
              <a:t>	or gate3 (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a_xor_b_and_c</a:t>
            </a:r>
            <a:r>
              <a:rPr lang="en-US" dirty="0"/>
              <a:t>, ab);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full_adder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8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2209800"/>
            <a:ext cx="6705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07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F06-922A-44C4-B711-E4C72C3E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2D84-57C8-4747-AB94-3D011554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09600"/>
          </a:xfrm>
        </p:spPr>
        <p:txBody>
          <a:bodyPr/>
          <a:lstStyle/>
          <a:p>
            <a:r>
              <a:rPr lang="en-US" dirty="0"/>
              <a:t>Consider the following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4A49C-6085-4878-A563-0CE64DB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D2E237-641C-4B6F-8E60-178D62AAB876}"/>
              </a:ext>
            </a:extLst>
          </p:cNvPr>
          <p:cNvCxnSpPr>
            <a:cxnSpLocks/>
          </p:cNvCxnSpPr>
          <p:nvPr/>
        </p:nvCxnSpPr>
        <p:spPr>
          <a:xfrm>
            <a:off x="2286000" y="2744725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DF3EB9-8351-4A1D-9F16-0A5C8F3F6A76}"/>
              </a:ext>
            </a:extLst>
          </p:cNvPr>
          <p:cNvSpPr txBox="1"/>
          <p:nvPr/>
        </p:nvSpPr>
        <p:spPr>
          <a:xfrm>
            <a:off x="2209800" y="2362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1ACA-00FA-4225-AA6E-B125929925F9}"/>
              </a:ext>
            </a:extLst>
          </p:cNvPr>
          <p:cNvSpPr txBox="1"/>
          <p:nvPr/>
        </p:nvSpPr>
        <p:spPr>
          <a:xfrm>
            <a:off x="5638800" y="236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B478D0-E458-4310-AF9E-A10B3307312C}"/>
              </a:ext>
            </a:extLst>
          </p:cNvPr>
          <p:cNvGrpSpPr/>
          <p:nvPr/>
        </p:nvGrpSpPr>
        <p:grpSpPr>
          <a:xfrm>
            <a:off x="5023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61869-3D24-4C06-BFC3-1FD1FD91D16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B68D71D-C9A7-4DD7-BDD7-13F7F7C231D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29484A-F901-4936-BB1D-E146CE87E47F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7A286-A241-41AD-AF90-707A3C37D3BA}"/>
              </a:ext>
            </a:extLst>
          </p:cNvPr>
          <p:cNvGrpSpPr/>
          <p:nvPr/>
        </p:nvGrpSpPr>
        <p:grpSpPr>
          <a:xfrm>
            <a:off x="3118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140F8-9803-4B12-B617-526CD5A9B216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631FC4D-1249-4CC2-AD64-49BF04453AD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85F363B-C01E-46A7-8353-1A9C9A6B23F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BCC5E3-5889-49C6-A522-747CEB6DE0A7}"/>
              </a:ext>
            </a:extLst>
          </p:cNvPr>
          <p:cNvSpPr txBox="1"/>
          <p:nvPr/>
        </p:nvSpPr>
        <p:spPr>
          <a:xfrm>
            <a:off x="4038600" y="23715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0A727-A907-42A1-A1B5-7F2CC36CC3E0}"/>
              </a:ext>
            </a:extLst>
          </p:cNvPr>
          <p:cNvCxnSpPr>
            <a:cxnSpLocks/>
          </p:cNvCxnSpPr>
          <p:nvPr/>
        </p:nvCxnSpPr>
        <p:spPr>
          <a:xfrm>
            <a:off x="3352800" y="3031677"/>
            <a:ext cx="0" cy="178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2BA82-89E9-4690-9199-95D00AD4C2EA}"/>
              </a:ext>
            </a:extLst>
          </p:cNvPr>
          <p:cNvCxnSpPr>
            <a:cxnSpLocks/>
          </p:cNvCxnSpPr>
          <p:nvPr/>
        </p:nvCxnSpPr>
        <p:spPr>
          <a:xfrm>
            <a:off x="5257800" y="3031677"/>
            <a:ext cx="0" cy="178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2BB7DA-018D-43E5-8D91-2269F1AD9442}"/>
              </a:ext>
            </a:extLst>
          </p:cNvPr>
          <p:cNvSpPr txBox="1"/>
          <p:nvPr/>
        </p:nvSpPr>
        <p:spPr>
          <a:xfrm>
            <a:off x="2286000" y="282427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2446D-71A2-4A44-B604-98660D0294EE}"/>
              </a:ext>
            </a:extLst>
          </p:cNvPr>
          <p:cNvCxnSpPr>
            <a:cxnSpLocks/>
          </p:cNvCxnSpPr>
          <p:nvPr/>
        </p:nvCxnSpPr>
        <p:spPr>
          <a:xfrm>
            <a:off x="2286000" y="3209743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CBA0DA8-B653-4C68-B119-94293C39B73F}"/>
              </a:ext>
            </a:extLst>
          </p:cNvPr>
          <p:cNvGrpSpPr/>
          <p:nvPr/>
        </p:nvGrpSpPr>
        <p:grpSpPr>
          <a:xfrm>
            <a:off x="1644073" y="3826931"/>
            <a:ext cx="6356927" cy="1888069"/>
            <a:chOff x="1644073" y="3826931"/>
            <a:chExt cx="6356927" cy="18880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04963B-DD1A-4C2F-AAD5-124F671573C5}"/>
                </a:ext>
              </a:extLst>
            </p:cNvPr>
            <p:cNvSpPr txBox="1"/>
            <p:nvPr/>
          </p:nvSpPr>
          <p:spPr>
            <a:xfrm>
              <a:off x="1676400" y="432159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86C62-AEAC-4643-9773-D7051D128162}"/>
                </a:ext>
              </a:extLst>
            </p:cNvPr>
            <p:cNvSpPr txBox="1"/>
            <p:nvPr/>
          </p:nvSpPr>
          <p:spPr>
            <a:xfrm>
              <a:off x="1651000" y="382693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72B31A-A408-4580-A74B-49765D172A27}"/>
                </a:ext>
              </a:extLst>
            </p:cNvPr>
            <p:cNvSpPr txBox="1"/>
            <p:nvPr/>
          </p:nvSpPr>
          <p:spPr>
            <a:xfrm>
              <a:off x="1676400" y="478367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14540-911E-45EB-8253-7FD8AE393604}"/>
                </a:ext>
              </a:extLst>
            </p:cNvPr>
            <p:cNvSpPr txBox="1"/>
            <p:nvPr/>
          </p:nvSpPr>
          <p:spPr>
            <a:xfrm>
              <a:off x="1644073" y="5253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F79358-E85F-48DC-8A50-FAA7CF5956C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740" y="3898360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0E2928-58DD-4C68-A13D-5B136896AAEA}"/>
                </a:ext>
              </a:extLst>
            </p:cNvPr>
            <p:cNvCxnSpPr>
              <a:cxnSpLocks/>
            </p:cNvCxnSpPr>
            <p:nvPr/>
          </p:nvCxnSpPr>
          <p:spPr>
            <a:xfrm>
              <a:off x="3319322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34AB1E-760D-43BA-BF24-606342861FAE}"/>
                </a:ext>
              </a:extLst>
            </p:cNvPr>
            <p:cNvCxnSpPr/>
            <p:nvPr/>
          </p:nvCxnSpPr>
          <p:spPr>
            <a:xfrm>
              <a:off x="2650456" y="4182997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704F1A-8430-41A7-8405-F2EB4C831E54}"/>
                </a:ext>
              </a:extLst>
            </p:cNvPr>
            <p:cNvCxnSpPr/>
            <p:nvPr/>
          </p:nvCxnSpPr>
          <p:spPr>
            <a:xfrm>
              <a:off x="3302388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3D4CE3-BBB6-4EE0-903D-058684454B4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20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160611-CAE6-445C-BCF8-A924BD53C6F3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54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3A1000-096B-4EFC-9761-F34880951031}"/>
                </a:ext>
              </a:extLst>
            </p:cNvPr>
            <p:cNvCxnSpPr/>
            <p:nvPr/>
          </p:nvCxnSpPr>
          <p:spPr>
            <a:xfrm>
              <a:off x="3988188" y="4182997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932BB8-085D-4A57-A8F2-72538BC1BAE6}"/>
                </a:ext>
              </a:extLst>
            </p:cNvPr>
            <p:cNvCxnSpPr/>
            <p:nvPr/>
          </p:nvCxnSpPr>
          <p:spPr>
            <a:xfrm>
              <a:off x="4640120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11F58A-9925-4EFA-8AD3-9832C98E6733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7F18D-0FCF-410A-8460-AD88568FFA6A}"/>
                </a:ext>
              </a:extLst>
            </p:cNvPr>
            <p:cNvCxnSpPr>
              <a:cxnSpLocks/>
            </p:cNvCxnSpPr>
            <p:nvPr/>
          </p:nvCxnSpPr>
          <p:spPr>
            <a:xfrm>
              <a:off x="5994402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F495C0-5615-48FB-8716-3849DD8CABB1}"/>
                </a:ext>
              </a:extLst>
            </p:cNvPr>
            <p:cNvCxnSpPr/>
            <p:nvPr/>
          </p:nvCxnSpPr>
          <p:spPr>
            <a:xfrm>
              <a:off x="5325536" y="4183618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5937BD-71EC-4B28-BC99-A6F9A850DBF0}"/>
                </a:ext>
              </a:extLst>
            </p:cNvPr>
            <p:cNvCxnSpPr>
              <a:cxnSpLocks/>
            </p:cNvCxnSpPr>
            <p:nvPr/>
          </p:nvCxnSpPr>
          <p:spPr>
            <a:xfrm>
              <a:off x="5977468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BD361D-B922-4155-81C2-11978F097E5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522DF9-E707-47A8-844B-8332902B4309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34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5B8B44-C10C-42CA-A977-04324B87488B}"/>
                </a:ext>
              </a:extLst>
            </p:cNvPr>
            <p:cNvCxnSpPr/>
            <p:nvPr/>
          </p:nvCxnSpPr>
          <p:spPr>
            <a:xfrm>
              <a:off x="6663268" y="4183618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BAD4E9-49CC-4BA4-B26A-6C142B5EC3C6}"/>
                </a:ext>
              </a:extLst>
            </p:cNvPr>
            <p:cNvCxnSpPr/>
            <p:nvPr/>
          </p:nvCxnSpPr>
          <p:spPr>
            <a:xfrm>
              <a:off x="7315200" y="3907596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36093E-3591-4136-8EFC-370D428FE232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4707471"/>
              <a:ext cx="17172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D98E75-2341-4F48-9EF5-53B974F3E9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3200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6C08D5-03B5-414F-BC31-2F51428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CD4F2-33B7-4E0C-8DD7-7D4C17AA4F85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169136"/>
              <a:ext cx="21744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4B940E7-E8C4-4024-BF60-04CEA6937C25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27432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0E526F1-04F3-41BF-95F8-FA7426088981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A5CE717-09CA-49D8-B3B3-F794F90E3BD4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626336"/>
              <a:ext cx="362222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006C4A-70DB-4E13-8C21-910889D72145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5326001"/>
              <a:ext cx="12954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7F5BB0-E4D6-4ECA-906C-957063EA401C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53260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351114A-AB18-4D77-9DDE-1FB5FBABD092}"/>
              </a:ext>
            </a:extLst>
          </p:cNvPr>
          <p:cNvSpPr/>
          <p:nvPr/>
        </p:nvSpPr>
        <p:spPr>
          <a:xfrm>
            <a:off x="4533652" y="4054764"/>
            <a:ext cx="310296" cy="1006763"/>
          </a:xfrm>
          <a:custGeom>
            <a:avLst/>
            <a:gdLst>
              <a:gd name="connsiteX0" fmla="*/ 149184 w 310296"/>
              <a:gd name="connsiteY0" fmla="*/ 0 h 1006763"/>
              <a:gd name="connsiteX1" fmla="*/ 306203 w 310296"/>
              <a:gd name="connsiteY1" fmla="*/ 535709 h 1006763"/>
              <a:gd name="connsiteX2" fmla="*/ 1403 w 310296"/>
              <a:gd name="connsiteY2" fmla="*/ 831272 h 1006763"/>
              <a:gd name="connsiteX3" fmla="*/ 213839 w 310296"/>
              <a:gd name="connsiteY3" fmla="*/ 1006763 h 100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296" h="1006763">
                <a:moveTo>
                  <a:pt x="149184" y="0"/>
                </a:moveTo>
                <a:cubicBezTo>
                  <a:pt x="240008" y="198582"/>
                  <a:pt x="330833" y="397164"/>
                  <a:pt x="306203" y="535709"/>
                </a:cubicBezTo>
                <a:cubicBezTo>
                  <a:pt x="281573" y="674254"/>
                  <a:pt x="16797" y="752763"/>
                  <a:pt x="1403" y="831272"/>
                </a:cubicBezTo>
                <a:cubicBezTo>
                  <a:pt x="-13991" y="909781"/>
                  <a:pt x="99924" y="958272"/>
                  <a:pt x="213839" y="1006763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E16BF82-5AA4-4955-B0AC-28E55EA0D4FA}"/>
              </a:ext>
            </a:extLst>
          </p:cNvPr>
          <p:cNvSpPr/>
          <p:nvPr/>
        </p:nvSpPr>
        <p:spPr>
          <a:xfrm>
            <a:off x="5920495" y="4073236"/>
            <a:ext cx="251627" cy="1413164"/>
          </a:xfrm>
          <a:custGeom>
            <a:avLst/>
            <a:gdLst>
              <a:gd name="connsiteX0" fmla="*/ 101614 w 251627"/>
              <a:gd name="connsiteY0" fmla="*/ 0 h 1413164"/>
              <a:gd name="connsiteX1" fmla="*/ 249396 w 251627"/>
              <a:gd name="connsiteY1" fmla="*/ 230909 h 1413164"/>
              <a:gd name="connsiteX2" fmla="*/ 14 w 251627"/>
              <a:gd name="connsiteY2" fmla="*/ 1209964 h 1413164"/>
              <a:gd name="connsiteX3" fmla="*/ 240160 w 251627"/>
              <a:gd name="connsiteY3" fmla="*/ 1413164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27" h="1413164">
                <a:moveTo>
                  <a:pt x="101614" y="0"/>
                </a:moveTo>
                <a:cubicBezTo>
                  <a:pt x="183971" y="14624"/>
                  <a:pt x="266329" y="29248"/>
                  <a:pt x="249396" y="230909"/>
                </a:cubicBezTo>
                <a:cubicBezTo>
                  <a:pt x="232463" y="432570"/>
                  <a:pt x="1553" y="1012922"/>
                  <a:pt x="14" y="1209964"/>
                </a:cubicBezTo>
                <a:cubicBezTo>
                  <a:pt x="-1525" y="1407006"/>
                  <a:pt x="119317" y="1410085"/>
                  <a:pt x="240160" y="1413164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1734128"/>
            <a:ext cx="27432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F06-922A-44C4-B711-E4C72C3E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2D84-57C8-4747-AB94-3D011554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609600"/>
          </a:xfrm>
        </p:spPr>
        <p:txBody>
          <a:bodyPr/>
          <a:lstStyle/>
          <a:p>
            <a:r>
              <a:rPr lang="en-US" dirty="0"/>
              <a:t>Consider the following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4A49C-6085-4878-A563-0CE64DB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D2E237-641C-4B6F-8E60-178D62AAB876}"/>
              </a:ext>
            </a:extLst>
          </p:cNvPr>
          <p:cNvCxnSpPr>
            <a:cxnSpLocks/>
          </p:cNvCxnSpPr>
          <p:nvPr/>
        </p:nvCxnSpPr>
        <p:spPr>
          <a:xfrm>
            <a:off x="2286000" y="2744725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DF3EB9-8351-4A1D-9F16-0A5C8F3F6A76}"/>
              </a:ext>
            </a:extLst>
          </p:cNvPr>
          <p:cNvSpPr txBox="1"/>
          <p:nvPr/>
        </p:nvSpPr>
        <p:spPr>
          <a:xfrm>
            <a:off x="2209800" y="2362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31ACA-00FA-4225-AA6E-B125929925F9}"/>
              </a:ext>
            </a:extLst>
          </p:cNvPr>
          <p:cNvSpPr txBox="1"/>
          <p:nvPr/>
        </p:nvSpPr>
        <p:spPr>
          <a:xfrm>
            <a:off x="5638800" y="236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B478D0-E458-4310-AF9E-A10B3307312C}"/>
              </a:ext>
            </a:extLst>
          </p:cNvPr>
          <p:cNvGrpSpPr/>
          <p:nvPr/>
        </p:nvGrpSpPr>
        <p:grpSpPr>
          <a:xfrm>
            <a:off x="5023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61869-3D24-4C06-BFC3-1FD1FD91D16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B68D71D-C9A7-4DD7-BDD7-13F7F7C231D1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29484A-F901-4936-BB1D-E146CE87E47F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7A286-A241-41AD-AF90-707A3C37D3BA}"/>
              </a:ext>
            </a:extLst>
          </p:cNvPr>
          <p:cNvGrpSpPr/>
          <p:nvPr/>
        </p:nvGrpSpPr>
        <p:grpSpPr>
          <a:xfrm>
            <a:off x="3118761" y="2422448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140F8-9803-4B12-B617-526CD5A9B216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631FC4D-1249-4CC2-AD64-49BF04453AD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85F363B-C01E-46A7-8353-1A9C9A6B23F8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BCC5E3-5889-49C6-A522-747CEB6DE0A7}"/>
              </a:ext>
            </a:extLst>
          </p:cNvPr>
          <p:cNvSpPr txBox="1"/>
          <p:nvPr/>
        </p:nvSpPr>
        <p:spPr>
          <a:xfrm>
            <a:off x="4038600" y="23715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2446D-71A2-4A44-B604-98660D0294EE}"/>
              </a:ext>
            </a:extLst>
          </p:cNvPr>
          <p:cNvCxnSpPr>
            <a:cxnSpLocks/>
          </p:cNvCxnSpPr>
          <p:nvPr/>
        </p:nvCxnSpPr>
        <p:spPr>
          <a:xfrm>
            <a:off x="2286000" y="3429000"/>
            <a:ext cx="19431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0A727-A907-42A1-A1B5-7F2CC36CC3E0}"/>
              </a:ext>
            </a:extLst>
          </p:cNvPr>
          <p:cNvCxnSpPr>
            <a:cxnSpLocks/>
          </p:cNvCxnSpPr>
          <p:nvPr/>
        </p:nvCxnSpPr>
        <p:spPr>
          <a:xfrm>
            <a:off x="3352800" y="3031677"/>
            <a:ext cx="0" cy="3973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2BA82-89E9-4690-9199-95D00AD4C2EA}"/>
              </a:ext>
            </a:extLst>
          </p:cNvPr>
          <p:cNvCxnSpPr>
            <a:cxnSpLocks/>
          </p:cNvCxnSpPr>
          <p:nvPr/>
        </p:nvCxnSpPr>
        <p:spPr>
          <a:xfrm>
            <a:off x="5257800" y="3031677"/>
            <a:ext cx="0" cy="3211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2BB7DA-018D-43E5-8D91-2269F1AD9442}"/>
              </a:ext>
            </a:extLst>
          </p:cNvPr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D88978E7-4CDA-4682-83C1-5507901F665E}"/>
              </a:ext>
            </a:extLst>
          </p:cNvPr>
          <p:cNvSpPr/>
          <p:nvPr/>
        </p:nvSpPr>
        <p:spPr>
          <a:xfrm>
            <a:off x="4229100" y="3141129"/>
            <a:ext cx="561952" cy="432271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144A88-614E-416E-818D-4E6626A4A299}"/>
              </a:ext>
            </a:extLst>
          </p:cNvPr>
          <p:cNvCxnSpPr>
            <a:cxnSpLocks/>
          </p:cNvCxnSpPr>
          <p:nvPr/>
        </p:nvCxnSpPr>
        <p:spPr>
          <a:xfrm>
            <a:off x="3988188" y="3274367"/>
            <a:ext cx="240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4249B2-5BA2-4F45-B246-C1B82F38FD53}"/>
              </a:ext>
            </a:extLst>
          </p:cNvPr>
          <p:cNvCxnSpPr>
            <a:cxnSpLocks/>
          </p:cNvCxnSpPr>
          <p:nvPr/>
        </p:nvCxnSpPr>
        <p:spPr>
          <a:xfrm>
            <a:off x="4788288" y="3352800"/>
            <a:ext cx="4667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E69930-8894-435A-81BF-0E27BE059844}"/>
              </a:ext>
            </a:extLst>
          </p:cNvPr>
          <p:cNvSpPr txBox="1"/>
          <p:nvPr/>
        </p:nvSpPr>
        <p:spPr>
          <a:xfrm>
            <a:off x="5257799" y="3085719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cclk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085C9-2A76-433C-873E-5AEBB7EE5CF7}"/>
              </a:ext>
            </a:extLst>
          </p:cNvPr>
          <p:cNvSpPr txBox="1"/>
          <p:nvPr/>
        </p:nvSpPr>
        <p:spPr>
          <a:xfrm>
            <a:off x="1650999" y="52983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7BE40B-B150-413F-AEC3-7F204BFB477C}"/>
              </a:ext>
            </a:extLst>
          </p:cNvPr>
          <p:cNvCxnSpPr>
            <a:cxnSpLocks/>
          </p:cNvCxnSpPr>
          <p:nvPr/>
        </p:nvCxnSpPr>
        <p:spPr>
          <a:xfrm>
            <a:off x="2556906" y="5671361"/>
            <a:ext cx="392009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A51CD5-984D-452E-997C-FBADF6354619}"/>
              </a:ext>
            </a:extLst>
          </p:cNvPr>
          <p:cNvCxnSpPr>
            <a:cxnSpLocks/>
          </p:cNvCxnSpPr>
          <p:nvPr/>
        </p:nvCxnSpPr>
        <p:spPr>
          <a:xfrm>
            <a:off x="6477000" y="5371026"/>
            <a:ext cx="99752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3356F13-03AD-4A06-BFA3-4918E262266F}"/>
              </a:ext>
            </a:extLst>
          </p:cNvPr>
          <p:cNvCxnSpPr>
            <a:cxnSpLocks/>
          </p:cNvCxnSpPr>
          <p:nvPr/>
        </p:nvCxnSpPr>
        <p:spPr>
          <a:xfrm>
            <a:off x="6477000" y="5371026"/>
            <a:ext cx="0" cy="300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E5F695-27E4-43F5-A941-D67E59538F18}"/>
              </a:ext>
            </a:extLst>
          </p:cNvPr>
          <p:cNvGrpSpPr/>
          <p:nvPr/>
        </p:nvGrpSpPr>
        <p:grpSpPr>
          <a:xfrm>
            <a:off x="1650999" y="5710535"/>
            <a:ext cx="6731001" cy="461665"/>
            <a:chOff x="1650999" y="5710535"/>
            <a:chExt cx="6731001" cy="46166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A3F066-5696-409D-B903-725B93C84C5B}"/>
                </a:ext>
              </a:extLst>
            </p:cNvPr>
            <p:cNvSpPr txBox="1"/>
            <p:nvPr/>
          </p:nvSpPr>
          <p:spPr>
            <a:xfrm>
              <a:off x="1650999" y="5710535"/>
              <a:ext cx="803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cclk</a:t>
              </a:r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09FBC67-CEF6-493F-A8BF-A76D0DDF6C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740" y="5781964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B428B02-3110-44B6-AF43-C140997B77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0322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3E211F-3802-4324-B28C-0C63BC66CF9A}"/>
                </a:ext>
              </a:extLst>
            </p:cNvPr>
            <p:cNvCxnSpPr/>
            <p:nvPr/>
          </p:nvCxnSpPr>
          <p:spPr>
            <a:xfrm>
              <a:off x="3031456" y="6066601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503499-A378-481B-BC70-E45A39D04F67}"/>
                </a:ext>
              </a:extLst>
            </p:cNvPr>
            <p:cNvCxnSpPr/>
            <p:nvPr/>
          </p:nvCxnSpPr>
          <p:spPr>
            <a:xfrm>
              <a:off x="3683388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E3CD02-88E7-4B1D-B485-1093BCE68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6920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464A402-AB71-421C-86C2-E8511481AC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8054" y="5791200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53E9D96-5BF5-49E8-B9CB-C38D6110B7A4}"/>
                </a:ext>
              </a:extLst>
            </p:cNvPr>
            <p:cNvCxnSpPr/>
            <p:nvPr/>
          </p:nvCxnSpPr>
          <p:spPr>
            <a:xfrm>
              <a:off x="4369188" y="6066601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35995B4-629E-4AD8-B9E1-B130DBE975F2}"/>
                </a:ext>
              </a:extLst>
            </p:cNvPr>
            <p:cNvCxnSpPr/>
            <p:nvPr/>
          </p:nvCxnSpPr>
          <p:spPr>
            <a:xfrm>
              <a:off x="5021120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0366375-7C37-44D1-8272-A4D27D962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68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798AE3-6687-4EDE-8665-689D914AA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75402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030088-14FB-4412-A14B-2BF85C778E9E}"/>
                </a:ext>
              </a:extLst>
            </p:cNvPr>
            <p:cNvCxnSpPr/>
            <p:nvPr/>
          </p:nvCxnSpPr>
          <p:spPr>
            <a:xfrm>
              <a:off x="5706536" y="6067222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9084AB-60EB-4BEC-9022-BC328AB35BCF}"/>
                </a:ext>
              </a:extLst>
            </p:cNvPr>
            <p:cNvCxnSpPr>
              <a:cxnSpLocks/>
            </p:cNvCxnSpPr>
            <p:nvPr/>
          </p:nvCxnSpPr>
          <p:spPr>
            <a:xfrm>
              <a:off x="6358468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3C285B-AD3F-47F8-8168-8F5A9454EA1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0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69FA286-3210-4D33-ADA9-55E75616092E}"/>
                </a:ext>
              </a:extLst>
            </p:cNvPr>
            <p:cNvCxnSpPr>
              <a:cxnSpLocks/>
            </p:cNvCxnSpPr>
            <p:nvPr/>
          </p:nvCxnSpPr>
          <p:spPr>
            <a:xfrm>
              <a:off x="7713134" y="5791200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9BB0BD-01BB-4238-9B50-5C2695190A9F}"/>
                </a:ext>
              </a:extLst>
            </p:cNvPr>
            <p:cNvCxnSpPr/>
            <p:nvPr/>
          </p:nvCxnSpPr>
          <p:spPr>
            <a:xfrm>
              <a:off x="7044268" y="6067222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0E91AE-491E-4B0C-8F66-3F15C3EFC90E}"/>
                </a:ext>
              </a:extLst>
            </p:cNvPr>
            <p:cNvCxnSpPr/>
            <p:nvPr/>
          </p:nvCxnSpPr>
          <p:spPr>
            <a:xfrm>
              <a:off x="7696200" y="5791200"/>
              <a:ext cx="685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3167C-4AE2-4BA5-88A6-26C52DE1737D}"/>
              </a:ext>
            </a:extLst>
          </p:cNvPr>
          <p:cNvGrpSpPr/>
          <p:nvPr/>
        </p:nvGrpSpPr>
        <p:grpSpPr>
          <a:xfrm>
            <a:off x="1651000" y="3826931"/>
            <a:ext cx="6350000" cy="1418405"/>
            <a:chOff x="1651000" y="3826931"/>
            <a:chExt cx="6350000" cy="14184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C1AA75-95C7-4AB9-9760-204BAC8C01FE}"/>
                </a:ext>
              </a:extLst>
            </p:cNvPr>
            <p:cNvSpPr txBox="1"/>
            <p:nvPr/>
          </p:nvSpPr>
          <p:spPr>
            <a:xfrm>
              <a:off x="1676400" y="4783671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BB995D-B6F0-4603-9F26-9D15E6EF5083}"/>
                </a:ext>
              </a:extLst>
            </p:cNvPr>
            <p:cNvSpPr txBox="1"/>
            <p:nvPr/>
          </p:nvSpPr>
          <p:spPr>
            <a:xfrm>
              <a:off x="1676400" y="4321594"/>
              <a:ext cx="598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6076A-668A-4D55-B1B4-7AE75755E357}"/>
                </a:ext>
              </a:extLst>
            </p:cNvPr>
            <p:cNvSpPr txBox="1"/>
            <p:nvPr/>
          </p:nvSpPr>
          <p:spPr>
            <a:xfrm>
              <a:off x="1651000" y="3826931"/>
              <a:ext cx="598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BF4B7D-7262-4F16-BA77-817F3FDEF9CB}"/>
                </a:ext>
              </a:extLst>
            </p:cNvPr>
            <p:cNvCxnSpPr>
              <a:cxnSpLocks/>
            </p:cNvCxnSpPr>
            <p:nvPr/>
          </p:nvCxnSpPr>
          <p:spPr>
            <a:xfrm>
              <a:off x="4004740" y="3898360"/>
              <a:ext cx="0" cy="2999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4E97705-DAFA-4FAE-811C-3C538099F4AC}"/>
                </a:ext>
              </a:extLst>
            </p:cNvPr>
            <p:cNvCxnSpPr>
              <a:cxnSpLocks/>
            </p:cNvCxnSpPr>
            <p:nvPr/>
          </p:nvCxnSpPr>
          <p:spPr>
            <a:xfrm>
              <a:off x="3319322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A9FD34-23CE-4767-B6D1-52A47A1EB362}"/>
                </a:ext>
              </a:extLst>
            </p:cNvPr>
            <p:cNvCxnSpPr>
              <a:cxnSpLocks/>
            </p:cNvCxnSpPr>
            <p:nvPr/>
          </p:nvCxnSpPr>
          <p:spPr>
            <a:xfrm>
              <a:off x="2650456" y="4182997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9DA273-BF4C-4DDC-B3BC-01C985D25B6F}"/>
                </a:ext>
              </a:extLst>
            </p:cNvPr>
            <p:cNvCxnSpPr>
              <a:cxnSpLocks/>
            </p:cNvCxnSpPr>
            <p:nvPr/>
          </p:nvCxnSpPr>
          <p:spPr>
            <a:xfrm>
              <a:off x="3302388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89EBD-1E24-44A5-BACA-1F0FFB1C8E60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20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88AAE5-4F43-4CF0-9C70-AEAC7BDF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657054" y="3907596"/>
              <a:ext cx="0" cy="27540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97CB39E-1DAB-4D97-83DF-06205539B1AF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88" y="4182997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6C34F1-B491-49D1-B269-AC1D859AF756}"/>
                </a:ext>
              </a:extLst>
            </p:cNvPr>
            <p:cNvCxnSpPr>
              <a:cxnSpLocks/>
            </p:cNvCxnSpPr>
            <p:nvPr/>
          </p:nvCxnSpPr>
          <p:spPr>
            <a:xfrm>
              <a:off x="4640120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E16641-AAFE-466B-9A84-E23AD62CE41E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C83F07-974F-48EA-8FEC-6D4966C79623}"/>
                </a:ext>
              </a:extLst>
            </p:cNvPr>
            <p:cNvCxnSpPr>
              <a:cxnSpLocks/>
            </p:cNvCxnSpPr>
            <p:nvPr/>
          </p:nvCxnSpPr>
          <p:spPr>
            <a:xfrm>
              <a:off x="5994402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5FDE67-A08E-45E8-BB32-ECF5DCE6875F}"/>
                </a:ext>
              </a:extLst>
            </p:cNvPr>
            <p:cNvCxnSpPr>
              <a:cxnSpLocks/>
            </p:cNvCxnSpPr>
            <p:nvPr/>
          </p:nvCxnSpPr>
          <p:spPr>
            <a:xfrm>
              <a:off x="5325536" y="4183618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A3F17DB-A4CE-4D15-94F1-1A78C754F8E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468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3695F0-2A96-4A0B-91E0-9F55FD003669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6E85967-7414-48EB-B419-BF4CCF84364C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34" y="3907596"/>
              <a:ext cx="0" cy="276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BA022B-93F5-4EF3-918C-67425EF2D4B9}"/>
                </a:ext>
              </a:extLst>
            </p:cNvPr>
            <p:cNvCxnSpPr>
              <a:cxnSpLocks/>
            </p:cNvCxnSpPr>
            <p:nvPr/>
          </p:nvCxnSpPr>
          <p:spPr>
            <a:xfrm>
              <a:off x="6663268" y="4183618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F857BC-7BD5-422A-98B2-CD5D5A0CD32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907596"/>
              <a:ext cx="6736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9E1EF64-9099-4909-A1A7-A886E956975C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4707471"/>
              <a:ext cx="168680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4139D4-6B93-41F5-85F4-DB23EAF09BD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314371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2C59DF-0868-4932-992E-DDD37F580B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07136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4FEB96-90A9-4DA6-9A48-B74E94A627C4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80" y="5169136"/>
              <a:ext cx="213590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3ECF453-90E5-42A7-97A5-F56B552D9BF8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269461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FE3BA73-8D10-4100-8EB5-D3726A58AB53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868801"/>
              <a:ext cx="0" cy="3003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2DDBE04-21F9-42D7-89B2-1CA55CE8468E}"/>
                </a:ext>
              </a:extLst>
            </p:cNvPr>
            <p:cNvSpPr/>
            <p:nvPr/>
          </p:nvSpPr>
          <p:spPr>
            <a:xfrm>
              <a:off x="4533652" y="4054764"/>
              <a:ext cx="304800" cy="1006763"/>
            </a:xfrm>
            <a:custGeom>
              <a:avLst/>
              <a:gdLst>
                <a:gd name="connsiteX0" fmla="*/ 149184 w 310296"/>
                <a:gd name="connsiteY0" fmla="*/ 0 h 1006763"/>
                <a:gd name="connsiteX1" fmla="*/ 306203 w 310296"/>
                <a:gd name="connsiteY1" fmla="*/ 535709 h 1006763"/>
                <a:gd name="connsiteX2" fmla="*/ 1403 w 310296"/>
                <a:gd name="connsiteY2" fmla="*/ 831272 h 1006763"/>
                <a:gd name="connsiteX3" fmla="*/ 213839 w 310296"/>
                <a:gd name="connsiteY3" fmla="*/ 1006763 h 1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296" h="1006763">
                  <a:moveTo>
                    <a:pt x="149184" y="0"/>
                  </a:moveTo>
                  <a:cubicBezTo>
                    <a:pt x="240008" y="198582"/>
                    <a:pt x="330833" y="397164"/>
                    <a:pt x="306203" y="535709"/>
                  </a:cubicBezTo>
                  <a:cubicBezTo>
                    <a:pt x="281573" y="674254"/>
                    <a:pt x="16797" y="752763"/>
                    <a:pt x="1403" y="831272"/>
                  </a:cubicBezTo>
                  <a:cubicBezTo>
                    <a:pt x="-13991" y="909781"/>
                    <a:pt x="99924" y="958272"/>
                    <a:pt x="213839" y="1006763"/>
                  </a:cubicBezTo>
                </a:path>
              </a:pathLst>
            </a:cu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AF11BE-7A84-446D-ACF2-DD7E9EE68515}"/>
              </a:ext>
            </a:extLst>
          </p:cNvPr>
          <p:cNvSpPr/>
          <p:nvPr/>
        </p:nvSpPr>
        <p:spPr>
          <a:xfrm>
            <a:off x="3334327" y="4110182"/>
            <a:ext cx="304800" cy="1831273"/>
          </a:xfrm>
          <a:custGeom>
            <a:avLst/>
            <a:gdLst>
              <a:gd name="connsiteX0" fmla="*/ 0 w 304800"/>
              <a:gd name="connsiteY0" fmla="*/ 0 h 1831273"/>
              <a:gd name="connsiteX1" fmla="*/ 193964 w 304800"/>
              <a:gd name="connsiteY1" fmla="*/ 812800 h 1831273"/>
              <a:gd name="connsiteX2" fmla="*/ 18473 w 304800"/>
              <a:gd name="connsiteY2" fmla="*/ 1699491 h 1831273"/>
              <a:gd name="connsiteX3" fmla="*/ 304800 w 304800"/>
              <a:gd name="connsiteY3" fmla="*/ 1810327 h 1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831273">
                <a:moveTo>
                  <a:pt x="0" y="0"/>
                </a:moveTo>
                <a:cubicBezTo>
                  <a:pt x="95442" y="264776"/>
                  <a:pt x="190885" y="529552"/>
                  <a:pt x="193964" y="812800"/>
                </a:cubicBezTo>
                <a:cubicBezTo>
                  <a:pt x="197043" y="1096048"/>
                  <a:pt x="0" y="1533237"/>
                  <a:pt x="18473" y="1699491"/>
                </a:cubicBezTo>
                <a:cubicBezTo>
                  <a:pt x="36946" y="1865746"/>
                  <a:pt x="170873" y="1838036"/>
                  <a:pt x="304800" y="181032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0E87FF-F6BD-4C85-B444-4104B0BD3FB4}"/>
              </a:ext>
            </a:extLst>
          </p:cNvPr>
          <p:cNvCxnSpPr>
            <a:cxnSpLocks/>
          </p:cNvCxnSpPr>
          <p:nvPr/>
        </p:nvCxnSpPr>
        <p:spPr>
          <a:xfrm>
            <a:off x="2549980" y="5671279"/>
            <a:ext cx="26316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FAF9D-9390-4A0B-A012-3FD3B8C54A67}"/>
              </a:ext>
            </a:extLst>
          </p:cNvPr>
          <p:cNvCxnSpPr>
            <a:cxnSpLocks/>
          </p:cNvCxnSpPr>
          <p:nvPr/>
        </p:nvCxnSpPr>
        <p:spPr>
          <a:xfrm>
            <a:off x="5181600" y="5373256"/>
            <a:ext cx="228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A1D4ED8-B606-4A9A-94AF-A14AE47AF2C6}"/>
              </a:ext>
            </a:extLst>
          </p:cNvPr>
          <p:cNvCxnSpPr>
            <a:cxnSpLocks/>
          </p:cNvCxnSpPr>
          <p:nvPr/>
        </p:nvCxnSpPr>
        <p:spPr>
          <a:xfrm>
            <a:off x="5181600" y="5370944"/>
            <a:ext cx="0" cy="3003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7953B60-1E52-4E46-BB3E-468D1A4AD24D}"/>
              </a:ext>
            </a:extLst>
          </p:cNvPr>
          <p:cNvSpPr/>
          <p:nvPr/>
        </p:nvSpPr>
        <p:spPr>
          <a:xfrm>
            <a:off x="4885882" y="5459428"/>
            <a:ext cx="258773" cy="507263"/>
          </a:xfrm>
          <a:custGeom>
            <a:avLst/>
            <a:gdLst>
              <a:gd name="connsiteX0" fmla="*/ 166409 w 258773"/>
              <a:gd name="connsiteY0" fmla="*/ 507263 h 507263"/>
              <a:gd name="connsiteX1" fmla="*/ 154 w 258773"/>
              <a:gd name="connsiteY1" fmla="*/ 359481 h 507263"/>
              <a:gd name="connsiteX2" fmla="*/ 138700 w 258773"/>
              <a:gd name="connsiteY2" fmla="*/ 45445 h 507263"/>
              <a:gd name="connsiteX3" fmla="*/ 258773 w 258773"/>
              <a:gd name="connsiteY3" fmla="*/ 8499 h 50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73" h="507263">
                <a:moveTo>
                  <a:pt x="166409" y="507263"/>
                </a:moveTo>
                <a:cubicBezTo>
                  <a:pt x="85590" y="471857"/>
                  <a:pt x="4772" y="436451"/>
                  <a:pt x="154" y="359481"/>
                </a:cubicBezTo>
                <a:cubicBezTo>
                  <a:pt x="-4464" y="282511"/>
                  <a:pt x="95597" y="103942"/>
                  <a:pt x="138700" y="45445"/>
                </a:cubicBezTo>
                <a:cubicBezTo>
                  <a:pt x="181803" y="-13052"/>
                  <a:pt x="220288" y="-2277"/>
                  <a:pt x="258773" y="84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260A495-E65C-4FB8-AED3-502A8C683FF6}"/>
              </a:ext>
            </a:extLst>
          </p:cNvPr>
          <p:cNvSpPr/>
          <p:nvPr/>
        </p:nvSpPr>
        <p:spPr>
          <a:xfrm>
            <a:off x="6218227" y="5486400"/>
            <a:ext cx="258773" cy="507263"/>
          </a:xfrm>
          <a:custGeom>
            <a:avLst/>
            <a:gdLst>
              <a:gd name="connsiteX0" fmla="*/ 166409 w 258773"/>
              <a:gd name="connsiteY0" fmla="*/ 507263 h 507263"/>
              <a:gd name="connsiteX1" fmla="*/ 154 w 258773"/>
              <a:gd name="connsiteY1" fmla="*/ 359481 h 507263"/>
              <a:gd name="connsiteX2" fmla="*/ 138700 w 258773"/>
              <a:gd name="connsiteY2" fmla="*/ 45445 h 507263"/>
              <a:gd name="connsiteX3" fmla="*/ 258773 w 258773"/>
              <a:gd name="connsiteY3" fmla="*/ 8499 h 50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73" h="507263">
                <a:moveTo>
                  <a:pt x="166409" y="507263"/>
                </a:moveTo>
                <a:cubicBezTo>
                  <a:pt x="85590" y="471857"/>
                  <a:pt x="4772" y="436451"/>
                  <a:pt x="154" y="359481"/>
                </a:cubicBezTo>
                <a:cubicBezTo>
                  <a:pt x="-4464" y="282511"/>
                  <a:pt x="95597" y="103942"/>
                  <a:pt x="138700" y="45445"/>
                </a:cubicBezTo>
                <a:cubicBezTo>
                  <a:pt x="181803" y="-13052"/>
                  <a:pt x="220288" y="-2277"/>
                  <a:pt x="258773" y="84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4" grpId="0" animBg="1"/>
      <p:bldP spid="144" grpId="0" animBg="1"/>
      <p:bldP spid="1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624E-F571-4F88-9F69-14BE27A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205-B46B-411A-8942-A1E91FA9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VHDL and </a:t>
            </a:r>
            <a:r>
              <a:rPr lang="en-US" dirty="0" err="1"/>
              <a:t>SystemVerilog</a:t>
            </a:r>
            <a:r>
              <a:rPr lang="en-US" dirty="0"/>
              <a:t> each specify how to simulate</a:t>
            </a:r>
          </a:p>
          <a:p>
            <a:r>
              <a:rPr lang="en-US" dirty="0"/>
              <a:t>Each have a different solution</a:t>
            </a:r>
          </a:p>
          <a:p>
            <a:r>
              <a:rPr lang="en-US" dirty="0"/>
              <a:t>Won’t learn the details</a:t>
            </a:r>
          </a:p>
          <a:p>
            <a:pPr lvl="1"/>
            <a:r>
              <a:rPr lang="en-US" dirty="0"/>
              <a:t>Will learn how to get what you want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7A1EF-0F7A-42BB-B725-1694F258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3420-0897-4914-AA19-355AE3D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A424-0970-4DBE-90CB-A0A80256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sz="2400" dirty="0" err="1"/>
              <a:t>SystemVerilog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Everything can be simulated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 subset can be synthesized to hardware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Operation of the simulator is mostly well defined</a:t>
            </a:r>
          </a:p>
          <a:p>
            <a:r>
              <a:rPr lang="en-US" sz="2400" dirty="0"/>
              <a:t>See:</a:t>
            </a:r>
          </a:p>
          <a:p>
            <a:pPr lvl="1">
              <a:spcBef>
                <a:spcPts val="0"/>
              </a:spcBef>
            </a:pPr>
            <a:r>
              <a:rPr lang="en-US" sz="2000" b="0" i="1" u="none" strike="noStrike" dirty="0" err="1">
                <a:solidFill>
                  <a:srgbClr val="000000"/>
                </a:solidFill>
                <a:effectLst/>
              </a:rPr>
              <a:t>SystemVerilog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 Event Regions, Race Avoidance &amp; Guidelines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, SNUG 2006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LRM </a:t>
            </a:r>
            <a:r>
              <a:rPr lang="en-US" sz="2000" dirty="0" err="1">
                <a:solidFill>
                  <a:srgbClr val="000000"/>
                </a:solidFill>
              </a:rPr>
              <a:t>ch.</a:t>
            </a:r>
            <a:r>
              <a:rPr lang="en-US" sz="2000" dirty="0">
                <a:solidFill>
                  <a:srgbClr val="000000"/>
                </a:solidFill>
              </a:rPr>
              <a:t> 4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400" dirty="0"/>
              <a:t>Simulation time starts at t=0, moves forward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timepoint divided into regions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Each region can have lots of simulation (but all at the same timepoint)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 regions are Active, </a:t>
            </a:r>
            <a:r>
              <a:rPr lang="en-US" sz="2000" dirty="0" err="1"/>
              <a:t>NonBlocking</a:t>
            </a:r>
            <a:r>
              <a:rPr lang="en-US" sz="2000" dirty="0"/>
              <a:t> Assignment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42C76-4A29-4B3D-A064-2A928130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2743200"/>
            <a:ext cx="3657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0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1FAE-1627-4756-B0FB-E8DAB14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always_comb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FD7C-9E73-42E3-9695-005786AD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58455"/>
            <a:ext cx="5219700" cy="5105400"/>
          </a:xfrm>
        </p:spPr>
        <p:txBody>
          <a:bodyPr/>
          <a:lstStyle/>
          <a:p>
            <a:r>
              <a:rPr lang="en-US" dirty="0"/>
              <a:t>Put all combinational logic in </a:t>
            </a:r>
            <a:r>
              <a:rPr lang="en-US" b="1" dirty="0" err="1"/>
              <a:t>always_comb</a:t>
            </a:r>
            <a:r>
              <a:rPr lang="en-US" dirty="0"/>
              <a:t> blocks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Don’t put flops here</a:t>
            </a:r>
          </a:p>
          <a:p>
            <a:r>
              <a:rPr lang="en-US" dirty="0"/>
              <a:t>Use “=” for assignment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blocking</a:t>
            </a:r>
            <a:r>
              <a:rPr lang="en-US" dirty="0"/>
              <a:t> assignment</a:t>
            </a:r>
          </a:p>
          <a:p>
            <a:r>
              <a:rPr lang="en-US" dirty="0"/>
              <a:t>When any </a:t>
            </a:r>
            <a:r>
              <a:rPr lang="en-US" u="sng" dirty="0"/>
              <a:t>external</a:t>
            </a:r>
            <a:r>
              <a:rPr lang="en-US" dirty="0"/>
              <a:t> input (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e</a:t>
            </a:r>
            <a:r>
              <a:rPr lang="en-US" dirty="0"/>
              <a:t>) changes, the entire block runs</a:t>
            </a:r>
          </a:p>
          <a:p>
            <a:pPr lvl="1"/>
            <a:r>
              <a:rPr lang="en-US" dirty="0"/>
              <a:t>All statements executed in order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 will likely have an unexpected result (</a:t>
            </a:r>
            <a:r>
              <a:rPr lang="en-US" i="1" dirty="0"/>
              <a:t>c</a:t>
            </a:r>
            <a:r>
              <a:rPr lang="en-US" dirty="0"/>
              <a:t> isn’t assigned yet)!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DD42-4D44-40B7-B8BC-BE9F17F4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54DFB-99B4-482F-B71C-5FEC0183FE06}"/>
              </a:ext>
            </a:extLst>
          </p:cNvPr>
          <p:cNvSpPr txBox="1"/>
          <p:nvPr/>
        </p:nvSpPr>
        <p:spPr>
          <a:xfrm>
            <a:off x="6019800" y="1524000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always_comb</a:t>
            </a:r>
            <a:r>
              <a:rPr lang="en-US" b="1" dirty="0"/>
              <a:t> begin</a:t>
            </a:r>
          </a:p>
          <a:p>
            <a:pPr marL="457200" lvl="1" indent="0">
              <a:buNone/>
            </a:pPr>
            <a:r>
              <a:rPr lang="en-US" sz="2800" dirty="0"/>
              <a:t>b = e + 5;</a:t>
            </a:r>
          </a:p>
          <a:p>
            <a:pPr marL="457200" lvl="1" indent="0">
              <a:buNone/>
            </a:pPr>
            <a:r>
              <a:rPr lang="en-US" sz="2800" dirty="0"/>
              <a:t>d = a + b + c;</a:t>
            </a:r>
          </a:p>
          <a:p>
            <a:pPr marL="457200" lvl="1" indent="0">
              <a:buNone/>
            </a:pPr>
            <a:r>
              <a:rPr lang="en-US" sz="2800" dirty="0"/>
              <a:t>c = e + 2;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65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3669AF-21D8-4494-BFCB-DD8B151D217A}"/>
              </a:ext>
            </a:extLst>
          </p:cNvPr>
          <p:cNvCxnSpPr/>
          <p:nvPr/>
        </p:nvCxnSpPr>
        <p:spPr>
          <a:xfrm>
            <a:off x="7277099" y="3276598"/>
            <a:ext cx="0" cy="2209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4567707" cy="3657600"/>
          </a:xfrm>
        </p:spPr>
        <p:txBody>
          <a:bodyPr/>
          <a:lstStyle/>
          <a:p>
            <a:r>
              <a:rPr lang="en-US" dirty="0"/>
              <a:t>Put flops here</a:t>
            </a:r>
          </a:p>
          <a:p>
            <a:r>
              <a:rPr lang="en-US" dirty="0"/>
              <a:t>When </a:t>
            </a:r>
            <a:r>
              <a:rPr lang="en-US" i="1" dirty="0" err="1"/>
              <a:t>clk</a:t>
            </a:r>
            <a:r>
              <a:rPr lang="en-US" dirty="0"/>
              <a:t> changes, the entire block runs once</a:t>
            </a:r>
          </a:p>
          <a:p>
            <a:r>
              <a:rPr lang="en-US" dirty="0"/>
              <a:t>Note &lt;= rather than =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Non-blocking</a:t>
            </a:r>
            <a:r>
              <a:rPr lang="en-US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Idea is to avoid races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Inputs are all sampled “now,” and then assigned “later”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4800600" y="1524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 </a:t>
            </a:r>
            <a:r>
              <a:rPr lang="en-US" b="1" dirty="0"/>
              <a:t>begin</a:t>
            </a:r>
          </a:p>
          <a:p>
            <a:pPr marL="457200" lvl="1" indent="0">
              <a:buNone/>
            </a:pPr>
            <a:r>
              <a:rPr lang="en-US" sz="2800" dirty="0"/>
              <a:t>b &lt;= e + 5;</a:t>
            </a:r>
          </a:p>
          <a:p>
            <a:pPr marL="457200" lvl="1" indent="0">
              <a:buNone/>
            </a:pPr>
            <a:r>
              <a:rPr lang="en-US" sz="2800" dirty="0"/>
              <a:t>d &lt;= c + a;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768404-3F68-4E50-B65C-FD9AD26DB1BD}"/>
              </a:ext>
            </a:extLst>
          </p:cNvPr>
          <p:cNvGrpSpPr/>
          <p:nvPr/>
        </p:nvGrpSpPr>
        <p:grpSpPr>
          <a:xfrm>
            <a:off x="7045780" y="35813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06B13E-EFAF-4EA6-B215-C6D0D5740ABF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64374F3-3D60-4DB5-B55E-0A2F4E4CD4DA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2538305-2671-464F-B453-B074586FC169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AB588E-2ED0-400B-B090-5BFBF6560EA5}"/>
              </a:ext>
            </a:extLst>
          </p:cNvPr>
          <p:cNvGrpSpPr/>
          <p:nvPr/>
        </p:nvGrpSpPr>
        <p:grpSpPr>
          <a:xfrm>
            <a:off x="7044217" y="44957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0359DD-88A3-411D-9FA9-085E0CAA557B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FFFE91-84D0-4617-BE72-F6222FBDEC30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52B9DC9-03C8-43B9-968C-A61616A722F6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3297FC-8B79-48D2-B596-862F2401B6D3}"/>
              </a:ext>
            </a:extLst>
          </p:cNvPr>
          <p:cNvSpPr txBox="1"/>
          <p:nvPr/>
        </p:nvSpPr>
        <p:spPr>
          <a:xfrm>
            <a:off x="7200900" y="5112274"/>
            <a:ext cx="6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E5B9C-FEFA-4B1F-ADFB-591232CCB157}"/>
              </a:ext>
            </a:extLst>
          </p:cNvPr>
          <p:cNvSpPr txBox="1"/>
          <p:nvPr/>
        </p:nvSpPr>
        <p:spPr>
          <a:xfrm>
            <a:off x="6406240" y="3657600"/>
            <a:ext cx="7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</a:t>
            </a:r>
            <a:r>
              <a:rPr lang="en-US" dirty="0"/>
              <a:t>+5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F2BEA-3A7B-4A36-95B1-C99ACB44E6E9}"/>
              </a:ext>
            </a:extLst>
          </p:cNvPr>
          <p:cNvSpPr txBox="1"/>
          <p:nvPr/>
        </p:nvSpPr>
        <p:spPr>
          <a:xfrm>
            <a:off x="6324600" y="4567535"/>
            <a:ext cx="7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c+a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B5C36-E5B3-4998-A1AC-962F59F929CA}"/>
              </a:ext>
            </a:extLst>
          </p:cNvPr>
          <p:cNvSpPr txBox="1"/>
          <p:nvPr/>
        </p:nvSpPr>
        <p:spPr>
          <a:xfrm>
            <a:off x="7473040" y="36576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BFD11-4653-4D09-8466-021C320F0B2D}"/>
              </a:ext>
            </a:extLst>
          </p:cNvPr>
          <p:cNvSpPr txBox="1"/>
          <p:nvPr/>
        </p:nvSpPr>
        <p:spPr>
          <a:xfrm>
            <a:off x="7543800" y="4567535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5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20DA-1B08-4066-B162-2FEA235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9C09-046B-4EB1-9026-881411B0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3282039" cy="4572000"/>
          </a:xfrm>
        </p:spPr>
        <p:txBody>
          <a:bodyPr/>
          <a:lstStyle/>
          <a:p>
            <a:r>
              <a:rPr lang="en-US" dirty="0"/>
              <a:t>Race-free – does what you want</a:t>
            </a:r>
          </a:p>
          <a:p>
            <a:r>
              <a:rPr lang="en-US" dirty="0"/>
              <a:t>Order of the blocks is irrelevant</a:t>
            </a:r>
          </a:p>
          <a:p>
            <a:r>
              <a:rPr lang="en-US" dirty="0"/>
              <a:t>Execution order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clk</a:t>
            </a:r>
            <a:r>
              <a:rPr lang="en-US" dirty="0"/>
              <a:t> changes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cclk</a:t>
            </a:r>
            <a:r>
              <a:rPr lang="en-US" dirty="0"/>
              <a:t>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 is sampled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Q1 is sampled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Q1 updated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Q2 updated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F4D1-3310-4023-8222-F1F8DE6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8C4B2-8EBE-4848-9ABF-E9DBFD6D562D}"/>
              </a:ext>
            </a:extLst>
          </p:cNvPr>
          <p:cNvCxnSpPr>
            <a:cxnSpLocks/>
          </p:cNvCxnSpPr>
          <p:nvPr/>
        </p:nvCxnSpPr>
        <p:spPr>
          <a:xfrm>
            <a:off x="4648200" y="5405870"/>
            <a:ext cx="3886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0F0941-8F32-4B3B-8781-83148D7EDDBD}"/>
              </a:ext>
            </a:extLst>
          </p:cNvPr>
          <p:cNvSpPr txBox="1"/>
          <p:nvPr/>
        </p:nvSpPr>
        <p:spPr>
          <a:xfrm>
            <a:off x="4572000" y="502334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1FF66-DCFE-49AD-9A98-4BDA57AE8A57}"/>
              </a:ext>
            </a:extLst>
          </p:cNvPr>
          <p:cNvSpPr txBox="1"/>
          <p:nvPr/>
        </p:nvSpPr>
        <p:spPr>
          <a:xfrm>
            <a:off x="8001000" y="502334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D8F66E-AF77-447B-988E-49334DE18A9E}"/>
              </a:ext>
            </a:extLst>
          </p:cNvPr>
          <p:cNvGrpSpPr/>
          <p:nvPr/>
        </p:nvGrpSpPr>
        <p:grpSpPr>
          <a:xfrm>
            <a:off x="7385961" y="5083593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19397-57BF-4281-A0F5-22F529F630DD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FE9BF20-17CE-4118-82F8-43D8A7C6890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C5D834B-24FA-4CD1-A403-E710A2FF7615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40C18-1F21-4D3C-A3C2-CF295C2A60AB}"/>
              </a:ext>
            </a:extLst>
          </p:cNvPr>
          <p:cNvGrpSpPr/>
          <p:nvPr/>
        </p:nvGrpSpPr>
        <p:grpSpPr>
          <a:xfrm>
            <a:off x="5480961" y="5083593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4B9E6A-EA56-43AA-82A6-B481D9474487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FA91E38-4A81-48D4-8AA5-6F249EF27A0C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0581D4E-1F51-4D30-86C0-8673DD7A2BDB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4DCE16-A5BD-4428-B645-E5B1A7EC749A}"/>
              </a:ext>
            </a:extLst>
          </p:cNvPr>
          <p:cNvSpPr txBox="1"/>
          <p:nvPr/>
        </p:nvSpPr>
        <p:spPr>
          <a:xfrm>
            <a:off x="6400800" y="503268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64F8A7-F1E9-491F-8B3E-517A22E16B1E}"/>
              </a:ext>
            </a:extLst>
          </p:cNvPr>
          <p:cNvCxnSpPr>
            <a:cxnSpLocks/>
          </p:cNvCxnSpPr>
          <p:nvPr/>
        </p:nvCxnSpPr>
        <p:spPr>
          <a:xfrm>
            <a:off x="4648200" y="6090145"/>
            <a:ext cx="19431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F5AE1-0907-48D0-9D7B-DC4D005A0CB7}"/>
              </a:ext>
            </a:extLst>
          </p:cNvPr>
          <p:cNvCxnSpPr>
            <a:cxnSpLocks/>
          </p:cNvCxnSpPr>
          <p:nvPr/>
        </p:nvCxnSpPr>
        <p:spPr>
          <a:xfrm>
            <a:off x="5715000" y="5692822"/>
            <a:ext cx="0" cy="3973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26F734-3A96-49CA-A9B5-7798F34162E8}"/>
              </a:ext>
            </a:extLst>
          </p:cNvPr>
          <p:cNvCxnSpPr>
            <a:cxnSpLocks/>
          </p:cNvCxnSpPr>
          <p:nvPr/>
        </p:nvCxnSpPr>
        <p:spPr>
          <a:xfrm>
            <a:off x="7620000" y="5692822"/>
            <a:ext cx="0" cy="3211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3ED-950D-40B2-8647-B6E4E00E8625}"/>
              </a:ext>
            </a:extLst>
          </p:cNvPr>
          <p:cNvSpPr txBox="1"/>
          <p:nvPr/>
        </p:nvSpPr>
        <p:spPr>
          <a:xfrm>
            <a:off x="4572000" y="570468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66EC4F-8341-4BB3-9667-BE7B066691DA}"/>
              </a:ext>
            </a:extLst>
          </p:cNvPr>
          <p:cNvSpPr/>
          <p:nvPr/>
        </p:nvSpPr>
        <p:spPr>
          <a:xfrm>
            <a:off x="6591300" y="5802274"/>
            <a:ext cx="561952" cy="432271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F97BF9-1A98-4DF0-8EB2-DE87B6A7373A}"/>
              </a:ext>
            </a:extLst>
          </p:cNvPr>
          <p:cNvCxnSpPr>
            <a:cxnSpLocks/>
          </p:cNvCxnSpPr>
          <p:nvPr/>
        </p:nvCxnSpPr>
        <p:spPr>
          <a:xfrm>
            <a:off x="6350388" y="5935512"/>
            <a:ext cx="240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9D4464-415F-4BFA-BC1D-AD6013C82B55}"/>
              </a:ext>
            </a:extLst>
          </p:cNvPr>
          <p:cNvCxnSpPr>
            <a:cxnSpLocks/>
          </p:cNvCxnSpPr>
          <p:nvPr/>
        </p:nvCxnSpPr>
        <p:spPr>
          <a:xfrm>
            <a:off x="7150488" y="6013945"/>
            <a:ext cx="4667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4E80C5-3E68-45EB-9DD2-201A281EFB69}"/>
              </a:ext>
            </a:extLst>
          </p:cNvPr>
          <p:cNvSpPr txBox="1"/>
          <p:nvPr/>
        </p:nvSpPr>
        <p:spPr>
          <a:xfrm>
            <a:off x="7619999" y="5746864"/>
            <a:ext cx="76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DFF54-16A7-49E7-B841-3E907654B8B4}"/>
              </a:ext>
            </a:extLst>
          </p:cNvPr>
          <p:cNvSpPr txBox="1"/>
          <p:nvPr/>
        </p:nvSpPr>
        <p:spPr>
          <a:xfrm>
            <a:off x="4572001" y="1447800"/>
            <a:ext cx="449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r>
              <a:rPr lang="en-US" b="1" dirty="0"/>
              <a:t> begin</a:t>
            </a:r>
          </a:p>
          <a:p>
            <a:pPr marL="457200" lvl="1" indent="0">
              <a:buNone/>
            </a:pPr>
            <a:r>
              <a:rPr lang="en-US" dirty="0"/>
              <a:t>Q1 &lt;= in;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pPr marL="5715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cclk</a:t>
            </a:r>
            <a:r>
              <a:rPr lang="en-US" dirty="0"/>
              <a:t>)</a:t>
            </a:r>
            <a:r>
              <a:rPr lang="en-US" b="1" dirty="0"/>
              <a:t> begin</a:t>
            </a:r>
          </a:p>
          <a:p>
            <a:pPr marL="514350" lvl="1"/>
            <a:r>
              <a:rPr lang="en-US" dirty="0"/>
              <a:t>Q2 &lt;= Q1;</a:t>
            </a:r>
          </a:p>
          <a:p>
            <a:pPr marL="57150"/>
            <a:r>
              <a:rPr lang="en-US" b="1" dirty="0"/>
              <a:t>end</a:t>
            </a:r>
          </a:p>
          <a:p>
            <a:pPr marL="57150" indent="0">
              <a:buNone/>
            </a:pPr>
            <a:r>
              <a:rPr lang="en-US" b="1" dirty="0" err="1"/>
              <a:t>always_comb</a:t>
            </a:r>
            <a:r>
              <a:rPr lang="en-US" b="1" dirty="0"/>
              <a:t> begin</a:t>
            </a:r>
          </a:p>
          <a:p>
            <a:pPr marL="514350" lvl="1"/>
            <a:r>
              <a:rPr lang="en-US" dirty="0" err="1"/>
              <a:t>cclk</a:t>
            </a:r>
            <a:r>
              <a:rPr lang="en-US" dirty="0"/>
              <a:t> = </a:t>
            </a:r>
            <a:r>
              <a:rPr lang="en-US" dirty="0" err="1"/>
              <a:t>clk</a:t>
            </a:r>
            <a:r>
              <a:rPr lang="en-US" dirty="0"/>
              <a:t> &amp; foo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84220DFB-BC31-4F89-8263-9DA992921034}"/>
              </a:ext>
            </a:extLst>
          </p:cNvPr>
          <p:cNvSpPr/>
          <p:nvPr/>
        </p:nvSpPr>
        <p:spPr>
          <a:xfrm>
            <a:off x="2590800" y="4800600"/>
            <a:ext cx="762000" cy="684410"/>
          </a:xfrm>
          <a:prstGeom prst="rightBracke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115CF1C4-1AC3-40F1-9292-D86B77800BF7}"/>
              </a:ext>
            </a:extLst>
          </p:cNvPr>
          <p:cNvSpPr/>
          <p:nvPr/>
        </p:nvSpPr>
        <p:spPr>
          <a:xfrm>
            <a:off x="2590800" y="5563990"/>
            <a:ext cx="762000" cy="684410"/>
          </a:xfrm>
          <a:prstGeom prst="rightBracket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5E4F14-01C2-4E6A-BAF4-BDF3D7398C41}"/>
              </a:ext>
            </a:extLst>
          </p:cNvPr>
          <p:cNvCxnSpPr/>
          <p:nvPr/>
        </p:nvCxnSpPr>
        <p:spPr>
          <a:xfrm flipH="1">
            <a:off x="6659420" y="48006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5CACE-62AF-4D9E-88CB-3FEB459E1E4D}"/>
              </a:ext>
            </a:extLst>
          </p:cNvPr>
          <p:cNvCxnSpPr/>
          <p:nvPr/>
        </p:nvCxnSpPr>
        <p:spPr>
          <a:xfrm flipH="1">
            <a:off x="6657108" y="34290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399"/>
            <a:ext cx="4642749" cy="2057029"/>
          </a:xfrm>
        </p:spPr>
        <p:txBody>
          <a:bodyPr/>
          <a:lstStyle/>
          <a:p>
            <a:r>
              <a:rPr lang="en-US" dirty="0"/>
              <a:t>Works perfectly well to swap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Statements can be in any order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5410200" y="1524000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b &lt;= a;</a:t>
            </a:r>
          </a:p>
          <a:p>
            <a:pPr marL="457200" lvl="1" indent="0">
              <a:buNone/>
            </a:pPr>
            <a:r>
              <a:rPr lang="en-US" sz="2800" dirty="0"/>
              <a:t>a &lt;= b;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37E2C-0228-4E40-9142-04BEEA83D820}"/>
              </a:ext>
            </a:extLst>
          </p:cNvPr>
          <p:cNvCxnSpPr/>
          <p:nvPr/>
        </p:nvCxnSpPr>
        <p:spPr>
          <a:xfrm>
            <a:off x="7277099" y="3276598"/>
            <a:ext cx="0" cy="22098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3E4E57D-59D8-485C-8111-163C69F03CD0}"/>
              </a:ext>
            </a:extLst>
          </p:cNvPr>
          <p:cNvGrpSpPr/>
          <p:nvPr/>
        </p:nvGrpSpPr>
        <p:grpSpPr>
          <a:xfrm>
            <a:off x="7045780" y="3124200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7B11C2-84A3-4B02-AA67-929A6A17C505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0B7927E-B842-4282-A0A5-F65DBF940725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C262B8D-228B-470A-90C0-6C38861282DD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2BF250-80A6-4456-B3C9-3B67085C71D3}"/>
              </a:ext>
            </a:extLst>
          </p:cNvPr>
          <p:cNvGrpSpPr/>
          <p:nvPr/>
        </p:nvGrpSpPr>
        <p:grpSpPr>
          <a:xfrm>
            <a:off x="7044217" y="4495799"/>
            <a:ext cx="462639" cy="609601"/>
            <a:chOff x="7010400" y="4724399"/>
            <a:chExt cx="462639" cy="609601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E690D-FCDB-4BC0-945F-29CBC28D6703}"/>
                </a:ext>
              </a:extLst>
            </p:cNvPr>
            <p:cNvSpPr txBox="1"/>
            <p:nvPr/>
          </p:nvSpPr>
          <p:spPr>
            <a:xfrm>
              <a:off x="7010400" y="4724399"/>
              <a:ext cx="462639" cy="60922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00" dirty="0"/>
                <a:t>D Q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646B9B0-0E53-4AAF-BD98-019709B851DA}"/>
                </a:ext>
              </a:extLst>
            </p:cNvPr>
            <p:cNvSpPr/>
            <p:nvPr/>
          </p:nvSpPr>
          <p:spPr>
            <a:xfrm>
              <a:off x="7127419" y="51816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A0854CF-4B26-4FEC-883B-50ECDB5ED5C0}"/>
                </a:ext>
              </a:extLst>
            </p:cNvPr>
            <p:cNvSpPr/>
            <p:nvPr/>
          </p:nvSpPr>
          <p:spPr>
            <a:xfrm flipV="1">
              <a:off x="7127419" y="4724400"/>
              <a:ext cx="228600" cy="152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71F935-9AB5-48FA-B590-D7A5BC5C0F0F}"/>
              </a:ext>
            </a:extLst>
          </p:cNvPr>
          <p:cNvSpPr txBox="1"/>
          <p:nvPr/>
        </p:nvSpPr>
        <p:spPr>
          <a:xfrm>
            <a:off x="7200900" y="5112274"/>
            <a:ext cx="61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1B8AF-BD41-405D-BA5D-7BD7DF02F1E2}"/>
              </a:ext>
            </a:extLst>
          </p:cNvPr>
          <p:cNvSpPr txBox="1"/>
          <p:nvPr/>
        </p:nvSpPr>
        <p:spPr>
          <a:xfrm>
            <a:off x="7473040" y="30480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85815-5AB7-4E0A-BD2A-3BA917AAA998}"/>
              </a:ext>
            </a:extLst>
          </p:cNvPr>
          <p:cNvSpPr txBox="1"/>
          <p:nvPr/>
        </p:nvSpPr>
        <p:spPr>
          <a:xfrm>
            <a:off x="7467600" y="4419600"/>
            <a:ext cx="53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652EE-1ABC-4A26-9DB9-E94847BE3C51}"/>
              </a:ext>
            </a:extLst>
          </p:cNvPr>
          <p:cNvCxnSpPr/>
          <p:nvPr/>
        </p:nvCxnSpPr>
        <p:spPr>
          <a:xfrm flipH="1">
            <a:off x="7507264" y="34290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7F3043-96D1-4CB6-9DD7-174788E7E2BB}"/>
              </a:ext>
            </a:extLst>
          </p:cNvPr>
          <p:cNvCxnSpPr/>
          <p:nvPr/>
        </p:nvCxnSpPr>
        <p:spPr>
          <a:xfrm flipH="1">
            <a:off x="7504544" y="4800600"/>
            <a:ext cx="49373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BFF333-6A9E-49CB-9AFD-5F08078343F9}"/>
              </a:ext>
            </a:extLst>
          </p:cNvPr>
          <p:cNvCxnSpPr>
            <a:cxnSpLocks/>
          </p:cNvCxnSpPr>
          <p:nvPr/>
        </p:nvCxnSpPr>
        <p:spPr>
          <a:xfrm>
            <a:off x="8006438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0774B6-6F63-4DB1-A7B4-2A46E6B9F74B}"/>
              </a:ext>
            </a:extLst>
          </p:cNvPr>
          <p:cNvCxnSpPr>
            <a:cxnSpLocks/>
          </p:cNvCxnSpPr>
          <p:nvPr/>
        </p:nvCxnSpPr>
        <p:spPr>
          <a:xfrm>
            <a:off x="8010236" y="43434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F4956E-4B1E-4931-8412-36632FB33D3E}"/>
              </a:ext>
            </a:extLst>
          </p:cNvPr>
          <p:cNvCxnSpPr/>
          <p:nvPr/>
        </p:nvCxnSpPr>
        <p:spPr>
          <a:xfrm flipH="1">
            <a:off x="6629400" y="3886200"/>
            <a:ext cx="136888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9FC46B-B1C8-45AD-AD0A-5563FB549665}"/>
              </a:ext>
            </a:extLst>
          </p:cNvPr>
          <p:cNvCxnSpPr>
            <a:cxnSpLocks/>
          </p:cNvCxnSpPr>
          <p:nvPr/>
        </p:nvCxnSpPr>
        <p:spPr>
          <a:xfrm flipH="1" flipV="1">
            <a:off x="6638636" y="3886200"/>
            <a:ext cx="136888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DC09A2-0EB3-431E-A9E2-A0A88D1CD47C}"/>
              </a:ext>
            </a:extLst>
          </p:cNvPr>
          <p:cNvCxnSpPr>
            <a:cxnSpLocks/>
          </p:cNvCxnSpPr>
          <p:nvPr/>
        </p:nvCxnSpPr>
        <p:spPr>
          <a:xfrm>
            <a:off x="665942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DFC9D-F884-4D8E-A39E-CD42812C94EC}"/>
              </a:ext>
            </a:extLst>
          </p:cNvPr>
          <p:cNvCxnSpPr>
            <a:cxnSpLocks/>
          </p:cNvCxnSpPr>
          <p:nvPr/>
        </p:nvCxnSpPr>
        <p:spPr>
          <a:xfrm>
            <a:off x="6653982" y="4343400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9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1A90-F4D3-4293-9C36-013E7CF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always_ff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63B7-B5A6-4C90-A299-2F0C63E6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399"/>
            <a:ext cx="4642749" cy="3429001"/>
          </a:xfrm>
        </p:spPr>
        <p:txBody>
          <a:bodyPr/>
          <a:lstStyle/>
          <a:p>
            <a:r>
              <a:rPr lang="en-US" dirty="0"/>
              <a:t>This one makes no sense; cannot assign </a:t>
            </a:r>
            <a:r>
              <a:rPr lang="en-US" i="1" dirty="0"/>
              <a:t>b</a:t>
            </a:r>
            <a:r>
              <a:rPr lang="en-US" dirty="0"/>
              <a:t> two different values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Compiles fine, but it’s a race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Never know which assignment will happen first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sure how to even draw this in hardware!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202A7-F260-40B6-822E-3171FE1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26D9-491F-462B-A04F-9ADB3D6DECDD}"/>
              </a:ext>
            </a:extLst>
          </p:cNvPr>
          <p:cNvSpPr txBox="1"/>
          <p:nvPr/>
        </p:nvSpPr>
        <p:spPr>
          <a:xfrm>
            <a:off x="5410200" y="1524000"/>
            <a:ext cx="3581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 err="1"/>
              <a:t>always_ff</a:t>
            </a:r>
            <a:r>
              <a:rPr lang="en-US" b="1" dirty="0"/>
              <a:t> </a:t>
            </a:r>
            <a:r>
              <a:rPr lang="en-US" dirty="0"/>
              <a:t>@(</a:t>
            </a:r>
            <a:r>
              <a:rPr lang="en-US" b="1" dirty="0"/>
              <a:t>posedge </a:t>
            </a:r>
            <a:r>
              <a:rPr lang="en-US" i="1" dirty="0" err="1"/>
              <a:t>clk</a:t>
            </a:r>
            <a:r>
              <a:rPr lang="en-US" dirty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b &lt;= a;</a:t>
            </a:r>
          </a:p>
          <a:p>
            <a:pPr marL="457200" lvl="1" indent="0">
              <a:buNone/>
            </a:pPr>
            <a:r>
              <a:rPr lang="en-US" sz="2800" dirty="0"/>
              <a:t>a &lt;= b;</a:t>
            </a:r>
          </a:p>
          <a:p>
            <a:pPr marL="457200" lvl="1" indent="0">
              <a:buNone/>
            </a:pPr>
            <a:r>
              <a:rPr lang="en-US" sz="2800" dirty="0"/>
              <a:t>b &lt;= c;</a:t>
            </a:r>
          </a:p>
          <a:p>
            <a:pPr marL="5715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406F-3BDB-43AA-9FAE-F984592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block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C2FA-100C-4048-B5E2-C2FC37B6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r>
              <a:rPr lang="en-US" dirty="0"/>
              <a:t>In software: every </a:t>
            </a:r>
            <a:r>
              <a:rPr lang="en-US" b="1" dirty="0"/>
              <a:t>always</a:t>
            </a:r>
            <a:r>
              <a:rPr lang="en-US" dirty="0"/>
              <a:t> block </a:t>
            </a:r>
            <a:r>
              <a:rPr lang="en-US" b="1" dirty="0"/>
              <a:t>(_comb </a:t>
            </a:r>
            <a:r>
              <a:rPr lang="en-US" dirty="0"/>
              <a:t>or </a:t>
            </a:r>
            <a:r>
              <a:rPr lang="en-US" b="1" dirty="0"/>
              <a:t>_ff</a:t>
            </a:r>
            <a:r>
              <a:rPr lang="en-US" dirty="0"/>
              <a:t>) is a separate thread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can all execute in arbitrary order</a:t>
            </a:r>
          </a:p>
          <a:p>
            <a:r>
              <a:rPr lang="en-US" dirty="0"/>
              <a:t>When any </a:t>
            </a:r>
            <a:r>
              <a:rPr lang="en-US" b="1" dirty="0"/>
              <a:t>always </a:t>
            </a:r>
            <a:r>
              <a:rPr lang="en-US" dirty="0"/>
              <a:t>block executes, then it’s done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Until the next time an input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the entire thread gets scheduled again</a:t>
            </a:r>
          </a:p>
          <a:p>
            <a:pPr>
              <a:spcBef>
                <a:spcPts val="0"/>
              </a:spcBef>
            </a:pPr>
            <a:r>
              <a:rPr lang="en-US" dirty="0"/>
              <a:t>References: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effectLst/>
                <a:latin typeface="Times New Roman" panose="02020603050405020304" pitchFamily="18" charset="0"/>
              </a:rPr>
              <a:t>SystemVerilog</a:t>
            </a:r>
            <a:r>
              <a:rPr lang="en-US" dirty="0">
                <a:effectLst/>
                <a:latin typeface="Times New Roman" panose="02020603050405020304" pitchFamily="18" charset="0"/>
              </a:rPr>
              <a:t> Logic-Specific Processes for Synthesis‐ Benefits and Proper Usage, SNUG 2016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FD2D7-E975-4C57-AF1C-144CDAC1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3764-E70E-4EA7-ADF0-4E47A866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2400" dirty="0"/>
              <a:t>Books free at Tisch</a:t>
            </a:r>
          </a:p>
          <a:p>
            <a:pPr lvl="1">
              <a:spcBef>
                <a:spcPts val="0"/>
              </a:spcBef>
            </a:pPr>
            <a:r>
              <a:rPr lang="en-US" sz="2000" i="1" dirty="0" err="1"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 for Verification: A Guide to Learning the Testbench Language Features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by Chris Spear</a:t>
            </a:r>
            <a:endParaRPr lang="en-US" sz="2000" dirty="0"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i="1" dirty="0">
                <a:effectLst/>
                <a:ea typeface="Times New Roman" panose="02020603050405020304" pitchFamily="18" charset="0"/>
              </a:rPr>
              <a:t>Verilog and </a:t>
            </a:r>
            <a:r>
              <a:rPr lang="en-US" sz="2000" i="1" dirty="0" err="1">
                <a:effectLst/>
                <a:ea typeface="Times New Roman" panose="02020603050405020304" pitchFamily="18" charset="0"/>
              </a:rPr>
              <a:t>SystemVerilog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 gotchas : 101 common coding errors and how to avoid them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by Stuart Sutherland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Official Language Reference Manual: IEEE Std 1800-2017. 1300 pages, but well organized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ym typeface="Wingdings" panose="05000000000000000000" pitchFamily="2" charset="2"/>
              </a:rPr>
              <a:t>Sunburst design: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http://www.sunburst-design.com/papers/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lots of good stuff, targeted at professionals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verificationacademy.com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stack exchange, etc.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Numerous textbooks available for purchase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80331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06A-9FF0-4166-96A8-544FA3BF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8380-39C4-4455-89ED-AA712B4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always_comb</a:t>
            </a:r>
            <a:r>
              <a:rPr lang="en-US" dirty="0"/>
              <a:t> and </a:t>
            </a:r>
            <a:r>
              <a:rPr lang="en-US" b="1" dirty="0" err="1"/>
              <a:t>always_ff</a:t>
            </a:r>
            <a:r>
              <a:rPr lang="en-US" dirty="0"/>
              <a:t> blocks execute every time an input changes</a:t>
            </a:r>
          </a:p>
          <a:p>
            <a:r>
              <a:rPr lang="en-US" b="1" dirty="0"/>
              <a:t>initial</a:t>
            </a:r>
            <a:r>
              <a:rPr lang="en-US" dirty="0"/>
              <a:t> block happens just once, at the beginning of the sim</a:t>
            </a:r>
          </a:p>
          <a:p>
            <a:r>
              <a:rPr lang="en-US" dirty="0"/>
              <a:t>Purpose?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verification only (not for hardware)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Open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Launch packets from verification environment </a:t>
            </a:r>
            <a:r>
              <a:rPr lang="en-US" dirty="0">
                <a:cs typeface="Times New Roman" panose="02020603050405020304" pitchFamily="18" charset="0"/>
              </a:rPr>
              <a:t>→ </a:t>
            </a:r>
            <a:r>
              <a:rPr lang="en-US" dirty="0"/>
              <a:t>mesh</a:t>
            </a:r>
          </a:p>
          <a:p>
            <a:pPr lvl="1">
              <a:spcBef>
                <a:spcPts val="0"/>
              </a:spcBef>
            </a:pPr>
            <a:r>
              <a:rPr lang="en-US" dirty="0"/>
              <a:t>Kick off clock(s)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on and on…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B8A7-0458-4D66-BC29-DD4918A1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3237344"/>
            <a:ext cx="36576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3.33333E-6 0.0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371600"/>
          </a:xfrm>
        </p:spPr>
        <p:txBody>
          <a:bodyPr/>
          <a:lstStyle/>
          <a:p>
            <a:r>
              <a:rPr lang="en-US" dirty="0"/>
              <a:t>SV has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automatic</a:t>
            </a:r>
            <a:r>
              <a:rPr lang="en-US" dirty="0"/>
              <a:t> variables (like C)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Automatic: old value is lost when they go out of scope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Static: old value is retained “”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A510B-30BD-4521-A528-83FDBD416F0D}"/>
              </a:ext>
            </a:extLst>
          </p:cNvPr>
          <p:cNvSpPr txBox="1"/>
          <p:nvPr/>
        </p:nvSpPr>
        <p:spPr>
          <a:xfrm>
            <a:off x="4953000" y="2590800"/>
            <a:ext cx="3505200" cy="23083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f() {</a:t>
            </a:r>
          </a:p>
          <a:p>
            <a:r>
              <a:rPr lang="en-US" dirty="0"/>
              <a:t>	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f(); 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23083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f() {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f(); f();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A83E-E68E-4336-89D0-9E6D2946F12B}"/>
              </a:ext>
            </a:extLst>
          </p:cNvPr>
          <p:cNvSpPr txBox="1"/>
          <p:nvPr/>
        </p:nvSpPr>
        <p:spPr>
          <a:xfrm>
            <a:off x="2286000" y="49602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F8281-E2AC-44EF-BFF8-3B3899A1ECC8}"/>
              </a:ext>
            </a:extLst>
          </p:cNvPr>
          <p:cNvSpPr txBox="1"/>
          <p:nvPr/>
        </p:nvSpPr>
        <p:spPr>
          <a:xfrm>
            <a:off x="6396184" y="49602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7043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371600"/>
          </a:xfrm>
        </p:spPr>
        <p:txBody>
          <a:bodyPr/>
          <a:lstStyle/>
          <a:p>
            <a:r>
              <a:rPr lang="en-US" dirty="0"/>
              <a:t>In SV, most things default to </a:t>
            </a:r>
            <a:r>
              <a:rPr lang="en-US" b="1" dirty="0"/>
              <a:t>static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Came from Verilog, which is a hardware language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Hardware doesn’t have a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304698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  <a:p>
            <a:r>
              <a:rPr lang="en-US" dirty="0"/>
              <a:t>function void f();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$display 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endfunction</a:t>
            </a:r>
            <a:r>
              <a:rPr lang="en-US" dirty="0"/>
              <a:t> : f</a:t>
            </a:r>
          </a:p>
          <a:p>
            <a:r>
              <a:rPr lang="en-US" dirty="0"/>
              <a:t>f(); f();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mymod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A83E-E68E-4336-89D0-9E6D2946F12B}"/>
              </a:ext>
            </a:extLst>
          </p:cNvPr>
          <p:cNvSpPr txBox="1"/>
          <p:nvPr/>
        </p:nvSpPr>
        <p:spPr>
          <a:xfrm>
            <a:off x="2286000" y="56460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2CC0-CCC8-467C-83B1-5DE5055A7B65}"/>
              </a:ext>
            </a:extLst>
          </p:cNvPr>
          <p:cNvSpPr txBox="1"/>
          <p:nvPr/>
        </p:nvSpPr>
        <p:spPr>
          <a:xfrm>
            <a:off x="4800600" y="3352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function void f();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BC13A-54F9-4E7C-95ED-2371CB1FB5A7}"/>
              </a:ext>
            </a:extLst>
          </p:cNvPr>
          <p:cNvSpPr txBox="1"/>
          <p:nvPr/>
        </p:nvSpPr>
        <p:spPr>
          <a:xfrm>
            <a:off x="4953000" y="3962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8F91AB-16E9-472F-841F-B1DEE3C202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43200" y="3583633"/>
            <a:ext cx="22098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0D9BCF-F227-4C93-82E3-EA2C3C39598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048000" y="3267670"/>
            <a:ext cx="1752600" cy="315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27BD4E-E187-4541-8934-DECE362A2C41}"/>
              </a:ext>
            </a:extLst>
          </p:cNvPr>
          <p:cNvSpPr txBox="1"/>
          <p:nvPr/>
        </p:nvSpPr>
        <p:spPr>
          <a:xfrm>
            <a:off x="4953000" y="2590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4ABDCA-58B9-462C-A758-CB24FC77D99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971800" y="2821633"/>
            <a:ext cx="1981200" cy="33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ACFF-322A-4E1C-AA3C-0B4EF89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C117-A69D-4ADE-A3B5-695BE104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514600"/>
            <a:ext cx="4572000" cy="3581400"/>
          </a:xfrm>
        </p:spPr>
        <p:txBody>
          <a:bodyPr/>
          <a:lstStyle/>
          <a:p>
            <a:r>
              <a:rPr lang="en-US" dirty="0"/>
              <a:t>Guidelines: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declare all modules automatic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module-level variables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functions, just to be safe!</a:t>
            </a:r>
          </a:p>
          <a:p>
            <a:r>
              <a:rPr lang="en-US" dirty="0"/>
              <a:t>Compilers often warn you if you try to initialize a static variable</a:t>
            </a:r>
          </a:p>
          <a:p>
            <a:r>
              <a:rPr lang="en-US" dirty="0"/>
              <a:t>See Spear </a:t>
            </a:r>
            <a:r>
              <a:rPr lang="en-US" dirty="0" err="1"/>
              <a:t>ch.</a:t>
            </a:r>
            <a:r>
              <a:rPr lang="en-US" dirty="0"/>
              <a:t> 3; LRM 10.5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5B715-E07D-4EE0-BDD3-806635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7FB96-65CB-422A-96B9-679531AC9ADE}"/>
              </a:ext>
            </a:extLst>
          </p:cNvPr>
          <p:cNvSpPr txBox="1"/>
          <p:nvPr/>
        </p:nvSpPr>
        <p:spPr>
          <a:xfrm>
            <a:off x="685800" y="2590800"/>
            <a:ext cx="3505200" cy="304698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my_mod</a:t>
            </a:r>
            <a:r>
              <a:rPr lang="en-US" dirty="0"/>
              <a:t>;</a:t>
            </a:r>
          </a:p>
          <a:p>
            <a:r>
              <a:rPr lang="en-US" dirty="0"/>
              <a:t>function void f();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	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$display (“%d”,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endfunction</a:t>
            </a:r>
            <a:r>
              <a:rPr lang="en-US" dirty="0"/>
              <a:t> : f</a:t>
            </a:r>
          </a:p>
          <a:p>
            <a:r>
              <a:rPr lang="en-US" dirty="0"/>
              <a:t>f(); f();</a:t>
            </a:r>
          </a:p>
          <a:p>
            <a:r>
              <a:rPr lang="en-US" dirty="0" err="1"/>
              <a:t>endmodule</a:t>
            </a:r>
            <a:r>
              <a:rPr lang="en-US" dirty="0"/>
              <a:t> : </a:t>
            </a:r>
            <a:r>
              <a:rPr lang="en-US" dirty="0" err="1"/>
              <a:t>mymod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FB2A-AFCB-416B-8DF9-69E7AD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D777-0335-4CAF-B398-6DE89252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module</a:t>
            </a:r>
            <a:r>
              <a:rPr lang="en-US" dirty="0"/>
              <a:t> is the basic unit of organization in SV</a:t>
            </a:r>
          </a:p>
          <a:p>
            <a:pPr lvl="1"/>
            <a:r>
              <a:rPr lang="en-US" dirty="0"/>
              <a:t>Like a VHDL </a:t>
            </a:r>
            <a:r>
              <a:rPr lang="en-US" b="1" dirty="0"/>
              <a:t>entity</a:t>
            </a:r>
            <a:r>
              <a:rPr lang="en-US" dirty="0"/>
              <a:t> and </a:t>
            </a:r>
            <a:r>
              <a:rPr lang="en-US" b="1" dirty="0"/>
              <a:t>architecture </a:t>
            </a:r>
            <a:r>
              <a:rPr lang="en-US" dirty="0"/>
              <a:t>combined</a:t>
            </a:r>
          </a:p>
          <a:p>
            <a:pPr lvl="1"/>
            <a:r>
              <a:rPr lang="en-US" dirty="0"/>
              <a:t>Typically, each module is one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9C7FE-E35C-4E54-BE21-D9EA1708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0CDE1-D09E-41A5-B9FB-BFE8FBCD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9E851-9894-4267-AEF5-43614CB19E9A}"/>
              </a:ext>
            </a:extLst>
          </p:cNvPr>
          <p:cNvSpPr txBox="1"/>
          <p:nvPr/>
        </p:nvSpPr>
        <p:spPr>
          <a:xfrm>
            <a:off x="4572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module</a:t>
            </a:r>
            <a:r>
              <a:rPr lang="en-US" sz="2000" dirty="0"/>
              <a:t> </a:t>
            </a:r>
            <a:r>
              <a:rPr lang="en-US" sz="2000" dirty="0" err="1"/>
              <a:t>mesh_stop</a:t>
            </a:r>
            <a:r>
              <a:rPr lang="en-US" sz="2000" dirty="0"/>
              <a:t> #(</a:t>
            </a:r>
            <a:r>
              <a:rPr lang="en-US" sz="2000" b="1" dirty="0"/>
              <a:t>parameter</a:t>
            </a:r>
            <a:r>
              <a:rPr lang="en-US" sz="2000" dirty="0"/>
              <a:t> MY_Y=0, MY_X=0)</a:t>
            </a:r>
          </a:p>
          <a:p>
            <a:r>
              <a:rPr lang="en-US" sz="2000" dirty="0"/>
              <a:t>	(</a:t>
            </a:r>
            <a:r>
              <a:rPr lang="en-US" sz="2000" b="1" dirty="0"/>
              <a:t>input</a:t>
            </a:r>
            <a:r>
              <a:rPr lang="en-US" sz="2000" dirty="0"/>
              <a:t> </a:t>
            </a:r>
            <a:r>
              <a:rPr lang="en-US" sz="2000" dirty="0" err="1"/>
              <a:t>Ring_slot</a:t>
            </a:r>
            <a:r>
              <a:rPr lang="en-US" sz="2000" dirty="0"/>
              <a:t> </a:t>
            </a:r>
            <a:r>
              <a:rPr lang="en-US" sz="2000" dirty="0" err="1"/>
              <a:t>data_from_venv</a:t>
            </a:r>
            <a:r>
              <a:rPr lang="en-US" sz="2000" dirty="0"/>
              <a:t>, …	// incoming packets</a:t>
            </a:r>
          </a:p>
          <a:p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 logic reset, </a:t>
            </a:r>
            <a:r>
              <a:rPr lang="en-US" sz="2000" dirty="0" err="1"/>
              <a:t>clk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b="1" dirty="0"/>
              <a:t>output</a:t>
            </a:r>
            <a:r>
              <a:rPr lang="en-US" sz="2000" dirty="0"/>
              <a:t> </a:t>
            </a:r>
            <a:r>
              <a:rPr lang="en-US" sz="2000" dirty="0" err="1"/>
              <a:t>Ring_slot</a:t>
            </a:r>
            <a:r>
              <a:rPr lang="en-US" sz="2000" dirty="0"/>
              <a:t> </a:t>
            </a:r>
            <a:r>
              <a:rPr lang="en-US" sz="2000" dirty="0" err="1"/>
              <a:t>data_to_venv</a:t>
            </a:r>
            <a:r>
              <a:rPr lang="en-US" sz="2000" dirty="0"/>
              <a:t>);</a:t>
            </a:r>
          </a:p>
          <a:p>
            <a:pPr lvl="1"/>
            <a:r>
              <a:rPr lang="en-US" sz="2000" b="1" dirty="0"/>
              <a:t>logic</a:t>
            </a:r>
            <a:r>
              <a:rPr lang="en-US" sz="2000" dirty="0"/>
              <a:t> </a:t>
            </a:r>
            <a:r>
              <a:rPr lang="en-US" sz="2000" dirty="0" err="1"/>
              <a:t>DrvF_rd_en</a:t>
            </a:r>
            <a:r>
              <a:rPr lang="en-US" sz="2000" dirty="0"/>
              <a:t>, …;</a:t>
            </a:r>
          </a:p>
          <a:p>
            <a:pPr lvl="1"/>
            <a:r>
              <a:rPr lang="en-US" sz="2000" b="1" dirty="0" err="1"/>
              <a:t>always_comb</a:t>
            </a:r>
            <a:r>
              <a:rPr lang="en-US" sz="2000" b="1" dirty="0"/>
              <a:t> begin</a:t>
            </a:r>
          </a:p>
          <a:p>
            <a:pPr lvl="2"/>
            <a:r>
              <a:rPr lang="en-US" sz="2000" b="1" dirty="0"/>
              <a:t>unique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(</a:t>
            </a:r>
            <a:r>
              <a:rPr lang="en-US" sz="2000" dirty="0" err="1"/>
              <a:t>vert_sel_pass</a:t>
            </a:r>
            <a:r>
              <a:rPr lang="en-US" sz="2000" dirty="0"/>
              <a:t>)	</a:t>
            </a:r>
            <a:r>
              <a:rPr lang="en-US" sz="2000" dirty="0" err="1"/>
              <a:t>vert_mux_out</a:t>
            </a:r>
            <a:r>
              <a:rPr lang="en-US" sz="2000" dirty="0"/>
              <a:t> = </a:t>
            </a:r>
            <a:r>
              <a:rPr lang="en-US" sz="2000" dirty="0" err="1"/>
              <a:t>vert_ring_in</a:t>
            </a:r>
            <a:r>
              <a:rPr lang="en-US" sz="2000" dirty="0"/>
              <a:t>;</a:t>
            </a:r>
          </a:p>
          <a:p>
            <a:pPr lvl="2"/>
            <a:r>
              <a:rPr lang="en-US" sz="2000" b="1" dirty="0"/>
              <a:t>else</a:t>
            </a:r>
            <a:r>
              <a:rPr lang="en-US" sz="2000" dirty="0"/>
              <a:t> 			</a:t>
            </a:r>
            <a:r>
              <a:rPr lang="en-US" sz="2000" dirty="0" err="1"/>
              <a:t>vert_mux_out</a:t>
            </a:r>
            <a:r>
              <a:rPr lang="en-US" sz="2000" dirty="0"/>
              <a:t>=EMPTY_RING_SLOT;</a:t>
            </a:r>
          </a:p>
          <a:p>
            <a:pPr lvl="1"/>
            <a:r>
              <a:rPr lang="en-US" sz="2000" b="1" dirty="0"/>
              <a:t>end</a:t>
            </a:r>
          </a:p>
          <a:p>
            <a:pPr lvl="1"/>
            <a:r>
              <a:rPr lang="en-US" sz="2000" b="1" dirty="0" err="1"/>
              <a:t>always_ff</a:t>
            </a:r>
            <a:r>
              <a:rPr lang="en-US" sz="2000" b="1" dirty="0"/>
              <a:t> </a:t>
            </a:r>
            <a:r>
              <a:rPr lang="en-US" sz="2000" dirty="0"/>
              <a:t>@(</a:t>
            </a:r>
            <a:r>
              <a:rPr lang="en-US" sz="2000" b="1" dirty="0"/>
              <a:t>posedge </a:t>
            </a:r>
            <a:r>
              <a:rPr lang="en-US" sz="2000" b="1" dirty="0" err="1"/>
              <a:t>clk</a:t>
            </a:r>
            <a:r>
              <a:rPr lang="en-US" sz="2000" dirty="0"/>
              <a:t>) </a:t>
            </a:r>
            <a:r>
              <a:rPr lang="en-US" sz="2000" b="1" dirty="0"/>
              <a:t>begin</a:t>
            </a:r>
          </a:p>
          <a:p>
            <a:pPr lvl="1"/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(reset) </a:t>
            </a:r>
            <a:r>
              <a:rPr lang="en-US" sz="2000" b="1" dirty="0"/>
              <a:t>begin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vert_ring_out</a:t>
            </a:r>
            <a:r>
              <a:rPr lang="en-US" sz="2000" dirty="0"/>
              <a:t> &lt;= EMPTY_RING_SLOT;</a:t>
            </a:r>
          </a:p>
          <a:p>
            <a:pPr lvl="1"/>
            <a:r>
              <a:rPr lang="en-US" sz="2000" b="1" dirty="0"/>
              <a:t>end </a:t>
            </a:r>
          </a:p>
          <a:p>
            <a:pPr lvl="1"/>
            <a:r>
              <a:rPr lang="en-US" sz="2000" dirty="0" err="1"/>
              <a:t>fifo</a:t>
            </a:r>
            <a:r>
              <a:rPr lang="en-US" sz="2000" dirty="0"/>
              <a:t> #(.DATA_TYPE(Ring_slot)) </a:t>
            </a:r>
            <a:r>
              <a:rPr lang="en-US" sz="2000" dirty="0" err="1"/>
              <a:t>VRxF</a:t>
            </a:r>
            <a:r>
              <a:rPr lang="en-US" sz="2000" dirty="0"/>
              <a:t>(.reset(reset), .</a:t>
            </a:r>
            <a:r>
              <a:rPr lang="en-US" sz="2000" dirty="0" err="1"/>
              <a:t>clk</a:t>
            </a:r>
            <a:r>
              <a:rPr lang="en-US" sz="2000" dirty="0"/>
              <a:t>(</a:t>
            </a:r>
            <a:r>
              <a:rPr lang="en-US" sz="2000" dirty="0" err="1"/>
              <a:t>clk</a:t>
            </a:r>
            <a:r>
              <a:rPr lang="en-US" sz="2000" dirty="0"/>
              <a:t>),…);</a:t>
            </a:r>
          </a:p>
          <a:p>
            <a:r>
              <a:rPr lang="en-US" sz="2000" b="1" dirty="0" err="1"/>
              <a:t>endmodule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845B5-026D-4C3B-A9A4-2D25F3A6E3A9}"/>
              </a:ext>
            </a:extLst>
          </p:cNvPr>
          <p:cNvSpPr txBox="1"/>
          <p:nvPr/>
        </p:nvSpPr>
        <p:spPr>
          <a:xfrm>
            <a:off x="457200" y="3048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this is a module!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C364E-614B-4F14-81B8-5863ECFC46A2}"/>
              </a:ext>
            </a:extLst>
          </p:cNvPr>
          <p:cNvCxnSpPr>
            <a:stCxn id="8" idx="2"/>
          </p:cNvCxnSpPr>
          <p:nvPr/>
        </p:nvCxnSpPr>
        <p:spPr>
          <a:xfrm>
            <a:off x="990600" y="1012686"/>
            <a:ext cx="0" cy="28271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0299CB-5C04-41B9-9277-BBCC0E983795}"/>
              </a:ext>
            </a:extLst>
          </p:cNvPr>
          <p:cNvSpPr txBox="1"/>
          <p:nvPr/>
        </p:nvSpPr>
        <p:spPr>
          <a:xfrm>
            <a:off x="2462644" y="304800"/>
            <a:ext cx="1575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compile-time params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3E383-2900-451F-9FE5-06762A88089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250621" y="1012686"/>
            <a:ext cx="1" cy="28271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31B76B-B455-425D-B203-AB81FD49ADDE}"/>
              </a:ext>
            </a:extLst>
          </p:cNvPr>
          <p:cNvSpPr txBox="1"/>
          <p:nvPr/>
        </p:nvSpPr>
        <p:spPr>
          <a:xfrm>
            <a:off x="7010400" y="457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C++-style comments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102F2F-1D15-433C-B91B-E2269605F82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594022" y="1165086"/>
            <a:ext cx="102178" cy="28271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10C4AF-A7B2-48A5-BF11-9C20C0A5AA40}"/>
              </a:ext>
            </a:extLst>
          </p:cNvPr>
          <p:cNvSpPr txBox="1"/>
          <p:nvPr/>
        </p:nvSpPr>
        <p:spPr>
          <a:xfrm>
            <a:off x="5257800" y="1981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input &amp; output wires, busses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F4FF36-8E42-4AF7-A610-08C2D28F9945}"/>
              </a:ext>
            </a:extLst>
          </p:cNvPr>
          <p:cNvCxnSpPr>
            <a:cxnSpLocks/>
          </p:cNvCxnSpPr>
          <p:nvPr/>
        </p:nvCxnSpPr>
        <p:spPr>
          <a:xfrm flipH="1" flipV="1">
            <a:off x="4495800" y="2133600"/>
            <a:ext cx="813089" cy="225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AF4E86-2EF1-4BE6-BA8F-DC2F83A78C6C}"/>
              </a:ext>
            </a:extLst>
          </p:cNvPr>
          <p:cNvSpPr txBox="1"/>
          <p:nvPr/>
        </p:nvSpPr>
        <p:spPr>
          <a:xfrm>
            <a:off x="4038600" y="261785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internal wires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E7582F-F8A3-43DA-92A2-3BC025079AF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276602" y="2770258"/>
            <a:ext cx="761998" cy="4765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37205-3C83-4411-AAAF-A8091FBC5AEF}"/>
              </a:ext>
            </a:extLst>
          </p:cNvPr>
          <p:cNvSpPr txBox="1"/>
          <p:nvPr/>
        </p:nvSpPr>
        <p:spPr>
          <a:xfrm>
            <a:off x="7112000" y="258816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combinational logic (a mux)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87CA9-FED8-4E54-A0AC-47EB2B0875E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857998" y="2942110"/>
            <a:ext cx="254002" cy="3539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6069D0-E0FE-42C5-A247-383E5710BD75}"/>
              </a:ext>
            </a:extLst>
          </p:cNvPr>
          <p:cNvSpPr txBox="1"/>
          <p:nvPr/>
        </p:nvSpPr>
        <p:spPr>
          <a:xfrm>
            <a:off x="985982" y="5940861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instantiate child module(s)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08E39F-13D0-49C6-AA94-FAE48E9290AE}"/>
              </a:ext>
            </a:extLst>
          </p:cNvPr>
          <p:cNvCxnSpPr>
            <a:cxnSpLocks/>
          </p:cNvCxnSpPr>
          <p:nvPr/>
        </p:nvCxnSpPr>
        <p:spPr>
          <a:xfrm flipH="1" flipV="1">
            <a:off x="2014682" y="5641776"/>
            <a:ext cx="381000" cy="36260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92CF44-6666-4ABA-954F-19B8539D499B}"/>
              </a:ext>
            </a:extLst>
          </p:cNvPr>
          <p:cNvSpPr txBox="1"/>
          <p:nvPr/>
        </p:nvSpPr>
        <p:spPr>
          <a:xfrm>
            <a:off x="6266875" y="414238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 flop (bad code)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41785B-781A-4BDE-8868-DA14D039152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15000" y="4342441"/>
            <a:ext cx="551875" cy="30575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18BDAF-9054-450B-BD5C-02B6B112FFB5}"/>
              </a:ext>
            </a:extLst>
          </p:cNvPr>
          <p:cNvSpPr txBox="1"/>
          <p:nvPr/>
        </p:nvSpPr>
        <p:spPr>
          <a:xfrm>
            <a:off x="4291442" y="297091"/>
            <a:ext cx="172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“…” is </a:t>
            </a:r>
            <a:r>
              <a:rPr lang="en-US" sz="2000" i="1" dirty="0">
                <a:solidFill>
                  <a:schemeClr val="accent2"/>
                </a:solidFill>
              </a:rPr>
              <a:t>not </a:t>
            </a:r>
            <a:r>
              <a:rPr lang="en-US" sz="2000" dirty="0">
                <a:solidFill>
                  <a:schemeClr val="accent2"/>
                </a:solidFill>
              </a:rPr>
              <a:t>official syntax!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DDF14E-2EF4-4618-A0FC-915AADC2D90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155617" y="1004977"/>
            <a:ext cx="1" cy="70788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E8847C-6D57-4094-A11C-8F99B305B35B}"/>
              </a:ext>
            </a:extLst>
          </p:cNvPr>
          <p:cNvSpPr txBox="1"/>
          <p:nvPr/>
        </p:nvSpPr>
        <p:spPr>
          <a:xfrm>
            <a:off x="101310" y="1828800"/>
            <a:ext cx="813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 types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89FA34-2DEF-4721-9A2B-4B75D59D77C7}"/>
              </a:ext>
            </a:extLst>
          </p:cNvPr>
          <p:cNvCxnSpPr>
            <a:cxnSpLocks/>
          </p:cNvCxnSpPr>
          <p:nvPr/>
        </p:nvCxnSpPr>
        <p:spPr>
          <a:xfrm flipV="1">
            <a:off x="762000" y="1905000"/>
            <a:ext cx="1371600" cy="225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F10410-327C-4E83-8A8B-1686AD2F5A7C}"/>
              </a:ext>
            </a:extLst>
          </p:cNvPr>
          <p:cNvCxnSpPr>
            <a:cxnSpLocks/>
          </p:cNvCxnSpPr>
          <p:nvPr/>
        </p:nvCxnSpPr>
        <p:spPr>
          <a:xfrm>
            <a:off x="762000" y="2283308"/>
            <a:ext cx="228600" cy="25337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20" grpId="0"/>
      <p:bldP spid="24" grpId="0"/>
      <p:bldP spid="27" grpId="0"/>
      <p:bldP spid="31" grpId="0"/>
      <p:bldP spid="38" grpId="0"/>
      <p:bldP spid="41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249-5906-498A-8093-C4DA423B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B98-1141-4707-ABD5-B8A3EBC4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086600" cy="4419600"/>
          </a:xfrm>
        </p:spPr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Basics: datatypes, variables, expressions,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Simulation and races</a:t>
            </a:r>
          </a:p>
          <a:p>
            <a:r>
              <a:rPr lang="en-US" dirty="0"/>
              <a:t>Always &amp; initial blocks</a:t>
            </a:r>
          </a:p>
          <a:p>
            <a:r>
              <a:rPr lang="en-US" dirty="0"/>
              <a:t>Static vs. automatic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152D-198F-47C0-BB8D-14C2BF7C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69C81-5EB7-41F4-B5E3-08FAF1D7E9BA}"/>
              </a:ext>
            </a:extLst>
          </p:cNvPr>
          <p:cNvSpPr/>
          <p:nvPr/>
        </p:nvSpPr>
        <p:spPr>
          <a:xfrm>
            <a:off x="990600" y="1734128"/>
            <a:ext cx="67818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6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553-5F1C-4495-B04B-B0279937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36BA-3F34-43E0-B8BC-B32D655D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US" dirty="0"/>
              <a:t>Spear </a:t>
            </a:r>
            <a:r>
              <a:rPr lang="en-US" dirty="0" err="1"/>
              <a:t>ch.</a:t>
            </a:r>
            <a:r>
              <a:rPr lang="en-US" dirty="0"/>
              <a:t> 2; LRM </a:t>
            </a:r>
            <a:r>
              <a:rPr lang="en-US" dirty="0" err="1"/>
              <a:t>ch.</a:t>
            </a:r>
            <a:r>
              <a:rPr lang="en-US" dirty="0"/>
              <a:t> 6</a:t>
            </a:r>
          </a:p>
          <a:p>
            <a:r>
              <a:rPr lang="en-US" dirty="0" err="1"/>
              <a:t>SystemVerilog</a:t>
            </a:r>
            <a:r>
              <a:rPr lang="en-US" dirty="0"/>
              <a:t> is for both HW and verification!</a:t>
            </a:r>
          </a:p>
          <a:p>
            <a:r>
              <a:rPr lang="en-US" dirty="0"/>
              <a:t>Basic types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Bit</a:t>
            </a:r>
            <a:r>
              <a:rPr lang="en-US" dirty="0"/>
              <a:t> (2-state signal), </a:t>
            </a:r>
            <a:r>
              <a:rPr lang="en-US" b="1" dirty="0"/>
              <a:t>logic</a:t>
            </a:r>
            <a:r>
              <a:rPr lang="en-US" dirty="0"/>
              <a:t> (4-state signal); see next page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short int</a:t>
            </a:r>
            <a:r>
              <a:rPr lang="en-US" dirty="0"/>
              <a:t>, etc. are wider versions of </a:t>
            </a:r>
            <a:r>
              <a:rPr lang="en-US" b="1" dirty="0"/>
              <a:t>bit</a:t>
            </a:r>
            <a:endParaRPr lang="en-US" dirty="0"/>
          </a:p>
          <a:p>
            <a:r>
              <a:rPr lang="en-US" dirty="0"/>
              <a:t>There’s more (</a:t>
            </a:r>
            <a:r>
              <a:rPr lang="en-US" b="1" dirty="0"/>
              <a:t>reg</a:t>
            </a:r>
            <a:r>
              <a:rPr lang="en-US" dirty="0"/>
              <a:t> vs. </a:t>
            </a:r>
            <a:r>
              <a:rPr lang="en-US" b="1" dirty="0"/>
              <a:t>wire</a:t>
            </a:r>
            <a:r>
              <a:rPr lang="en-US" dirty="0"/>
              <a:t> vs. </a:t>
            </a:r>
            <a:r>
              <a:rPr lang="en-US" b="1" dirty="0"/>
              <a:t>var</a:t>
            </a:r>
            <a:r>
              <a:rPr lang="en-US" dirty="0"/>
              <a:t>), but you can almost always ignore that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SystemVerilog</a:t>
            </a:r>
            <a:r>
              <a:rPr lang="en-US" dirty="0"/>
              <a:t> infers the correct one</a:t>
            </a:r>
          </a:p>
          <a:p>
            <a:r>
              <a:rPr lang="en-US" dirty="0"/>
              <a:t>Class types (that’s what </a:t>
            </a:r>
            <a:r>
              <a:rPr lang="en-US" i="1" dirty="0" err="1"/>
              <a:t>ring_slot</a:t>
            </a:r>
            <a:r>
              <a:rPr lang="en-US" dirty="0"/>
              <a:t> was)</a:t>
            </a:r>
            <a:endParaRPr lang="en-US" b="1" dirty="0"/>
          </a:p>
          <a:p>
            <a:r>
              <a:rPr lang="en-US" b="1" dirty="0"/>
              <a:t>String</a:t>
            </a:r>
            <a:r>
              <a:rPr lang="en-US" dirty="0"/>
              <a:t>s (i.e., types for programming, not just HW)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C39C0-A712-494F-A11A-FCFA56B0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FD9-8963-4492-B136-B485B38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4-state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894C-379D-4A22-80B4-BB36D61F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dirty="0"/>
              <a:t>2-state (bit): can be 0 or 1</a:t>
            </a:r>
          </a:p>
          <a:p>
            <a:r>
              <a:rPr lang="en-US" dirty="0"/>
              <a:t>4-state (logic): 0, 1, X, Z</a:t>
            </a:r>
          </a:p>
          <a:p>
            <a:r>
              <a:rPr lang="en-US" dirty="0"/>
              <a:t>What does this really mean?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high impedance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wire is undriven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won’t use Z much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unknown/undefined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is at an intermediate voltage value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is at 0 or 1, but we don’t know which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happens around reset, or HW errors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Deal for verification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CDE2-2F42-4F0B-85AE-BB64334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DB922-18BA-4302-8D81-37A1BB8C9887}"/>
              </a:ext>
            </a:extLst>
          </p:cNvPr>
          <p:cNvSpPr txBox="1"/>
          <p:nvPr/>
        </p:nvSpPr>
        <p:spPr>
          <a:xfrm>
            <a:off x="6400800" y="1295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verification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73CF39-002A-4408-8DB6-76360978BD1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1495455"/>
            <a:ext cx="1371600" cy="29524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1BEB-5699-4756-8BD0-898CA2330355}"/>
              </a:ext>
            </a:extLst>
          </p:cNvPr>
          <p:cNvSpPr txBox="1"/>
          <p:nvPr/>
        </p:nvSpPr>
        <p:spPr>
          <a:xfrm>
            <a:off x="6248400" y="20869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HW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78BED-5240-4C62-87CB-78FE8DFDE67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24400" y="2286956"/>
            <a:ext cx="15240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FD9-8963-4492-B136-B485B38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4-state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894C-379D-4A22-80B4-BB36D61F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dirty="0"/>
              <a:t>2-state: can be 0 or 1</a:t>
            </a:r>
          </a:p>
          <a:p>
            <a:r>
              <a:rPr lang="en-US" dirty="0"/>
              <a:t>4-state: 0, 1, X, Z</a:t>
            </a:r>
          </a:p>
          <a:p>
            <a:r>
              <a:rPr lang="en-US" dirty="0"/>
              <a:t>But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4-state, what does == mean?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normally, except: any bit of either operand X means the result is X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dirty="0">
                <a:cs typeface="Times New Roman" panose="02020603050405020304" pitchFamily="18" charset="0"/>
              </a:rPr>
              <a:t>that </a:t>
            </a:r>
            <a:r>
              <a:rPr lang="en-US" b="1" dirty="0">
                <a:cs typeface="Times New Roman" panose="02020603050405020304" pitchFamily="18" charset="0"/>
              </a:rPr>
              <a:t>if</a:t>
            </a:r>
            <a:r>
              <a:rPr lang="en-US" dirty="0">
                <a:cs typeface="Times New Roman" panose="02020603050405020304" pitchFamily="18" charset="0"/>
              </a:rPr>
              <a:t> (1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X) treats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 as false</a:t>
            </a:r>
            <a:endParaRPr lang="en-US" dirty="0"/>
          </a:p>
          <a:p>
            <a:r>
              <a:rPr lang="en-US" dirty="0"/>
              <a:t>Examples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/>
              <a:t>00 == 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/>
              <a:t>01 </a:t>
            </a:r>
            <a:r>
              <a:rPr lang="en-US" dirty="0">
                <a:cs typeface="Times New Roman" panose="02020603050405020304" pitchFamily="18" charset="0"/>
              </a:rPr>
              <a:t>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 2’b01 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0X == 2’b0X →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dirty="0">
                <a:cs typeface="Times New Roman" panose="02020603050405020304" pitchFamily="18" charset="0"/>
              </a:rPr>
              <a:t>!= also yields 1</a:t>
            </a:r>
            <a:r>
              <a:rPr lang="en-US" b="1" dirty="0">
                <a:solidFill>
                  <a:srgbClr val="000000"/>
                </a:solidFill>
              </a:rPr>
              <a:t>'b</a:t>
            </a:r>
            <a:r>
              <a:rPr lang="en-US" dirty="0">
                <a:cs typeface="Times New Roman" panose="02020603050405020304" pitchFamily="18" charset="0"/>
              </a:rPr>
              <a:t>X if there’s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 or Z anywhere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9CDE2-2F42-4F0B-85AE-BB64334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36082</TotalTime>
  <Words>2482</Words>
  <Application>Microsoft Office PowerPoint</Application>
  <PresentationFormat>On-screen Show (4:3)</PresentationFormat>
  <Paragraphs>432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Times New Roman</vt:lpstr>
      <vt:lpstr>Default Design</vt:lpstr>
      <vt:lpstr>Verification</vt:lpstr>
      <vt:lpstr>Outline of this lecture</vt:lpstr>
      <vt:lpstr>SystemVerilog education</vt:lpstr>
      <vt:lpstr>Module</vt:lpstr>
      <vt:lpstr>PowerPoint Presentation</vt:lpstr>
      <vt:lpstr>Outline of this lecture</vt:lpstr>
      <vt:lpstr>Datatypes</vt:lpstr>
      <vt:lpstr>4-state quirks</vt:lpstr>
      <vt:lpstr>4-state quirks</vt:lpstr>
      <vt:lpstr>More fun with ==</vt:lpstr>
      <vt:lpstr>Constants</vt:lpstr>
      <vt:lpstr>Strings</vt:lpstr>
      <vt:lpstr>Arrays</vt:lpstr>
      <vt:lpstr>Quirks of arrays</vt:lpstr>
      <vt:lpstr>Statements</vt:lpstr>
      <vt:lpstr>Objects</vt:lpstr>
      <vt:lpstr>Instantiating modules</vt:lpstr>
      <vt:lpstr>Outline of this lecture</vt:lpstr>
      <vt:lpstr>Race model</vt:lpstr>
      <vt:lpstr>Race model</vt:lpstr>
      <vt:lpstr>How to deal with races?</vt:lpstr>
      <vt:lpstr>Backup</vt:lpstr>
      <vt:lpstr>Outline of this lecture</vt:lpstr>
      <vt:lpstr>always_comb</vt:lpstr>
      <vt:lpstr>always_ff</vt:lpstr>
      <vt:lpstr>PowerPoint Presentation</vt:lpstr>
      <vt:lpstr>always_ff</vt:lpstr>
      <vt:lpstr>always_ff</vt:lpstr>
      <vt:lpstr>always block details</vt:lpstr>
      <vt:lpstr>Initial blocks</vt:lpstr>
      <vt:lpstr>Outline of this lecture</vt:lpstr>
      <vt:lpstr>Static vs. automatic</vt:lpstr>
      <vt:lpstr>Static vs. automatic</vt:lpstr>
      <vt:lpstr>Static vs. automatic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1029</cp:revision>
  <cp:lastPrinted>2005-02-07T17:53:54Z</cp:lastPrinted>
  <dcterms:created xsi:type="dcterms:W3CDTF">2002-09-07T18:50:54Z</dcterms:created>
  <dcterms:modified xsi:type="dcterms:W3CDTF">2021-01-25T01:38:35Z</dcterms:modified>
</cp:coreProperties>
</file>