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8" r:id="rId2"/>
    <p:sldId id="666" r:id="rId3"/>
    <p:sldId id="669" r:id="rId4"/>
    <p:sldId id="670" r:id="rId5"/>
    <p:sldId id="671" r:id="rId6"/>
    <p:sldId id="672" r:id="rId7"/>
    <p:sldId id="673" r:id="rId8"/>
    <p:sldId id="675" r:id="rId9"/>
    <p:sldId id="677" r:id="rId10"/>
    <p:sldId id="678" r:id="rId11"/>
    <p:sldId id="683" r:id="rId12"/>
    <p:sldId id="679" r:id="rId13"/>
    <p:sldId id="684" r:id="rId14"/>
    <p:sldId id="682" r:id="rId15"/>
    <p:sldId id="685" r:id="rId16"/>
    <p:sldId id="702" r:id="rId17"/>
    <p:sldId id="700" r:id="rId18"/>
    <p:sldId id="703" r:id="rId19"/>
    <p:sldId id="704" r:id="rId20"/>
    <p:sldId id="688" r:id="rId21"/>
    <p:sldId id="689" r:id="rId22"/>
    <p:sldId id="690" r:id="rId23"/>
    <p:sldId id="681" r:id="rId24"/>
    <p:sldId id="691" r:id="rId25"/>
    <p:sldId id="692" r:id="rId26"/>
    <p:sldId id="693" r:id="rId27"/>
    <p:sldId id="694" r:id="rId28"/>
    <p:sldId id="695" r:id="rId29"/>
    <p:sldId id="696" r:id="rId30"/>
    <p:sldId id="697" r:id="rId31"/>
    <p:sldId id="698" r:id="rId32"/>
    <p:sldId id="674" r:id="rId33"/>
    <p:sldId id="706" r:id="rId34"/>
    <p:sldId id="699" r:id="rId35"/>
    <p:sldId id="668" r:id="rId36"/>
    <p:sldId id="705" r:id="rId37"/>
    <p:sldId id="708" r:id="rId38"/>
    <p:sldId id="707" r:id="rId39"/>
    <p:sldId id="709" r:id="rId40"/>
    <p:sldId id="710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666"/>
            <p14:sldId id="669"/>
            <p14:sldId id="670"/>
            <p14:sldId id="671"/>
            <p14:sldId id="672"/>
            <p14:sldId id="673"/>
            <p14:sldId id="675"/>
            <p14:sldId id="677"/>
            <p14:sldId id="678"/>
            <p14:sldId id="683"/>
            <p14:sldId id="679"/>
            <p14:sldId id="684"/>
            <p14:sldId id="682"/>
            <p14:sldId id="685"/>
            <p14:sldId id="702"/>
            <p14:sldId id="700"/>
            <p14:sldId id="703"/>
            <p14:sldId id="704"/>
            <p14:sldId id="688"/>
            <p14:sldId id="689"/>
            <p14:sldId id="690"/>
            <p14:sldId id="681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74"/>
            <p14:sldId id="706"/>
            <p14:sldId id="699"/>
            <p14:sldId id="668"/>
            <p14:sldId id="705"/>
            <p14:sldId id="708"/>
            <p14:sldId id="707"/>
            <p14:sldId id="709"/>
            <p14:sldId id="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7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very long right-to-left wire on top passes right by the other stops. So why not drop data off or pick it up as you’re passing by?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wires *after the flop* represent a conflict in the next cycle, not the current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97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94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14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2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2021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Scott Taylor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Building the mesh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3303063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turn at MS11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7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375227"/>
            <a:ext cx="0" cy="33315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98368" y="2426652"/>
            <a:ext cx="0" cy="8512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55754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97210" y="1131669"/>
            <a:ext cx="0" cy="34085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172842" y="3435117"/>
            <a:ext cx="0" cy="2287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0"/>
            <a:ext cx="0" cy="88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8A6BD687-8D18-4AA5-BE3F-D4D9A1DD1FE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855321" y="2398121"/>
            <a:ext cx="0" cy="434775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06C7002-53C1-47EE-B79F-70EE9195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75" y="5590636"/>
            <a:ext cx="7772400" cy="5154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Ring turn at MS01; drive empty packet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/>
              <a:t> vertical ring</a:t>
            </a:r>
          </a:p>
        </p:txBody>
      </p:sp>
      <p:sp>
        <p:nvSpPr>
          <p:cNvPr id="45" name="Text Box 73">
            <a:extLst>
              <a:ext uri="{FF2B5EF4-FFF2-40B4-BE49-F238E27FC236}">
                <a16:creationId xmlns:a16="http://schemas.microsoft.com/office/drawing/2014/main" id="{76731A3F-2D03-4987-8DD7-03F58251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221708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B1ECFEB1-731E-4F7F-AC11-919CBBD931E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57560" y="213296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3303063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through MS12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0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375227"/>
            <a:ext cx="0" cy="33315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98368" y="2426652"/>
            <a:ext cx="0" cy="8512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583475"/>
            <a:ext cx="0" cy="1397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97210" y="1131669"/>
            <a:ext cx="0" cy="34085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3315" y="1265590"/>
            <a:ext cx="0" cy="66263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0"/>
            <a:ext cx="0" cy="88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C486FE6F-32F3-42B2-B55B-A0EC40636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108" y="1990436"/>
            <a:ext cx="0" cy="20505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4DB5891C-3A46-4D03-9E02-C6F10B1B7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75" y="5410200"/>
            <a:ext cx="7772400" cy="882007"/>
          </a:xfrm>
        </p:spPr>
        <p:txBody>
          <a:bodyPr/>
          <a:lstStyle/>
          <a:p>
            <a:r>
              <a:rPr lang="en-US" sz="2400" dirty="0"/>
              <a:t>Pass through MS02</a:t>
            </a:r>
          </a:p>
          <a:p>
            <a:r>
              <a:rPr lang="en-US" sz="2400" dirty="0"/>
              <a:t>Drive empty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/>
              <a:t> vertical ring</a:t>
            </a:r>
          </a:p>
        </p:txBody>
      </p:sp>
      <p:sp>
        <p:nvSpPr>
          <p:cNvPr id="45" name="Text Box 73">
            <a:extLst>
              <a:ext uri="{FF2B5EF4-FFF2-40B4-BE49-F238E27FC236}">
                <a16:creationId xmlns:a16="http://schemas.microsoft.com/office/drawing/2014/main" id="{D0E7EA79-D325-4006-A7BD-A3349E0C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221708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D2566321-2FE8-444F-B0E7-A7B47DB5948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57560" y="213296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3303063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MS13 receives packet &amp; gives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0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375227"/>
            <a:ext cx="0" cy="33315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98368" y="2426652"/>
            <a:ext cx="0" cy="8512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557540"/>
            <a:ext cx="0" cy="34914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97210" y="1131669"/>
            <a:ext cx="0" cy="34085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3315" y="1265590"/>
            <a:ext cx="0" cy="66263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0"/>
            <a:ext cx="0" cy="88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4C8C478-8DEB-4C25-BC92-7B89BCE6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75" y="5410200"/>
            <a:ext cx="7772400" cy="88200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packet, give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env</a:t>
            </a:r>
          </a:p>
          <a:p>
            <a:r>
              <a:rPr lang="en-US" sz="2400" dirty="0"/>
              <a:t>Drive empty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/>
              <a:t> horizontal ring &amp; vertical ring</a:t>
            </a: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C2BCEA2C-B38D-4AB9-BF44-8A7B0F7C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221708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E19B4B36-983F-4F04-AF2E-F1F42F1AD1B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57560" y="213296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3303063"/>
          </a:xfrm>
        </p:spPr>
        <p:txBody>
          <a:bodyPr/>
          <a:lstStyle/>
          <a:p>
            <a:r>
              <a:rPr lang="en-US" dirty="0"/>
              <a:t>Route from 12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use a vertical 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9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375227"/>
            <a:ext cx="0" cy="33315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98368" y="2426652"/>
            <a:ext cx="0" cy="8512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55754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97210" y="1131669"/>
            <a:ext cx="0" cy="34085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3315" y="1265590"/>
            <a:ext cx="0" cy="66263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0"/>
            <a:ext cx="0" cy="880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FC958-294E-4607-A6DA-134E946E7E77}"/>
              </a:ext>
            </a:extLst>
          </p:cNvPr>
          <p:cNvSpPr txBox="1"/>
          <p:nvPr/>
        </p:nvSpPr>
        <p:spPr>
          <a:xfrm>
            <a:off x="2286020" y="5241770"/>
            <a:ext cx="52342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Packet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destination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s-ES" sz="2800" b="0" i="1" u="none" strike="noStrike" dirty="0">
                <a:solidFill>
                  <a:srgbClr val="000000"/>
                </a:solidFill>
                <a:effectLst/>
                <a:latin typeface="+mn-lt"/>
              </a:rPr>
              <a:t>Y</a:t>
            </a:r>
            <a:r>
              <a:rPr lang="es-ES" sz="2800" b="0" u="none" strike="noStrike" dirty="0">
                <a:solidFill>
                  <a:srgbClr val="000000"/>
                </a:solidFill>
                <a:effectLst/>
                <a:latin typeface="+mn-lt"/>
              </a:rPr>
              <a:t> = </a:t>
            </a:r>
            <a:r>
              <a:rPr lang="es-ES" sz="2800" b="0" u="none" strike="noStrike" dirty="0" err="1">
                <a:solidFill>
                  <a:srgbClr val="000000"/>
                </a:solidFill>
                <a:effectLst/>
                <a:latin typeface="+mn-lt"/>
              </a:rPr>
              <a:t>source</a:t>
            </a:r>
            <a:r>
              <a:rPr lang="es-ES" sz="2800" b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s-ES" sz="2800" b="0" i="1" u="none" strike="noStrike" dirty="0">
                <a:solidFill>
                  <a:srgbClr val="000000"/>
                </a:solidFill>
                <a:effectLst/>
                <a:latin typeface="+mn-lt"/>
              </a:rPr>
              <a:t>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+mn-lt"/>
              </a:rPr>
              <a:t>No </a:t>
            </a:r>
            <a:r>
              <a:rPr lang="es-ES" sz="2800" dirty="0" err="1">
                <a:solidFill>
                  <a:srgbClr val="000000"/>
                </a:solidFill>
                <a:latin typeface="+mn-lt"/>
              </a:rPr>
              <a:t>need</a:t>
            </a:r>
            <a:r>
              <a:rPr lang="es-E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+mn-lt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+mn-lt"/>
              </a:rPr>
              <a:t> use a vertical ring</a:t>
            </a:r>
            <a:endParaRPr lang="en-US" sz="2800" dirty="0">
              <a:latin typeface="+mn-lt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B8621096-3F0E-486F-8BEA-C79A45421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221708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9F02469A-A89C-4D79-9D1D-DCF2F10F91A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57560" y="213296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3303063"/>
          </a:xfrm>
        </p:spPr>
        <p:txBody>
          <a:bodyPr/>
          <a:lstStyle/>
          <a:p>
            <a:r>
              <a:rPr lang="en-US" dirty="0"/>
              <a:t>Route from 12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22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use a horizontal 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2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2" y="457441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6" y="3933142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375227"/>
            <a:ext cx="0" cy="33315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98368" y="2426652"/>
            <a:ext cx="0" cy="8512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55754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97210" y="1131669"/>
            <a:ext cx="0" cy="34085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3316" y="1265590"/>
            <a:ext cx="0" cy="66263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0"/>
            <a:ext cx="0" cy="88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FC958-294E-4607-A6DA-134E946E7E77}"/>
              </a:ext>
            </a:extLst>
          </p:cNvPr>
          <p:cNvSpPr txBox="1"/>
          <p:nvPr/>
        </p:nvSpPr>
        <p:spPr>
          <a:xfrm>
            <a:off x="2286020" y="5241770"/>
            <a:ext cx="52342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Packet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destination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s-ES" sz="2800" i="1" dirty="0">
                <a:solidFill>
                  <a:srgbClr val="000000"/>
                </a:solidFill>
                <a:latin typeface="+mn-lt"/>
              </a:rPr>
              <a:t>X</a:t>
            </a:r>
            <a:r>
              <a:rPr lang="es-ES" sz="2800" b="0" u="none" strike="noStrike" dirty="0">
                <a:solidFill>
                  <a:srgbClr val="000000"/>
                </a:solidFill>
                <a:effectLst/>
                <a:latin typeface="+mn-lt"/>
              </a:rPr>
              <a:t> = </a:t>
            </a:r>
            <a:r>
              <a:rPr lang="es-ES" sz="2800" b="0" u="none" strike="noStrike" dirty="0" err="1">
                <a:solidFill>
                  <a:srgbClr val="000000"/>
                </a:solidFill>
                <a:effectLst/>
                <a:latin typeface="+mn-lt"/>
              </a:rPr>
              <a:t>source</a:t>
            </a:r>
            <a:r>
              <a:rPr lang="es-ES" sz="2800" b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s-ES" sz="2800" i="1" dirty="0">
                <a:solidFill>
                  <a:srgbClr val="000000"/>
                </a:solidFill>
                <a:latin typeface="+mn-lt"/>
              </a:rPr>
              <a:t>X</a:t>
            </a:r>
            <a:endParaRPr lang="es-ES" sz="2800" b="0" i="1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+mn-lt"/>
              </a:rPr>
              <a:t>Vertical ring </a:t>
            </a:r>
            <a:r>
              <a:rPr lang="es-ES" sz="2800" dirty="0" err="1">
                <a:solidFill>
                  <a:srgbClr val="000000"/>
                </a:solidFill>
                <a:latin typeface="+mn-lt"/>
              </a:rPr>
              <a:t>straight</a:t>
            </a:r>
            <a:r>
              <a:rPr lang="es-E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+mn-lt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+mn-lt"/>
              </a:rPr>
              <a:t>VEnv</a:t>
            </a:r>
            <a:endParaRPr lang="en-US" sz="2800" dirty="0">
              <a:latin typeface="+mn-lt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1C6B6532-099E-4E96-8789-9621F166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221708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227D6123-3E5C-4A20-BBA6-DE2E98E55DB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57560" y="213296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400"/>
            <a:ext cx="3357194" cy="4572000"/>
          </a:xfrm>
        </p:spPr>
        <p:txBody>
          <a:bodyPr/>
          <a:lstStyle/>
          <a:p>
            <a:r>
              <a:rPr lang="en-US" dirty="0"/>
              <a:t>Main design for this course: a mesh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grid of mesh stops (MS)</a:t>
            </a:r>
          </a:p>
          <a:p>
            <a:pPr lvl="1"/>
            <a:r>
              <a:rPr lang="en-US" dirty="0"/>
              <a:t>Interconnected by a fabric</a:t>
            </a:r>
          </a:p>
          <a:p>
            <a:pPr lvl="1"/>
            <a:r>
              <a:rPr lang="en-US" dirty="0"/>
              <a:t>2D mesh; ring of 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3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2D4A-F6FC-4886-AE56-5D19C83E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with MS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50A8-913A-4B86-8CA9-E16A5362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operation is reasonably </a:t>
            </a:r>
            <a:r>
              <a:rPr lang="en-US" dirty="0" err="1"/>
              <a:t>straightforwards</a:t>
            </a:r>
            <a:endParaRPr lang="en-US" dirty="0"/>
          </a:p>
          <a:p>
            <a:r>
              <a:rPr lang="en-US" dirty="0"/>
              <a:t>Next addition to make MS v2 – timing</a:t>
            </a:r>
          </a:p>
          <a:p>
            <a:pPr lvl="1"/>
            <a:r>
              <a:rPr lang="en-US" dirty="0"/>
              <a:t>Our mesh has no flops at all!</a:t>
            </a:r>
          </a:p>
          <a:p>
            <a:pPr lvl="1"/>
            <a:r>
              <a:rPr lang="en-US" dirty="0"/>
              <a:t>We need pipelining – but where?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5A18E-82BF-4B49-8021-CE644E1F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1088570"/>
            <a:ext cx="0" cy="8801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137A005-265F-4C3F-966B-344BDCC2A7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83123" y="3049078"/>
            <a:ext cx="0" cy="8120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5181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90813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550549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331827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96870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239920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24688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92569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344033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75959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87987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09FD6032-231D-40FB-8964-40F7ECED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1776547"/>
            <a:ext cx="1116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454033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78000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209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539446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60122" y="2991842"/>
            <a:ext cx="0" cy="33127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502856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76337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220980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0980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887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317105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343632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84047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0979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16473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221374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11273" y="2024797"/>
            <a:ext cx="0" cy="28366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342900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994608" y="1864074"/>
            <a:ext cx="0" cy="6643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96663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415077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C39B80-A2F5-4357-9FBE-6096AC28D247}"/>
              </a:ext>
            </a:extLst>
          </p:cNvPr>
          <p:cNvGrpSpPr/>
          <p:nvPr/>
        </p:nvGrpSpPr>
        <p:grpSpPr>
          <a:xfrm>
            <a:off x="4919202" y="137330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1BCF18-418D-4783-90FF-2CD7A9E78CE4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739D23E1-59EA-465D-A205-392682781C29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96B445-5327-4F81-B519-F2464188FA82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04BDF6-ED50-4E38-92D9-7F9BF4712FA0}"/>
              </a:ext>
            </a:extLst>
          </p:cNvPr>
          <p:cNvGrpSpPr/>
          <p:nvPr/>
        </p:nvGrpSpPr>
        <p:grpSpPr>
          <a:xfrm rot="5400000">
            <a:off x="786974" y="337191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3CCAEC-B489-40D6-9F43-DA8508C8393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A6D8EC0-B1C0-4924-A920-569192C936E7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BDCA376-0D20-4CBE-809C-DFE784812FF5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66618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85032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50C91BE6-2CCA-4871-84CF-E22E8D7B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519" y="28618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1FA60F68-D33B-4BAB-9F9A-4B5F57C29E2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90713" y="27777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2D4A-F6FC-4886-AE56-5D19C83E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with MS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50A8-913A-4B86-8CA9-E16A5362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operation is reasonably </a:t>
            </a:r>
            <a:r>
              <a:rPr lang="en-US" dirty="0" err="1"/>
              <a:t>straightforwards</a:t>
            </a:r>
            <a:endParaRPr lang="en-US" dirty="0"/>
          </a:p>
          <a:p>
            <a:r>
              <a:rPr lang="en-US" dirty="0"/>
              <a:t>And the timing is reasonable</a:t>
            </a:r>
          </a:p>
          <a:p>
            <a:pPr lvl="1"/>
            <a:r>
              <a:rPr lang="en-US" dirty="0"/>
              <a:t>Packets move one hop every cycle</a:t>
            </a:r>
          </a:p>
          <a:p>
            <a:pPr lvl="1"/>
            <a:r>
              <a:rPr lang="en-US" dirty="0"/>
              <a:t>I.e., move through one MS every cycle</a:t>
            </a:r>
          </a:p>
          <a:p>
            <a:r>
              <a:rPr lang="en-US" dirty="0"/>
              <a:t>Next problem is bigger</a:t>
            </a:r>
          </a:p>
          <a:p>
            <a:pPr lvl="1"/>
            <a:r>
              <a:rPr lang="en-US" dirty="0"/>
              <a:t>Can our mesh handle &gt;1 packet at a 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5A18E-82BF-4B49-8021-CE644E1F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packets at once –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400"/>
            <a:ext cx="3577088" cy="1292662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23 → 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2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3FA29BB4-87B5-4198-8B61-6DC746FFDF89}"/>
              </a:ext>
            </a:extLst>
          </p:cNvPr>
          <p:cNvSpPr txBox="1">
            <a:spLocks/>
          </p:cNvSpPr>
          <p:nvPr/>
        </p:nvSpPr>
        <p:spPr bwMode="auto">
          <a:xfrm>
            <a:off x="5538620" y="1676400"/>
            <a:ext cx="357708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/>
              <a:t>Route from 01 </a:t>
            </a:r>
            <a:r>
              <a:rPr 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23 → 30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41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A83457E6-4591-4180-8F12-38197BEF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400"/>
            <a:ext cx="3577088" cy="1292662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23 → 30</a:t>
            </a:r>
          </a:p>
        </p:txBody>
      </p:sp>
    </p:spTree>
    <p:extLst>
      <p:ext uri="{BB962C8B-B14F-4D97-AF65-F5344CB8AC3E}">
        <p14:creationId xmlns:p14="http://schemas.microsoft.com/office/powerpoint/2010/main" val="153945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6D88DDCD-5D36-40AD-9FCC-A515D708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400"/>
            <a:ext cx="3577088" cy="1292662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23 → 30</a:t>
            </a:r>
          </a:p>
        </p:txBody>
      </p:sp>
    </p:spTree>
    <p:extLst>
      <p:ext uri="{BB962C8B-B14F-4D97-AF65-F5344CB8AC3E}">
        <p14:creationId xmlns:p14="http://schemas.microsoft.com/office/powerpoint/2010/main" val="176161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B05970A4-BB03-4088-A5F5-9B22ECB9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2198779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23 → 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of cake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37051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B05970A4-BB03-4088-A5F5-9B22ECB9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2971800"/>
          </a:xfrm>
        </p:spPr>
        <p:txBody>
          <a:bodyPr/>
          <a:lstStyle/>
          <a:p>
            <a:r>
              <a:rPr lang="en-US" dirty="0"/>
              <a:t>Route from 23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32 → 31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no vertical route needed for this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case, but that’s not our problem</a:t>
            </a:r>
          </a:p>
        </p:txBody>
      </p:sp>
    </p:spTree>
    <p:extLst>
      <p:ext uri="{BB962C8B-B14F-4D97-AF65-F5344CB8AC3E}">
        <p14:creationId xmlns:p14="http://schemas.microsoft.com/office/powerpoint/2010/main" val="30097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B05970A4-BB03-4088-A5F5-9B22ECB9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2514595"/>
          </a:xfrm>
        </p:spPr>
        <p:txBody>
          <a:bodyPr/>
          <a:lstStyle/>
          <a:p>
            <a:r>
              <a:rPr lang="en-US" dirty="0"/>
              <a:t>Route from 23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32 → 31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packets want to go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through MS33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they?</a:t>
            </a:r>
          </a:p>
        </p:txBody>
      </p:sp>
    </p:spTree>
    <p:extLst>
      <p:ext uri="{BB962C8B-B14F-4D97-AF65-F5344CB8AC3E}">
        <p14:creationId xmlns:p14="http://schemas.microsoft.com/office/powerpoint/2010/main" val="18725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2630E60-F63C-4849-A9DE-96409915C431}"/>
              </a:ext>
            </a:extLst>
          </p:cNvPr>
          <p:cNvCxnSpPr>
            <a:cxnSpLocks/>
          </p:cNvCxnSpPr>
          <p:nvPr/>
        </p:nvCxnSpPr>
        <p:spPr>
          <a:xfrm flipH="1">
            <a:off x="1274616" y="2895600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D183234-D0BE-4123-8A1F-DC08D6101ECD}"/>
              </a:ext>
            </a:extLst>
          </p:cNvPr>
          <p:cNvCxnSpPr>
            <a:cxnSpLocks/>
          </p:cNvCxnSpPr>
          <p:nvPr/>
        </p:nvCxnSpPr>
        <p:spPr>
          <a:xfrm>
            <a:off x="3998743" y="30457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0DB5DC2-B6F6-4CD2-B062-D0CEE4751929}"/>
              </a:ext>
            </a:extLst>
          </p:cNvPr>
          <p:cNvCxnSpPr>
            <a:cxnSpLocks/>
          </p:cNvCxnSpPr>
          <p:nvPr/>
        </p:nvCxnSpPr>
        <p:spPr>
          <a:xfrm>
            <a:off x="1297633" y="30452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BFE5940-FFDC-443F-939A-A9A1B134DDAE}"/>
              </a:ext>
            </a:extLst>
          </p:cNvPr>
          <p:cNvCxnSpPr>
            <a:cxnSpLocks/>
          </p:cNvCxnSpPr>
          <p:nvPr/>
        </p:nvCxnSpPr>
        <p:spPr>
          <a:xfrm>
            <a:off x="2627815" y="30452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676400"/>
            <a:ext cx="3357194" cy="4572000"/>
          </a:xfrm>
        </p:spPr>
        <p:txBody>
          <a:bodyPr/>
          <a:lstStyle/>
          <a:p>
            <a:r>
              <a:rPr lang="en-US" sz="2400" dirty="0"/>
              <a:t>One ring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Allows mesh stops to send packets to each other</a:t>
            </a:r>
          </a:p>
          <a:p>
            <a:r>
              <a:rPr lang="en-US" sz="2400" dirty="0"/>
              <a:t>Anything physically silly about this ring?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More efficient if it made stops on the way back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But more complex also! We’ll do the easy version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9B43E07-1F93-41BA-92CF-249BF9B89234}"/>
              </a:ext>
            </a:extLst>
          </p:cNvPr>
          <p:cNvCxnSpPr>
            <a:cxnSpLocks/>
          </p:cNvCxnSpPr>
          <p:nvPr/>
        </p:nvCxnSpPr>
        <p:spPr>
          <a:xfrm flipH="1">
            <a:off x="3980872" y="2895600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483770E-C696-4F4D-B476-382A440341FF}"/>
              </a:ext>
            </a:extLst>
          </p:cNvPr>
          <p:cNvCxnSpPr>
            <a:cxnSpLocks/>
          </p:cNvCxnSpPr>
          <p:nvPr/>
        </p:nvCxnSpPr>
        <p:spPr>
          <a:xfrm flipH="1">
            <a:off x="2609272" y="2895600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78970"/>
            <a:ext cx="0" cy="880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8171"/>
            <a:ext cx="2895600" cy="333629"/>
          </a:xfrm>
        </p:spPr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137A005-265F-4C3F-966B-344BDCC2A7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83123" y="2439478"/>
            <a:ext cx="0" cy="8120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20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29853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589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0867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5910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8960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592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702169"/>
            <a:ext cx="0" cy="2514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3633"/>
            <a:ext cx="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762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027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073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040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0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486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60122" y="2382242"/>
            <a:ext cx="0" cy="33127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1896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377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020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020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783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145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672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087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199"/>
            <a:ext cx="0" cy="2971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981200"/>
            <a:ext cx="0" cy="2065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4141"/>
            <a:ext cx="0" cy="75411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35512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11273" y="1415197"/>
            <a:ext cx="0" cy="28366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1940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172840" y="3432706"/>
            <a:ext cx="0" cy="2287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703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117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C39B80-A2F5-4357-9FBE-6096AC28D247}"/>
              </a:ext>
            </a:extLst>
          </p:cNvPr>
          <p:cNvGrpSpPr/>
          <p:nvPr/>
        </p:nvGrpSpPr>
        <p:grpSpPr>
          <a:xfrm>
            <a:off x="4919202" y="76370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1BCF18-418D-4783-90FF-2CD7A9E78CE4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739D23E1-59EA-465D-A205-392682781C29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96B445-5327-4F81-B519-F2464188FA82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04BDF6-ED50-4E38-92D9-7F9BF4712FA0}"/>
              </a:ext>
            </a:extLst>
          </p:cNvPr>
          <p:cNvGrpSpPr/>
          <p:nvPr/>
        </p:nvGrpSpPr>
        <p:grpSpPr>
          <a:xfrm rot="5400000">
            <a:off x="786974" y="276231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3CCAEC-B489-40D6-9F43-DA8508C8393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A6D8EC0-B1C0-4924-A920-569192C936E7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BDCA376-0D20-4CBE-809C-DFE784812FF5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658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072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C7FE2E0C-AA3A-4623-BD0F-F3FECC5A162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859676" y="2402476"/>
            <a:ext cx="0" cy="433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0C17FF9B-7EBE-4C53-96E3-BC852E6BA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108" y="555130"/>
            <a:ext cx="0" cy="143401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3166450E-56BC-45DD-8E8E-7974E36B5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1000"/>
            <a:ext cx="0" cy="95632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E09B307C-50AD-4B48-8FAE-AF0100BA0DC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553200" y="-1066800"/>
            <a:ext cx="0" cy="2895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CD4CC8BE-5877-4616-9536-49C919F4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11" y="5105400"/>
            <a:ext cx="6796263" cy="130849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M23 → M30 in red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M32 → M31 in blue</a:t>
            </a:r>
          </a:p>
          <a:p>
            <a:r>
              <a:rPr lang="en-US" sz="2400" dirty="0"/>
              <a:t>They cannot both use the same wires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DC61939B-98A9-4D20-835E-106EA243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319" y="22522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85EAA73C-C4BC-42E7-BA35-04BB6A301BD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14513" y="21681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C89E-D0FF-409E-BB95-1A1C8FC8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775-567A-4515-9E7E-4CAD197F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FIFOs so that packets can wait for busy resources to become free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0AA85-35AE-41B8-92DD-64623221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22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137A005-265F-4C3F-966B-344BDCC2A7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265742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3F9404B4-942B-4C75-9B16-7B96F7204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994293"/>
            <a:ext cx="0" cy="35112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2466F004-559C-4F9A-859F-07EA9DAE7D3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3460477"/>
            <a:ext cx="0" cy="222786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356076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2661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2DE61AF2-8E8C-428B-B98D-948B12446BE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234488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983610"/>
            <a:ext cx="0" cy="2065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7DD67353-7A05-499F-873E-15CAFA7910A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342686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241037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373998-ED03-4E79-8660-74FD7419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267806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91297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76D59B-2192-41F7-99AE-99284842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4411059"/>
            <a:ext cx="1124152" cy="3157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CAF0C-4321-4FD2-A0A3-A0B27FD6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387765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C39B80-A2F5-4357-9FBE-6096AC28D247}"/>
              </a:ext>
            </a:extLst>
          </p:cNvPr>
          <p:cNvGrpSpPr/>
          <p:nvPr/>
        </p:nvGrpSpPr>
        <p:grpSpPr>
          <a:xfrm>
            <a:off x="4919202" y="76611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1BCF18-418D-4783-90FF-2CD7A9E78CE4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739D23E1-59EA-465D-A205-392682781C29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96B445-5327-4F81-B519-F2464188FA82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1"/>
            <a:ext cx="0" cy="28491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04BDF6-ED50-4E38-92D9-7F9BF4712FA0}"/>
              </a:ext>
            </a:extLst>
          </p:cNvPr>
          <p:cNvGrpSpPr/>
          <p:nvPr/>
        </p:nvGrpSpPr>
        <p:grpSpPr>
          <a:xfrm rot="5400000">
            <a:off x="786974" y="276472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3CCAEC-B489-40D6-9F43-DA8508C8393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A6D8EC0-B1C0-4924-A920-569192C936E7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BDCA376-0D20-4CBE-809C-DFE784812FF5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2B493E2C-B2AF-4A30-B723-6FE0CF15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11" y="5105400"/>
            <a:ext cx="6796263" cy="1078387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M23 → M30 in red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M32 → M31 in blue</a:t>
            </a: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09565D6D-7333-4691-8296-2CE007134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108" y="557540"/>
            <a:ext cx="0" cy="142366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Text Box 73">
            <a:extLst>
              <a:ext uri="{FF2B5EF4-FFF2-40B4-BE49-F238E27FC236}">
                <a16:creationId xmlns:a16="http://schemas.microsoft.com/office/drawing/2014/main" id="{25BED8BC-F2C7-425B-80F3-1E2492DC8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319" y="22522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D35FCC70-2090-492F-BA19-CF9F894C679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14513" y="21681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1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137A005-265F-4C3F-966B-344BDCC2A7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265742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3F9404B4-942B-4C75-9B16-7B96F7204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994293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2466F004-559C-4F9A-859F-07EA9DAE7D3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3460477"/>
            <a:ext cx="0" cy="22278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356076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2661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2DE61AF2-8E8C-428B-B98D-948B12446BE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234488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983610"/>
            <a:ext cx="0" cy="2065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7DD67353-7A05-499F-873E-15CAFA7910A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342686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241037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373998-ED03-4E79-8660-74FD7419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267806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91297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76D59B-2192-41F7-99AE-99284842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4411059"/>
            <a:ext cx="1124152" cy="3157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CAF0C-4321-4FD2-A0A3-A0B27FD6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387765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C39B80-A2F5-4357-9FBE-6096AC28D247}"/>
              </a:ext>
            </a:extLst>
          </p:cNvPr>
          <p:cNvGrpSpPr/>
          <p:nvPr/>
        </p:nvGrpSpPr>
        <p:grpSpPr>
          <a:xfrm>
            <a:off x="4919202" y="76611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1BCF18-418D-4783-90FF-2CD7A9E78CE4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739D23E1-59EA-465D-A205-392682781C29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96B445-5327-4F81-B519-F2464188FA82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1"/>
            <a:ext cx="0" cy="284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04BDF6-ED50-4E38-92D9-7F9BF4712FA0}"/>
              </a:ext>
            </a:extLst>
          </p:cNvPr>
          <p:cNvGrpSpPr/>
          <p:nvPr/>
        </p:nvGrpSpPr>
        <p:grpSpPr>
          <a:xfrm rot="5400000">
            <a:off x="786974" y="276472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3CCAEC-B489-40D6-9F43-DA8508C8393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A6D8EC0-B1C0-4924-A920-569192C936E7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BDCA376-0D20-4CBE-809C-DFE784812FF5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2B493E2C-B2AF-4A30-B723-6FE0CF15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11" y="5105400"/>
            <a:ext cx="6796263" cy="1078387"/>
          </a:xfrm>
        </p:spPr>
        <p:txBody>
          <a:bodyPr/>
          <a:lstStyle/>
          <a:p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Data_avail_for_Venv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HRxF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!empty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handshakes when it wants to</a:t>
            </a:r>
          </a:p>
          <a:p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09565D6D-7333-4691-8296-2CE007134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108" y="557540"/>
            <a:ext cx="0" cy="14236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906F1-B757-4FA9-B21D-F1609F42323B}"/>
              </a:ext>
            </a:extLst>
          </p:cNvPr>
          <p:cNvSpPr/>
          <p:nvPr/>
        </p:nvSpPr>
        <p:spPr>
          <a:xfrm>
            <a:off x="7010400" y="3233283"/>
            <a:ext cx="1902614" cy="71527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Box 73">
            <a:extLst>
              <a:ext uri="{FF2B5EF4-FFF2-40B4-BE49-F238E27FC236}">
                <a16:creationId xmlns:a16="http://schemas.microsoft.com/office/drawing/2014/main" id="{E5FFC463-E33B-42A5-AE1A-2C57803B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319" y="22522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365C14C9-AA60-4E22-ACC6-AB21BCA9FCD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14513" y="21681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643-A5E5-4A66-ABEA-1313ACA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our mesh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EA01-36F7-4905-898A-002E62E9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the basic operation</a:t>
            </a:r>
          </a:p>
          <a:p>
            <a:r>
              <a:rPr lang="en-US" dirty="0"/>
              <a:t>More subtleties can be found </a:t>
            </a:r>
            <a:r>
              <a:rPr lang="en-US"/>
              <a:t>by looking at the control logic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872C-2FC7-4605-B143-6A2E0ED6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8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189672-4DCB-4274-AB66-2E62E6812EC3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signal names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542A2B-5CA7-4016-B02F-FA045CD26C8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B693D1-A041-43B6-AFC4-5E6B290A2326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27559-088A-4816-A39C-25FD32B1E85B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5D5E-D89F-4E28-B062-87054A4BD90D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0C79F-02B5-414B-A2AA-CFB06CB2F1BE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C3502-7EF1-4945-8771-A8911E584517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8997A7-284D-43FB-B934-19E868D9F901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A2B72-D46B-4F3B-A0ED-FEB9D45306F3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DEA23-E43A-4A01-8BA7-D7A9A5CDB036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5C1D4-913D-4D5A-940B-C49709BEF796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1FFB1-6C9C-42A5-9CB2-B495007B04B8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0C2A7-4ACC-4B86-AC4D-8711DE1A6FC2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6ECA6-D1FC-4896-B9DC-07866E2AC4B2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B751A-8701-4CD0-959E-ADA6AD3BDF7E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ED6DE-5E79-4227-A611-C1EA434ED2E1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3CB56-6D79-4E19-AB7F-C3BCB9D293F5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DF80C-C382-4A9F-8020-535B8398420D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D850A8-D147-4639-9B09-D2F1F90FFE7B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ED2675-16AC-40A5-A056-F64F2B714B83}"/>
              </a:ext>
            </a:extLst>
          </p:cNvPr>
          <p:cNvSpPr txBox="1"/>
          <p:nvPr/>
        </p:nvSpPr>
        <p:spPr>
          <a:xfrm>
            <a:off x="627072" y="4396436"/>
            <a:ext cx="76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VR10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87A2E-DC05-4A70-BBE7-E16CEC8B8A02}"/>
              </a:ext>
            </a:extLst>
          </p:cNvPr>
          <p:cNvSpPr txBox="1"/>
          <p:nvPr/>
        </p:nvSpPr>
        <p:spPr>
          <a:xfrm>
            <a:off x="622713" y="335095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VR20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42E22-C44A-429D-AF37-F9CF86C7FD7B}"/>
              </a:ext>
            </a:extLst>
          </p:cNvPr>
          <p:cNvSpPr txBox="1"/>
          <p:nvPr/>
        </p:nvSpPr>
        <p:spPr>
          <a:xfrm>
            <a:off x="622713" y="2242346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VR30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ED466A-9926-46FC-ABDF-BD61EB0DC528}"/>
              </a:ext>
            </a:extLst>
          </p:cNvPr>
          <p:cNvSpPr txBox="1"/>
          <p:nvPr/>
        </p:nvSpPr>
        <p:spPr>
          <a:xfrm>
            <a:off x="631424" y="54980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VR00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C3058-7E70-446F-ABF1-6EE75D7F71BE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0"/>
            <a:ext cx="0" cy="3374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FA3009-7E9F-42A8-BAC9-B9D42004AEC6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90C848-6BA9-4C8B-BE92-4AA08303E45A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7C6DCB-058B-4177-B6DF-B09CA93E4C1C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33F129-3B42-404D-9413-04A0357DFCCF}"/>
              </a:ext>
            </a:extLst>
          </p:cNvPr>
          <p:cNvCxnSpPr>
            <a:cxnSpLocks/>
          </p:cNvCxnSpPr>
          <p:nvPr/>
        </p:nvCxnSpPr>
        <p:spPr>
          <a:xfrm rot="5400000" flipV="1">
            <a:off x="544341" y="5050261"/>
            <a:ext cx="0" cy="3374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D52EFD-39E6-4A0B-AC16-DB3187D243A3}"/>
              </a:ext>
            </a:extLst>
          </p:cNvPr>
          <p:cNvSpPr txBox="1"/>
          <p:nvPr/>
        </p:nvSpPr>
        <p:spPr>
          <a:xfrm>
            <a:off x="1406487" y="4914596"/>
            <a:ext cx="76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HR01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B86D82-F8F5-48E6-90F4-2E5473532F41}"/>
              </a:ext>
            </a:extLst>
          </p:cNvPr>
          <p:cNvSpPr txBox="1"/>
          <p:nvPr/>
        </p:nvSpPr>
        <p:spPr>
          <a:xfrm>
            <a:off x="2655391" y="4899492"/>
            <a:ext cx="76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HR02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F962C9-DC50-45B6-B2AD-B25A42FC5FE3}"/>
              </a:ext>
            </a:extLst>
          </p:cNvPr>
          <p:cNvSpPr txBox="1"/>
          <p:nvPr/>
        </p:nvSpPr>
        <p:spPr>
          <a:xfrm>
            <a:off x="4049485" y="4899492"/>
            <a:ext cx="76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HR03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B10065-1D63-4E2F-9B09-1AF5939E3933}"/>
              </a:ext>
            </a:extLst>
          </p:cNvPr>
          <p:cNvSpPr txBox="1"/>
          <p:nvPr/>
        </p:nvSpPr>
        <p:spPr>
          <a:xfrm>
            <a:off x="0" y="4919121"/>
            <a:ext cx="76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HR00</a:t>
            </a:r>
          </a:p>
        </p:txBody>
      </p:sp>
    </p:spTree>
    <p:extLst>
      <p:ext uri="{BB962C8B-B14F-4D97-AF65-F5344CB8AC3E}">
        <p14:creationId xmlns:p14="http://schemas.microsoft.com/office/powerpoint/2010/main" val="372662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36E-6597-4D51-A662-0E79B8F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signal names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E22F-08C0-4E3D-95F0-85F2938E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B2FFC29E-E1B8-476E-9EA0-1BD13B0AAC2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364561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7024646-6B2F-4FAB-AF6E-EF6F5CF3C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6375CA7-80F0-476F-946B-A43FE43E4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A10F70F-E387-4E0A-B035-CA7BEEF200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528913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4E9CF348-A81C-4B23-A69D-5D628C65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588649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84839291-276A-4D20-833F-666FEC2C240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369927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E3CC66C5-A863-4FB8-B1C7-F6100D44F3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234970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99D7E16A-1545-4B38-A809-76C31FAB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278020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F3666A0-A338-4CC2-A88B-1FEFFA27A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28498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9C7AA01-0B0D-42D0-B802-0AE2687B789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288431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84AB552-5E1A-4691-8E96-7C1211A3A48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36967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A5C6DE32-9BA9-4C53-AC63-D762599E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14059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96F13290-3B3C-42BD-8A48-08F91B59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6087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DF603F7C-506C-4136-977C-45D210C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1982483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E0D6B701-C132-47E8-B7E7-4674562F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2157547"/>
            <a:ext cx="1116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0" name="Text Box 73">
            <a:extLst>
              <a:ext uri="{FF2B5EF4-FFF2-40B4-BE49-F238E27FC236}">
                <a16:creationId xmlns:a16="http://schemas.microsoft.com/office/drawing/2014/main" id="{A1FB30B9-B6F1-4777-919C-8AA047C1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685" y="4706476"/>
            <a:ext cx="11545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30270E60-A615-40F7-B428-B663DF5D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85" y="5895201"/>
            <a:ext cx="14395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toVenv_sel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9DF5920A-239C-477A-832D-34B17A3DC37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492133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86BB22F-23C5-4639-88CA-E5095FD7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6100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080E684-B4BC-44DC-8675-CCB6D4D71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585" y="5853505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15A7B1B-C387-4BA4-97FB-380B0581C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E3212B57-B45E-4AF8-A86C-4FD9AB92EF7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4448667"/>
            <a:ext cx="0" cy="22278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73">
            <a:extLst>
              <a:ext uri="{FF2B5EF4-FFF2-40B4-BE49-F238E27FC236}">
                <a16:creationId xmlns:a16="http://schemas.microsoft.com/office/drawing/2014/main" id="{3D1DD1BA-D6E0-42EB-A0A1-4E778B7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577" y="5288655"/>
            <a:ext cx="11241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4232E6DC-FE2E-4FC8-B5B0-7825302C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856" y="4752975"/>
            <a:ext cx="10677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3FACB2C-8C54-4887-9A54-34FEC230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577546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484706E-78D7-4CD4-8003-5131AE9F2E0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454895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42B9C049-8112-404E-8A64-ADC1D0E9351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540956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73">
            <a:extLst>
              <a:ext uri="{FF2B5EF4-FFF2-40B4-BE49-F238E27FC236}">
                <a16:creationId xmlns:a16="http://schemas.microsoft.com/office/drawing/2014/main" id="{C98BCB60-EC0E-4E11-9385-0789DEE8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776" y="3552599"/>
            <a:ext cx="111662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DrvF_out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B76432B0-B541-4F95-AFA1-17C0656C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314437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E28EB5C8-B351-450C-833E-38AD82A1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259080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6DA1600-B65A-4FCA-BD4D-D95C7B36D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C421F829-0A7F-4F57-ACE8-E77683DAAD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3649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4996CB18-47D4-413D-A0B0-16EB370502A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3268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5FBE5BE7-238E-4CAA-9826-755D5B6B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355205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AFCFC4A-00A5-4E83-92BB-9C3CF3E6E3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333307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27CF2E2F-B1CE-407B-8720-B6C78F9D5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273" y="4261249"/>
            <a:ext cx="0" cy="7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5BF77803-9031-4E74-A077-BBF099AAE41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381732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99883A6A-B463-4479-94F9-FCB3239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422147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7A60E03-38F5-4E20-8EF0-E643E1AAB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79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FE053B2E-FE17-41B3-95B3-4AC6258AA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54573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FA4571EE-AB87-4E3D-8F8B-9C0AFD9179E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441505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FAA5DBD3-36FB-4BED-A484-BA79CEDE9A8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259474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B4B703EC-45C0-44F6-9940-0AA114B14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9080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9C8F3D26-F445-4732-80E7-7CD8546EE15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339856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EC8C8A26-5873-44D5-9A11-A1BF7D189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381000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A01CFC-62AC-439E-AB8F-286AADE2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366625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3ED8F0C4-C4AB-4E3D-BF86-F4A5EE461CD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390116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39A176-A1B3-4294-86D5-9D06ECBF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5399249"/>
            <a:ext cx="1124152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38A13-DBC3-4E6B-A917-EA2BC49E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486584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C669D697-12DF-48EF-842F-6F844D8D415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434763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489CF934-E113-4B7C-A08C-EC09E4D8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453177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E78226-ECED-41D7-B8AC-A3E3CD990C4B}"/>
              </a:ext>
            </a:extLst>
          </p:cNvPr>
          <p:cNvGrpSpPr/>
          <p:nvPr/>
        </p:nvGrpSpPr>
        <p:grpSpPr>
          <a:xfrm>
            <a:off x="4919202" y="175430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5A3149-0ECD-4C42-B1B6-3977A0CABA0D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ADFFDE0-93AA-4474-916E-8E2C6AC3A27F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3D431F9-643A-4E6F-8138-D592BC43DE13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3DE7F9BF-31F7-487E-B66C-2B68EBAD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1469571"/>
            <a:ext cx="0" cy="284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A22647-3332-4940-A65C-AC556EEFDEBD}"/>
              </a:ext>
            </a:extLst>
          </p:cNvPr>
          <p:cNvGrpSpPr/>
          <p:nvPr/>
        </p:nvGrpSpPr>
        <p:grpSpPr>
          <a:xfrm rot="5400000">
            <a:off x="786974" y="375291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D9561-B8FC-4E13-9788-DFFD9E59AE8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E135CB4-EEFB-43A2-B07C-DA360151AFEE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1AA05210-90D6-4AF8-A1A1-E685C0B7B4D6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144CDF52-791C-47E5-BDCE-F686C543567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404718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A10CFF79-E4A9-4E78-B594-FFC2B183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423132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34721233-E54F-48A0-8A94-455D04F7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19" y="32428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628B0144-A55D-4664-BAE8-A0F823002BB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3113" y="31587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0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36E-6597-4D51-A662-0E79B8F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mux selects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E22F-08C0-4E3D-95F0-85F2938E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B2FFC29E-E1B8-476E-9EA0-1BD13B0AAC2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364561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7024646-6B2F-4FAB-AF6E-EF6F5CF3C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6375CA7-80F0-476F-946B-A43FE43E4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A10F70F-E387-4E0A-B035-CA7BEEF200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528913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4E9CF348-A81C-4B23-A69D-5D628C65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588649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84839291-276A-4D20-833F-666FEC2C240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369927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E3CC66C5-A863-4FB8-B1C7-F6100D44F3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234970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99D7E16A-1545-4B38-A809-76C31FAB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278020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F3666A0-A338-4CC2-A88B-1FEFFA27A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28498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9C7AA01-0B0D-42D0-B802-0AE2687B789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288431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84AB552-5E1A-4691-8E96-7C1211A3A48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36967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A5C6DE32-9BA9-4C53-AC63-D762599E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14059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96F13290-3B3C-42BD-8A48-08F91B59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6087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DF603F7C-506C-4136-977C-45D210C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1982483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E0D6B701-C132-47E8-B7E7-4674562F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2157547"/>
            <a:ext cx="1116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0" name="Text Box 73">
            <a:extLst>
              <a:ext uri="{FF2B5EF4-FFF2-40B4-BE49-F238E27FC236}">
                <a16:creationId xmlns:a16="http://schemas.microsoft.com/office/drawing/2014/main" id="{A1FB30B9-B6F1-4777-919C-8AA047C1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685" y="4706476"/>
            <a:ext cx="11545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30270E60-A615-40F7-B428-B663DF5D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85" y="5895201"/>
            <a:ext cx="14395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toVenv_sel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9DF5920A-239C-477A-832D-34B17A3DC37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492133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86BB22F-23C5-4639-88CA-E5095FD7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6100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080E684-B4BC-44DC-8675-CCB6D4D71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585" y="5853505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15A7B1B-C387-4BA4-97FB-380B0581C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E3212B57-B45E-4AF8-A86C-4FD9AB92EF7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4448667"/>
            <a:ext cx="0" cy="22278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73">
            <a:extLst>
              <a:ext uri="{FF2B5EF4-FFF2-40B4-BE49-F238E27FC236}">
                <a16:creationId xmlns:a16="http://schemas.microsoft.com/office/drawing/2014/main" id="{3D1DD1BA-D6E0-42EB-A0A1-4E778B7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577" y="5288655"/>
            <a:ext cx="11241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4232E6DC-FE2E-4FC8-B5B0-7825302C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856" y="4752975"/>
            <a:ext cx="10677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3FACB2C-8C54-4887-9A54-34FEC230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577546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484706E-78D7-4CD4-8003-5131AE9F2E0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454895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42B9C049-8112-404E-8A64-ADC1D0E9351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540956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73">
            <a:extLst>
              <a:ext uri="{FF2B5EF4-FFF2-40B4-BE49-F238E27FC236}">
                <a16:creationId xmlns:a16="http://schemas.microsoft.com/office/drawing/2014/main" id="{C98BCB60-EC0E-4E11-9385-0789DEE8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776" y="3552599"/>
            <a:ext cx="111662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DrvF_out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B76432B0-B541-4F95-AFA1-17C0656C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869" y="314437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E28EB5C8-B351-450C-833E-38AD82A1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259080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6DA1600-B65A-4FCA-BD4D-D95C7B36D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C421F829-0A7F-4F57-ACE8-E77683DAAD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3649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4996CB18-47D4-413D-A0B0-16EB370502A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33609" y="3268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5FBE5BE7-238E-4CAA-9826-755D5B6B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355205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AFCFC4A-00A5-4E83-92BB-9C3CF3E6E3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333307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27CF2E2F-B1CE-407B-8720-B6C78F9D5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273" y="4261249"/>
            <a:ext cx="0" cy="7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5BF77803-9031-4E74-A077-BBF099AAE41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381732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99883A6A-B463-4479-94F9-FCB3239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422147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7A60E03-38F5-4E20-8EF0-E643E1AAB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79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FE053B2E-FE17-41B3-95B3-4AC6258AA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54573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FA4571EE-AB87-4E3D-8F8B-9C0AFD9179E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441505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FAA5DBD3-36FB-4BED-A484-BA79CEDE9A8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259474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B4B703EC-45C0-44F6-9940-0AA114B14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9080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9C8F3D26-F445-4732-80E7-7CD8546EE15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339856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EC8C8A26-5873-44D5-9A11-A1BF7D189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381000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A01CFC-62AC-439E-AB8F-286AADE2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366625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3ED8F0C4-C4AB-4E3D-BF86-F4A5EE461CD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390116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39A176-A1B3-4294-86D5-9D06ECBF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5399249"/>
            <a:ext cx="1124152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38A13-DBC3-4E6B-A917-EA2BC49E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486584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C669D697-12DF-48EF-842F-6F844D8D415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434763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489CF934-E113-4B7C-A08C-EC09E4D8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453177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E78226-ECED-41D7-B8AC-A3E3CD990C4B}"/>
              </a:ext>
            </a:extLst>
          </p:cNvPr>
          <p:cNvGrpSpPr/>
          <p:nvPr/>
        </p:nvGrpSpPr>
        <p:grpSpPr>
          <a:xfrm>
            <a:off x="4919202" y="175430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5A3149-0ECD-4C42-B1B6-3977A0CABA0D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ADFFDE0-93AA-4474-916E-8E2C6AC3A27F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3D431F9-643A-4E6F-8138-D592BC43DE13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3DE7F9BF-31F7-487E-B66C-2B68EBAD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1469571"/>
            <a:ext cx="0" cy="284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A22647-3332-4940-A65C-AC556EEFDEBD}"/>
              </a:ext>
            </a:extLst>
          </p:cNvPr>
          <p:cNvGrpSpPr/>
          <p:nvPr/>
        </p:nvGrpSpPr>
        <p:grpSpPr>
          <a:xfrm rot="5400000">
            <a:off x="786974" y="375291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D9561-B8FC-4E13-9788-DFFD9E59AE8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E135CB4-EEFB-43A2-B07C-DA360151AFEE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1AA05210-90D6-4AF8-A1A1-E685C0B7B4D6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144CDF52-791C-47E5-BDCE-F686C543567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404718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A10CFF79-E4A9-4E78-B594-FFC2B183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423132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34721233-E54F-48A0-8A94-455D04F7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19" y="32428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628B0144-A55D-4664-BAE8-A0F823002BB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3113" y="31587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73">
            <a:extLst>
              <a:ext uri="{FF2B5EF4-FFF2-40B4-BE49-F238E27FC236}">
                <a16:creationId xmlns:a16="http://schemas.microsoft.com/office/drawing/2014/main" id="{44248388-96FF-4629-9610-C3AEBA05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9" y="4253565"/>
            <a:ext cx="146525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_sel_pass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me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empty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6B628-9BE5-4E18-B67B-7991F82A0FD5}"/>
              </a:ext>
            </a:extLst>
          </p:cNvPr>
          <p:cNvSpPr/>
          <p:nvPr/>
        </p:nvSpPr>
        <p:spPr>
          <a:xfrm>
            <a:off x="106197" y="4283638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4F0DF3-080D-499F-B2A2-2F9737482576}"/>
              </a:ext>
            </a:extLst>
          </p:cNvPr>
          <p:cNvSpPr/>
          <p:nvPr/>
        </p:nvSpPr>
        <p:spPr>
          <a:xfrm rot="5400000">
            <a:off x="2083645" y="3918934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AFD52F-DCA6-458B-9E93-1A0DEBA1EDC0}"/>
              </a:ext>
            </a:extLst>
          </p:cNvPr>
          <p:cNvSpPr/>
          <p:nvPr/>
        </p:nvSpPr>
        <p:spPr>
          <a:xfrm>
            <a:off x="106197" y="4550308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578170-68E1-4750-AFA9-0B252FD1CE39}"/>
              </a:ext>
            </a:extLst>
          </p:cNvPr>
          <p:cNvSpPr/>
          <p:nvPr/>
        </p:nvSpPr>
        <p:spPr>
          <a:xfrm rot="5400000">
            <a:off x="2083645" y="3507900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7731E6-F4D1-4CD3-A435-E252A35041B9}"/>
              </a:ext>
            </a:extLst>
          </p:cNvPr>
          <p:cNvSpPr/>
          <p:nvPr/>
        </p:nvSpPr>
        <p:spPr>
          <a:xfrm rot="5400000">
            <a:off x="2083645" y="3156934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463FC0-C23F-4740-9E1D-6A23697379D8}"/>
              </a:ext>
            </a:extLst>
          </p:cNvPr>
          <p:cNvSpPr/>
          <p:nvPr/>
        </p:nvSpPr>
        <p:spPr>
          <a:xfrm>
            <a:off x="106197" y="4809382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9" grpId="0"/>
      <p:bldP spid="3" grpId="0" animBg="1"/>
      <p:bldP spid="3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36E-6597-4D51-A662-0E79B8F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mux selects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E22F-08C0-4E3D-95F0-85F2938E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B2FFC29E-E1B8-476E-9EA0-1BD13B0AAC2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364561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7024646-6B2F-4FAB-AF6E-EF6F5CF3C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6375CA7-80F0-476F-946B-A43FE43E4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A10F70F-E387-4E0A-B035-CA7BEEF200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528913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4E9CF348-A81C-4B23-A69D-5D628C65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588649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84839291-276A-4D20-833F-666FEC2C240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369927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E3CC66C5-A863-4FB8-B1C7-F6100D44F3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234970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99D7E16A-1545-4B38-A809-76C31FAB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278020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F3666A0-A338-4CC2-A88B-1FEFFA27A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28498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9C7AA01-0B0D-42D0-B802-0AE2687B789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288431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84AB552-5E1A-4691-8E96-7C1211A3A48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36967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A5C6DE32-9BA9-4C53-AC63-D762599E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14059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96F13290-3B3C-42BD-8A48-08F91B59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6087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DF603F7C-506C-4136-977C-45D210C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1982483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E0D6B701-C132-47E8-B7E7-4674562F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2157547"/>
            <a:ext cx="1116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0" name="Text Box 73">
            <a:extLst>
              <a:ext uri="{FF2B5EF4-FFF2-40B4-BE49-F238E27FC236}">
                <a16:creationId xmlns:a16="http://schemas.microsoft.com/office/drawing/2014/main" id="{A1FB30B9-B6F1-4777-919C-8AA047C1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685" y="4706476"/>
            <a:ext cx="11545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30270E60-A615-40F7-B428-B663DF5D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85" y="5895201"/>
            <a:ext cx="14395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toVenv_sel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9DF5920A-239C-477A-832D-34B17A3DC37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492133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86BB22F-23C5-4639-88CA-E5095FD7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6100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080E684-B4BC-44DC-8675-CCB6D4D71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585" y="5853505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15A7B1B-C387-4BA4-97FB-380B0581C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E3212B57-B45E-4AF8-A86C-4FD9AB92EF7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4448667"/>
            <a:ext cx="0" cy="22278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73">
            <a:extLst>
              <a:ext uri="{FF2B5EF4-FFF2-40B4-BE49-F238E27FC236}">
                <a16:creationId xmlns:a16="http://schemas.microsoft.com/office/drawing/2014/main" id="{3D1DD1BA-D6E0-42EB-A0A1-4E778B7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577" y="5288655"/>
            <a:ext cx="11241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4232E6DC-FE2E-4FC8-B5B0-7825302C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856" y="4752975"/>
            <a:ext cx="10677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3FACB2C-8C54-4887-9A54-34FEC230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577546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484706E-78D7-4CD4-8003-5131AE9F2E0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454895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42B9C049-8112-404E-8A64-ADC1D0E9351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540956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73">
            <a:extLst>
              <a:ext uri="{FF2B5EF4-FFF2-40B4-BE49-F238E27FC236}">
                <a16:creationId xmlns:a16="http://schemas.microsoft.com/office/drawing/2014/main" id="{C98BCB60-EC0E-4E11-9385-0789DEE8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776" y="3552599"/>
            <a:ext cx="111662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DrvF_out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B76432B0-B541-4F95-AFA1-17C0656C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314437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E28EB5C8-B351-450C-833E-38AD82A1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259080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6DA1600-B65A-4FCA-BD4D-D95C7B36D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C421F829-0A7F-4F57-ACE8-E77683DAAD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3649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4996CB18-47D4-413D-A0B0-16EB370502A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3268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5FBE5BE7-238E-4CAA-9826-755D5B6B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355205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AFCFC4A-00A5-4E83-92BB-9C3CF3E6E3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333307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27CF2E2F-B1CE-407B-8720-B6C78F9D5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273" y="4261249"/>
            <a:ext cx="0" cy="7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5BF77803-9031-4E74-A077-BBF099AAE41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381732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99883A6A-B463-4479-94F9-FCB3239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422147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7A60E03-38F5-4E20-8EF0-E643E1AAB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79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FE053B2E-FE17-41B3-95B3-4AC6258AA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54573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FA4571EE-AB87-4E3D-8F8B-9C0AFD9179E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441505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FAA5DBD3-36FB-4BED-A484-BA79CEDE9A8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259474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B4B703EC-45C0-44F6-9940-0AA114B14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9080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9C8F3D26-F445-4732-80E7-7CD8546EE15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339856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EC8C8A26-5873-44D5-9A11-A1BF7D189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381000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A01CFC-62AC-439E-AB8F-286AADE2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366625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3ED8F0C4-C4AB-4E3D-BF86-F4A5EE461CD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390116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39A176-A1B3-4294-86D5-9D06ECBF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5399249"/>
            <a:ext cx="1124152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38A13-DBC3-4E6B-A917-EA2BC49E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486584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C669D697-12DF-48EF-842F-6F844D8D415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434763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489CF934-E113-4B7C-A08C-EC09E4D8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453177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E78226-ECED-41D7-B8AC-A3E3CD990C4B}"/>
              </a:ext>
            </a:extLst>
          </p:cNvPr>
          <p:cNvGrpSpPr/>
          <p:nvPr/>
        </p:nvGrpSpPr>
        <p:grpSpPr>
          <a:xfrm>
            <a:off x="4919202" y="175430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5A3149-0ECD-4C42-B1B6-3977A0CABA0D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ADFFDE0-93AA-4474-916E-8E2C6AC3A27F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3D431F9-643A-4E6F-8138-D592BC43DE13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3DE7F9BF-31F7-487E-B66C-2B68EBAD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1469571"/>
            <a:ext cx="0" cy="284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A22647-3332-4940-A65C-AC556EEFDEBD}"/>
              </a:ext>
            </a:extLst>
          </p:cNvPr>
          <p:cNvGrpSpPr/>
          <p:nvPr/>
        </p:nvGrpSpPr>
        <p:grpSpPr>
          <a:xfrm rot="5400000">
            <a:off x="786974" y="375291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D9561-B8FC-4E13-9788-DFFD9E59AE8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E135CB4-EEFB-43A2-B07C-DA360151AFEE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1AA05210-90D6-4AF8-A1A1-E685C0B7B4D6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144CDF52-791C-47E5-BDCE-F686C543567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404718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A10CFF79-E4A9-4E78-B594-FFC2B183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423132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34721233-E54F-48A0-8A94-455D04F7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19" y="32428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628B0144-A55D-4664-BAE8-A0F823002BB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3113" y="31587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73">
            <a:extLst>
              <a:ext uri="{FF2B5EF4-FFF2-40B4-BE49-F238E27FC236}">
                <a16:creationId xmlns:a16="http://schemas.microsoft.com/office/drawing/2014/main" id="{44248388-96FF-4629-9610-C3AEBA05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5612" y="1933263"/>
            <a:ext cx="1465255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_sel_pass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turn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me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empty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6B628-9BE5-4E18-B67B-7991F82A0FD5}"/>
              </a:ext>
            </a:extLst>
          </p:cNvPr>
          <p:cNvSpPr/>
          <p:nvPr/>
        </p:nvSpPr>
        <p:spPr>
          <a:xfrm>
            <a:off x="6553200" y="1963336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4F0DF3-080D-499F-B2A2-2F9737482576}"/>
              </a:ext>
            </a:extLst>
          </p:cNvPr>
          <p:cNvSpPr/>
          <p:nvPr/>
        </p:nvSpPr>
        <p:spPr>
          <a:xfrm>
            <a:off x="4680680" y="2590800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AFD52F-DCA6-458B-9E93-1A0DEBA1EDC0}"/>
              </a:ext>
            </a:extLst>
          </p:cNvPr>
          <p:cNvSpPr/>
          <p:nvPr/>
        </p:nvSpPr>
        <p:spPr>
          <a:xfrm>
            <a:off x="6553200" y="2465654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578170-68E1-4750-AFA9-0B252FD1CE39}"/>
              </a:ext>
            </a:extLst>
          </p:cNvPr>
          <p:cNvSpPr/>
          <p:nvPr/>
        </p:nvSpPr>
        <p:spPr>
          <a:xfrm>
            <a:off x="5352472" y="2593112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7731E6-F4D1-4CD3-A435-E252A35041B9}"/>
              </a:ext>
            </a:extLst>
          </p:cNvPr>
          <p:cNvSpPr/>
          <p:nvPr/>
        </p:nvSpPr>
        <p:spPr>
          <a:xfrm>
            <a:off x="5675731" y="2613896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463FC0-C23F-4740-9E1D-6A23697379D8}"/>
              </a:ext>
            </a:extLst>
          </p:cNvPr>
          <p:cNvSpPr/>
          <p:nvPr/>
        </p:nvSpPr>
        <p:spPr>
          <a:xfrm>
            <a:off x="6553200" y="2724728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A8E909-02FA-4CBB-9FC3-BD74EB3A9F1D}"/>
              </a:ext>
            </a:extLst>
          </p:cNvPr>
          <p:cNvSpPr/>
          <p:nvPr/>
        </p:nvSpPr>
        <p:spPr>
          <a:xfrm>
            <a:off x="6553200" y="2197798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DE84CE-98E4-4F0E-A422-AEAF35F4C955}"/>
              </a:ext>
            </a:extLst>
          </p:cNvPr>
          <p:cNvSpPr/>
          <p:nvPr/>
        </p:nvSpPr>
        <p:spPr>
          <a:xfrm>
            <a:off x="4971472" y="2590800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9" grpId="0"/>
      <p:bldP spid="3" grpId="0" animBg="1"/>
      <p:bldP spid="3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36E-6597-4D51-A662-0E79B8F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toVenv</a:t>
            </a:r>
            <a:r>
              <a:rPr lang="en-US" dirty="0"/>
              <a:t> mux selects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E22F-08C0-4E3D-95F0-85F2938E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B2FFC29E-E1B8-476E-9EA0-1BD13B0AAC2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364561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7024646-6B2F-4FAB-AF6E-EF6F5CF3C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6375CA7-80F0-476F-946B-A43FE43E4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A10F70F-E387-4E0A-B035-CA7BEEF200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528913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4E9CF348-A81C-4B23-A69D-5D628C65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588649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84839291-276A-4D20-833F-666FEC2C240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369927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E3CC66C5-A863-4FB8-B1C7-F6100D44F3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234970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99D7E16A-1545-4B38-A809-76C31FAB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278020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F3666A0-A338-4CC2-A88B-1FEFFA27A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28498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9C7AA01-0B0D-42D0-B802-0AE2687B789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288431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84AB552-5E1A-4691-8E96-7C1211A3A48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36967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A5C6DE32-9BA9-4C53-AC63-D762599E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14059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96F13290-3B3C-42BD-8A48-08F91B59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6087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DF603F7C-506C-4136-977C-45D210C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1982483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E0D6B701-C132-47E8-B7E7-4674562F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2157547"/>
            <a:ext cx="1116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0" name="Text Box 73">
            <a:extLst>
              <a:ext uri="{FF2B5EF4-FFF2-40B4-BE49-F238E27FC236}">
                <a16:creationId xmlns:a16="http://schemas.microsoft.com/office/drawing/2014/main" id="{A1FB30B9-B6F1-4777-919C-8AA047C1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685" y="4706476"/>
            <a:ext cx="11545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30270E60-A615-40F7-B428-B663DF5D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85" y="5895201"/>
            <a:ext cx="14395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toVenv_sel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9DF5920A-239C-477A-832D-34B17A3DC37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492133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86BB22F-23C5-4639-88CA-E5095FD7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6100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080E684-B4BC-44DC-8675-CCB6D4D71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585" y="5853505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15A7B1B-C387-4BA4-97FB-380B0581C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E3212B57-B45E-4AF8-A86C-4FD9AB92EF7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4448667"/>
            <a:ext cx="0" cy="22278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73">
            <a:extLst>
              <a:ext uri="{FF2B5EF4-FFF2-40B4-BE49-F238E27FC236}">
                <a16:creationId xmlns:a16="http://schemas.microsoft.com/office/drawing/2014/main" id="{3D1DD1BA-D6E0-42EB-A0A1-4E778B7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577" y="5288655"/>
            <a:ext cx="11241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4232E6DC-FE2E-4FC8-B5B0-7825302C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856" y="4752975"/>
            <a:ext cx="10677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3FACB2C-8C54-4887-9A54-34FEC230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577546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484706E-78D7-4CD4-8003-5131AE9F2E0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454895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42B9C049-8112-404E-8A64-ADC1D0E9351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540956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73">
            <a:extLst>
              <a:ext uri="{FF2B5EF4-FFF2-40B4-BE49-F238E27FC236}">
                <a16:creationId xmlns:a16="http://schemas.microsoft.com/office/drawing/2014/main" id="{C98BCB60-EC0E-4E11-9385-0789DEE8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776" y="3552599"/>
            <a:ext cx="111662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DrvF_out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B76432B0-B541-4F95-AFA1-17C0656C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869" y="314437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E28EB5C8-B351-450C-833E-38AD82A1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259080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6DA1600-B65A-4FCA-BD4D-D95C7B36D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C421F829-0A7F-4F57-ACE8-E77683DAAD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3649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4996CB18-47D4-413D-A0B0-16EB370502A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33609" y="3268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5FBE5BE7-238E-4CAA-9826-755D5B6B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355205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AFCFC4A-00A5-4E83-92BB-9C3CF3E6E3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333307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5BF77803-9031-4E74-A077-BBF099AAE41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381732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99883A6A-B463-4479-94F9-FCB3239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422147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7A60E03-38F5-4E20-8EF0-E643E1AAB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79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FE053B2E-FE17-41B3-95B3-4AC6258AA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54573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FA4571EE-AB87-4E3D-8F8B-9C0AFD9179E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441505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FAA5DBD3-36FB-4BED-A484-BA79CEDE9A8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259474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B4B703EC-45C0-44F6-9940-0AA114B14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9080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9C8F3D26-F445-4732-80E7-7CD8546EE15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339856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EC8C8A26-5873-44D5-9A11-A1BF7D189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381000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A01CFC-62AC-439E-AB8F-286AADE2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366625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3ED8F0C4-C4AB-4E3D-BF86-F4A5EE461CD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390116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39A176-A1B3-4294-86D5-9D06ECBF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5399249"/>
            <a:ext cx="1124152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38A13-DBC3-4E6B-A917-EA2BC49E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486584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C669D697-12DF-48EF-842F-6F844D8D415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434763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489CF934-E113-4B7C-A08C-EC09E4D8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453177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E78226-ECED-41D7-B8AC-A3E3CD990C4B}"/>
              </a:ext>
            </a:extLst>
          </p:cNvPr>
          <p:cNvGrpSpPr/>
          <p:nvPr/>
        </p:nvGrpSpPr>
        <p:grpSpPr>
          <a:xfrm>
            <a:off x="4919202" y="175430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5A3149-0ECD-4C42-B1B6-3977A0CABA0D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ADFFDE0-93AA-4474-916E-8E2C6AC3A27F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3D431F9-643A-4E6F-8138-D592BC43DE13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3DE7F9BF-31F7-487E-B66C-2B68EBAD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1469571"/>
            <a:ext cx="0" cy="284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A22647-3332-4940-A65C-AC556EEFDEBD}"/>
              </a:ext>
            </a:extLst>
          </p:cNvPr>
          <p:cNvGrpSpPr/>
          <p:nvPr/>
        </p:nvGrpSpPr>
        <p:grpSpPr>
          <a:xfrm rot="5400000">
            <a:off x="786974" y="375291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D9561-B8FC-4E13-9788-DFFD9E59AE8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E135CB4-EEFB-43A2-B07C-DA360151AFEE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1AA05210-90D6-4AF8-A1A1-E685C0B7B4D6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144CDF52-791C-47E5-BDCE-F686C543567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404718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A10CFF79-E4A9-4E78-B594-FFC2B183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423132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34721233-E54F-48A0-8A94-455D04F7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19" y="32428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628B0144-A55D-4664-BAE8-A0F823002BB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3113" y="31587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73">
            <a:extLst>
              <a:ext uri="{FF2B5EF4-FFF2-40B4-BE49-F238E27FC236}">
                <a16:creationId xmlns:a16="http://schemas.microsoft.com/office/drawing/2014/main" id="{44248388-96FF-4629-9610-C3AEBA05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848" y="6006392"/>
            <a:ext cx="146525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HRxF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VRxF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_sel_</a:t>
            </a:r>
            <a:r>
              <a:rPr lang="en-US" sz="1600" dirty="0" err="1"/>
              <a:t>empty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6B628-9BE5-4E18-B67B-7991F82A0FD5}"/>
              </a:ext>
            </a:extLst>
          </p:cNvPr>
          <p:cNvSpPr/>
          <p:nvPr/>
        </p:nvSpPr>
        <p:spPr>
          <a:xfrm>
            <a:off x="5933436" y="6304548"/>
            <a:ext cx="1437667" cy="286782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4F0DF3-080D-499F-B2A2-2F9737482576}"/>
              </a:ext>
            </a:extLst>
          </p:cNvPr>
          <p:cNvSpPr/>
          <p:nvPr/>
        </p:nvSpPr>
        <p:spPr>
          <a:xfrm rot="5400000">
            <a:off x="6903779" y="5251278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AFD52F-DCA6-458B-9E93-1A0DEBA1EDC0}"/>
              </a:ext>
            </a:extLst>
          </p:cNvPr>
          <p:cNvSpPr/>
          <p:nvPr/>
        </p:nvSpPr>
        <p:spPr>
          <a:xfrm>
            <a:off x="5933436" y="6571218"/>
            <a:ext cx="1437667" cy="224254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578170-68E1-4750-AFA9-0B252FD1CE39}"/>
              </a:ext>
            </a:extLst>
          </p:cNvPr>
          <p:cNvSpPr/>
          <p:nvPr/>
        </p:nvSpPr>
        <p:spPr>
          <a:xfrm rot="5400000">
            <a:off x="6903779" y="5486793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7731E6-F4D1-4CD3-A435-E252A35041B9}"/>
              </a:ext>
            </a:extLst>
          </p:cNvPr>
          <p:cNvSpPr/>
          <p:nvPr/>
        </p:nvSpPr>
        <p:spPr>
          <a:xfrm rot="5400000">
            <a:off x="6903779" y="4717101"/>
            <a:ext cx="115469" cy="62265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463FC0-C23F-4740-9E1D-6A23697379D8}"/>
              </a:ext>
            </a:extLst>
          </p:cNvPr>
          <p:cNvSpPr/>
          <p:nvPr/>
        </p:nvSpPr>
        <p:spPr>
          <a:xfrm>
            <a:off x="5933436" y="6086764"/>
            <a:ext cx="1437667" cy="22393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69" grpId="0"/>
      <p:bldP spid="3" grpId="0" animBg="1"/>
      <p:bldP spid="3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1600195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way to skin the cat?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1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36E-6597-4D51-A662-0E79B8F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Handshakes to/from </a:t>
            </a:r>
            <a:r>
              <a:rPr lang="en-US" dirty="0" err="1"/>
              <a:t>vEnv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E22F-08C0-4E3D-95F0-85F2938E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B2FFC29E-E1B8-476E-9EA0-1BD13B0AAC2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364561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7024646-6B2F-4FAB-AF6E-EF6F5CF3C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6375CA7-80F0-476F-946B-A43FE43E4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A10F70F-E387-4E0A-B035-CA7BEEF200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528913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4E9CF348-A81C-4B23-A69D-5D628C65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588649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84839291-276A-4D20-833F-666FEC2C240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369927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E3CC66C5-A863-4FB8-B1C7-F6100D44F3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234970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99D7E16A-1545-4B38-A809-76C31FAB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278020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F3666A0-A338-4CC2-A88B-1FEFFA27A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28498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9C7AA01-0B0D-42D0-B802-0AE2687B789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288431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84AB552-5E1A-4691-8E96-7C1211A3A48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36967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A5C6DE32-9BA9-4C53-AC63-D762599E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14059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96F13290-3B3C-42BD-8A48-08F91B59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6087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DF603F7C-506C-4136-977C-45D210C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1982483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E0D6B701-C132-47E8-B7E7-4674562F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2157547"/>
            <a:ext cx="1116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hori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0" name="Text Box 73">
            <a:extLst>
              <a:ext uri="{FF2B5EF4-FFF2-40B4-BE49-F238E27FC236}">
                <a16:creationId xmlns:a16="http://schemas.microsoft.com/office/drawing/2014/main" id="{A1FB30B9-B6F1-4777-919C-8AA047C1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685" y="4706476"/>
            <a:ext cx="11545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vert</a:t>
            </a:r>
            <a:r>
              <a:rPr lang="en-US" sz="1600" dirty="0" err="1">
                <a:solidFill>
                  <a:schemeClr val="tx1"/>
                </a:solidFill>
              </a:rPr>
              <a:t>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30270E60-A615-40F7-B428-B663DF5D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85" y="5895201"/>
            <a:ext cx="14395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toVenv_sel</a:t>
            </a:r>
            <a:r>
              <a:rPr lang="en-US" sz="1600" dirty="0">
                <a:solidFill>
                  <a:schemeClr val="tx1"/>
                </a:solidFill>
              </a:rPr>
              <a:t>_*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9DF5920A-239C-477A-832D-34B17A3DC37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492133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86BB22F-23C5-4639-88CA-E5095FD7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6100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080E684-B4BC-44DC-8675-CCB6D4D71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585" y="5853505"/>
            <a:ext cx="0" cy="35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15A7B1B-C387-4BA4-97FB-380B0581C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E3212B57-B45E-4AF8-A86C-4FD9AB92EF7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4448667"/>
            <a:ext cx="0" cy="22278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73">
            <a:extLst>
              <a:ext uri="{FF2B5EF4-FFF2-40B4-BE49-F238E27FC236}">
                <a16:creationId xmlns:a16="http://schemas.microsoft.com/office/drawing/2014/main" id="{3D1DD1BA-D6E0-42EB-A0A1-4E778B7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577" y="5288655"/>
            <a:ext cx="11241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4232E6DC-FE2E-4FC8-B5B0-7825302C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856" y="4752975"/>
            <a:ext cx="10677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HRxF_out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3FACB2C-8C54-4887-9A54-34FEC230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577546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484706E-78D7-4CD4-8003-5131AE9F2E0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454895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42B9C049-8112-404E-8A64-ADC1D0E9351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540956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73">
            <a:extLst>
              <a:ext uri="{FF2B5EF4-FFF2-40B4-BE49-F238E27FC236}">
                <a16:creationId xmlns:a16="http://schemas.microsoft.com/office/drawing/2014/main" id="{C98BCB60-EC0E-4E11-9385-0789DEE8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776" y="3552599"/>
            <a:ext cx="111662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DrvF_out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B76432B0-B541-4F95-AFA1-17C0656C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869" y="314437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E28EB5C8-B351-450C-833E-38AD82A1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259080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6DA1600-B65A-4FCA-BD4D-D95C7B36D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C421F829-0A7F-4F57-ACE8-E77683DAAD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3649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4996CB18-47D4-413D-A0B0-16EB370502A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33609" y="32689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5FBE5BE7-238E-4CAA-9826-755D5B6B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355205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AFCFC4A-00A5-4E83-92BB-9C3CF3E6E3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333307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5BF77803-9031-4E74-A077-BBF099AAE41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381732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99883A6A-B463-4479-94F9-FCB3239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422147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7A60E03-38F5-4E20-8EF0-E643E1AAB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79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FE053B2E-FE17-41B3-95B3-4AC6258AA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54573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FA4571EE-AB87-4E3D-8F8B-9C0AFD9179E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441505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FAA5DBD3-36FB-4BED-A484-BA79CEDE9A8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259474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B4B703EC-45C0-44F6-9940-0AA114B14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9080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9C8F3D26-F445-4732-80E7-7CD8546EE15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339856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EC8C8A26-5873-44D5-9A11-A1BF7D189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381000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A01CFC-62AC-439E-AB8F-286AADE2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366625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3ED8F0C4-C4AB-4E3D-BF86-F4A5EE461CD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390116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39A176-A1B3-4294-86D5-9D06ECBF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5399249"/>
            <a:ext cx="1124152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38A13-DBC3-4E6B-A917-EA2BC49E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486584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C669D697-12DF-48EF-842F-6F844D8D415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434763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489CF934-E113-4B7C-A08C-EC09E4D8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453177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E78226-ECED-41D7-B8AC-A3E3CD990C4B}"/>
              </a:ext>
            </a:extLst>
          </p:cNvPr>
          <p:cNvGrpSpPr/>
          <p:nvPr/>
        </p:nvGrpSpPr>
        <p:grpSpPr>
          <a:xfrm>
            <a:off x="4919202" y="175430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5A3149-0ECD-4C42-B1B6-3977A0CABA0D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ADFFDE0-93AA-4474-916E-8E2C6AC3A27F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3D431F9-643A-4E6F-8138-D592BC43DE13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3DE7F9BF-31F7-487E-B66C-2B68EBAD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1469571"/>
            <a:ext cx="0" cy="284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A22647-3332-4940-A65C-AC556EEFDEBD}"/>
              </a:ext>
            </a:extLst>
          </p:cNvPr>
          <p:cNvGrpSpPr/>
          <p:nvPr/>
        </p:nvGrpSpPr>
        <p:grpSpPr>
          <a:xfrm rot="5400000">
            <a:off x="786974" y="375291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D9561-B8FC-4E13-9788-DFFD9E59AE8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E135CB4-EEFB-43A2-B07C-DA360151AFEE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1AA05210-90D6-4AF8-A1A1-E685C0B7B4D6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144CDF52-791C-47E5-BDCE-F686C543567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404718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A10CFF79-E4A9-4E78-B594-FFC2B183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423132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34721233-E54F-48A0-8A94-455D04F7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19" y="324284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628B0144-A55D-4664-BAE8-A0F823002BB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3113" y="315872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3303063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way to skin the cat?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Vertical-first or horizontal-first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even zig-zag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fine; we’ll choose vertical-first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  <p:bldP spid="4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62AE-21D2-4759-A95F-243BDE57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as a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402E-A513-4E7C-BA81-90A7E90A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621194"/>
            <a:ext cx="7315200" cy="2551006"/>
          </a:xfrm>
        </p:spPr>
        <p:txBody>
          <a:bodyPr/>
          <a:lstStyle/>
          <a:p>
            <a:r>
              <a:rPr lang="en-US" dirty="0"/>
              <a:t>Each MS interfaces to the mesh via vertical &amp; horizontal rings</a:t>
            </a:r>
          </a:p>
          <a:p>
            <a:r>
              <a:rPr lang="en-US" dirty="0"/>
              <a:t>Anything missing?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Each MS can receive a packet from the environment at the packet’s source MS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deliver at the packet’s destination 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EDBE8-5B8D-465A-9EFD-78019789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9BF85-047D-49E6-A6DB-643373EB8526}"/>
              </a:ext>
            </a:extLst>
          </p:cNvPr>
          <p:cNvSpPr txBox="1"/>
          <p:nvPr/>
        </p:nvSpPr>
        <p:spPr>
          <a:xfrm>
            <a:off x="3232299" y="1473531"/>
            <a:ext cx="2209800" cy="2057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93112-CEFB-4B84-B823-258CCA0B4A29}"/>
              </a:ext>
            </a:extLst>
          </p:cNvPr>
          <p:cNvSpPr txBox="1"/>
          <p:nvPr/>
        </p:nvSpPr>
        <p:spPr>
          <a:xfrm>
            <a:off x="3841899" y="314546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DBC8A-BC69-4382-BA34-E761E7CE4D92}"/>
              </a:ext>
            </a:extLst>
          </p:cNvPr>
          <p:cNvSpPr txBox="1"/>
          <p:nvPr/>
        </p:nvSpPr>
        <p:spPr>
          <a:xfrm>
            <a:off x="3841899" y="1371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BD438-DBA2-4259-9F43-7BCA8DC53FBA}"/>
              </a:ext>
            </a:extLst>
          </p:cNvPr>
          <p:cNvSpPr txBox="1"/>
          <p:nvPr/>
        </p:nvSpPr>
        <p:spPr>
          <a:xfrm>
            <a:off x="3276600" y="2311731"/>
            <a:ext cx="220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/>
              <a:t>hori</a:t>
            </a:r>
            <a:r>
              <a:rPr lang="en-US" dirty="0"/>
              <a:t> in     </a:t>
            </a:r>
            <a:r>
              <a:rPr lang="en-US" dirty="0" err="1"/>
              <a:t>hori</a:t>
            </a:r>
            <a:r>
              <a:rPr lang="en-US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36685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375227"/>
            <a:ext cx="0" cy="33315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98368" y="2426652"/>
            <a:ext cx="0" cy="8512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55754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97210" y="1113197"/>
            <a:ext cx="0" cy="34085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3315" y="1265590"/>
            <a:ext cx="0" cy="66263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0"/>
            <a:ext cx="0" cy="8801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 Box 73">
            <a:extLst>
              <a:ext uri="{FF2B5EF4-FFF2-40B4-BE49-F238E27FC236}">
                <a16:creationId xmlns:a16="http://schemas.microsoft.com/office/drawing/2014/main" id="{CB3D9DB0-F384-4E9A-BB01-5E954221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221708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ACA9C9B9-3270-4B52-852E-52E25DF7D9F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57560" y="213296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3303063"/>
          </a:xfrm>
        </p:spPr>
        <p:txBody>
          <a:bodyPr/>
          <a:lstStyle/>
          <a:p>
            <a:r>
              <a:rPr lang="en-US" dirty="0"/>
              <a:t>Route from 01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13</a:t>
            </a:r>
          </a:p>
          <a:p>
            <a:r>
              <a:rPr lang="en-US" dirty="0" err="1"/>
              <a:t>Verif</a:t>
            </a:r>
            <a:r>
              <a:rPr lang="en-US" dirty="0"/>
              <a:t>. environment giving packet to MS01, onto vertical 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1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375227"/>
            <a:ext cx="0" cy="33315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98368" y="2426652"/>
            <a:ext cx="0" cy="8512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291" y="2563861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557540"/>
            <a:ext cx="0" cy="34914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97210" y="1131669"/>
            <a:ext cx="0" cy="34085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3315" y="1265590"/>
            <a:ext cx="0" cy="66263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0"/>
            <a:ext cx="0" cy="88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907141-FB58-4363-9BA1-1F91C139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9" y="5410200"/>
            <a:ext cx="8178126" cy="966743"/>
          </a:xfrm>
        </p:spPr>
        <p:txBody>
          <a:bodyPr/>
          <a:lstStyle/>
          <a:p>
            <a:r>
              <a:rPr lang="en-US" sz="2400" dirty="0" err="1"/>
              <a:t>Verif</a:t>
            </a:r>
            <a:r>
              <a:rPr lang="en-US" sz="2400" dirty="0"/>
              <a:t>. environment giving packet to MS01, onto vertical ring</a:t>
            </a:r>
          </a:p>
          <a:p>
            <a:r>
              <a:rPr lang="en-US" sz="2400" dirty="0"/>
              <a:t>Drive empty </a:t>
            </a:r>
            <a:r>
              <a:rPr lang="en-US" sz="2400" dirty="0">
                <a:cs typeface="Times New Roman" panose="02020603050405020304" pitchFamily="18" charset="0"/>
              </a:rPr>
              <a:t>→ horizontal ring</a:t>
            </a:r>
            <a:endParaRPr lang="en-US" sz="2400" dirty="0"/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9F6C1BE6-1B5D-458B-88E1-413552D5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2217086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FDBAD1F3-851D-47FB-94BC-2E042C5F671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57560" y="2132960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07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35255</TotalTime>
  <Words>2124</Words>
  <Application>Microsoft Office PowerPoint</Application>
  <PresentationFormat>On-screen Show (4:3)</PresentationFormat>
  <Paragraphs>717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Times New Roman</vt:lpstr>
      <vt:lpstr>Default Design</vt:lpstr>
      <vt:lpstr>Verification</vt:lpstr>
      <vt:lpstr>Building a mesh</vt:lpstr>
      <vt:lpstr>Building a mesh</vt:lpstr>
      <vt:lpstr>Example</vt:lpstr>
      <vt:lpstr>Example</vt:lpstr>
      <vt:lpstr>MS as a black box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Other paths</vt:lpstr>
      <vt:lpstr>PowerPoint Presentation</vt:lpstr>
      <vt:lpstr>Other paths</vt:lpstr>
      <vt:lpstr>PowerPoint Presentation</vt:lpstr>
      <vt:lpstr>Done with MS v1</vt:lpstr>
      <vt:lpstr>PowerPoint Presentation</vt:lpstr>
      <vt:lpstr>Done with MS v2</vt:lpstr>
      <vt:lpstr>Two packets at once – easy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MS v3</vt:lpstr>
      <vt:lpstr>PowerPoint Presentation</vt:lpstr>
      <vt:lpstr>PowerPoint Presentation</vt:lpstr>
      <vt:lpstr>That’s our mesh stop</vt:lpstr>
      <vt:lpstr>Ring signal names</vt:lpstr>
      <vt:lpstr>MS signal names</vt:lpstr>
      <vt:lpstr>Vertical mux selects</vt:lpstr>
      <vt:lpstr>Horizontal mux selects</vt:lpstr>
      <vt:lpstr>toVenv mux selects</vt:lpstr>
      <vt:lpstr>Handshakes to/from vEnv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901</cp:revision>
  <cp:lastPrinted>2005-02-07T17:53:54Z</cp:lastPrinted>
  <dcterms:created xsi:type="dcterms:W3CDTF">2002-09-07T18:50:54Z</dcterms:created>
  <dcterms:modified xsi:type="dcterms:W3CDTF">2021-03-09T13:54:27Z</dcterms:modified>
</cp:coreProperties>
</file>