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28" r:id="rId2"/>
    <p:sldId id="666" r:id="rId3"/>
    <p:sldId id="667" r:id="rId4"/>
    <p:sldId id="668" r:id="rId5"/>
    <p:sldId id="670" r:id="rId6"/>
    <p:sldId id="700" r:id="rId7"/>
    <p:sldId id="731" r:id="rId8"/>
    <p:sldId id="732" r:id="rId9"/>
    <p:sldId id="733" r:id="rId10"/>
    <p:sldId id="734" r:id="rId11"/>
    <p:sldId id="718" r:id="rId12"/>
    <p:sldId id="723" r:id="rId13"/>
    <p:sldId id="724" r:id="rId14"/>
    <p:sldId id="726" r:id="rId15"/>
    <p:sldId id="675" r:id="rId16"/>
    <p:sldId id="676" r:id="rId17"/>
    <p:sldId id="677" r:id="rId18"/>
    <p:sldId id="678" r:id="rId19"/>
    <p:sldId id="735" r:id="rId20"/>
    <p:sldId id="680" r:id="rId21"/>
    <p:sldId id="729" r:id="rId22"/>
    <p:sldId id="719" r:id="rId23"/>
    <p:sldId id="681" r:id="rId24"/>
    <p:sldId id="682" r:id="rId25"/>
    <p:sldId id="730" r:id="rId26"/>
    <p:sldId id="683" r:id="rId27"/>
    <p:sldId id="686" r:id="rId28"/>
    <p:sldId id="688" r:id="rId29"/>
    <p:sldId id="714" r:id="rId30"/>
    <p:sldId id="707" r:id="rId31"/>
    <p:sldId id="715" r:id="rId32"/>
    <p:sldId id="690" r:id="rId33"/>
    <p:sldId id="720" r:id="rId34"/>
    <p:sldId id="710" r:id="rId35"/>
    <p:sldId id="693" r:id="rId36"/>
    <p:sldId id="712" r:id="rId37"/>
    <p:sldId id="694" r:id="rId38"/>
    <p:sldId id="728" r:id="rId39"/>
    <p:sldId id="721" r:id="rId40"/>
    <p:sldId id="695" r:id="rId41"/>
    <p:sldId id="696" r:id="rId42"/>
    <p:sldId id="727" r:id="rId43"/>
    <p:sldId id="725" r:id="rId44"/>
    <p:sldId id="672" r:id="rId45"/>
    <p:sldId id="702" r:id="rId46"/>
    <p:sldId id="704" r:id="rId47"/>
    <p:sldId id="722" r:id="rId4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D59A7217-B840-4F10-B831-9654E69C22F5}">
          <p14:sldIdLst>
            <p14:sldId id="328"/>
            <p14:sldId id="666"/>
            <p14:sldId id="667"/>
            <p14:sldId id="668"/>
            <p14:sldId id="670"/>
            <p14:sldId id="700"/>
            <p14:sldId id="731"/>
            <p14:sldId id="732"/>
            <p14:sldId id="733"/>
            <p14:sldId id="734"/>
            <p14:sldId id="718"/>
            <p14:sldId id="723"/>
            <p14:sldId id="724"/>
            <p14:sldId id="726"/>
            <p14:sldId id="675"/>
            <p14:sldId id="676"/>
            <p14:sldId id="677"/>
            <p14:sldId id="678"/>
            <p14:sldId id="735"/>
            <p14:sldId id="680"/>
            <p14:sldId id="729"/>
            <p14:sldId id="719"/>
            <p14:sldId id="681"/>
            <p14:sldId id="682"/>
            <p14:sldId id="730"/>
            <p14:sldId id="683"/>
            <p14:sldId id="686"/>
            <p14:sldId id="688"/>
            <p14:sldId id="714"/>
            <p14:sldId id="707"/>
            <p14:sldId id="715"/>
            <p14:sldId id="690"/>
            <p14:sldId id="720"/>
            <p14:sldId id="710"/>
            <p14:sldId id="693"/>
            <p14:sldId id="712"/>
            <p14:sldId id="694"/>
            <p14:sldId id="728"/>
            <p14:sldId id="721"/>
            <p14:sldId id="695"/>
            <p14:sldId id="696"/>
            <p14:sldId id="727"/>
            <p14:sldId id="725"/>
            <p14:sldId id="672"/>
            <p14:sldId id="702"/>
            <p14:sldId id="704"/>
            <p14:sldId id="7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464"/>
    <a:srgbClr val="006600"/>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63" autoAdjust="0"/>
    <p:restoredTop sz="84372" autoAdjust="0"/>
  </p:normalViewPr>
  <p:slideViewPr>
    <p:cSldViewPr>
      <p:cViewPr varScale="1">
        <p:scale>
          <a:sx n="83" d="100"/>
          <a:sy n="83" d="100"/>
        </p:scale>
        <p:origin x="17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61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defTabSz="966842" eaLnBrk="1" hangingPunct="1">
              <a:defRPr sz="1400">
                <a:cs typeface="+mn-cs"/>
              </a:defRPr>
            </a:lvl1pPr>
          </a:lstStyle>
          <a:p>
            <a:pPr>
              <a:defRPr/>
            </a:pPr>
            <a:endParaRPr lang="en-US"/>
          </a:p>
        </p:txBody>
      </p:sp>
      <p:sp>
        <p:nvSpPr>
          <p:cNvPr id="69635"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a:effectLst/>
        </p:spPr>
        <p:txBody>
          <a:bodyPr vert="horz" wrap="square" lIns="96604" tIns="48305" rIns="96604" bIns="48305" numCol="1" anchor="t" anchorCtr="0" compatLnSpc="1">
            <a:prstTxWarp prst="textNoShape">
              <a:avLst/>
            </a:prstTxWarp>
          </a:bodyPr>
          <a:lstStyle>
            <a:lvl1pPr algn="r" defTabSz="966842" eaLnBrk="1" hangingPunct="1">
              <a:defRPr sz="1400">
                <a:cs typeface="+mn-cs"/>
              </a:defRPr>
            </a:lvl1pPr>
          </a:lstStyle>
          <a:p>
            <a:pPr>
              <a:defRPr/>
            </a:pPr>
            <a:endParaRPr lang="en-US"/>
          </a:p>
        </p:txBody>
      </p:sp>
      <p:sp>
        <p:nvSpPr>
          <p:cNvPr id="69636"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defTabSz="966842" eaLnBrk="1" hangingPunct="1">
              <a:defRPr sz="1400">
                <a:cs typeface="+mn-cs"/>
              </a:defRPr>
            </a:lvl1pPr>
          </a:lstStyle>
          <a:p>
            <a:pPr>
              <a:defRPr/>
            </a:pPr>
            <a:endParaRPr lang="en-US"/>
          </a:p>
        </p:txBody>
      </p:sp>
      <p:sp>
        <p:nvSpPr>
          <p:cNvPr id="69637"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a:effectLst/>
        </p:spPr>
        <p:txBody>
          <a:bodyPr vert="horz" wrap="square" lIns="96604" tIns="48305" rIns="96604" bIns="48305" numCol="1" anchor="b" anchorCtr="0" compatLnSpc="1">
            <a:prstTxWarp prst="textNoShape">
              <a:avLst/>
            </a:prstTxWarp>
          </a:bodyPr>
          <a:lstStyle>
            <a:lvl1pPr algn="r" defTabSz="966788" eaLnBrk="1" hangingPunct="1">
              <a:defRPr sz="1400"/>
            </a:lvl1pPr>
          </a:lstStyle>
          <a:p>
            <a:pPr>
              <a:defRPr/>
            </a:pPr>
            <a:fld id="{549A7FA7-E1B8-4CDD-8F7C-1E113DA1F1E0}" type="slidenum">
              <a:rPr lang="en-US" altLang="en-US"/>
              <a:pPr>
                <a:defRPr/>
              </a:pPr>
              <a:t>‹#›</a:t>
            </a:fld>
            <a:endParaRPr lang="en-US" altLang="en-US"/>
          </a:p>
        </p:txBody>
      </p:sp>
    </p:spTree>
    <p:extLst>
      <p:ext uri="{BB962C8B-B14F-4D97-AF65-F5344CB8AC3E}">
        <p14:creationId xmlns:p14="http://schemas.microsoft.com/office/powerpoint/2010/main" val="1517614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defTabSz="956890" eaLnBrk="1" hangingPunct="1">
              <a:defRPr sz="1400">
                <a:cs typeface="+mn-cs"/>
              </a:defRPr>
            </a:lvl1pPr>
          </a:lstStyle>
          <a:p>
            <a:pPr>
              <a:defRPr/>
            </a:pPr>
            <a:endParaRPr lang="en-US"/>
          </a:p>
        </p:txBody>
      </p:sp>
      <p:sp>
        <p:nvSpPr>
          <p:cNvPr id="124931" name="Rectangle 3"/>
          <p:cNvSpPr>
            <a:spLocks noGrp="1" noChangeArrowheads="1"/>
          </p:cNvSpPr>
          <p:nvPr>
            <p:ph type="dt" idx="1"/>
          </p:nvPr>
        </p:nvSpPr>
        <p:spPr bwMode="auto">
          <a:xfrm>
            <a:off x="4143375" y="0"/>
            <a:ext cx="3170238" cy="477838"/>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lvl1pPr algn="r" defTabSz="956890" eaLnBrk="1" hangingPunct="1">
              <a:defRPr sz="1400">
                <a:cs typeface="+mn-cs"/>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255713" y="720725"/>
            <a:ext cx="4805362" cy="3603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624" tIns="47813" rIns="95624" bIns="478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defTabSz="956890" eaLnBrk="1" hangingPunct="1">
              <a:defRPr sz="1400">
                <a:cs typeface="+mn-cs"/>
              </a:defRPr>
            </a:lvl1pPr>
          </a:lstStyle>
          <a:p>
            <a:pPr>
              <a:defRPr/>
            </a:pPr>
            <a:endParaRPr lang="en-US"/>
          </a:p>
        </p:txBody>
      </p:sp>
      <p:sp>
        <p:nvSpPr>
          <p:cNvPr id="12493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624" tIns="47813" rIns="95624" bIns="47813" numCol="1" anchor="b" anchorCtr="0" compatLnSpc="1">
            <a:prstTxWarp prst="textNoShape">
              <a:avLst/>
            </a:prstTxWarp>
          </a:bodyPr>
          <a:lstStyle>
            <a:lvl1pPr algn="r" defTabSz="955675" eaLnBrk="1" hangingPunct="1">
              <a:defRPr sz="1400"/>
            </a:lvl1pPr>
          </a:lstStyle>
          <a:p>
            <a:pPr>
              <a:defRPr/>
            </a:pPr>
            <a:fld id="{5B598F11-C2C5-40D4-B32B-C1AF9DA155A1}" type="slidenum">
              <a:rPr lang="en-US" altLang="en-US"/>
              <a:pPr>
                <a:defRPr/>
              </a:pPr>
              <a:t>‹#›</a:t>
            </a:fld>
            <a:endParaRPr lang="en-US" altLang="en-US"/>
          </a:p>
        </p:txBody>
      </p:sp>
    </p:spTree>
    <p:extLst>
      <p:ext uri="{BB962C8B-B14F-4D97-AF65-F5344CB8AC3E}">
        <p14:creationId xmlns:p14="http://schemas.microsoft.com/office/powerpoint/2010/main" val="10865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to think of the corner cases that the designer missed – but if they were easy to think of, the designer would have thought of them too!</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5</a:t>
            </a:fld>
            <a:endParaRPr lang="en-US" altLang="en-US"/>
          </a:p>
        </p:txBody>
      </p:sp>
    </p:spTree>
    <p:extLst>
      <p:ext uri="{BB962C8B-B14F-4D97-AF65-F5344CB8AC3E}">
        <p14:creationId xmlns:p14="http://schemas.microsoft.com/office/powerpoint/2010/main" val="233426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25</a:t>
            </a:fld>
            <a:endParaRPr lang="en-US" altLang="en-US"/>
          </a:p>
        </p:txBody>
      </p:sp>
    </p:spTree>
    <p:extLst>
      <p:ext uri="{BB962C8B-B14F-4D97-AF65-F5344CB8AC3E}">
        <p14:creationId xmlns:p14="http://schemas.microsoft.com/office/powerpoint/2010/main" val="3615502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these suggestions are going away from our totally-random approach. In particular, the memory one seems more algorithmic than random, and the “loads after branches” seems a bit algorithmic also.</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26</a:t>
            </a:fld>
            <a:endParaRPr lang="en-US" altLang="en-US"/>
          </a:p>
        </p:txBody>
      </p:sp>
    </p:spTree>
    <p:extLst>
      <p:ext uri="{BB962C8B-B14F-4D97-AF65-F5344CB8AC3E}">
        <p14:creationId xmlns:p14="http://schemas.microsoft.com/office/powerpoint/2010/main" val="18503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are randomizing stuff in our </a:t>
            </a:r>
            <a:r>
              <a:rPr lang="en-US" i="1" dirty="0"/>
              <a:t>stimulus generator </a:t>
            </a:r>
            <a:r>
              <a:rPr lang="en-US" i="0" dirty="0"/>
              <a:t>(which is part of the TB).</a:t>
            </a:r>
          </a:p>
          <a:p>
            <a:r>
              <a:rPr lang="en-US" i="0" dirty="0"/>
              <a:t>The point is that the TB knows what we wrote, so it can finish up by checking that memory and registers are all correct.</a:t>
            </a:r>
          </a:p>
          <a:p>
            <a:r>
              <a:rPr lang="en-US" i="0" dirty="0"/>
              <a:t>This isn’t perfect – we may write a single location multiple times, &amp; we only check the final value. More on that shortly!</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28</a:t>
            </a:fld>
            <a:endParaRPr lang="en-US" altLang="en-US"/>
          </a:p>
        </p:txBody>
      </p:sp>
    </p:spTree>
    <p:extLst>
      <p:ext uri="{BB962C8B-B14F-4D97-AF65-F5344CB8AC3E}">
        <p14:creationId xmlns:p14="http://schemas.microsoft.com/office/powerpoint/2010/main" val="966001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pick addresses that are in the same set. I.e., lots of addresses with the same </a:t>
            </a:r>
            <a:r>
              <a:rPr lang="en-US" dirty="0" err="1"/>
              <a:t>addr</a:t>
            </a:r>
            <a:r>
              <a:rPr lang="en-US" dirty="0"/>
              <a:t>[13:5] but different </a:t>
            </a:r>
            <a:r>
              <a:rPr lang="en-US" dirty="0" err="1"/>
              <a:t>addr</a:t>
            </a:r>
            <a:r>
              <a:rPr lang="en-US" dirty="0"/>
              <a:t>[31:14].</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29</a:t>
            </a:fld>
            <a:endParaRPr lang="en-US" altLang="en-US"/>
          </a:p>
        </p:txBody>
      </p:sp>
    </p:spTree>
    <p:extLst>
      <p:ext uri="{BB962C8B-B14F-4D97-AF65-F5344CB8AC3E}">
        <p14:creationId xmlns:p14="http://schemas.microsoft.com/office/powerpoint/2010/main" val="419509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cache line or block is interesting. We can control L1 hits vs. misses via same cache line. We can control L1 evictions and L2 usage by using lots of addresses in the same set.</a:t>
            </a:r>
          </a:p>
          <a:p>
            <a:r>
              <a:rPr lang="en-US" dirty="0"/>
              <a:t>The “fraction to existing vs. new </a:t>
            </a:r>
            <a:r>
              <a:rPr lang="en-US" dirty="0" err="1"/>
              <a:t>addr</a:t>
            </a:r>
            <a:r>
              <a:rPr lang="en-US" dirty="0"/>
              <a:t>” is the same idea.</a:t>
            </a:r>
          </a:p>
          <a:p>
            <a:r>
              <a:rPr lang="en-US" dirty="0"/>
              <a:t>The “store with </a:t>
            </a:r>
            <a:r>
              <a:rPr lang="en-US" i="1" dirty="0"/>
              <a:t>random</a:t>
            </a:r>
            <a:r>
              <a:rPr lang="en-US" dirty="0"/>
              <a:t> values” is probably not really relevant in this test.</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30</a:t>
            </a:fld>
            <a:endParaRPr lang="en-US" altLang="en-US"/>
          </a:p>
        </p:txBody>
      </p:sp>
    </p:spTree>
    <p:extLst>
      <p:ext uri="{BB962C8B-B14F-4D97-AF65-F5344CB8AC3E}">
        <p14:creationId xmlns:p14="http://schemas.microsoft.com/office/powerpoint/2010/main" val="1807930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Strictly speaking, this </a:t>
            </a:r>
            <a:r>
              <a:rPr lang="en-US"/>
              <a:t>code snippet just </a:t>
            </a:r>
            <a:r>
              <a:rPr lang="en-US" dirty="0"/>
              <a:t>overwrites the same variable </a:t>
            </a:r>
            <a:r>
              <a:rPr lang="en-US" dirty="0" err="1"/>
              <a:t>addr</a:t>
            </a:r>
            <a:r>
              <a:rPr lang="en-US" dirty="0"/>
              <a:t>. But you get the idea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31</a:t>
            </a:fld>
            <a:endParaRPr lang="en-US" altLang="en-US"/>
          </a:p>
        </p:txBody>
      </p:sp>
    </p:spTree>
    <p:extLst>
      <p:ext uri="{BB962C8B-B14F-4D97-AF65-F5344CB8AC3E}">
        <p14:creationId xmlns:p14="http://schemas.microsoft.com/office/powerpoint/2010/main" val="2693491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we would set the knobs based of a combination of where the architect thought the bugs are, plus our own intuition and past experience. But really, all of that is just guesses. What if we don’t trust anyone’s predictions, including our own?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34</a:t>
            </a:fld>
            <a:endParaRPr lang="en-US" altLang="en-US"/>
          </a:p>
        </p:txBody>
      </p:sp>
    </p:spTree>
    <p:extLst>
      <p:ext uri="{BB962C8B-B14F-4D97-AF65-F5344CB8AC3E}">
        <p14:creationId xmlns:p14="http://schemas.microsoft.com/office/powerpoint/2010/main" val="1566838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knob is load/store vs. arithmetic, and in fact the guy who designed the </a:t>
            </a:r>
            <a:r>
              <a:rPr lang="en-US" dirty="0" err="1"/>
              <a:t>ld</a:t>
            </a:r>
            <a:r>
              <a:rPr lang="en-US" dirty="0"/>
              <a:t>/store unit is incompetent, then yes – it’s quite reasonable.</a:t>
            </a:r>
          </a:p>
          <a:p>
            <a:r>
              <a:rPr lang="en-US" dirty="0"/>
              <a:t>If we’ve trying to find the right knob to work through 10 queues and hit bad cache timing, then probably not.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36</a:t>
            </a:fld>
            <a:endParaRPr lang="en-US" altLang="en-US"/>
          </a:p>
        </p:txBody>
      </p:sp>
    </p:spTree>
    <p:extLst>
      <p:ext uri="{BB962C8B-B14F-4D97-AF65-F5344CB8AC3E}">
        <p14:creationId xmlns:p14="http://schemas.microsoft.com/office/powerpoint/2010/main" val="313330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found one rat in your kitchen, there are probably more!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 island of directed in a sea of random” is a quote from Jim Huggins. It means that you have a ton of random content that finds problematic areas, and then a set of directed tests that explore those areas more fully.</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38</a:t>
            </a:fld>
            <a:endParaRPr lang="en-US" altLang="en-US"/>
          </a:p>
        </p:txBody>
      </p:sp>
    </p:spTree>
    <p:extLst>
      <p:ext uri="{BB962C8B-B14F-4D97-AF65-F5344CB8AC3E}">
        <p14:creationId xmlns:p14="http://schemas.microsoft.com/office/powerpoint/2010/main" val="565239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it was amazingly effective at crashing operating systems </a:t>
            </a:r>
            <a:r>
              <a:rPr lang="en-US" dirty="0">
                <a:sym typeface="Wingdings" panose="05000000000000000000" pitchFamily="2" charset="2"/>
              </a:rPr>
              <a:t>.</a:t>
            </a:r>
          </a:p>
          <a:p>
            <a:r>
              <a:rPr lang="en-US" dirty="0"/>
              <a:t>One user running </a:t>
            </a:r>
            <a:r>
              <a:rPr lang="en-US" dirty="0" err="1"/>
              <a:t>CrashMe</a:t>
            </a:r>
            <a:r>
              <a:rPr lang="en-US" dirty="0"/>
              <a:t> could take down the O/S or at least crash other users also.</a:t>
            </a:r>
          </a:p>
          <a:p>
            <a:r>
              <a:rPr lang="en-US" dirty="0"/>
              <a:t>Neither the CPU designers nor the O/S writers had ever expected to see truly random bits!</a:t>
            </a:r>
          </a:p>
          <a:p>
            <a:r>
              <a:rPr lang="en-US" dirty="0"/>
              <a:t>I (Joel) wonder if this is a bit of an urban legend – you would think that trying to execute a data file would be fairly commonplace.</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42</a:t>
            </a:fld>
            <a:endParaRPr lang="en-US" altLang="en-US"/>
          </a:p>
        </p:txBody>
      </p:sp>
    </p:spTree>
    <p:extLst>
      <p:ext uri="{BB962C8B-B14F-4D97-AF65-F5344CB8AC3E}">
        <p14:creationId xmlns:p14="http://schemas.microsoft.com/office/powerpoint/2010/main" val="166869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and positive zero is because we use </a:t>
            </a:r>
            <a:r>
              <a:rPr lang="en-US" dirty="0" err="1"/>
              <a:t>sign+magnitude</a:t>
            </a:r>
            <a:r>
              <a:rPr lang="en-US" dirty="0"/>
              <a:t> rather than 2s complement</a:t>
            </a:r>
          </a:p>
          <a:p>
            <a:r>
              <a:rPr lang="en-US" dirty="0" err="1"/>
              <a:t>Denormals</a:t>
            </a:r>
            <a:r>
              <a:rPr lang="en-US" dirty="0"/>
              <a:t> are a special case for very small numbers (more later).</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12</a:t>
            </a:fld>
            <a:endParaRPr lang="en-US" altLang="en-US"/>
          </a:p>
        </p:txBody>
      </p:sp>
    </p:spTree>
    <p:extLst>
      <p:ext uri="{BB962C8B-B14F-4D97-AF65-F5344CB8AC3E}">
        <p14:creationId xmlns:p14="http://schemas.microsoft.com/office/powerpoint/2010/main" val="3270487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cover [0,1.999*2^(0127)] in the same 23 bits of mantissa, the spacing between the numbers gets bigger; and that’s before reserving the special patterns.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Exponent=0x00 is </a:t>
            </a:r>
            <a:r>
              <a:rPr lang="en-US" dirty="0" err="1"/>
              <a:t>denorms</a:t>
            </a:r>
            <a:r>
              <a:rPr lang="en-US" dirty="0"/>
              <a:t>; (-1)^sign * mantissa/2^23 * 2^-126.</a:t>
            </a:r>
          </a:p>
          <a:p>
            <a:r>
              <a:rPr lang="en-US" dirty="0"/>
              <a:t>Exponent=0xFF is special. Mantissa=0 is infinity; mantissa not 0 is all </a:t>
            </a:r>
            <a:r>
              <a:rPr lang="en-US" dirty="0" err="1"/>
              <a:t>NaN</a:t>
            </a:r>
            <a:r>
              <a:rPr lang="en-US" dirty="0"/>
              <a:t>.</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47</a:t>
            </a:fld>
            <a:endParaRPr lang="en-US" altLang="en-US"/>
          </a:p>
        </p:txBody>
      </p:sp>
    </p:spTree>
    <p:extLst>
      <p:ext uri="{BB962C8B-B14F-4D97-AF65-F5344CB8AC3E}">
        <p14:creationId xmlns:p14="http://schemas.microsoft.com/office/powerpoint/2010/main" val="100617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no “negative” vs. “positive” </a:t>
            </a:r>
            <a:r>
              <a:rPr lang="en-US" dirty="0" err="1"/>
              <a:t>NaN</a:t>
            </a:r>
            <a:r>
              <a:rPr lang="en-US" dirty="0"/>
              <a:t>; the spec says that the sign bit is ignored for </a:t>
            </a:r>
            <a:r>
              <a:rPr lang="en-US" dirty="0" err="1"/>
              <a:t>NaN</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13</a:t>
            </a:fld>
            <a:endParaRPr lang="en-US" altLang="en-US"/>
          </a:p>
        </p:txBody>
      </p:sp>
    </p:spTree>
    <p:extLst>
      <p:ext uri="{BB962C8B-B14F-4D97-AF65-F5344CB8AC3E}">
        <p14:creationId xmlns:p14="http://schemas.microsoft.com/office/powerpoint/2010/main" val="251108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in passing that 2^32 choices for each operand is too many to test exhaustively (there will be a quiz question later on the details).</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14</a:t>
            </a:fld>
            <a:endParaRPr lang="en-US" altLang="en-US"/>
          </a:p>
        </p:txBody>
      </p:sp>
    </p:spTree>
    <p:extLst>
      <p:ext uri="{BB962C8B-B14F-4D97-AF65-F5344CB8AC3E}">
        <p14:creationId xmlns:p14="http://schemas.microsoft.com/office/powerpoint/2010/main" val="343378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15</a:t>
            </a:fld>
            <a:endParaRPr lang="en-US" altLang="en-US"/>
          </a:p>
        </p:txBody>
      </p:sp>
    </p:spTree>
    <p:extLst>
      <p:ext uri="{BB962C8B-B14F-4D97-AF65-F5344CB8AC3E}">
        <p14:creationId xmlns:p14="http://schemas.microsoft.com/office/powerpoint/2010/main" val="254794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20</a:t>
            </a:fld>
            <a:endParaRPr lang="en-US" altLang="en-US"/>
          </a:p>
        </p:txBody>
      </p:sp>
    </p:spTree>
    <p:extLst>
      <p:ext uri="{BB962C8B-B14F-4D97-AF65-F5344CB8AC3E}">
        <p14:creationId xmlns:p14="http://schemas.microsoft.com/office/powerpoint/2010/main" val="125150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 them figure this out now.  Probably roughly follow what the architect said, but with lots of deference to your own feelings, and past experience with previous FPUs.</a:t>
            </a:r>
          </a:p>
          <a:p>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21</a:t>
            </a:fld>
            <a:endParaRPr lang="en-US" altLang="en-US"/>
          </a:p>
        </p:txBody>
      </p:sp>
    </p:spTree>
    <p:extLst>
      <p:ext uri="{BB962C8B-B14F-4D97-AF65-F5344CB8AC3E}">
        <p14:creationId xmlns:p14="http://schemas.microsoft.com/office/powerpoint/2010/main" val="367326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by “hardest”, I mean “most likely to have bugs!” Especially in the pipelined version</a:t>
            </a:r>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23</a:t>
            </a:fld>
            <a:endParaRPr lang="en-US" altLang="en-US"/>
          </a:p>
        </p:txBody>
      </p:sp>
    </p:spTree>
    <p:extLst>
      <p:ext uri="{BB962C8B-B14F-4D97-AF65-F5344CB8AC3E}">
        <p14:creationId xmlns:p14="http://schemas.microsoft.com/office/powerpoint/2010/main" val="428442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historical note – RCG is literally random </a:t>
            </a:r>
            <a:r>
              <a:rPr lang="en-US" i="1" dirty="0"/>
              <a:t>code</a:t>
            </a:r>
            <a:r>
              <a:rPr lang="en-US" i="0" dirty="0"/>
              <a:t> – but the term RCG is now used for most any random test driver.</a:t>
            </a:r>
            <a:endParaRPr lang="en-US" dirty="0"/>
          </a:p>
        </p:txBody>
      </p:sp>
      <p:sp>
        <p:nvSpPr>
          <p:cNvPr id="4" name="Slide Number Placeholder 3"/>
          <p:cNvSpPr>
            <a:spLocks noGrp="1"/>
          </p:cNvSpPr>
          <p:nvPr>
            <p:ph type="sldNum" sz="quarter" idx="5"/>
          </p:nvPr>
        </p:nvSpPr>
        <p:spPr/>
        <p:txBody>
          <a:bodyPr/>
          <a:lstStyle/>
          <a:p>
            <a:pPr>
              <a:defRPr/>
            </a:pPr>
            <a:fld id="{5B598F11-C2C5-40D4-B32B-C1AF9DA155A1}" type="slidenum">
              <a:rPr lang="en-US" altLang="en-US" smtClean="0"/>
              <a:pPr>
                <a:defRPr/>
              </a:pPr>
              <a:t>24</a:t>
            </a:fld>
            <a:endParaRPr lang="en-US" altLang="en-US"/>
          </a:p>
        </p:txBody>
      </p:sp>
    </p:spTree>
    <p:extLst>
      <p:ext uri="{BB962C8B-B14F-4D97-AF65-F5344CB8AC3E}">
        <p14:creationId xmlns:p14="http://schemas.microsoft.com/office/powerpoint/2010/main" val="376674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205376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241151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87693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346669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9310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21505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65896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52176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05385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87689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Verification Joel Grodstein</a:t>
            </a:r>
          </a:p>
        </p:txBody>
      </p:sp>
    </p:spTree>
    <p:extLst>
      <p:ext uri="{BB962C8B-B14F-4D97-AF65-F5344CB8AC3E}">
        <p14:creationId xmlns:p14="http://schemas.microsoft.com/office/powerpoint/2010/main" val="142147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pPr>
              <a:defRPr/>
            </a:pPr>
            <a:r>
              <a:rPr lang="en-US" dirty="0"/>
              <a:t>Verification Joel Grodstein</a:t>
            </a:r>
          </a:p>
        </p:txBody>
      </p:sp>
      <p:sp>
        <p:nvSpPr>
          <p:cNvPr id="1033" name="Rectangle 9"/>
          <p:cNvSpPr>
            <a:spLocks noChangeArrowheads="1"/>
          </p:cNvSpPr>
          <p:nvPr/>
        </p:nvSpPr>
        <p:spPr bwMode="auto">
          <a:xfrm>
            <a:off x="5715000" y="6248400"/>
            <a:ext cx="28956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ystemverilog.io/randomiz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381000"/>
            <a:ext cx="7772400" cy="1143000"/>
          </a:xfrm>
        </p:spPr>
        <p:txBody>
          <a:bodyPr/>
          <a:lstStyle/>
          <a:p>
            <a:pPr eaLnBrk="1" hangingPunct="1"/>
            <a:r>
              <a:rPr lang="en-US" altLang="en-US" dirty="0"/>
              <a:t>Verification</a:t>
            </a:r>
          </a:p>
        </p:txBody>
      </p:sp>
      <p:sp>
        <p:nvSpPr>
          <p:cNvPr id="4099" name="Rectangle 3"/>
          <p:cNvSpPr>
            <a:spLocks noGrp="1" noChangeArrowheads="1"/>
          </p:cNvSpPr>
          <p:nvPr>
            <p:ph type="subTitle" idx="1"/>
          </p:nvPr>
        </p:nvSpPr>
        <p:spPr>
          <a:xfrm>
            <a:off x="381000" y="2133600"/>
            <a:ext cx="8382000" cy="3733800"/>
          </a:xfrm>
        </p:spPr>
        <p:txBody>
          <a:body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Grodstein, Scott Taylor</a:t>
            </a:r>
          </a:p>
          <a:p>
            <a:pPr eaLnBrk="1" hangingPunct="1"/>
            <a:endParaRPr lang="en-US" altLang="en-US" dirty="0"/>
          </a:p>
          <a:p>
            <a:pPr eaLnBrk="1" hangingPunct="1"/>
            <a:r>
              <a:rPr lang="it-IT" altLang="en-US" dirty="0"/>
              <a:t>Generating stimulus</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191000"/>
          </a:xfrm>
        </p:spPr>
        <p:txBody>
          <a:bodyPr/>
          <a:lstStyle/>
          <a:p>
            <a:r>
              <a:rPr lang="en-US" dirty="0"/>
              <a:t>Cannot test all interactions between 4 entities!</a:t>
            </a:r>
          </a:p>
          <a:p>
            <a:pPr lvl="1">
              <a:spcBef>
                <a:spcPts val="0"/>
              </a:spcBef>
            </a:pPr>
            <a:r>
              <a:rPr lang="en-US" dirty="0">
                <a:latin typeface="Times New Roman" panose="02020603050405020304" pitchFamily="18" charset="0"/>
                <a:cs typeface="Times New Roman" panose="02020603050405020304" pitchFamily="18" charset="0"/>
              </a:rPr>
              <a:t>You </a:t>
            </a:r>
            <a:r>
              <a:rPr lang="en-US" i="1" dirty="0">
                <a:latin typeface="Times New Roman" panose="02020603050405020304" pitchFamily="18" charset="0"/>
                <a:cs typeface="Times New Roman" panose="02020603050405020304" pitchFamily="18" charset="0"/>
              </a:rPr>
              <a:t>can</a:t>
            </a:r>
            <a:r>
              <a:rPr lang="en-US" dirty="0">
                <a:latin typeface="Times New Roman" panose="02020603050405020304" pitchFamily="18" charset="0"/>
                <a:cs typeface="Times New Roman" panose="02020603050405020304" pitchFamily="18" charset="0"/>
              </a:rPr>
              <a:t> test a random subset</a:t>
            </a:r>
          </a:p>
          <a:p>
            <a:pPr>
              <a:spcBef>
                <a:spcPts val="0"/>
              </a:spcBef>
            </a:pPr>
            <a:r>
              <a:rPr lang="en-US" dirty="0">
                <a:latin typeface="Times New Roman" panose="02020603050405020304" pitchFamily="18" charset="0"/>
                <a:cs typeface="Times New Roman" panose="02020603050405020304" pitchFamily="18" charset="0"/>
              </a:rPr>
              <a:t>Again: no guarantees, but it’s about the best you can do</a:t>
            </a:r>
            <a:endParaRPr lang="en-US" dirty="0"/>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a:t>Verification Joel Grodstein</a:t>
            </a:r>
            <a:endParaRPr lang="en-US" dirty="0"/>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CB5D346A-189B-4805-910A-DBA400E425A7}"/>
              </a:ext>
            </a:extLst>
          </p:cNvPr>
          <p:cNvSpPr>
            <a:spLocks noGrp="1"/>
          </p:cNvSpPr>
          <p:nvPr>
            <p:ph type="title"/>
          </p:nvPr>
        </p:nvSpPr>
        <p:spPr>
          <a:xfrm>
            <a:off x="685800" y="304800"/>
            <a:ext cx="7772400" cy="1143000"/>
          </a:xfrm>
        </p:spPr>
        <p:txBody>
          <a:bodyPr/>
          <a:lstStyle/>
          <a:p>
            <a:r>
              <a:rPr lang="en-US" dirty="0"/>
              <a:t>Way too many cross products!</a:t>
            </a:r>
          </a:p>
        </p:txBody>
      </p:sp>
    </p:spTree>
    <p:extLst>
      <p:ext uri="{BB962C8B-B14F-4D97-AF65-F5344CB8AC3E}">
        <p14:creationId xmlns:p14="http://schemas.microsoft.com/office/powerpoint/2010/main" val="33287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 Joel Grodstein</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2170544"/>
            <a:ext cx="2514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22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BEBC-8C5F-445D-AFB0-610C3A8CB5C7}"/>
              </a:ext>
            </a:extLst>
          </p:cNvPr>
          <p:cNvSpPr>
            <a:spLocks noGrp="1"/>
          </p:cNvSpPr>
          <p:nvPr>
            <p:ph type="title"/>
          </p:nvPr>
        </p:nvSpPr>
        <p:spPr/>
        <p:txBody>
          <a:bodyPr/>
          <a:lstStyle/>
          <a:p>
            <a:r>
              <a:rPr lang="en-US" dirty="0"/>
              <a:t>What’s in a float?</a:t>
            </a:r>
          </a:p>
        </p:txBody>
      </p:sp>
      <p:sp>
        <p:nvSpPr>
          <p:cNvPr id="3" name="Content Placeholder 2">
            <a:extLst>
              <a:ext uri="{FF2B5EF4-FFF2-40B4-BE49-F238E27FC236}">
                <a16:creationId xmlns:a16="http://schemas.microsoft.com/office/drawing/2014/main" id="{11B43C77-75B7-446C-962A-2ECE29CAEAE5}"/>
              </a:ext>
            </a:extLst>
          </p:cNvPr>
          <p:cNvSpPr>
            <a:spLocks noGrp="1"/>
          </p:cNvSpPr>
          <p:nvPr>
            <p:ph idx="1"/>
          </p:nvPr>
        </p:nvSpPr>
        <p:spPr>
          <a:xfrm>
            <a:off x="685800" y="1676400"/>
            <a:ext cx="6629400" cy="4343400"/>
          </a:xfrm>
        </p:spPr>
        <p:txBody>
          <a:bodyPr/>
          <a:lstStyle/>
          <a:p>
            <a:r>
              <a:rPr lang="en-US" dirty="0"/>
              <a:t>IEEE 754 has various classes of numbers</a:t>
            </a:r>
          </a:p>
          <a:p>
            <a:pPr lvl="1">
              <a:spcBef>
                <a:spcPts val="0"/>
              </a:spcBef>
            </a:pPr>
            <a:r>
              <a:rPr lang="en-US" dirty="0"/>
              <a:t>zero, infinity, </a:t>
            </a:r>
            <a:r>
              <a:rPr lang="en-US" dirty="0" err="1"/>
              <a:t>NaN</a:t>
            </a:r>
            <a:endParaRPr lang="en-US" dirty="0"/>
          </a:p>
          <a:p>
            <a:pPr lvl="1">
              <a:spcBef>
                <a:spcPts val="0"/>
              </a:spcBef>
            </a:pPr>
            <a:r>
              <a:rPr lang="en-US" dirty="0" err="1"/>
              <a:t>denormals</a:t>
            </a:r>
            <a:endParaRPr lang="en-US" dirty="0"/>
          </a:p>
          <a:p>
            <a:pPr lvl="1">
              <a:spcBef>
                <a:spcPts val="0"/>
              </a:spcBef>
            </a:pPr>
            <a:r>
              <a:rPr lang="en-US" dirty="0"/>
              <a:t>everything else!</a:t>
            </a:r>
          </a:p>
          <a:p>
            <a:r>
              <a:rPr lang="en-US" dirty="0"/>
              <a:t>Rules of the new math</a:t>
            </a:r>
          </a:p>
          <a:p>
            <a:pPr lvl="1">
              <a:spcBef>
                <a:spcPts val="0"/>
              </a:spcBef>
            </a:pPr>
            <a:r>
              <a:rPr lang="en-US" dirty="0"/>
              <a:t>2x2 = </a:t>
            </a:r>
          </a:p>
          <a:p>
            <a:pPr lvl="1">
              <a:spcBef>
                <a:spcPts val="0"/>
              </a:spcBef>
            </a:pPr>
            <a:r>
              <a:rPr lang="en-US" dirty="0"/>
              <a:t>1 / 0 = </a:t>
            </a:r>
          </a:p>
          <a:p>
            <a:pPr lvl="1">
              <a:spcBef>
                <a:spcPts val="0"/>
              </a:spcBef>
            </a:pPr>
            <a:r>
              <a:rPr lang="en-US" dirty="0">
                <a:cs typeface="Times New Roman" panose="02020603050405020304" pitchFamily="18" charset="0"/>
              </a:rPr>
              <a:t>∞ + ∞ = </a:t>
            </a:r>
          </a:p>
          <a:p>
            <a:pPr lvl="1">
              <a:spcBef>
                <a:spcPts val="0"/>
              </a:spcBef>
            </a:pPr>
            <a:r>
              <a:rPr lang="en-US" dirty="0">
                <a:cs typeface="Times New Roman" panose="02020603050405020304" pitchFamily="18" charset="0"/>
              </a:rPr>
              <a:t>-1 / 0 =</a:t>
            </a:r>
          </a:p>
          <a:p>
            <a:pPr lvl="1">
              <a:spcBef>
                <a:spcPts val="0"/>
              </a:spcBef>
            </a:pPr>
            <a:r>
              <a:rPr lang="en-US" dirty="0">
                <a:cs typeface="Times New Roman" panose="02020603050405020304" pitchFamily="18" charset="0"/>
              </a:rPr>
              <a:t>∞ - ∞ = </a:t>
            </a:r>
          </a:p>
          <a:p>
            <a:pPr lvl="1">
              <a:spcBef>
                <a:spcPts val="0"/>
              </a:spcBef>
            </a:pPr>
            <a:r>
              <a:rPr lang="en-US" dirty="0">
                <a:cs typeface="Times New Roman" panose="02020603050405020304" pitchFamily="18" charset="0"/>
              </a:rPr>
              <a:t>0 / 0 = ∞/∞ = </a:t>
            </a:r>
          </a:p>
          <a:p>
            <a:endParaRPr lang="en-US" dirty="0"/>
          </a:p>
        </p:txBody>
      </p:sp>
      <p:sp>
        <p:nvSpPr>
          <p:cNvPr id="4" name="Footer Placeholder 3">
            <a:extLst>
              <a:ext uri="{FF2B5EF4-FFF2-40B4-BE49-F238E27FC236}">
                <a16:creationId xmlns:a16="http://schemas.microsoft.com/office/drawing/2014/main" id="{644EDD79-069B-4198-A506-342FBCE5A4C4}"/>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C951CF84-7667-4E90-AFF7-16A46B474199}"/>
              </a:ext>
            </a:extLst>
          </p:cNvPr>
          <p:cNvSpPr txBox="1"/>
          <p:nvPr/>
        </p:nvSpPr>
        <p:spPr>
          <a:xfrm>
            <a:off x="2252246" y="3706092"/>
            <a:ext cx="338554" cy="461665"/>
          </a:xfrm>
          <a:prstGeom prst="rect">
            <a:avLst/>
          </a:prstGeom>
          <a:noFill/>
        </p:spPr>
        <p:txBody>
          <a:bodyPr wrap="none" rtlCol="0">
            <a:spAutoFit/>
          </a:bodyPr>
          <a:lstStyle/>
          <a:p>
            <a:r>
              <a:rPr lang="en-US" dirty="0"/>
              <a:t>4</a:t>
            </a:r>
          </a:p>
        </p:txBody>
      </p:sp>
      <p:sp>
        <p:nvSpPr>
          <p:cNvPr id="6" name="TextBox 5">
            <a:extLst>
              <a:ext uri="{FF2B5EF4-FFF2-40B4-BE49-F238E27FC236}">
                <a16:creationId xmlns:a16="http://schemas.microsoft.com/office/drawing/2014/main" id="{FF16CB30-47F0-4488-AB04-296B2EA4F07D}"/>
              </a:ext>
            </a:extLst>
          </p:cNvPr>
          <p:cNvSpPr txBox="1"/>
          <p:nvPr/>
        </p:nvSpPr>
        <p:spPr>
          <a:xfrm>
            <a:off x="2362200" y="4047836"/>
            <a:ext cx="404278" cy="461665"/>
          </a:xfrm>
          <a:prstGeom prst="rect">
            <a:avLst/>
          </a:prstGeom>
          <a:noFill/>
        </p:spPr>
        <p:txBody>
          <a:bodyPr wrap="none" rtlCol="0">
            <a:spAutoFit/>
          </a:bodyPr>
          <a:lstStyle/>
          <a:p>
            <a:r>
              <a:rPr lang="en-US" dirty="0">
                <a:cs typeface="Times New Roman" panose="02020603050405020304" pitchFamily="18" charset="0"/>
              </a:rPr>
              <a:t>∞</a:t>
            </a:r>
            <a:endParaRPr lang="en-US" dirty="0"/>
          </a:p>
        </p:txBody>
      </p:sp>
      <p:sp>
        <p:nvSpPr>
          <p:cNvPr id="7" name="TextBox 6">
            <a:extLst>
              <a:ext uri="{FF2B5EF4-FFF2-40B4-BE49-F238E27FC236}">
                <a16:creationId xmlns:a16="http://schemas.microsoft.com/office/drawing/2014/main" id="{84885594-9AF8-4887-867F-8FF3A8D8E0FE}"/>
              </a:ext>
            </a:extLst>
          </p:cNvPr>
          <p:cNvSpPr txBox="1"/>
          <p:nvPr/>
        </p:nvSpPr>
        <p:spPr>
          <a:xfrm>
            <a:off x="2590800" y="4447308"/>
            <a:ext cx="404278" cy="461665"/>
          </a:xfrm>
          <a:prstGeom prst="rect">
            <a:avLst/>
          </a:prstGeom>
          <a:noFill/>
        </p:spPr>
        <p:txBody>
          <a:bodyPr wrap="none" rtlCol="0">
            <a:spAutoFit/>
          </a:bodyPr>
          <a:lstStyle/>
          <a:p>
            <a:r>
              <a:rPr lang="en-US" dirty="0">
                <a:cs typeface="Times New Roman" panose="02020603050405020304" pitchFamily="18" charset="0"/>
              </a:rPr>
              <a:t>∞</a:t>
            </a:r>
            <a:endParaRPr lang="en-US" dirty="0"/>
          </a:p>
        </p:txBody>
      </p:sp>
      <p:sp>
        <p:nvSpPr>
          <p:cNvPr id="8" name="TextBox 7">
            <a:extLst>
              <a:ext uri="{FF2B5EF4-FFF2-40B4-BE49-F238E27FC236}">
                <a16:creationId xmlns:a16="http://schemas.microsoft.com/office/drawing/2014/main" id="{0444257D-C92C-4C69-B6C3-6D89520E1B9E}"/>
              </a:ext>
            </a:extLst>
          </p:cNvPr>
          <p:cNvSpPr txBox="1"/>
          <p:nvPr/>
        </p:nvSpPr>
        <p:spPr>
          <a:xfrm>
            <a:off x="2595230" y="4784587"/>
            <a:ext cx="506870" cy="461665"/>
          </a:xfrm>
          <a:prstGeom prst="rect">
            <a:avLst/>
          </a:prstGeom>
          <a:noFill/>
        </p:spPr>
        <p:txBody>
          <a:bodyPr wrap="none" rtlCol="0">
            <a:spAutoFit/>
          </a:bodyPr>
          <a:lstStyle/>
          <a:p>
            <a:r>
              <a:rPr lang="en-US" dirty="0">
                <a:cs typeface="Times New Roman" panose="02020603050405020304" pitchFamily="18" charset="0"/>
              </a:rPr>
              <a:t>-∞</a:t>
            </a:r>
            <a:endParaRPr lang="en-US" dirty="0"/>
          </a:p>
        </p:txBody>
      </p:sp>
      <p:sp>
        <p:nvSpPr>
          <p:cNvPr id="9" name="TextBox 8">
            <a:extLst>
              <a:ext uri="{FF2B5EF4-FFF2-40B4-BE49-F238E27FC236}">
                <a16:creationId xmlns:a16="http://schemas.microsoft.com/office/drawing/2014/main" id="{729F96B3-9DBB-4D1F-B698-D340AC8B6223}"/>
              </a:ext>
            </a:extLst>
          </p:cNvPr>
          <p:cNvSpPr txBox="1"/>
          <p:nvPr/>
        </p:nvSpPr>
        <p:spPr>
          <a:xfrm>
            <a:off x="2667000" y="5177135"/>
            <a:ext cx="766557" cy="461665"/>
          </a:xfrm>
          <a:prstGeom prst="rect">
            <a:avLst/>
          </a:prstGeom>
          <a:noFill/>
        </p:spPr>
        <p:txBody>
          <a:bodyPr wrap="none" rtlCol="0">
            <a:spAutoFit/>
          </a:bodyPr>
          <a:lstStyle/>
          <a:p>
            <a:r>
              <a:rPr lang="en-US" dirty="0" err="1">
                <a:cs typeface="Times New Roman" panose="02020603050405020304" pitchFamily="18" charset="0"/>
              </a:rPr>
              <a:t>NaN</a:t>
            </a:r>
            <a:endParaRPr lang="en-US" dirty="0"/>
          </a:p>
        </p:txBody>
      </p:sp>
      <p:sp>
        <p:nvSpPr>
          <p:cNvPr id="10" name="TextBox 9">
            <a:extLst>
              <a:ext uri="{FF2B5EF4-FFF2-40B4-BE49-F238E27FC236}">
                <a16:creationId xmlns:a16="http://schemas.microsoft.com/office/drawing/2014/main" id="{55ECDB22-54C9-4106-B366-71803DFE95DF}"/>
              </a:ext>
            </a:extLst>
          </p:cNvPr>
          <p:cNvSpPr txBox="1"/>
          <p:nvPr/>
        </p:nvSpPr>
        <p:spPr>
          <a:xfrm>
            <a:off x="3124200" y="5521191"/>
            <a:ext cx="766557" cy="461665"/>
          </a:xfrm>
          <a:prstGeom prst="rect">
            <a:avLst/>
          </a:prstGeom>
          <a:noFill/>
        </p:spPr>
        <p:txBody>
          <a:bodyPr wrap="none" rtlCol="0">
            <a:spAutoFit/>
          </a:bodyPr>
          <a:lstStyle/>
          <a:p>
            <a:r>
              <a:rPr lang="en-US" dirty="0" err="1">
                <a:cs typeface="Times New Roman" panose="02020603050405020304" pitchFamily="18" charset="0"/>
              </a:rPr>
              <a:t>NaN</a:t>
            </a:r>
            <a:endParaRPr lang="en-US" dirty="0"/>
          </a:p>
        </p:txBody>
      </p:sp>
      <p:sp>
        <p:nvSpPr>
          <p:cNvPr id="11" name="TextBox 10">
            <a:extLst>
              <a:ext uri="{FF2B5EF4-FFF2-40B4-BE49-F238E27FC236}">
                <a16:creationId xmlns:a16="http://schemas.microsoft.com/office/drawing/2014/main" id="{94BFE136-FE06-4C5E-AC88-3827A0AABA79}"/>
              </a:ext>
            </a:extLst>
          </p:cNvPr>
          <p:cNvSpPr txBox="1"/>
          <p:nvPr/>
        </p:nvSpPr>
        <p:spPr>
          <a:xfrm>
            <a:off x="4669169" y="4077975"/>
            <a:ext cx="3255632" cy="1200329"/>
          </a:xfrm>
          <a:prstGeom prst="rect">
            <a:avLst/>
          </a:prstGeom>
          <a:noFill/>
        </p:spPr>
        <p:txBody>
          <a:bodyPr wrap="square" rtlCol="0">
            <a:spAutoFit/>
          </a:bodyPr>
          <a:lstStyle/>
          <a:p>
            <a:r>
              <a:rPr lang="en-US" dirty="0">
                <a:solidFill>
                  <a:schemeClr val="accent2"/>
                </a:solidFill>
              </a:rPr>
              <a:t>That’s everything </a:t>
            </a:r>
            <a:r>
              <a:rPr lang="en-US" i="1" dirty="0">
                <a:solidFill>
                  <a:schemeClr val="accent2"/>
                </a:solidFill>
              </a:rPr>
              <a:t>except</a:t>
            </a:r>
          </a:p>
          <a:p>
            <a:pPr marL="800100" lvl="1" indent="-342900">
              <a:buFont typeface="Arial" panose="020B0604020202020204" pitchFamily="34" charset="0"/>
              <a:buChar char="•"/>
            </a:pPr>
            <a:r>
              <a:rPr lang="en-US" dirty="0">
                <a:solidFill>
                  <a:schemeClr val="accent2"/>
                </a:solidFill>
              </a:rPr>
              <a:t>-0 vs. +0</a:t>
            </a:r>
          </a:p>
          <a:p>
            <a:pPr marL="800100" lvl="1" indent="-342900">
              <a:buFont typeface="Arial" panose="020B0604020202020204" pitchFamily="34" charset="0"/>
              <a:buChar char="•"/>
            </a:pPr>
            <a:r>
              <a:rPr lang="en-US" dirty="0" err="1">
                <a:solidFill>
                  <a:schemeClr val="accent2"/>
                </a:solidFill>
              </a:rPr>
              <a:t>denormals</a:t>
            </a:r>
            <a:endParaRPr lang="en-US" dirty="0">
              <a:solidFill>
                <a:schemeClr val="accent2"/>
              </a:solidFill>
            </a:endParaRPr>
          </a:p>
        </p:txBody>
      </p:sp>
    </p:spTree>
    <p:extLst>
      <p:ext uri="{BB962C8B-B14F-4D97-AF65-F5344CB8AC3E}">
        <p14:creationId xmlns:p14="http://schemas.microsoft.com/office/powerpoint/2010/main" val="210754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1">
                                            <p:txEl>
                                              <p:pRg st="0" end="0"/>
                                            </p:txEl>
                                          </p:spTgt>
                                        </p:tgtEl>
                                        <p:attrNameLst>
                                          <p:attrName>style.visibility</p:attrName>
                                        </p:attrNameLst>
                                      </p:cBhvr>
                                      <p:to>
                                        <p:strVal val="visible"/>
                                      </p:to>
                                    </p:set>
                                    <p:animEffect transition="in" filter="fade">
                                      <p:cBhvr>
                                        <p:cTn id="70" dur="500"/>
                                        <p:tgtEl>
                                          <p:spTgt spid="11">
                                            <p:txEl>
                                              <p:pRg st="0" end="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1">
                                            <p:txEl>
                                              <p:pRg st="2" end="2"/>
                                            </p:txEl>
                                          </p:spTgt>
                                        </p:tgtEl>
                                        <p:attrNameLst>
                                          <p:attrName>style.visibility</p:attrName>
                                        </p:attrNameLst>
                                      </p:cBhvr>
                                      <p:to>
                                        <p:strVal val="visible"/>
                                      </p:to>
                                    </p:set>
                                    <p:animEffect transition="in" filter="fade">
                                      <p:cBhvr>
                                        <p:cTn id="73" dur="500"/>
                                        <p:tgtEl>
                                          <p:spTgt spid="11">
                                            <p:txEl>
                                              <p:pRg st="2" end="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1">
                                            <p:txEl>
                                              <p:pRg st="1" end="1"/>
                                            </p:txEl>
                                          </p:spTgt>
                                        </p:tgtEl>
                                        <p:attrNameLst>
                                          <p:attrName>style.visibility</p:attrName>
                                        </p:attrNameLst>
                                      </p:cBhvr>
                                      <p:to>
                                        <p:strVal val="visible"/>
                                      </p:to>
                                    </p:set>
                                    <p:animEffect transition="in" filter="fade">
                                      <p:cBhvr>
                                        <p:cTn id="7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2EA-BC6F-409B-BB97-9DB4DA258FBA}"/>
              </a:ext>
            </a:extLst>
          </p:cNvPr>
          <p:cNvSpPr>
            <a:spLocks noGrp="1"/>
          </p:cNvSpPr>
          <p:nvPr>
            <p:ph type="title"/>
          </p:nvPr>
        </p:nvSpPr>
        <p:spPr/>
        <p:txBody>
          <a:bodyPr/>
          <a:lstStyle/>
          <a:p>
            <a:r>
              <a:rPr lang="en-US" dirty="0"/>
              <a:t>Number line</a:t>
            </a:r>
          </a:p>
        </p:txBody>
      </p:sp>
      <p:sp>
        <p:nvSpPr>
          <p:cNvPr id="3" name="Content Placeholder 2">
            <a:extLst>
              <a:ext uri="{FF2B5EF4-FFF2-40B4-BE49-F238E27FC236}">
                <a16:creationId xmlns:a16="http://schemas.microsoft.com/office/drawing/2014/main" id="{C195E80C-4F11-4DFF-8AB0-BD9AAD504D27}"/>
              </a:ext>
            </a:extLst>
          </p:cNvPr>
          <p:cNvSpPr>
            <a:spLocks noGrp="1"/>
          </p:cNvSpPr>
          <p:nvPr>
            <p:ph idx="1"/>
          </p:nvPr>
        </p:nvSpPr>
        <p:spPr>
          <a:xfrm>
            <a:off x="685800" y="1676400"/>
            <a:ext cx="7772400" cy="685800"/>
          </a:xfrm>
        </p:spPr>
        <p:txBody>
          <a:bodyPr/>
          <a:lstStyle/>
          <a:p>
            <a:r>
              <a:rPr lang="en-US" dirty="0"/>
              <a:t>Here’s the number line (sort of)</a:t>
            </a:r>
          </a:p>
        </p:txBody>
      </p:sp>
      <p:sp>
        <p:nvSpPr>
          <p:cNvPr id="4" name="Footer Placeholder 3">
            <a:extLst>
              <a:ext uri="{FF2B5EF4-FFF2-40B4-BE49-F238E27FC236}">
                <a16:creationId xmlns:a16="http://schemas.microsoft.com/office/drawing/2014/main" id="{70D6EA57-7AD0-46AA-898D-94A6CACAE9A0}"/>
              </a:ext>
            </a:extLst>
          </p:cNvPr>
          <p:cNvSpPr>
            <a:spLocks noGrp="1"/>
          </p:cNvSpPr>
          <p:nvPr>
            <p:ph type="ftr" sz="quarter" idx="11"/>
          </p:nvPr>
        </p:nvSpPr>
        <p:spPr/>
        <p:txBody>
          <a:bodyPr/>
          <a:lstStyle/>
          <a:p>
            <a:pPr>
              <a:defRPr/>
            </a:pPr>
            <a:r>
              <a:rPr lang="en-US"/>
              <a:t>Verification Joel Grodstein</a:t>
            </a:r>
            <a:endParaRPr lang="en-US" dirty="0"/>
          </a:p>
        </p:txBody>
      </p:sp>
      <p:cxnSp>
        <p:nvCxnSpPr>
          <p:cNvPr id="6" name="Straight Arrow Connector 5">
            <a:extLst>
              <a:ext uri="{FF2B5EF4-FFF2-40B4-BE49-F238E27FC236}">
                <a16:creationId xmlns:a16="http://schemas.microsoft.com/office/drawing/2014/main" id="{5A5D6E6E-95AF-4F88-AD66-6BA252C29D3C}"/>
              </a:ext>
            </a:extLst>
          </p:cNvPr>
          <p:cNvCxnSpPr>
            <a:cxnSpLocks/>
          </p:cNvCxnSpPr>
          <p:nvPr/>
        </p:nvCxnSpPr>
        <p:spPr>
          <a:xfrm>
            <a:off x="1752600" y="3352800"/>
            <a:ext cx="5867400"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125010-E5A5-4046-B86D-54708B27E7F0}"/>
              </a:ext>
            </a:extLst>
          </p:cNvPr>
          <p:cNvSpPr txBox="1"/>
          <p:nvPr/>
        </p:nvSpPr>
        <p:spPr>
          <a:xfrm>
            <a:off x="4267200" y="3364191"/>
            <a:ext cx="914400" cy="461665"/>
          </a:xfrm>
          <a:prstGeom prst="rect">
            <a:avLst/>
          </a:prstGeom>
          <a:noFill/>
        </p:spPr>
        <p:txBody>
          <a:bodyPr wrap="square" rtlCol="0">
            <a:spAutoFit/>
          </a:bodyPr>
          <a:lstStyle/>
          <a:p>
            <a:r>
              <a:rPr lang="en-US" dirty="0"/>
              <a:t>-0 +0</a:t>
            </a:r>
          </a:p>
        </p:txBody>
      </p:sp>
      <p:sp>
        <p:nvSpPr>
          <p:cNvPr id="8" name="Left Brace 7">
            <a:extLst>
              <a:ext uri="{FF2B5EF4-FFF2-40B4-BE49-F238E27FC236}">
                <a16:creationId xmlns:a16="http://schemas.microsoft.com/office/drawing/2014/main" id="{EF80D156-84E9-43FA-A263-47D8F8251D9D}"/>
              </a:ext>
            </a:extLst>
          </p:cNvPr>
          <p:cNvSpPr/>
          <p:nvPr/>
        </p:nvSpPr>
        <p:spPr>
          <a:xfrm rot="16200000">
            <a:off x="3505188" y="4086019"/>
            <a:ext cx="1447800" cy="2285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EF297F35-78B3-4721-82CD-027B87C546D0}"/>
              </a:ext>
            </a:extLst>
          </p:cNvPr>
          <p:cNvSpPr/>
          <p:nvPr/>
        </p:nvSpPr>
        <p:spPr>
          <a:xfrm rot="16200000">
            <a:off x="4419588" y="4086019"/>
            <a:ext cx="1447800" cy="2285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7132553-C61C-4389-836B-D36B8EC8AD60}"/>
              </a:ext>
            </a:extLst>
          </p:cNvPr>
          <p:cNvSpPr txBox="1"/>
          <p:nvPr/>
        </p:nvSpPr>
        <p:spPr>
          <a:xfrm>
            <a:off x="3962400" y="4861479"/>
            <a:ext cx="1524000" cy="461665"/>
          </a:xfrm>
          <a:prstGeom prst="rect">
            <a:avLst/>
          </a:prstGeom>
          <a:noFill/>
        </p:spPr>
        <p:txBody>
          <a:bodyPr wrap="square" rtlCol="0">
            <a:spAutoFit/>
          </a:bodyPr>
          <a:lstStyle/>
          <a:p>
            <a:r>
              <a:rPr lang="en-US" dirty="0" err="1"/>
              <a:t>denormals</a:t>
            </a:r>
            <a:endParaRPr lang="en-US" dirty="0"/>
          </a:p>
        </p:txBody>
      </p:sp>
      <p:sp>
        <p:nvSpPr>
          <p:cNvPr id="11" name="TextBox 10">
            <a:extLst>
              <a:ext uri="{FF2B5EF4-FFF2-40B4-BE49-F238E27FC236}">
                <a16:creationId xmlns:a16="http://schemas.microsoft.com/office/drawing/2014/main" id="{ADCA52DF-CD7D-4139-A1EC-9FFBE2C6FA61}"/>
              </a:ext>
            </a:extLst>
          </p:cNvPr>
          <p:cNvSpPr txBox="1"/>
          <p:nvPr/>
        </p:nvSpPr>
        <p:spPr>
          <a:xfrm>
            <a:off x="6553200" y="3352800"/>
            <a:ext cx="1295424" cy="461665"/>
          </a:xfrm>
          <a:prstGeom prst="rect">
            <a:avLst/>
          </a:prstGeom>
          <a:noFill/>
        </p:spPr>
        <p:txBody>
          <a:bodyPr wrap="square" rtlCol="0">
            <a:spAutoFit/>
          </a:bodyPr>
          <a:lstStyle/>
          <a:p>
            <a:r>
              <a:rPr lang="en-US" dirty="0"/>
              <a:t>+</a:t>
            </a:r>
            <a:r>
              <a:rPr lang="en-US" dirty="0">
                <a:cs typeface="Times New Roman" panose="02020603050405020304" pitchFamily="18" charset="0"/>
              </a:rPr>
              <a:t>∞ </a:t>
            </a:r>
            <a:r>
              <a:rPr lang="en-US" dirty="0" err="1">
                <a:cs typeface="Times New Roman" panose="02020603050405020304" pitchFamily="18" charset="0"/>
              </a:rPr>
              <a:t>NaN</a:t>
            </a:r>
            <a:endParaRPr lang="en-US" dirty="0"/>
          </a:p>
        </p:txBody>
      </p:sp>
      <p:sp>
        <p:nvSpPr>
          <p:cNvPr id="12" name="TextBox 11">
            <a:extLst>
              <a:ext uri="{FF2B5EF4-FFF2-40B4-BE49-F238E27FC236}">
                <a16:creationId xmlns:a16="http://schemas.microsoft.com/office/drawing/2014/main" id="{3168340C-4E1A-4836-B7EC-9B66A2775D5F}"/>
              </a:ext>
            </a:extLst>
          </p:cNvPr>
          <p:cNvSpPr txBox="1"/>
          <p:nvPr/>
        </p:nvSpPr>
        <p:spPr>
          <a:xfrm>
            <a:off x="1676400" y="3352800"/>
            <a:ext cx="1295424" cy="461665"/>
          </a:xfrm>
          <a:prstGeom prst="rect">
            <a:avLst/>
          </a:prstGeom>
          <a:noFill/>
        </p:spPr>
        <p:txBody>
          <a:bodyPr wrap="square" rtlCol="0">
            <a:spAutoFit/>
          </a:bodyPr>
          <a:lstStyle/>
          <a:p>
            <a:r>
              <a:rPr lang="en-US" dirty="0" err="1">
                <a:cs typeface="Times New Roman" panose="02020603050405020304" pitchFamily="18" charset="0"/>
              </a:rPr>
              <a:t>NaN</a:t>
            </a:r>
            <a:r>
              <a:rPr lang="en-US" dirty="0">
                <a:cs typeface="Times New Roman" panose="02020603050405020304" pitchFamily="18" charset="0"/>
              </a:rPr>
              <a:t> -∞</a:t>
            </a:r>
            <a:endParaRPr lang="en-US" dirty="0"/>
          </a:p>
        </p:txBody>
      </p:sp>
      <p:sp>
        <p:nvSpPr>
          <p:cNvPr id="14" name="Left Brace 13">
            <a:extLst>
              <a:ext uri="{FF2B5EF4-FFF2-40B4-BE49-F238E27FC236}">
                <a16:creationId xmlns:a16="http://schemas.microsoft.com/office/drawing/2014/main" id="{B3314E44-335D-4FD0-A7AF-508D83479CB8}"/>
              </a:ext>
            </a:extLst>
          </p:cNvPr>
          <p:cNvSpPr/>
          <p:nvPr/>
        </p:nvSpPr>
        <p:spPr>
          <a:xfrm rot="16200000">
            <a:off x="5219700" y="3619500"/>
            <a:ext cx="1447800" cy="1219200"/>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6CC9DB19-F8C9-4CEC-BFEA-2F752ADD790B}"/>
              </a:ext>
            </a:extLst>
          </p:cNvPr>
          <p:cNvSpPr/>
          <p:nvPr/>
        </p:nvSpPr>
        <p:spPr>
          <a:xfrm rot="16200000">
            <a:off x="2705100" y="3619501"/>
            <a:ext cx="1447800" cy="1219200"/>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171FC49-58AE-4D5D-A5EF-E267D5176028}"/>
              </a:ext>
            </a:extLst>
          </p:cNvPr>
          <p:cNvSpPr txBox="1"/>
          <p:nvPr/>
        </p:nvSpPr>
        <p:spPr>
          <a:xfrm>
            <a:off x="2666976" y="4392864"/>
            <a:ext cx="1524000" cy="830997"/>
          </a:xfrm>
          <a:prstGeom prst="rect">
            <a:avLst/>
          </a:prstGeom>
          <a:noFill/>
        </p:spPr>
        <p:txBody>
          <a:bodyPr wrap="square" rtlCol="0">
            <a:spAutoFit/>
          </a:bodyPr>
          <a:lstStyle/>
          <a:p>
            <a:r>
              <a:rPr lang="en-US" dirty="0"/>
              <a:t>everything else</a:t>
            </a:r>
          </a:p>
        </p:txBody>
      </p:sp>
      <p:sp>
        <p:nvSpPr>
          <p:cNvPr id="18" name="TextBox 17">
            <a:extLst>
              <a:ext uri="{FF2B5EF4-FFF2-40B4-BE49-F238E27FC236}">
                <a16:creationId xmlns:a16="http://schemas.microsoft.com/office/drawing/2014/main" id="{24DCBD77-55F7-41E2-B7CD-56DFEBA86F3C}"/>
              </a:ext>
            </a:extLst>
          </p:cNvPr>
          <p:cNvSpPr txBox="1"/>
          <p:nvPr/>
        </p:nvSpPr>
        <p:spPr>
          <a:xfrm>
            <a:off x="5181600" y="4392864"/>
            <a:ext cx="1524000" cy="830997"/>
          </a:xfrm>
          <a:prstGeom prst="rect">
            <a:avLst/>
          </a:prstGeom>
          <a:noFill/>
        </p:spPr>
        <p:txBody>
          <a:bodyPr wrap="square" rtlCol="0">
            <a:spAutoFit/>
          </a:bodyPr>
          <a:lstStyle/>
          <a:p>
            <a:r>
              <a:rPr lang="en-US" dirty="0"/>
              <a:t>everything else</a:t>
            </a:r>
          </a:p>
        </p:txBody>
      </p:sp>
    </p:spTree>
    <p:extLst>
      <p:ext uri="{BB962C8B-B14F-4D97-AF65-F5344CB8AC3E}">
        <p14:creationId xmlns:p14="http://schemas.microsoft.com/office/powerpoint/2010/main" val="338216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2EA-BC6F-409B-BB97-9DB4DA258FBA}"/>
              </a:ext>
            </a:extLst>
          </p:cNvPr>
          <p:cNvSpPr>
            <a:spLocks noGrp="1"/>
          </p:cNvSpPr>
          <p:nvPr>
            <p:ph type="title"/>
          </p:nvPr>
        </p:nvSpPr>
        <p:spPr/>
        <p:txBody>
          <a:bodyPr/>
          <a:lstStyle/>
          <a:p>
            <a:r>
              <a:rPr lang="en-US" dirty="0"/>
              <a:t>What should we test?</a:t>
            </a:r>
          </a:p>
        </p:txBody>
      </p:sp>
      <p:sp>
        <p:nvSpPr>
          <p:cNvPr id="3" name="Content Placeholder 2">
            <a:extLst>
              <a:ext uri="{FF2B5EF4-FFF2-40B4-BE49-F238E27FC236}">
                <a16:creationId xmlns:a16="http://schemas.microsoft.com/office/drawing/2014/main" id="{C195E80C-4F11-4DFF-8AB0-BD9AAD504D27}"/>
              </a:ext>
            </a:extLst>
          </p:cNvPr>
          <p:cNvSpPr>
            <a:spLocks noGrp="1"/>
          </p:cNvSpPr>
          <p:nvPr>
            <p:ph idx="1"/>
          </p:nvPr>
        </p:nvSpPr>
        <p:spPr>
          <a:xfrm>
            <a:off x="5257800" y="1540603"/>
            <a:ext cx="3749988" cy="4707797"/>
          </a:xfrm>
        </p:spPr>
        <p:txBody>
          <a:bodyPr/>
          <a:lstStyle/>
          <a:p>
            <a:r>
              <a:rPr lang="en-US" sz="2400" dirty="0"/>
              <a:t>The special cases are a small fraction of total area</a:t>
            </a:r>
          </a:p>
          <a:p>
            <a:pPr lvl="1">
              <a:spcBef>
                <a:spcPts val="0"/>
              </a:spcBef>
            </a:pPr>
            <a:r>
              <a:rPr lang="en-US" sz="2000" dirty="0"/>
              <a:t>which parts are most important?</a:t>
            </a:r>
          </a:p>
          <a:p>
            <a:pPr lvl="1">
              <a:spcBef>
                <a:spcPts val="0"/>
              </a:spcBef>
            </a:pPr>
            <a:r>
              <a:rPr lang="en-US" sz="2000" dirty="0"/>
              <a:t>what should our strategy be?</a:t>
            </a:r>
          </a:p>
          <a:p>
            <a:r>
              <a:rPr lang="en-US" sz="2400" dirty="0"/>
              <a:t>Where do you think the bugs are?</a:t>
            </a:r>
          </a:p>
          <a:p>
            <a:pPr lvl="1">
              <a:spcBef>
                <a:spcPts val="0"/>
              </a:spcBef>
            </a:pPr>
            <a:r>
              <a:rPr lang="en-US" sz="2000" dirty="0"/>
              <a:t>the “weird” stuff; </a:t>
            </a:r>
            <a:r>
              <a:rPr lang="en-US" sz="2000" dirty="0" err="1"/>
              <a:t>denorms</a:t>
            </a:r>
            <a:r>
              <a:rPr lang="en-US" sz="2000" dirty="0"/>
              <a:t>, infinity, </a:t>
            </a:r>
            <a:r>
              <a:rPr lang="en-US" sz="2000" dirty="0" err="1"/>
              <a:t>etc</a:t>
            </a:r>
            <a:r>
              <a:rPr lang="en-US" sz="2000" dirty="0"/>
              <a:t>?</a:t>
            </a:r>
          </a:p>
          <a:p>
            <a:pPr lvl="1">
              <a:spcBef>
                <a:spcPts val="0"/>
              </a:spcBef>
            </a:pPr>
            <a:r>
              <a:rPr lang="en-US" sz="2000" dirty="0"/>
              <a:t>Or not – maybe the designer spent the most time on that!</a:t>
            </a:r>
          </a:p>
          <a:p>
            <a:pPr>
              <a:spcBef>
                <a:spcPts val="0"/>
              </a:spcBef>
            </a:pPr>
            <a:endParaRPr lang="en-US" dirty="0"/>
          </a:p>
        </p:txBody>
      </p:sp>
      <p:sp>
        <p:nvSpPr>
          <p:cNvPr id="4" name="Footer Placeholder 3">
            <a:extLst>
              <a:ext uri="{FF2B5EF4-FFF2-40B4-BE49-F238E27FC236}">
                <a16:creationId xmlns:a16="http://schemas.microsoft.com/office/drawing/2014/main" id="{70D6EA57-7AD0-46AA-898D-94A6CACAE9A0}"/>
              </a:ext>
            </a:extLst>
          </p:cNvPr>
          <p:cNvSpPr>
            <a:spLocks noGrp="1"/>
          </p:cNvSpPr>
          <p:nvPr>
            <p:ph type="ftr" sz="quarter" idx="11"/>
          </p:nvPr>
        </p:nvSpPr>
        <p:spPr/>
        <p:txBody>
          <a:bodyPr/>
          <a:lstStyle/>
          <a:p>
            <a:pPr>
              <a:defRPr/>
            </a:pPr>
            <a:r>
              <a:rPr lang="en-US" dirty="0"/>
              <a:t>Verification Joel Grodstein</a:t>
            </a:r>
          </a:p>
        </p:txBody>
      </p:sp>
      <p:sp>
        <p:nvSpPr>
          <p:cNvPr id="7" name="TextBox 6">
            <a:extLst>
              <a:ext uri="{FF2B5EF4-FFF2-40B4-BE49-F238E27FC236}">
                <a16:creationId xmlns:a16="http://schemas.microsoft.com/office/drawing/2014/main" id="{3A125010-E5A5-4046-B86D-54708B27E7F0}"/>
              </a:ext>
            </a:extLst>
          </p:cNvPr>
          <p:cNvSpPr txBox="1"/>
          <p:nvPr/>
        </p:nvSpPr>
        <p:spPr>
          <a:xfrm>
            <a:off x="2211933" y="5753100"/>
            <a:ext cx="1331786" cy="338554"/>
          </a:xfrm>
          <a:prstGeom prst="rect">
            <a:avLst/>
          </a:prstGeom>
          <a:noFill/>
        </p:spPr>
        <p:txBody>
          <a:bodyPr wrap="square" rtlCol="0">
            <a:spAutoFit/>
          </a:bodyPr>
          <a:lstStyle/>
          <a:p>
            <a:r>
              <a:rPr lang="en-US" sz="1600" dirty="0">
                <a:solidFill>
                  <a:srgbClr val="FFC000"/>
                </a:solidFill>
              </a:rPr>
              <a:t>-D </a:t>
            </a:r>
            <a:r>
              <a:rPr lang="en-US" sz="1600" dirty="0">
                <a:solidFill>
                  <a:srgbClr val="FF6464"/>
                </a:solidFill>
              </a:rPr>
              <a:t>-0</a:t>
            </a:r>
            <a:r>
              <a:rPr lang="en-US" sz="1600" dirty="0"/>
              <a:t> </a:t>
            </a:r>
            <a:r>
              <a:rPr lang="en-US" sz="1600" dirty="0">
                <a:solidFill>
                  <a:schemeClr val="accent1">
                    <a:lumMod val="40000"/>
                    <a:lumOff val="60000"/>
                  </a:schemeClr>
                </a:solidFill>
              </a:rPr>
              <a:t>+0</a:t>
            </a:r>
            <a:r>
              <a:rPr lang="en-US" sz="1600" dirty="0"/>
              <a:t> </a:t>
            </a:r>
            <a:r>
              <a:rPr lang="en-US" sz="1600" dirty="0">
                <a:solidFill>
                  <a:schemeClr val="accent1">
                    <a:lumMod val="75000"/>
                  </a:schemeClr>
                </a:solidFill>
              </a:rPr>
              <a:t>+D</a:t>
            </a:r>
          </a:p>
        </p:txBody>
      </p:sp>
      <p:sp>
        <p:nvSpPr>
          <p:cNvPr id="11" name="TextBox 10">
            <a:extLst>
              <a:ext uri="{FF2B5EF4-FFF2-40B4-BE49-F238E27FC236}">
                <a16:creationId xmlns:a16="http://schemas.microsoft.com/office/drawing/2014/main" id="{ADCA52DF-CD7D-4139-A1EC-9FFBE2C6FA61}"/>
              </a:ext>
            </a:extLst>
          </p:cNvPr>
          <p:cNvSpPr txBox="1"/>
          <p:nvPr/>
        </p:nvSpPr>
        <p:spPr>
          <a:xfrm>
            <a:off x="4638892" y="5712023"/>
            <a:ext cx="847508" cy="307777"/>
          </a:xfrm>
          <a:prstGeom prst="rect">
            <a:avLst/>
          </a:prstGeom>
          <a:noFill/>
        </p:spPr>
        <p:txBody>
          <a:bodyPr wrap="square" rtlCol="0">
            <a:spAutoFit/>
          </a:bodyPr>
          <a:lstStyle/>
          <a:p>
            <a:r>
              <a:rPr lang="en-US" sz="1400" dirty="0">
                <a:solidFill>
                  <a:srgbClr val="006600"/>
                </a:solidFill>
              </a:rPr>
              <a:t>+</a:t>
            </a:r>
            <a:r>
              <a:rPr lang="en-US" sz="1400" dirty="0">
                <a:solidFill>
                  <a:srgbClr val="006600"/>
                </a:solidFill>
                <a:cs typeface="Times New Roman" panose="02020603050405020304" pitchFamily="18" charset="0"/>
              </a:rPr>
              <a:t>∞ </a:t>
            </a:r>
            <a:r>
              <a:rPr lang="en-US" sz="1400" dirty="0" err="1">
                <a:solidFill>
                  <a:srgbClr val="7030A0"/>
                </a:solidFill>
                <a:cs typeface="Times New Roman" panose="02020603050405020304" pitchFamily="18" charset="0"/>
              </a:rPr>
              <a:t>NaN</a:t>
            </a:r>
            <a:endParaRPr lang="en-US" sz="1400" dirty="0">
              <a:solidFill>
                <a:srgbClr val="7030A0"/>
              </a:solidFill>
            </a:endParaRPr>
          </a:p>
        </p:txBody>
      </p:sp>
      <p:sp>
        <p:nvSpPr>
          <p:cNvPr id="12" name="TextBox 11">
            <a:extLst>
              <a:ext uri="{FF2B5EF4-FFF2-40B4-BE49-F238E27FC236}">
                <a16:creationId xmlns:a16="http://schemas.microsoft.com/office/drawing/2014/main" id="{3168340C-4E1A-4836-B7EC-9B66A2775D5F}"/>
              </a:ext>
            </a:extLst>
          </p:cNvPr>
          <p:cNvSpPr txBox="1"/>
          <p:nvPr/>
        </p:nvSpPr>
        <p:spPr>
          <a:xfrm>
            <a:off x="304800" y="5712023"/>
            <a:ext cx="914400" cy="307777"/>
          </a:xfrm>
          <a:prstGeom prst="rect">
            <a:avLst/>
          </a:prstGeom>
          <a:noFill/>
        </p:spPr>
        <p:txBody>
          <a:bodyPr wrap="square" rtlCol="0">
            <a:spAutoFit/>
          </a:bodyPr>
          <a:lstStyle/>
          <a:p>
            <a:r>
              <a:rPr lang="en-US" sz="1400" dirty="0" err="1">
                <a:solidFill>
                  <a:srgbClr val="7030A0"/>
                </a:solidFill>
                <a:cs typeface="Times New Roman" panose="02020603050405020304" pitchFamily="18" charset="0"/>
              </a:rPr>
              <a:t>NaN</a:t>
            </a:r>
            <a:r>
              <a:rPr lang="en-US" sz="1400" dirty="0">
                <a:cs typeface="Times New Roman" panose="02020603050405020304" pitchFamily="18" charset="0"/>
              </a:rPr>
              <a:t> </a:t>
            </a:r>
            <a:r>
              <a:rPr lang="en-US" sz="1400" dirty="0">
                <a:solidFill>
                  <a:srgbClr val="FF0000"/>
                </a:solidFill>
                <a:cs typeface="Times New Roman" panose="02020603050405020304" pitchFamily="18" charset="0"/>
              </a:rPr>
              <a:t>-∞</a:t>
            </a:r>
            <a:endParaRPr lang="en-US" sz="1400" dirty="0">
              <a:solidFill>
                <a:srgbClr val="FF0000"/>
              </a:solidFill>
            </a:endParaRPr>
          </a:p>
        </p:txBody>
      </p:sp>
      <p:grpSp>
        <p:nvGrpSpPr>
          <p:cNvPr id="16" name="Group 15">
            <a:extLst>
              <a:ext uri="{FF2B5EF4-FFF2-40B4-BE49-F238E27FC236}">
                <a16:creationId xmlns:a16="http://schemas.microsoft.com/office/drawing/2014/main" id="{E3278F29-F350-45D7-B783-E2A3ED1DA2CE}"/>
              </a:ext>
            </a:extLst>
          </p:cNvPr>
          <p:cNvGrpSpPr/>
          <p:nvPr/>
        </p:nvGrpSpPr>
        <p:grpSpPr>
          <a:xfrm>
            <a:off x="685800" y="1455420"/>
            <a:ext cx="4297680" cy="4308532"/>
            <a:chOff x="2514600" y="1455420"/>
            <a:chExt cx="4297680" cy="4308532"/>
          </a:xfrm>
        </p:grpSpPr>
        <p:sp>
          <p:nvSpPr>
            <p:cNvPr id="5" name="Rectangle 4">
              <a:extLst>
                <a:ext uri="{FF2B5EF4-FFF2-40B4-BE49-F238E27FC236}">
                  <a16:creationId xmlns:a16="http://schemas.microsoft.com/office/drawing/2014/main" id="{59C1B3BD-8F86-4BF8-8F1D-2E3803174C5B}"/>
                </a:ext>
              </a:extLst>
            </p:cNvPr>
            <p:cNvSpPr/>
            <p:nvPr/>
          </p:nvSpPr>
          <p:spPr>
            <a:xfrm>
              <a:off x="2514600" y="1455420"/>
              <a:ext cx="4297680" cy="4297680"/>
            </a:xfrm>
            <a:prstGeom prst="rect">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5F7E98-AF8D-43F6-B275-77E321E47262}"/>
                </a:ext>
              </a:extLst>
            </p:cNvPr>
            <p:cNvSpPr/>
            <p:nvPr/>
          </p:nvSpPr>
          <p:spPr>
            <a:xfrm>
              <a:off x="4576771" y="1466272"/>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C134D6-9E9B-4064-A80E-40F39709E77D}"/>
                </a:ext>
              </a:extLst>
            </p:cNvPr>
            <p:cNvSpPr/>
            <p:nvPr/>
          </p:nvSpPr>
          <p:spPr>
            <a:xfrm>
              <a:off x="4651628" y="1466272"/>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E975E1-DE85-4E46-B812-DDF744EC0F04}"/>
                </a:ext>
              </a:extLst>
            </p:cNvPr>
            <p:cNvSpPr/>
            <p:nvPr/>
          </p:nvSpPr>
          <p:spPr>
            <a:xfrm>
              <a:off x="4727828" y="1466272"/>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73CB06-7E89-4DDA-B30A-EEC5721D60B7}"/>
                </a:ext>
              </a:extLst>
            </p:cNvPr>
            <p:cNvSpPr/>
            <p:nvPr/>
          </p:nvSpPr>
          <p:spPr>
            <a:xfrm>
              <a:off x="4504262" y="1466272"/>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F884AD-571C-42E3-BEF9-FE5E28D5C5A2}"/>
                </a:ext>
              </a:extLst>
            </p:cNvPr>
            <p:cNvSpPr/>
            <p:nvPr/>
          </p:nvSpPr>
          <p:spPr>
            <a:xfrm>
              <a:off x="6649720" y="1466272"/>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96AC8EA-7293-4220-A111-B4418AA7719C}"/>
                </a:ext>
              </a:extLst>
            </p:cNvPr>
            <p:cNvSpPr/>
            <p:nvPr/>
          </p:nvSpPr>
          <p:spPr>
            <a:xfrm>
              <a:off x="6725920"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A69DABF-4B2E-4B32-A4CD-F4E4FCA7D1A9}"/>
                </a:ext>
              </a:extLst>
            </p:cNvPr>
            <p:cNvSpPr/>
            <p:nvPr/>
          </p:nvSpPr>
          <p:spPr>
            <a:xfrm>
              <a:off x="2530353"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DD9AA5B-D989-47BC-B049-5D2B7B797AE4}"/>
                </a:ext>
              </a:extLst>
            </p:cNvPr>
            <p:cNvSpPr/>
            <p:nvPr/>
          </p:nvSpPr>
          <p:spPr>
            <a:xfrm>
              <a:off x="2606553" y="1466272"/>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EF801357-4C65-44BB-A39D-545E355CBC36}"/>
              </a:ext>
            </a:extLst>
          </p:cNvPr>
          <p:cNvGrpSpPr/>
          <p:nvPr/>
        </p:nvGrpSpPr>
        <p:grpSpPr>
          <a:xfrm>
            <a:off x="689192" y="1467832"/>
            <a:ext cx="4297680" cy="4268339"/>
            <a:chOff x="228600" y="1204473"/>
            <a:chExt cx="4297680" cy="4268339"/>
          </a:xfrm>
        </p:grpSpPr>
        <p:sp>
          <p:nvSpPr>
            <p:cNvPr id="28" name="Rectangle 27">
              <a:extLst>
                <a:ext uri="{FF2B5EF4-FFF2-40B4-BE49-F238E27FC236}">
                  <a16:creationId xmlns:a16="http://schemas.microsoft.com/office/drawing/2014/main" id="{35F4B3C0-7480-457F-9563-AF14A8299ED5}"/>
                </a:ext>
              </a:extLst>
            </p:cNvPr>
            <p:cNvSpPr/>
            <p:nvPr/>
          </p:nvSpPr>
          <p:spPr>
            <a:xfrm rot="5400000">
              <a:off x="2341054" y="1138437"/>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245EAF-8025-4BD5-AD16-DD334A168D29}"/>
                </a:ext>
              </a:extLst>
            </p:cNvPr>
            <p:cNvSpPr/>
            <p:nvPr/>
          </p:nvSpPr>
          <p:spPr>
            <a:xfrm rot="5400000">
              <a:off x="2341054" y="1213294"/>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2D526B-BF84-40C3-9006-0C6CDC7DBC4B}"/>
                </a:ext>
              </a:extLst>
            </p:cNvPr>
            <p:cNvSpPr/>
            <p:nvPr/>
          </p:nvSpPr>
          <p:spPr>
            <a:xfrm rot="5400000">
              <a:off x="2341054" y="1289494"/>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F99A02D-5281-46AE-9907-CFAC16A7518D}"/>
                </a:ext>
              </a:extLst>
            </p:cNvPr>
            <p:cNvSpPr/>
            <p:nvPr/>
          </p:nvSpPr>
          <p:spPr>
            <a:xfrm rot="5400000">
              <a:off x="2341054" y="1065928"/>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5A41DE-095F-419F-90AD-E7E1BE25AD0F}"/>
                </a:ext>
              </a:extLst>
            </p:cNvPr>
            <p:cNvSpPr/>
            <p:nvPr/>
          </p:nvSpPr>
          <p:spPr>
            <a:xfrm rot="5400000">
              <a:off x="2341054" y="3211386"/>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C227AD0-B4BA-4597-BF34-768C9B738422}"/>
                </a:ext>
              </a:extLst>
            </p:cNvPr>
            <p:cNvSpPr/>
            <p:nvPr/>
          </p:nvSpPr>
          <p:spPr>
            <a:xfrm rot="5400000">
              <a:off x="2341054" y="3287586"/>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EAA7AC3-AA0F-4682-B688-27CC9D79B0DA}"/>
                </a:ext>
              </a:extLst>
            </p:cNvPr>
            <p:cNvSpPr/>
            <p:nvPr/>
          </p:nvSpPr>
          <p:spPr>
            <a:xfrm rot="5400000">
              <a:off x="2341054" y="-907981"/>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8E77CA-C217-4FBA-99F0-DE795F0CE26C}"/>
                </a:ext>
              </a:extLst>
            </p:cNvPr>
            <p:cNvSpPr/>
            <p:nvPr/>
          </p:nvSpPr>
          <p:spPr>
            <a:xfrm rot="5400000">
              <a:off x="2341054" y="-831781"/>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63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5E5D-4E04-4DA3-A3D5-0454A7273C01}"/>
              </a:ext>
            </a:extLst>
          </p:cNvPr>
          <p:cNvSpPr>
            <a:spLocks noGrp="1"/>
          </p:cNvSpPr>
          <p:nvPr>
            <p:ph type="title"/>
          </p:nvPr>
        </p:nvSpPr>
        <p:spPr/>
        <p:txBody>
          <a:bodyPr/>
          <a:lstStyle/>
          <a:p>
            <a:r>
              <a:rPr lang="en-US" dirty="0"/>
              <a:t>More corner cases</a:t>
            </a:r>
          </a:p>
        </p:txBody>
      </p:sp>
      <p:sp>
        <p:nvSpPr>
          <p:cNvPr id="3" name="Content Placeholder 2">
            <a:extLst>
              <a:ext uri="{FF2B5EF4-FFF2-40B4-BE49-F238E27FC236}">
                <a16:creationId xmlns:a16="http://schemas.microsoft.com/office/drawing/2014/main" id="{72E28C48-F61B-4183-B3AD-9A4B65B6187A}"/>
              </a:ext>
            </a:extLst>
          </p:cNvPr>
          <p:cNvSpPr>
            <a:spLocks noGrp="1"/>
          </p:cNvSpPr>
          <p:nvPr>
            <p:ph idx="1"/>
          </p:nvPr>
        </p:nvSpPr>
        <p:spPr/>
        <p:txBody>
          <a:bodyPr/>
          <a:lstStyle/>
          <a:p>
            <a:r>
              <a:rPr lang="en-US" dirty="0"/>
              <a:t>FPUs have well-known critical paths</a:t>
            </a:r>
          </a:p>
          <a:p>
            <a:pPr lvl="1"/>
            <a:r>
              <a:rPr lang="en-US" dirty="0"/>
              <a:t>designers do headstands to make their FPU run fast</a:t>
            </a:r>
          </a:p>
          <a:p>
            <a:pPr lvl="1"/>
            <a:r>
              <a:rPr lang="en-US" dirty="0"/>
              <a:t>do those headstands cause their own corner cases?</a:t>
            </a:r>
          </a:p>
          <a:p>
            <a:r>
              <a:rPr lang="en-US" dirty="0"/>
              <a:t>How might you (the </a:t>
            </a:r>
            <a:r>
              <a:rPr lang="en-US" dirty="0" err="1"/>
              <a:t>verif</a:t>
            </a:r>
            <a:r>
              <a:rPr lang="en-US" dirty="0"/>
              <a:t>. engineer) even know what headstands were done?</a:t>
            </a:r>
          </a:p>
          <a:p>
            <a:pPr lvl="1"/>
            <a:r>
              <a:rPr lang="en-US" dirty="0"/>
              <a:t>ask the architect</a:t>
            </a:r>
          </a:p>
        </p:txBody>
      </p:sp>
      <p:sp>
        <p:nvSpPr>
          <p:cNvPr id="4" name="Footer Placeholder 3">
            <a:extLst>
              <a:ext uri="{FF2B5EF4-FFF2-40B4-BE49-F238E27FC236}">
                <a16:creationId xmlns:a16="http://schemas.microsoft.com/office/drawing/2014/main" id="{A16F5BA0-0CE6-4F6D-B833-37AE1E6A5F3F}"/>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13680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EF9A-399E-4EC9-B31A-9D73DB0900F2}"/>
              </a:ext>
            </a:extLst>
          </p:cNvPr>
          <p:cNvSpPr>
            <a:spLocks noGrp="1"/>
          </p:cNvSpPr>
          <p:nvPr>
            <p:ph type="title"/>
          </p:nvPr>
        </p:nvSpPr>
        <p:spPr/>
        <p:txBody>
          <a:bodyPr/>
          <a:lstStyle/>
          <a:p>
            <a:r>
              <a:rPr lang="en-US" dirty="0"/>
              <a:t>Trust or verify?</a:t>
            </a:r>
          </a:p>
        </p:txBody>
      </p:sp>
      <p:sp>
        <p:nvSpPr>
          <p:cNvPr id="3" name="Content Placeholder 2">
            <a:extLst>
              <a:ext uri="{FF2B5EF4-FFF2-40B4-BE49-F238E27FC236}">
                <a16:creationId xmlns:a16="http://schemas.microsoft.com/office/drawing/2014/main" id="{1088C6BC-2C58-4045-80AD-B449112D7B96}"/>
              </a:ext>
            </a:extLst>
          </p:cNvPr>
          <p:cNvSpPr>
            <a:spLocks noGrp="1"/>
          </p:cNvSpPr>
          <p:nvPr>
            <p:ph idx="1"/>
          </p:nvPr>
        </p:nvSpPr>
        <p:spPr/>
        <p:txBody>
          <a:bodyPr/>
          <a:lstStyle/>
          <a:p>
            <a:r>
              <a:rPr lang="en-US" sz="2400" dirty="0"/>
              <a:t>Perhaps the architect says:</a:t>
            </a:r>
          </a:p>
          <a:p>
            <a:pPr lvl="1">
              <a:spcBef>
                <a:spcPts val="0"/>
              </a:spcBef>
            </a:pPr>
            <a:r>
              <a:rPr lang="en-US" sz="2000" dirty="0"/>
              <a:t>I love that denormal stuff; all those special cases were really interesting &amp; I know I got it right</a:t>
            </a:r>
          </a:p>
          <a:p>
            <a:pPr lvl="1">
              <a:spcBef>
                <a:spcPts val="0"/>
              </a:spcBef>
            </a:pPr>
            <a:r>
              <a:rPr lang="en-US" sz="2000" dirty="0"/>
              <a:t>I hate infinity, honestly I just wrote some junk to make my coding deadlines &amp; it’s probably buggy</a:t>
            </a:r>
          </a:p>
          <a:p>
            <a:pPr lvl="1">
              <a:spcBef>
                <a:spcPts val="0"/>
              </a:spcBef>
            </a:pPr>
            <a:r>
              <a:rPr lang="en-US" sz="2000" dirty="0"/>
              <a:t>I’m pretty sure I got most of the rest right</a:t>
            </a:r>
          </a:p>
          <a:p>
            <a:r>
              <a:rPr lang="en-US" sz="2400" dirty="0"/>
              <a:t>So what content strategy do you use?</a:t>
            </a:r>
          </a:p>
          <a:p>
            <a:pPr lvl="1">
              <a:spcBef>
                <a:spcPts val="0"/>
              </a:spcBef>
            </a:pPr>
            <a:r>
              <a:rPr lang="en-US" sz="2000" dirty="0"/>
              <a:t>Write lots of manual tests for </a:t>
            </a:r>
            <a:r>
              <a:rPr lang="en-US" sz="2000" dirty="0">
                <a:latin typeface="Times New Roman" panose="02020603050405020304" pitchFamily="18" charset="0"/>
                <a:cs typeface="Times New Roman" panose="02020603050405020304" pitchFamily="18" charset="0"/>
              </a:rPr>
              <a:t>∞</a:t>
            </a:r>
            <a:r>
              <a:rPr lang="en-US" sz="2000" dirty="0"/>
              <a:t>, none for </a:t>
            </a:r>
            <a:r>
              <a:rPr lang="en-US" sz="2000" dirty="0" err="1"/>
              <a:t>denorms</a:t>
            </a:r>
            <a:r>
              <a:rPr lang="en-US" sz="2000" dirty="0"/>
              <a:t>, a few for the rest, and you’re done?</a:t>
            </a:r>
          </a:p>
          <a:p>
            <a:r>
              <a:rPr lang="en-US" sz="2400" dirty="0"/>
              <a:t>Question: how much do you believe your favorite architect?</a:t>
            </a:r>
          </a:p>
          <a:p>
            <a:endParaRPr lang="en-US" dirty="0"/>
          </a:p>
        </p:txBody>
      </p:sp>
      <p:sp>
        <p:nvSpPr>
          <p:cNvPr id="4" name="Footer Placeholder 3">
            <a:extLst>
              <a:ext uri="{FF2B5EF4-FFF2-40B4-BE49-F238E27FC236}">
                <a16:creationId xmlns:a16="http://schemas.microsoft.com/office/drawing/2014/main" id="{A9CFFD58-B1AE-45E9-AFAA-FC77D6507AED}"/>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86380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E55-2734-4CB0-9778-40642B68D14B}"/>
              </a:ext>
            </a:extLst>
          </p:cNvPr>
          <p:cNvSpPr>
            <a:spLocks noGrp="1"/>
          </p:cNvSpPr>
          <p:nvPr>
            <p:ph type="title"/>
          </p:nvPr>
        </p:nvSpPr>
        <p:spPr/>
        <p:txBody>
          <a:bodyPr/>
          <a:lstStyle/>
          <a:p>
            <a:r>
              <a:rPr lang="en-US" dirty="0"/>
              <a:t>Trust or verify?</a:t>
            </a:r>
          </a:p>
        </p:txBody>
      </p:sp>
      <p:sp>
        <p:nvSpPr>
          <p:cNvPr id="3" name="Content Placeholder 2">
            <a:extLst>
              <a:ext uri="{FF2B5EF4-FFF2-40B4-BE49-F238E27FC236}">
                <a16:creationId xmlns:a16="http://schemas.microsoft.com/office/drawing/2014/main" id="{190C793D-0194-46B4-BB49-A6FB732B1A8B}"/>
              </a:ext>
            </a:extLst>
          </p:cNvPr>
          <p:cNvSpPr>
            <a:spLocks noGrp="1"/>
          </p:cNvSpPr>
          <p:nvPr>
            <p:ph idx="1"/>
          </p:nvPr>
        </p:nvSpPr>
        <p:spPr/>
        <p:txBody>
          <a:bodyPr/>
          <a:lstStyle/>
          <a:p>
            <a:r>
              <a:rPr lang="en-US" dirty="0"/>
              <a:t>How many tests did you believe you:</a:t>
            </a:r>
          </a:p>
          <a:p>
            <a:pPr lvl="1"/>
            <a:r>
              <a:rPr lang="en-US" dirty="0"/>
              <a:t>would ace and didn’t?</a:t>
            </a:r>
          </a:p>
          <a:p>
            <a:pPr lvl="1"/>
            <a:r>
              <a:rPr lang="en-US" dirty="0"/>
              <a:t>would fail and didn’t?</a:t>
            </a:r>
          </a:p>
          <a:p>
            <a:r>
              <a:rPr lang="en-US" dirty="0"/>
              <a:t>By and large, your guesses about preparedness were probably mostly correct</a:t>
            </a:r>
          </a:p>
          <a:p>
            <a:pPr lvl="1"/>
            <a:r>
              <a:rPr lang="en-US" dirty="0"/>
              <a:t>but would you bet project success on it?</a:t>
            </a:r>
          </a:p>
        </p:txBody>
      </p:sp>
      <p:sp>
        <p:nvSpPr>
          <p:cNvPr id="4" name="Footer Placeholder 3">
            <a:extLst>
              <a:ext uri="{FF2B5EF4-FFF2-40B4-BE49-F238E27FC236}">
                <a16:creationId xmlns:a16="http://schemas.microsoft.com/office/drawing/2014/main" id="{0B455A44-1F8D-49A4-8651-FEED002F2D7E}"/>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8193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8990-01B3-43F2-8C5A-1E26D0CA1F04}"/>
              </a:ext>
            </a:extLst>
          </p:cNvPr>
          <p:cNvSpPr>
            <a:spLocks noGrp="1"/>
          </p:cNvSpPr>
          <p:nvPr>
            <p:ph type="title"/>
          </p:nvPr>
        </p:nvSpPr>
        <p:spPr/>
        <p:txBody>
          <a:bodyPr/>
          <a:lstStyle/>
          <a:p>
            <a:r>
              <a:rPr lang="en-US" dirty="0"/>
              <a:t>Trust or verify?</a:t>
            </a:r>
          </a:p>
        </p:txBody>
      </p:sp>
      <p:sp>
        <p:nvSpPr>
          <p:cNvPr id="3" name="Content Placeholder 2">
            <a:extLst>
              <a:ext uri="{FF2B5EF4-FFF2-40B4-BE49-F238E27FC236}">
                <a16:creationId xmlns:a16="http://schemas.microsoft.com/office/drawing/2014/main" id="{535B3C51-4BBD-4BA8-8E63-7D025245621E}"/>
              </a:ext>
            </a:extLst>
          </p:cNvPr>
          <p:cNvSpPr>
            <a:spLocks noGrp="1"/>
          </p:cNvSpPr>
          <p:nvPr>
            <p:ph idx="1"/>
          </p:nvPr>
        </p:nvSpPr>
        <p:spPr>
          <a:xfrm>
            <a:off x="685800" y="1219200"/>
            <a:ext cx="7772400" cy="5029200"/>
          </a:xfrm>
        </p:spPr>
        <p:txBody>
          <a:bodyPr/>
          <a:lstStyle/>
          <a:p>
            <a:r>
              <a:rPr lang="en-US" dirty="0"/>
              <a:t>Wisdom though the ages</a:t>
            </a:r>
          </a:p>
          <a:p>
            <a:pPr lvl="1"/>
            <a:r>
              <a:rPr lang="en-US" dirty="0"/>
              <a:t>“The known unknowns are are things that we know we don’t know. But there are also unknown unknowns. There are things we don’t know we don’t know.” Donald Rumsfeld, 2002</a:t>
            </a:r>
          </a:p>
          <a:p>
            <a:pPr lvl="1"/>
            <a:r>
              <a:rPr lang="en-US" dirty="0"/>
              <a:t>“Insanity is doing the same thing and expecting different results”</a:t>
            </a:r>
          </a:p>
          <a:p>
            <a:pPr lvl="1"/>
            <a:r>
              <a:rPr lang="en-US" dirty="0"/>
              <a:t>“It’s the issues you didn’t predict that get you. You never know just what you don’t know until it’s too late</a:t>
            </a:r>
            <a:r>
              <a:rPr lang="en-US" dirty="0">
                <a:sym typeface="Wingdings" panose="05000000000000000000" pitchFamily="2" charset="2"/>
              </a:rPr>
              <a:t>.” Nobody in particular</a:t>
            </a:r>
          </a:p>
          <a:p>
            <a:r>
              <a:rPr lang="en-US" dirty="0"/>
              <a:t>But how do you translate this wisdom into resource allocation for FPU test content?</a:t>
            </a:r>
          </a:p>
          <a:p>
            <a:endParaRPr lang="en-US" dirty="0"/>
          </a:p>
        </p:txBody>
      </p:sp>
      <p:sp>
        <p:nvSpPr>
          <p:cNvPr id="4" name="Footer Placeholder 3">
            <a:extLst>
              <a:ext uri="{FF2B5EF4-FFF2-40B4-BE49-F238E27FC236}">
                <a16:creationId xmlns:a16="http://schemas.microsoft.com/office/drawing/2014/main" id="{CFA2728F-89BD-426A-AB60-D4B1EA1FFCA8}"/>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415518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5CAE-37CF-49EF-9118-0415809701E6}"/>
              </a:ext>
            </a:extLst>
          </p:cNvPr>
          <p:cNvSpPr>
            <a:spLocks noGrp="1"/>
          </p:cNvSpPr>
          <p:nvPr>
            <p:ph type="title"/>
          </p:nvPr>
        </p:nvSpPr>
        <p:spPr/>
        <p:txBody>
          <a:bodyPr/>
          <a:lstStyle/>
          <a:p>
            <a:r>
              <a:rPr lang="en-US" dirty="0"/>
              <a:t>Purely random?</a:t>
            </a:r>
          </a:p>
        </p:txBody>
      </p:sp>
      <p:sp>
        <p:nvSpPr>
          <p:cNvPr id="4" name="Footer Placeholder 3">
            <a:extLst>
              <a:ext uri="{FF2B5EF4-FFF2-40B4-BE49-F238E27FC236}">
                <a16:creationId xmlns:a16="http://schemas.microsoft.com/office/drawing/2014/main" id="{479BF7BD-9434-41E3-8A6F-C4B5B48A2CB5}"/>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7A771B68-1684-4A2A-98C8-9CF684D192C0}"/>
              </a:ext>
            </a:extLst>
          </p:cNvPr>
          <p:cNvSpPr txBox="1"/>
          <p:nvPr/>
        </p:nvSpPr>
        <p:spPr>
          <a:xfrm>
            <a:off x="1907133" y="5753100"/>
            <a:ext cx="1331786" cy="338554"/>
          </a:xfrm>
          <a:prstGeom prst="rect">
            <a:avLst/>
          </a:prstGeom>
          <a:noFill/>
        </p:spPr>
        <p:txBody>
          <a:bodyPr wrap="square" rtlCol="0">
            <a:spAutoFit/>
          </a:bodyPr>
          <a:lstStyle/>
          <a:p>
            <a:r>
              <a:rPr lang="en-US" sz="1600" dirty="0">
                <a:solidFill>
                  <a:srgbClr val="FFC000"/>
                </a:solidFill>
              </a:rPr>
              <a:t>-D </a:t>
            </a:r>
            <a:r>
              <a:rPr lang="en-US" sz="1600" dirty="0">
                <a:solidFill>
                  <a:srgbClr val="FF6464"/>
                </a:solidFill>
              </a:rPr>
              <a:t>-0</a:t>
            </a:r>
            <a:r>
              <a:rPr lang="en-US" sz="1600" dirty="0"/>
              <a:t> </a:t>
            </a:r>
            <a:r>
              <a:rPr lang="en-US" sz="1600" dirty="0">
                <a:solidFill>
                  <a:schemeClr val="accent1">
                    <a:lumMod val="40000"/>
                    <a:lumOff val="60000"/>
                  </a:schemeClr>
                </a:solidFill>
              </a:rPr>
              <a:t>+0</a:t>
            </a:r>
            <a:r>
              <a:rPr lang="en-US" sz="1600" dirty="0"/>
              <a:t> </a:t>
            </a:r>
            <a:r>
              <a:rPr lang="en-US" sz="1600" dirty="0">
                <a:solidFill>
                  <a:schemeClr val="accent1">
                    <a:lumMod val="75000"/>
                  </a:schemeClr>
                </a:solidFill>
              </a:rPr>
              <a:t>+D</a:t>
            </a:r>
          </a:p>
        </p:txBody>
      </p:sp>
      <p:sp>
        <p:nvSpPr>
          <p:cNvPr id="6" name="TextBox 5">
            <a:extLst>
              <a:ext uri="{FF2B5EF4-FFF2-40B4-BE49-F238E27FC236}">
                <a16:creationId xmlns:a16="http://schemas.microsoft.com/office/drawing/2014/main" id="{66FE3666-7353-48F1-AE0D-4E9EF7C83288}"/>
              </a:ext>
            </a:extLst>
          </p:cNvPr>
          <p:cNvSpPr txBox="1"/>
          <p:nvPr/>
        </p:nvSpPr>
        <p:spPr>
          <a:xfrm>
            <a:off x="4334092" y="5712023"/>
            <a:ext cx="847508" cy="307777"/>
          </a:xfrm>
          <a:prstGeom prst="rect">
            <a:avLst/>
          </a:prstGeom>
          <a:noFill/>
        </p:spPr>
        <p:txBody>
          <a:bodyPr wrap="square" rtlCol="0">
            <a:spAutoFit/>
          </a:bodyPr>
          <a:lstStyle/>
          <a:p>
            <a:r>
              <a:rPr lang="en-US" sz="1400" dirty="0">
                <a:solidFill>
                  <a:srgbClr val="006600"/>
                </a:solidFill>
              </a:rPr>
              <a:t>+</a:t>
            </a:r>
            <a:r>
              <a:rPr lang="en-US" sz="1400" dirty="0">
                <a:solidFill>
                  <a:srgbClr val="006600"/>
                </a:solidFill>
                <a:cs typeface="Times New Roman" panose="02020603050405020304" pitchFamily="18" charset="0"/>
              </a:rPr>
              <a:t>∞ </a:t>
            </a:r>
            <a:r>
              <a:rPr lang="en-US" sz="1400" dirty="0" err="1">
                <a:solidFill>
                  <a:srgbClr val="7030A0"/>
                </a:solidFill>
                <a:cs typeface="Times New Roman" panose="02020603050405020304" pitchFamily="18" charset="0"/>
              </a:rPr>
              <a:t>NaN</a:t>
            </a:r>
            <a:endParaRPr lang="en-US" sz="1400" dirty="0">
              <a:solidFill>
                <a:srgbClr val="7030A0"/>
              </a:solidFill>
            </a:endParaRPr>
          </a:p>
        </p:txBody>
      </p:sp>
      <p:sp>
        <p:nvSpPr>
          <p:cNvPr id="7" name="TextBox 6">
            <a:extLst>
              <a:ext uri="{FF2B5EF4-FFF2-40B4-BE49-F238E27FC236}">
                <a16:creationId xmlns:a16="http://schemas.microsoft.com/office/drawing/2014/main" id="{3C8FFF5F-013F-46FE-A2A6-1EF8AA32A92E}"/>
              </a:ext>
            </a:extLst>
          </p:cNvPr>
          <p:cNvSpPr txBox="1"/>
          <p:nvPr/>
        </p:nvSpPr>
        <p:spPr>
          <a:xfrm>
            <a:off x="76200" y="5712023"/>
            <a:ext cx="914400" cy="307777"/>
          </a:xfrm>
          <a:prstGeom prst="rect">
            <a:avLst/>
          </a:prstGeom>
          <a:noFill/>
        </p:spPr>
        <p:txBody>
          <a:bodyPr wrap="square" rtlCol="0">
            <a:spAutoFit/>
          </a:bodyPr>
          <a:lstStyle/>
          <a:p>
            <a:r>
              <a:rPr lang="en-US" sz="1400" dirty="0" err="1">
                <a:solidFill>
                  <a:srgbClr val="7030A0"/>
                </a:solidFill>
                <a:cs typeface="Times New Roman" panose="02020603050405020304" pitchFamily="18" charset="0"/>
              </a:rPr>
              <a:t>NaN</a:t>
            </a:r>
            <a:r>
              <a:rPr lang="en-US" sz="1400" dirty="0">
                <a:cs typeface="Times New Roman" panose="02020603050405020304" pitchFamily="18" charset="0"/>
              </a:rPr>
              <a:t> </a:t>
            </a:r>
            <a:r>
              <a:rPr lang="en-US" sz="1400" dirty="0">
                <a:solidFill>
                  <a:srgbClr val="FF0000"/>
                </a:solidFill>
                <a:cs typeface="Times New Roman" panose="02020603050405020304" pitchFamily="18" charset="0"/>
              </a:rPr>
              <a:t>-∞</a:t>
            </a:r>
            <a:endParaRPr lang="en-US" sz="1400" dirty="0">
              <a:solidFill>
                <a:srgbClr val="FF0000"/>
              </a:solidFill>
            </a:endParaRPr>
          </a:p>
        </p:txBody>
      </p:sp>
      <p:grpSp>
        <p:nvGrpSpPr>
          <p:cNvPr id="8" name="Group 7">
            <a:extLst>
              <a:ext uri="{FF2B5EF4-FFF2-40B4-BE49-F238E27FC236}">
                <a16:creationId xmlns:a16="http://schemas.microsoft.com/office/drawing/2014/main" id="{03C7CAB0-FD47-4EDD-A075-B76799AD2917}"/>
              </a:ext>
            </a:extLst>
          </p:cNvPr>
          <p:cNvGrpSpPr/>
          <p:nvPr/>
        </p:nvGrpSpPr>
        <p:grpSpPr>
          <a:xfrm>
            <a:off x="381000" y="1455420"/>
            <a:ext cx="4297680" cy="4308532"/>
            <a:chOff x="2514600" y="1455420"/>
            <a:chExt cx="4297680" cy="4308532"/>
          </a:xfrm>
        </p:grpSpPr>
        <p:sp>
          <p:nvSpPr>
            <p:cNvPr id="9" name="Rectangle 8">
              <a:extLst>
                <a:ext uri="{FF2B5EF4-FFF2-40B4-BE49-F238E27FC236}">
                  <a16:creationId xmlns:a16="http://schemas.microsoft.com/office/drawing/2014/main" id="{B98F9361-EBA9-4FA5-B279-BB306B5FD5BF}"/>
                </a:ext>
              </a:extLst>
            </p:cNvPr>
            <p:cNvSpPr/>
            <p:nvPr/>
          </p:nvSpPr>
          <p:spPr>
            <a:xfrm>
              <a:off x="2514600" y="1455420"/>
              <a:ext cx="4297680" cy="4297680"/>
            </a:xfrm>
            <a:prstGeom prst="rect">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A31BFD-C15D-4937-85D2-35C233F53C4F}"/>
                </a:ext>
              </a:extLst>
            </p:cNvPr>
            <p:cNvSpPr/>
            <p:nvPr/>
          </p:nvSpPr>
          <p:spPr>
            <a:xfrm>
              <a:off x="4576771" y="1466272"/>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BD2E26-185A-4541-8B13-0BED4AE2F6BD}"/>
                </a:ext>
              </a:extLst>
            </p:cNvPr>
            <p:cNvSpPr/>
            <p:nvPr/>
          </p:nvSpPr>
          <p:spPr>
            <a:xfrm>
              <a:off x="4651628" y="1466272"/>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FF541-2344-48CF-83F2-1BD5793DB87C}"/>
                </a:ext>
              </a:extLst>
            </p:cNvPr>
            <p:cNvSpPr/>
            <p:nvPr/>
          </p:nvSpPr>
          <p:spPr>
            <a:xfrm>
              <a:off x="4727828" y="1466272"/>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0BB833-50ED-428A-B6F7-52B235561AC2}"/>
                </a:ext>
              </a:extLst>
            </p:cNvPr>
            <p:cNvSpPr/>
            <p:nvPr/>
          </p:nvSpPr>
          <p:spPr>
            <a:xfrm>
              <a:off x="4504262" y="1466272"/>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16AA36-AF70-4483-9294-2BCBC8752F77}"/>
                </a:ext>
              </a:extLst>
            </p:cNvPr>
            <p:cNvSpPr/>
            <p:nvPr/>
          </p:nvSpPr>
          <p:spPr>
            <a:xfrm>
              <a:off x="6649720" y="1466272"/>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0CBCF5-6574-4803-9612-E5D045E0798F}"/>
                </a:ext>
              </a:extLst>
            </p:cNvPr>
            <p:cNvSpPr/>
            <p:nvPr/>
          </p:nvSpPr>
          <p:spPr>
            <a:xfrm>
              <a:off x="6725920"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F8495A-B613-4D5E-93C2-BA28C9F9A17D}"/>
                </a:ext>
              </a:extLst>
            </p:cNvPr>
            <p:cNvSpPr/>
            <p:nvPr/>
          </p:nvSpPr>
          <p:spPr>
            <a:xfrm>
              <a:off x="2530353" y="1466272"/>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C55BB8-7BD4-4718-B8EF-5C8196688981}"/>
                </a:ext>
              </a:extLst>
            </p:cNvPr>
            <p:cNvSpPr/>
            <p:nvPr/>
          </p:nvSpPr>
          <p:spPr>
            <a:xfrm>
              <a:off x="2606553" y="1466272"/>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316CC95F-A3D9-4027-9D05-B690DD6E73B2}"/>
              </a:ext>
            </a:extLst>
          </p:cNvPr>
          <p:cNvGrpSpPr/>
          <p:nvPr/>
        </p:nvGrpSpPr>
        <p:grpSpPr>
          <a:xfrm>
            <a:off x="384392" y="1467832"/>
            <a:ext cx="4297680" cy="4268339"/>
            <a:chOff x="228600" y="1204473"/>
            <a:chExt cx="4297680" cy="4268339"/>
          </a:xfrm>
        </p:grpSpPr>
        <p:sp>
          <p:nvSpPr>
            <p:cNvPr id="19" name="Rectangle 18">
              <a:extLst>
                <a:ext uri="{FF2B5EF4-FFF2-40B4-BE49-F238E27FC236}">
                  <a16:creationId xmlns:a16="http://schemas.microsoft.com/office/drawing/2014/main" id="{EF3027EA-B336-485D-841D-5A2AF15344F7}"/>
                </a:ext>
              </a:extLst>
            </p:cNvPr>
            <p:cNvSpPr/>
            <p:nvPr/>
          </p:nvSpPr>
          <p:spPr>
            <a:xfrm rot="5400000">
              <a:off x="2341054" y="1138437"/>
              <a:ext cx="72772" cy="4297680"/>
            </a:xfrm>
            <a:prstGeom prst="rect">
              <a:avLst/>
            </a:prstGeom>
            <a:solidFill>
              <a:srgbClr val="FF6464"/>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6D7B0B-2F4A-4DD8-A12B-DFB85DAAA728}"/>
                </a:ext>
              </a:extLst>
            </p:cNvPr>
            <p:cNvSpPr/>
            <p:nvPr/>
          </p:nvSpPr>
          <p:spPr>
            <a:xfrm rot="5400000">
              <a:off x="2341054" y="1213294"/>
              <a:ext cx="72772" cy="4297680"/>
            </a:xfrm>
            <a:prstGeom prst="rect">
              <a:avLst/>
            </a:prstGeom>
            <a:solidFill>
              <a:schemeClr val="accent1">
                <a:lumMod val="40000"/>
                <a:lumOff val="60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47BDD9-5621-4891-B228-5588EF11BA50}"/>
                </a:ext>
              </a:extLst>
            </p:cNvPr>
            <p:cNvSpPr/>
            <p:nvPr/>
          </p:nvSpPr>
          <p:spPr>
            <a:xfrm rot="5400000">
              <a:off x="2341054" y="1289494"/>
              <a:ext cx="72772" cy="4297680"/>
            </a:xfrm>
            <a:prstGeom prst="rect">
              <a:avLst/>
            </a:prstGeom>
            <a:solidFill>
              <a:schemeClr val="accent1">
                <a:lumMod val="75000"/>
              </a:schemeClr>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CE002C-D039-4AFB-AB56-CAF08C76524D}"/>
                </a:ext>
              </a:extLst>
            </p:cNvPr>
            <p:cNvSpPr/>
            <p:nvPr/>
          </p:nvSpPr>
          <p:spPr>
            <a:xfrm rot="5400000">
              <a:off x="2341054" y="1065928"/>
              <a:ext cx="72772" cy="4297680"/>
            </a:xfrm>
            <a:prstGeom prst="rect">
              <a:avLst/>
            </a:prstGeom>
            <a:solidFill>
              <a:srgbClr val="FFC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B6918D-97AF-49AB-8263-A61FE664F8AC}"/>
                </a:ext>
              </a:extLst>
            </p:cNvPr>
            <p:cNvSpPr/>
            <p:nvPr/>
          </p:nvSpPr>
          <p:spPr>
            <a:xfrm rot="5400000">
              <a:off x="2341054" y="3211386"/>
              <a:ext cx="72772" cy="4297680"/>
            </a:xfrm>
            <a:prstGeom prst="rect">
              <a:avLst/>
            </a:prstGeom>
            <a:solidFill>
              <a:srgbClr val="008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C692FA0-1E2E-4DBD-8AF8-9CCD8F35A35B}"/>
                </a:ext>
              </a:extLst>
            </p:cNvPr>
            <p:cNvSpPr/>
            <p:nvPr/>
          </p:nvSpPr>
          <p:spPr>
            <a:xfrm rot="5400000">
              <a:off x="2341054" y="3287586"/>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7E3604-C71A-4ED5-92AD-6B036FEB0A2E}"/>
                </a:ext>
              </a:extLst>
            </p:cNvPr>
            <p:cNvSpPr/>
            <p:nvPr/>
          </p:nvSpPr>
          <p:spPr>
            <a:xfrm rot="5400000">
              <a:off x="2341054" y="-907981"/>
              <a:ext cx="72772" cy="4297680"/>
            </a:xfrm>
            <a:prstGeom prst="rect">
              <a:avLst/>
            </a:prstGeom>
            <a:solidFill>
              <a:srgbClr val="7030A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075BA34-6314-41D9-98B7-4F8E2B006132}"/>
                </a:ext>
              </a:extLst>
            </p:cNvPr>
            <p:cNvSpPr/>
            <p:nvPr/>
          </p:nvSpPr>
          <p:spPr>
            <a:xfrm rot="5400000">
              <a:off x="2341054" y="-831781"/>
              <a:ext cx="72772" cy="4297680"/>
            </a:xfrm>
            <a:prstGeom prst="rect">
              <a:avLst/>
            </a:prstGeom>
            <a:solidFill>
              <a:srgbClr val="FF0000"/>
            </a:solidFill>
            <a:ln>
              <a:no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ontent Placeholder 2">
            <a:extLst>
              <a:ext uri="{FF2B5EF4-FFF2-40B4-BE49-F238E27FC236}">
                <a16:creationId xmlns:a16="http://schemas.microsoft.com/office/drawing/2014/main" id="{FFCFCBF9-622F-4764-BDEC-B79C9CD25C07}"/>
              </a:ext>
            </a:extLst>
          </p:cNvPr>
          <p:cNvSpPr>
            <a:spLocks noGrp="1"/>
          </p:cNvSpPr>
          <p:nvPr>
            <p:ph idx="1"/>
          </p:nvPr>
        </p:nvSpPr>
        <p:spPr>
          <a:xfrm>
            <a:off x="4724400" y="1371600"/>
            <a:ext cx="4297680" cy="4720054"/>
          </a:xfrm>
        </p:spPr>
        <p:txBody>
          <a:bodyPr/>
          <a:lstStyle/>
          <a:p>
            <a:r>
              <a:rPr lang="en-US" dirty="0"/>
              <a:t>Pick purely random operands, operations?</a:t>
            </a:r>
          </a:p>
          <a:p>
            <a:pPr lvl="1">
              <a:spcBef>
                <a:spcPts val="0"/>
              </a:spcBef>
            </a:pPr>
            <a:r>
              <a:rPr lang="en-US" dirty="0"/>
              <a:t>Would that work well?</a:t>
            </a:r>
          </a:p>
          <a:p>
            <a:r>
              <a:rPr lang="en-US" dirty="0"/>
              <a:t>Rarely hits corner cases</a:t>
            </a:r>
          </a:p>
          <a:p>
            <a:pPr lvl="1">
              <a:spcBef>
                <a:spcPts val="0"/>
              </a:spcBef>
            </a:pPr>
            <a:r>
              <a:rPr lang="en-US" dirty="0"/>
              <a:t>2</a:t>
            </a:r>
            <a:r>
              <a:rPr lang="en-US" baseline="30000" dirty="0"/>
              <a:t>32</a:t>
            </a:r>
            <a:r>
              <a:rPr lang="en-US" dirty="0"/>
              <a:t> choices for each operand</a:t>
            </a:r>
          </a:p>
          <a:p>
            <a:pPr lvl="1">
              <a:spcBef>
                <a:spcPts val="0"/>
              </a:spcBef>
            </a:pPr>
            <a:r>
              <a:rPr lang="en-US" dirty="0"/>
              <a:t>odds of picking 0, </a:t>
            </a:r>
            <a:r>
              <a:rPr lang="en-US" dirty="0">
                <a:cs typeface="Times New Roman" panose="02020603050405020304" pitchFamily="18" charset="0"/>
              </a:rPr>
              <a:t>∞</a:t>
            </a:r>
            <a:r>
              <a:rPr lang="en-US" dirty="0"/>
              <a:t>, </a:t>
            </a:r>
            <a:r>
              <a:rPr lang="en-US" dirty="0" err="1"/>
              <a:t>NaN</a:t>
            </a:r>
            <a:r>
              <a:rPr lang="en-US" dirty="0"/>
              <a:t> are very low</a:t>
            </a:r>
          </a:p>
          <a:p>
            <a:pPr lvl="1">
              <a:spcBef>
                <a:spcPts val="0"/>
              </a:spcBef>
            </a:pPr>
            <a:r>
              <a:rPr lang="en-US" dirty="0"/>
              <a:t>odds of fleshing out corner cases of these values with a purely random approach are vanishingly low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168258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fade">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animEffect transition="in" filter="fade">
                                      <p:cBhvr>
                                        <p:cTn id="15" dur="500"/>
                                        <p:tgtEl>
                                          <p:spTgt spid="2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xEl>
                                              <p:pRg st="4" end="4"/>
                                            </p:txEl>
                                          </p:spTgt>
                                        </p:tgtEl>
                                        <p:attrNameLst>
                                          <p:attrName>style.visibility</p:attrName>
                                        </p:attrNameLst>
                                      </p:cBhvr>
                                      <p:to>
                                        <p:strVal val="visible"/>
                                      </p:to>
                                    </p:set>
                                    <p:animEffect transition="in" filter="fade">
                                      <p:cBhvr>
                                        <p:cTn id="18" dur="500"/>
                                        <p:tgtEl>
                                          <p:spTgt spid="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xEl>
                                              <p:pRg st="5" end="5"/>
                                            </p:txEl>
                                          </p:spTgt>
                                        </p:tgtEl>
                                        <p:attrNameLst>
                                          <p:attrName>style.visibility</p:attrName>
                                        </p:attrNameLst>
                                      </p:cBhvr>
                                      <p:to>
                                        <p:strVal val="visible"/>
                                      </p:to>
                                    </p:set>
                                    <p:animEffect transition="in" filter="fade">
                                      <p:cBhvr>
                                        <p:cTn id="23"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 Joel Grodstein</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1676400"/>
            <a:ext cx="5181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033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E7F2-0331-464B-9029-AE99E63AE14E}"/>
              </a:ext>
            </a:extLst>
          </p:cNvPr>
          <p:cNvSpPr>
            <a:spLocks noGrp="1"/>
          </p:cNvSpPr>
          <p:nvPr>
            <p:ph type="title"/>
          </p:nvPr>
        </p:nvSpPr>
        <p:spPr/>
        <p:txBody>
          <a:bodyPr/>
          <a:lstStyle/>
          <a:p>
            <a:r>
              <a:rPr lang="en-US" dirty="0"/>
              <a:t>Knobs &amp; weights</a:t>
            </a:r>
          </a:p>
        </p:txBody>
      </p:sp>
      <p:sp>
        <p:nvSpPr>
          <p:cNvPr id="3" name="Content Placeholder 2">
            <a:extLst>
              <a:ext uri="{FF2B5EF4-FFF2-40B4-BE49-F238E27FC236}">
                <a16:creationId xmlns:a16="http://schemas.microsoft.com/office/drawing/2014/main" id="{0E0C3D67-92AD-4456-9BB6-995A00E6A856}"/>
              </a:ext>
            </a:extLst>
          </p:cNvPr>
          <p:cNvSpPr>
            <a:spLocks noGrp="1"/>
          </p:cNvSpPr>
          <p:nvPr>
            <p:ph idx="1"/>
          </p:nvPr>
        </p:nvSpPr>
        <p:spPr>
          <a:xfrm>
            <a:off x="660400" y="1219200"/>
            <a:ext cx="7772400" cy="4800600"/>
          </a:xfrm>
        </p:spPr>
        <p:txBody>
          <a:bodyPr/>
          <a:lstStyle/>
          <a:p>
            <a:r>
              <a:rPr lang="en-US" dirty="0"/>
              <a:t>Pick operand</a:t>
            </a:r>
          </a:p>
          <a:p>
            <a:pPr lvl="1">
              <a:spcBef>
                <a:spcPts val="0"/>
              </a:spcBef>
            </a:pPr>
            <a:r>
              <a:rPr lang="en-US" i="1" dirty="0" err="1"/>
              <a:t>denorm_frac</a:t>
            </a:r>
            <a:r>
              <a:rPr lang="en-US" i="1" dirty="0"/>
              <a:t> </a:t>
            </a:r>
            <a:r>
              <a:rPr lang="en-US" dirty="0"/>
              <a:t>odds of being a </a:t>
            </a:r>
            <a:r>
              <a:rPr lang="en-US" dirty="0" err="1"/>
              <a:t>denorm</a:t>
            </a:r>
            <a:endParaRPr lang="en-US" dirty="0"/>
          </a:p>
          <a:p>
            <a:pPr lvl="1">
              <a:spcBef>
                <a:spcPts val="0"/>
              </a:spcBef>
            </a:pPr>
            <a:r>
              <a:rPr lang="en-US" i="1" dirty="0" err="1"/>
              <a:t>special_frac</a:t>
            </a:r>
            <a:r>
              <a:rPr lang="en-US" i="1" dirty="0"/>
              <a:t> </a:t>
            </a:r>
            <a:r>
              <a:rPr lang="en-US" dirty="0"/>
              <a:t>odds of being </a:t>
            </a:r>
            <a:r>
              <a:rPr lang="en-US" dirty="0" err="1"/>
              <a:t>NaN</a:t>
            </a:r>
            <a:r>
              <a:rPr lang="en-US" dirty="0"/>
              <a:t>, </a:t>
            </a:r>
            <a:r>
              <a:rPr lang="en-US" dirty="0">
                <a:latin typeface="Times New Roman" panose="02020603050405020304" pitchFamily="18" charset="0"/>
                <a:cs typeface="Times New Roman" panose="02020603050405020304" pitchFamily="18" charset="0"/>
              </a:rPr>
              <a:t>∞, 0</a:t>
            </a:r>
          </a:p>
          <a:p>
            <a:pPr lvl="1">
              <a:spcBef>
                <a:spcPts val="0"/>
              </a:spcBef>
            </a:pPr>
            <a:r>
              <a:rPr lang="en-US" dirty="0">
                <a:latin typeface="Times New Roman" panose="02020603050405020304" pitchFamily="18" charset="0"/>
                <a:cs typeface="Times New Roman" panose="02020603050405020304" pitchFamily="18" charset="0"/>
              </a:rPr>
              <a:t>else a “normal” float</a:t>
            </a:r>
          </a:p>
          <a:p>
            <a:pPr lvl="1">
              <a:spcBef>
                <a:spcPts val="0"/>
              </a:spcBef>
            </a:pPr>
            <a:r>
              <a:rPr lang="en-US" dirty="0">
                <a:latin typeface="Times New Roman" panose="02020603050405020304" pitchFamily="18" charset="0"/>
                <a:cs typeface="Times New Roman" panose="02020603050405020304" pitchFamily="18" charset="0"/>
              </a:rPr>
              <a:t>then p</a:t>
            </a:r>
            <a:r>
              <a:rPr lang="en-US" dirty="0"/>
              <a:t>ick exact operand randomly</a:t>
            </a:r>
          </a:p>
          <a:p>
            <a:r>
              <a:rPr lang="en-US" dirty="0"/>
              <a:t> Pick operation</a:t>
            </a:r>
          </a:p>
          <a:p>
            <a:pPr lvl="1">
              <a:spcBef>
                <a:spcPts val="0"/>
              </a:spcBef>
            </a:pPr>
            <a:r>
              <a:rPr lang="en-US" i="1" dirty="0" err="1"/>
              <a:t>add_frac</a:t>
            </a:r>
            <a:r>
              <a:rPr lang="en-US" dirty="0"/>
              <a:t>, </a:t>
            </a:r>
            <a:r>
              <a:rPr lang="en-US" i="1" dirty="0" err="1"/>
              <a:t>divide_frac</a:t>
            </a:r>
            <a:r>
              <a:rPr lang="en-US" dirty="0"/>
              <a:t>, etc.</a:t>
            </a:r>
          </a:p>
          <a:p>
            <a:r>
              <a:rPr lang="en-US" dirty="0"/>
              <a:t>These controls are called </a:t>
            </a:r>
            <a:r>
              <a:rPr lang="en-US" i="1" dirty="0"/>
              <a:t>knobs</a:t>
            </a:r>
            <a:r>
              <a:rPr lang="en-US" dirty="0"/>
              <a:t> or </a:t>
            </a:r>
            <a:r>
              <a:rPr lang="en-US" i="1" dirty="0"/>
              <a:t>weights</a:t>
            </a:r>
          </a:p>
          <a:p>
            <a:pPr lvl="1">
              <a:spcBef>
                <a:spcPts val="0"/>
              </a:spcBef>
            </a:pPr>
            <a:r>
              <a:rPr lang="en-US" dirty="0"/>
              <a:t>give you high-level control of your randomness</a:t>
            </a:r>
          </a:p>
          <a:p>
            <a:pPr lvl="1">
              <a:spcBef>
                <a:spcPts val="0"/>
              </a:spcBef>
            </a:pPr>
            <a:r>
              <a:rPr lang="en-US" dirty="0"/>
              <a:t>tailor them to your needs</a:t>
            </a:r>
          </a:p>
          <a:p>
            <a:endParaRPr lang="en-US" dirty="0"/>
          </a:p>
        </p:txBody>
      </p:sp>
      <p:sp>
        <p:nvSpPr>
          <p:cNvPr id="4" name="Footer Placeholder 3">
            <a:extLst>
              <a:ext uri="{FF2B5EF4-FFF2-40B4-BE49-F238E27FC236}">
                <a16:creationId xmlns:a16="http://schemas.microsoft.com/office/drawing/2014/main" id="{5C625D49-4BE5-4D1E-ADF0-1939C7858BBC}"/>
              </a:ext>
            </a:extLst>
          </p:cNvPr>
          <p:cNvSpPr>
            <a:spLocks noGrp="1"/>
          </p:cNvSpPr>
          <p:nvPr>
            <p:ph type="ftr" sz="quarter" idx="11"/>
          </p:nvPr>
        </p:nvSpPr>
        <p:spPr/>
        <p:txBody>
          <a:bodyPr/>
          <a:lstStyle/>
          <a:p>
            <a:pPr>
              <a:defRPr/>
            </a:pPr>
            <a:r>
              <a:rPr lang="en-US"/>
              <a:t>Verification Joel Grodstein</a:t>
            </a:r>
            <a:endParaRPr lang="en-US" dirty="0"/>
          </a:p>
        </p:txBody>
      </p:sp>
      <p:sp>
        <p:nvSpPr>
          <p:cNvPr id="5" name="Right Brace 4">
            <a:extLst>
              <a:ext uri="{FF2B5EF4-FFF2-40B4-BE49-F238E27FC236}">
                <a16:creationId xmlns:a16="http://schemas.microsoft.com/office/drawing/2014/main" id="{541BA89E-E232-43BB-BB22-886CA17726D3}"/>
              </a:ext>
            </a:extLst>
          </p:cNvPr>
          <p:cNvSpPr/>
          <p:nvPr/>
        </p:nvSpPr>
        <p:spPr>
          <a:xfrm>
            <a:off x="5334000" y="1752600"/>
            <a:ext cx="1752600" cy="1066800"/>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2243A80-AA5E-421E-9B2E-08C9A575F1AF}"/>
              </a:ext>
            </a:extLst>
          </p:cNvPr>
          <p:cNvSpPr txBox="1"/>
          <p:nvPr/>
        </p:nvSpPr>
        <p:spPr>
          <a:xfrm>
            <a:off x="6259871" y="1831032"/>
            <a:ext cx="2057400" cy="461665"/>
          </a:xfrm>
          <a:prstGeom prst="rect">
            <a:avLst/>
          </a:prstGeom>
          <a:noFill/>
        </p:spPr>
        <p:txBody>
          <a:bodyPr wrap="square" rtlCol="0">
            <a:spAutoFit/>
          </a:bodyPr>
          <a:lstStyle/>
          <a:p>
            <a:r>
              <a:rPr lang="en-US" dirty="0">
                <a:solidFill>
                  <a:schemeClr val="accent2"/>
                </a:solidFill>
              </a:rPr>
              <a:t>First pick class</a:t>
            </a:r>
          </a:p>
        </p:txBody>
      </p:sp>
      <p:sp>
        <p:nvSpPr>
          <p:cNvPr id="7" name="Right Brace 6">
            <a:extLst>
              <a:ext uri="{FF2B5EF4-FFF2-40B4-BE49-F238E27FC236}">
                <a16:creationId xmlns:a16="http://schemas.microsoft.com/office/drawing/2014/main" id="{FDE819BE-6287-4803-BB6B-943C75685C6A}"/>
              </a:ext>
            </a:extLst>
          </p:cNvPr>
          <p:cNvSpPr/>
          <p:nvPr/>
        </p:nvSpPr>
        <p:spPr>
          <a:xfrm>
            <a:off x="5334000" y="2819400"/>
            <a:ext cx="1752600" cy="461665"/>
          </a:xfrm>
          <a:prstGeom prst="rightBrac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9DCDEB-4A9C-459A-86BA-6A29CECABB53}"/>
              </a:ext>
            </a:extLst>
          </p:cNvPr>
          <p:cNvSpPr txBox="1"/>
          <p:nvPr/>
        </p:nvSpPr>
        <p:spPr>
          <a:xfrm>
            <a:off x="6259870" y="2974032"/>
            <a:ext cx="2223729" cy="461665"/>
          </a:xfrm>
          <a:prstGeom prst="rect">
            <a:avLst/>
          </a:prstGeom>
          <a:noFill/>
        </p:spPr>
        <p:txBody>
          <a:bodyPr wrap="square" rtlCol="0">
            <a:spAutoFit/>
          </a:bodyPr>
          <a:lstStyle/>
          <a:p>
            <a:r>
              <a:rPr lang="en-US" dirty="0">
                <a:solidFill>
                  <a:schemeClr val="accent2"/>
                </a:solidFill>
              </a:rPr>
              <a:t>Then pick value</a:t>
            </a:r>
          </a:p>
        </p:txBody>
      </p:sp>
    </p:spTree>
    <p:extLst>
      <p:ext uri="{BB962C8B-B14F-4D97-AF65-F5344CB8AC3E}">
        <p14:creationId xmlns:p14="http://schemas.microsoft.com/office/powerpoint/2010/main" val="46568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EF9A-399E-4EC9-B31A-9D73DB0900F2}"/>
              </a:ext>
            </a:extLst>
          </p:cNvPr>
          <p:cNvSpPr>
            <a:spLocks noGrp="1"/>
          </p:cNvSpPr>
          <p:nvPr>
            <p:ph type="title"/>
          </p:nvPr>
        </p:nvSpPr>
        <p:spPr/>
        <p:txBody>
          <a:bodyPr/>
          <a:lstStyle/>
          <a:p>
            <a:pPr>
              <a:spcBef>
                <a:spcPts val="0"/>
              </a:spcBef>
            </a:pPr>
            <a:r>
              <a:rPr lang="en-US" dirty="0"/>
              <a:t>In-class e</a:t>
            </a:r>
            <a:r>
              <a:rPr lang="en-US" kern="0" dirty="0"/>
              <a:t>xercise</a:t>
            </a:r>
          </a:p>
        </p:txBody>
      </p:sp>
      <p:sp>
        <p:nvSpPr>
          <p:cNvPr id="3" name="Content Placeholder 2">
            <a:extLst>
              <a:ext uri="{FF2B5EF4-FFF2-40B4-BE49-F238E27FC236}">
                <a16:creationId xmlns:a16="http://schemas.microsoft.com/office/drawing/2014/main" id="{1088C6BC-2C58-4045-80AD-B449112D7B96}"/>
              </a:ext>
            </a:extLst>
          </p:cNvPr>
          <p:cNvSpPr>
            <a:spLocks noGrp="1"/>
          </p:cNvSpPr>
          <p:nvPr>
            <p:ph idx="1"/>
          </p:nvPr>
        </p:nvSpPr>
        <p:spPr>
          <a:xfrm>
            <a:off x="457200" y="1447800"/>
            <a:ext cx="3962400" cy="3886200"/>
          </a:xfrm>
          <a:ln>
            <a:solidFill>
              <a:schemeClr val="accent2"/>
            </a:solidFill>
          </a:ln>
        </p:spPr>
        <p:txBody>
          <a:bodyPr/>
          <a:lstStyle/>
          <a:p>
            <a:r>
              <a:rPr lang="en-US" sz="2400" dirty="0"/>
              <a:t>Perhaps the architect says:</a:t>
            </a:r>
          </a:p>
          <a:p>
            <a:pPr lvl="1">
              <a:spcBef>
                <a:spcPts val="0"/>
              </a:spcBef>
            </a:pPr>
            <a:r>
              <a:rPr lang="en-US" sz="2000" dirty="0"/>
              <a:t>I love that denormal stuff; all those special cases were really interesting &amp; I know I got it right</a:t>
            </a:r>
          </a:p>
          <a:p>
            <a:pPr lvl="1">
              <a:spcBef>
                <a:spcPts val="0"/>
              </a:spcBef>
            </a:pPr>
            <a:r>
              <a:rPr lang="en-US" sz="2000" dirty="0"/>
              <a:t>I hate infinity, honestly I just wrote some junk to make my coding deadlines &amp; it’s probably buggy</a:t>
            </a:r>
          </a:p>
          <a:p>
            <a:pPr lvl="1">
              <a:spcBef>
                <a:spcPts val="0"/>
              </a:spcBef>
            </a:pPr>
            <a:r>
              <a:rPr lang="en-US" sz="2000" dirty="0"/>
              <a:t>I’m pretty sure I got most of the rest right</a:t>
            </a:r>
          </a:p>
          <a:p>
            <a:endParaRPr lang="en-US" dirty="0"/>
          </a:p>
        </p:txBody>
      </p:sp>
      <p:sp>
        <p:nvSpPr>
          <p:cNvPr id="4" name="Footer Placeholder 3">
            <a:extLst>
              <a:ext uri="{FF2B5EF4-FFF2-40B4-BE49-F238E27FC236}">
                <a16:creationId xmlns:a16="http://schemas.microsoft.com/office/drawing/2014/main" id="{A9CFFD58-B1AE-45E9-AFAA-FC77D6507AED}"/>
              </a:ext>
            </a:extLst>
          </p:cNvPr>
          <p:cNvSpPr>
            <a:spLocks noGrp="1"/>
          </p:cNvSpPr>
          <p:nvPr>
            <p:ph type="ftr" sz="quarter" idx="11"/>
          </p:nvPr>
        </p:nvSpPr>
        <p:spPr/>
        <p:txBody>
          <a:bodyPr/>
          <a:lstStyle/>
          <a:p>
            <a:pPr>
              <a:defRPr/>
            </a:pPr>
            <a:r>
              <a:rPr lang="en-US"/>
              <a:t>Verification Joel Grodstein</a:t>
            </a:r>
            <a:endParaRPr lang="en-US" dirty="0"/>
          </a:p>
        </p:txBody>
      </p:sp>
      <p:sp>
        <p:nvSpPr>
          <p:cNvPr id="5" name="Content Placeholder 2">
            <a:extLst>
              <a:ext uri="{FF2B5EF4-FFF2-40B4-BE49-F238E27FC236}">
                <a16:creationId xmlns:a16="http://schemas.microsoft.com/office/drawing/2014/main" id="{C861823F-2027-4137-9869-3E2AFB20304D}"/>
              </a:ext>
            </a:extLst>
          </p:cNvPr>
          <p:cNvSpPr txBox="1">
            <a:spLocks/>
          </p:cNvSpPr>
          <p:nvPr/>
        </p:nvSpPr>
        <p:spPr bwMode="auto">
          <a:xfrm>
            <a:off x="5029202" y="1447801"/>
            <a:ext cx="3784598" cy="388619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kern="0" dirty="0"/>
              <a:t>Pick operand</a:t>
            </a:r>
          </a:p>
          <a:p>
            <a:pPr lvl="1">
              <a:spcBef>
                <a:spcPts val="0"/>
              </a:spcBef>
            </a:pPr>
            <a:r>
              <a:rPr lang="en-US" sz="2000" i="1" kern="0" dirty="0" err="1"/>
              <a:t>denorm_frac</a:t>
            </a:r>
            <a:r>
              <a:rPr lang="en-US" sz="2000" i="1" kern="0" dirty="0"/>
              <a:t> </a:t>
            </a:r>
            <a:r>
              <a:rPr lang="en-US" sz="2000" kern="0" dirty="0"/>
              <a:t>odds of being a </a:t>
            </a:r>
            <a:r>
              <a:rPr lang="en-US" sz="2000" kern="0" dirty="0" err="1"/>
              <a:t>denorm</a:t>
            </a:r>
            <a:endParaRPr lang="en-US" sz="2000" kern="0" dirty="0"/>
          </a:p>
          <a:p>
            <a:pPr lvl="1">
              <a:spcBef>
                <a:spcPts val="0"/>
              </a:spcBef>
            </a:pPr>
            <a:r>
              <a:rPr lang="en-US" sz="2000" i="1" kern="0" dirty="0" err="1"/>
              <a:t>special_frac</a:t>
            </a:r>
            <a:r>
              <a:rPr lang="en-US" sz="2000" i="1" kern="0" dirty="0"/>
              <a:t> </a:t>
            </a:r>
            <a:r>
              <a:rPr lang="en-US" sz="2000" kern="0" dirty="0"/>
              <a:t>odds of being </a:t>
            </a:r>
            <a:r>
              <a:rPr lang="en-US" sz="2000" kern="0" dirty="0" err="1"/>
              <a:t>NaN</a:t>
            </a:r>
            <a:r>
              <a:rPr lang="en-US" sz="2000" kern="0" dirty="0"/>
              <a:t>, </a:t>
            </a:r>
            <a:r>
              <a:rPr lang="en-US" sz="2000" kern="0" dirty="0">
                <a:cs typeface="Times New Roman" panose="02020603050405020304" pitchFamily="18" charset="0"/>
              </a:rPr>
              <a:t>∞, 0</a:t>
            </a:r>
          </a:p>
          <a:p>
            <a:pPr lvl="1">
              <a:spcBef>
                <a:spcPts val="0"/>
              </a:spcBef>
            </a:pPr>
            <a:r>
              <a:rPr lang="en-US" sz="2000" kern="0" dirty="0">
                <a:cs typeface="Times New Roman" panose="02020603050405020304" pitchFamily="18" charset="0"/>
              </a:rPr>
              <a:t>else a “normal” float</a:t>
            </a:r>
          </a:p>
          <a:p>
            <a:pPr lvl="1">
              <a:spcBef>
                <a:spcPts val="0"/>
              </a:spcBef>
            </a:pPr>
            <a:r>
              <a:rPr lang="en-US" sz="2000" kern="0" dirty="0">
                <a:cs typeface="Times New Roman" panose="02020603050405020304" pitchFamily="18" charset="0"/>
              </a:rPr>
              <a:t>then p</a:t>
            </a:r>
            <a:r>
              <a:rPr lang="en-US" sz="2000" kern="0" dirty="0"/>
              <a:t>ick exact operand randomly</a:t>
            </a:r>
          </a:p>
          <a:p>
            <a:r>
              <a:rPr lang="en-US" sz="2400" kern="0" dirty="0"/>
              <a:t> Pick operation:</a:t>
            </a:r>
          </a:p>
          <a:p>
            <a:pPr lvl="1">
              <a:spcBef>
                <a:spcPts val="0"/>
              </a:spcBef>
            </a:pPr>
            <a:r>
              <a:rPr lang="en-US" sz="2000" i="1" kern="0" dirty="0" err="1"/>
              <a:t>add_frac</a:t>
            </a:r>
            <a:r>
              <a:rPr lang="en-US" sz="2000" kern="0" dirty="0"/>
              <a:t>, </a:t>
            </a:r>
            <a:r>
              <a:rPr lang="en-US" sz="2000" i="1" kern="0" dirty="0" err="1"/>
              <a:t>divide_frac</a:t>
            </a:r>
            <a:r>
              <a:rPr lang="en-US" sz="2000" kern="0" dirty="0"/>
              <a:t>, etc.</a:t>
            </a:r>
          </a:p>
        </p:txBody>
      </p:sp>
      <p:sp>
        <p:nvSpPr>
          <p:cNvPr id="6" name="TextBox 5">
            <a:extLst>
              <a:ext uri="{FF2B5EF4-FFF2-40B4-BE49-F238E27FC236}">
                <a16:creationId xmlns:a16="http://schemas.microsoft.com/office/drawing/2014/main" id="{71B2D6D9-693E-4DB5-9CF0-D7C89EBAEE1F}"/>
              </a:ext>
            </a:extLst>
          </p:cNvPr>
          <p:cNvSpPr txBox="1"/>
          <p:nvPr/>
        </p:nvSpPr>
        <p:spPr>
          <a:xfrm>
            <a:off x="2286000" y="5562600"/>
            <a:ext cx="5029200" cy="584775"/>
          </a:xfrm>
          <a:prstGeom prst="rect">
            <a:avLst/>
          </a:prstGeom>
          <a:noFill/>
        </p:spPr>
        <p:txBody>
          <a:bodyPr wrap="square" rtlCol="0">
            <a:spAutoFit/>
          </a:bodyPr>
          <a:lstStyle/>
          <a:p>
            <a:r>
              <a:rPr lang="en-US" sz="3200" kern="0" dirty="0"/>
              <a:t>How will you set the knobs?</a:t>
            </a:r>
            <a:endParaRPr lang="en-US" sz="3200" dirty="0"/>
          </a:p>
        </p:txBody>
      </p:sp>
    </p:spTree>
    <p:extLst>
      <p:ext uri="{BB962C8B-B14F-4D97-AF65-F5344CB8AC3E}">
        <p14:creationId xmlns:p14="http://schemas.microsoft.com/office/powerpoint/2010/main" val="90981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 Joel Grodstein</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2667000"/>
            <a:ext cx="24384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599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C383-D77B-4583-A198-FFC2265A6942}"/>
              </a:ext>
            </a:extLst>
          </p:cNvPr>
          <p:cNvSpPr>
            <a:spLocks noGrp="1"/>
          </p:cNvSpPr>
          <p:nvPr>
            <p:ph type="title"/>
          </p:nvPr>
        </p:nvSpPr>
        <p:spPr/>
        <p:txBody>
          <a:bodyPr/>
          <a:lstStyle/>
          <a:p>
            <a:r>
              <a:rPr lang="en-US" dirty="0"/>
              <a:t>CPU testing</a:t>
            </a:r>
          </a:p>
        </p:txBody>
      </p:sp>
      <p:sp>
        <p:nvSpPr>
          <p:cNvPr id="3" name="Content Placeholder 2">
            <a:extLst>
              <a:ext uri="{FF2B5EF4-FFF2-40B4-BE49-F238E27FC236}">
                <a16:creationId xmlns:a16="http://schemas.microsoft.com/office/drawing/2014/main" id="{19B0731E-0DAC-45AB-8794-E0C68FC970AE}"/>
              </a:ext>
            </a:extLst>
          </p:cNvPr>
          <p:cNvSpPr>
            <a:spLocks noGrp="1"/>
          </p:cNvSpPr>
          <p:nvPr>
            <p:ph idx="1"/>
          </p:nvPr>
        </p:nvSpPr>
        <p:spPr>
          <a:xfrm>
            <a:off x="685800" y="1676400"/>
            <a:ext cx="7848600" cy="4419600"/>
          </a:xfrm>
        </p:spPr>
        <p:txBody>
          <a:bodyPr/>
          <a:lstStyle/>
          <a:p>
            <a:r>
              <a:rPr lang="en-US" dirty="0"/>
              <a:t>Designing an RCG for our simple FPU was easy </a:t>
            </a:r>
            <a:r>
              <a:rPr lang="en-US" dirty="0">
                <a:sym typeface="Wingdings" panose="05000000000000000000" pitchFamily="2" charset="2"/>
              </a:rPr>
              <a:t></a:t>
            </a:r>
          </a:p>
          <a:p>
            <a:pPr lvl="1">
              <a:spcBef>
                <a:spcPts val="0"/>
              </a:spcBef>
            </a:pPr>
            <a:r>
              <a:rPr lang="en-US" dirty="0">
                <a:sym typeface="Wingdings" panose="05000000000000000000" pitchFamily="2" charset="2"/>
              </a:rPr>
              <a:t>But a CPU is bigger &amp; more complex </a:t>
            </a:r>
          </a:p>
          <a:p>
            <a:pPr lvl="1">
              <a:spcBef>
                <a:spcPts val="0"/>
              </a:spcBef>
            </a:pPr>
            <a:r>
              <a:rPr lang="en-US" dirty="0">
                <a:sym typeface="Wingdings" panose="05000000000000000000" pitchFamily="2" charset="2"/>
              </a:rPr>
              <a:t>Can we do something similar?</a:t>
            </a:r>
            <a:endParaRPr lang="en-US" dirty="0"/>
          </a:p>
          <a:p>
            <a:r>
              <a:rPr lang="en-US" dirty="0"/>
              <a:t>What was the hardest part of EE126 design?</a:t>
            </a:r>
          </a:p>
          <a:p>
            <a:pPr lvl="1">
              <a:spcBef>
                <a:spcPts val="0"/>
              </a:spcBef>
            </a:pPr>
            <a:r>
              <a:rPr lang="en-US" dirty="0"/>
              <a:t>Pipeline stalls?</a:t>
            </a:r>
          </a:p>
          <a:p>
            <a:pPr lvl="1">
              <a:spcBef>
                <a:spcPts val="0"/>
              </a:spcBef>
            </a:pPr>
            <a:r>
              <a:rPr lang="en-US" dirty="0"/>
              <a:t>Forwarding?</a:t>
            </a:r>
          </a:p>
          <a:p>
            <a:pPr lvl="1">
              <a:spcBef>
                <a:spcPts val="0"/>
              </a:spcBef>
            </a:pPr>
            <a:r>
              <a:rPr lang="en-US" dirty="0"/>
              <a:t>Getting branches right?</a:t>
            </a:r>
          </a:p>
          <a:p>
            <a:r>
              <a:rPr lang="en-US" dirty="0"/>
              <a:t>Can we design a CPU RCG that generates tests roughly targeted at the buggy areas?</a:t>
            </a:r>
          </a:p>
          <a:p>
            <a:endParaRPr lang="en-US" dirty="0"/>
          </a:p>
          <a:p>
            <a:endParaRPr lang="en-US" dirty="0"/>
          </a:p>
        </p:txBody>
      </p:sp>
      <p:sp>
        <p:nvSpPr>
          <p:cNvPr id="4" name="Footer Placeholder 3">
            <a:extLst>
              <a:ext uri="{FF2B5EF4-FFF2-40B4-BE49-F238E27FC236}">
                <a16:creationId xmlns:a16="http://schemas.microsoft.com/office/drawing/2014/main" id="{C538FBB4-DBC9-4CAD-A120-B3832A2B02FE}"/>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BCE10C81-2F7D-49BC-9C3A-D20D1F8C3531}"/>
              </a:ext>
            </a:extLst>
          </p:cNvPr>
          <p:cNvSpPr txBox="1"/>
          <p:nvPr/>
        </p:nvSpPr>
        <p:spPr>
          <a:xfrm>
            <a:off x="6019800" y="3656789"/>
            <a:ext cx="2133600" cy="707886"/>
          </a:xfrm>
          <a:prstGeom prst="rect">
            <a:avLst/>
          </a:prstGeom>
          <a:noFill/>
        </p:spPr>
        <p:txBody>
          <a:bodyPr wrap="square" rtlCol="0">
            <a:spAutoFit/>
          </a:bodyPr>
          <a:lstStyle/>
          <a:p>
            <a:r>
              <a:rPr lang="en-US" sz="2000" dirty="0">
                <a:solidFill>
                  <a:schemeClr val="accent2"/>
                </a:solidFill>
              </a:rPr>
              <a:t>a.k.a. “most likely to have bugs!”</a:t>
            </a:r>
          </a:p>
        </p:txBody>
      </p:sp>
      <p:sp>
        <p:nvSpPr>
          <p:cNvPr id="6" name="Freeform: Shape 5">
            <a:extLst>
              <a:ext uri="{FF2B5EF4-FFF2-40B4-BE49-F238E27FC236}">
                <a16:creationId xmlns:a16="http://schemas.microsoft.com/office/drawing/2014/main" id="{932ED0FD-6C1F-4EB3-B975-ED43649A3F33}"/>
              </a:ext>
            </a:extLst>
          </p:cNvPr>
          <p:cNvSpPr/>
          <p:nvPr/>
        </p:nvSpPr>
        <p:spPr>
          <a:xfrm>
            <a:off x="3796145" y="3352800"/>
            <a:ext cx="2318328" cy="733383"/>
          </a:xfrm>
          <a:custGeom>
            <a:avLst/>
            <a:gdLst>
              <a:gd name="connsiteX0" fmla="*/ 2318328 w 2318328"/>
              <a:gd name="connsiteY0" fmla="*/ 655781 h 733383"/>
              <a:gd name="connsiteX1" fmla="*/ 895928 w 2318328"/>
              <a:gd name="connsiteY1" fmla="*/ 674254 h 733383"/>
              <a:gd name="connsiteX2" fmla="*/ 0 w 2318328"/>
              <a:gd name="connsiteY2" fmla="*/ 0 h 733383"/>
            </a:gdLst>
            <a:ahLst/>
            <a:cxnLst>
              <a:cxn ang="0">
                <a:pos x="connsiteX0" y="connsiteY0"/>
              </a:cxn>
              <a:cxn ang="0">
                <a:pos x="connsiteX1" y="connsiteY1"/>
              </a:cxn>
              <a:cxn ang="0">
                <a:pos x="connsiteX2" y="connsiteY2"/>
              </a:cxn>
            </a:cxnLst>
            <a:rect l="l" t="t" r="r" b="b"/>
            <a:pathLst>
              <a:path w="2318328" h="733383">
                <a:moveTo>
                  <a:pt x="2318328" y="655781"/>
                </a:moveTo>
                <a:cubicBezTo>
                  <a:pt x="1800322" y="719666"/>
                  <a:pt x="1282316" y="783551"/>
                  <a:pt x="895928" y="674254"/>
                </a:cubicBezTo>
                <a:cubicBezTo>
                  <a:pt x="509540" y="564957"/>
                  <a:pt x="254770" y="282478"/>
                  <a:pt x="0" y="0"/>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30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248F-4309-49A7-87B8-F1B3BF3ABD71}"/>
              </a:ext>
            </a:extLst>
          </p:cNvPr>
          <p:cNvSpPr>
            <a:spLocks noGrp="1"/>
          </p:cNvSpPr>
          <p:nvPr>
            <p:ph type="title"/>
          </p:nvPr>
        </p:nvSpPr>
        <p:spPr/>
        <p:txBody>
          <a:bodyPr/>
          <a:lstStyle/>
          <a:p>
            <a:r>
              <a:rPr lang="en-US" dirty="0"/>
              <a:t>RCG</a:t>
            </a:r>
          </a:p>
        </p:txBody>
      </p:sp>
      <p:sp>
        <p:nvSpPr>
          <p:cNvPr id="3" name="Content Placeholder 2">
            <a:extLst>
              <a:ext uri="{FF2B5EF4-FFF2-40B4-BE49-F238E27FC236}">
                <a16:creationId xmlns:a16="http://schemas.microsoft.com/office/drawing/2014/main" id="{CE6534A1-1778-4D59-9A4D-594A34192DC9}"/>
              </a:ext>
            </a:extLst>
          </p:cNvPr>
          <p:cNvSpPr>
            <a:spLocks noGrp="1"/>
          </p:cNvSpPr>
          <p:nvPr>
            <p:ph idx="1"/>
          </p:nvPr>
        </p:nvSpPr>
        <p:spPr/>
        <p:txBody>
          <a:bodyPr/>
          <a:lstStyle/>
          <a:p>
            <a:r>
              <a:rPr lang="en-US" dirty="0"/>
              <a:t>Can we build a </a:t>
            </a:r>
            <a:r>
              <a:rPr lang="en-US" i="1" dirty="0"/>
              <a:t>Random-Code Generator</a:t>
            </a:r>
            <a:r>
              <a:rPr lang="en-US" dirty="0"/>
              <a:t> (RCG)?</a:t>
            </a:r>
          </a:p>
          <a:p>
            <a:r>
              <a:rPr lang="en-US" dirty="0"/>
              <a:t>Start with a completely random sequence of instructions – any issues?</a:t>
            </a:r>
          </a:p>
          <a:p>
            <a:pPr lvl="1"/>
            <a:r>
              <a:rPr lang="en-US" dirty="0"/>
              <a:t>arithmetic:</a:t>
            </a:r>
          </a:p>
          <a:p>
            <a:pPr lvl="1">
              <a:spcBef>
                <a:spcPts val="1200"/>
              </a:spcBef>
            </a:pPr>
            <a:r>
              <a:rPr lang="en-US" dirty="0"/>
              <a:t>branches:</a:t>
            </a:r>
          </a:p>
          <a:p>
            <a:pPr lvl="1">
              <a:spcBef>
                <a:spcPts val="1200"/>
              </a:spcBef>
            </a:pPr>
            <a:r>
              <a:rPr lang="en-US" dirty="0"/>
              <a:t>memory:</a:t>
            </a:r>
          </a:p>
          <a:p>
            <a:r>
              <a:rPr lang="en-US" dirty="0"/>
              <a:t>So completely random testing isn’t great. Next idea?</a:t>
            </a:r>
          </a:p>
        </p:txBody>
      </p:sp>
      <p:sp>
        <p:nvSpPr>
          <p:cNvPr id="4" name="Footer Placeholder 3">
            <a:extLst>
              <a:ext uri="{FF2B5EF4-FFF2-40B4-BE49-F238E27FC236}">
                <a16:creationId xmlns:a16="http://schemas.microsoft.com/office/drawing/2014/main" id="{DA449A7F-1E3C-4288-8650-2C339072BB27}"/>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381C4303-DAE9-4DF2-9BB1-FEF619C21A58}"/>
              </a:ext>
            </a:extLst>
          </p:cNvPr>
          <p:cNvSpPr txBox="1"/>
          <p:nvPr/>
        </p:nvSpPr>
        <p:spPr>
          <a:xfrm>
            <a:off x="2895600" y="3110499"/>
            <a:ext cx="3657600" cy="461665"/>
          </a:xfrm>
          <a:prstGeom prst="rect">
            <a:avLst/>
          </a:prstGeom>
          <a:noFill/>
        </p:spPr>
        <p:txBody>
          <a:bodyPr wrap="square" rtlCol="0">
            <a:spAutoFit/>
          </a:bodyPr>
          <a:lstStyle/>
          <a:p>
            <a:r>
              <a:rPr lang="en-US" dirty="0"/>
              <a:t>what about divide by zero?</a:t>
            </a:r>
          </a:p>
        </p:txBody>
      </p:sp>
      <p:sp>
        <p:nvSpPr>
          <p:cNvPr id="6" name="TextBox 5">
            <a:extLst>
              <a:ext uri="{FF2B5EF4-FFF2-40B4-BE49-F238E27FC236}">
                <a16:creationId xmlns:a16="http://schemas.microsoft.com/office/drawing/2014/main" id="{B1A86B1D-CF22-4CF9-A3CD-284ACA12B02C}"/>
              </a:ext>
            </a:extLst>
          </p:cNvPr>
          <p:cNvSpPr txBox="1"/>
          <p:nvPr/>
        </p:nvSpPr>
        <p:spPr>
          <a:xfrm>
            <a:off x="2895600" y="3475180"/>
            <a:ext cx="5943600" cy="830997"/>
          </a:xfrm>
          <a:prstGeom prst="rect">
            <a:avLst/>
          </a:prstGeom>
          <a:noFill/>
        </p:spPr>
        <p:txBody>
          <a:bodyPr wrap="square" rtlCol="0">
            <a:spAutoFit/>
          </a:bodyPr>
          <a:lstStyle/>
          <a:p>
            <a:r>
              <a:rPr lang="en-US" dirty="0"/>
              <a:t>what about infinite loops? And how do we know if the test passed?</a:t>
            </a:r>
          </a:p>
        </p:txBody>
      </p:sp>
      <p:sp>
        <p:nvSpPr>
          <p:cNvPr id="7" name="TextBox 6">
            <a:extLst>
              <a:ext uri="{FF2B5EF4-FFF2-40B4-BE49-F238E27FC236}">
                <a16:creationId xmlns:a16="http://schemas.microsoft.com/office/drawing/2014/main" id="{DC12302F-20AB-45AE-8EAB-368DD76D8BF3}"/>
              </a:ext>
            </a:extLst>
          </p:cNvPr>
          <p:cNvSpPr txBox="1"/>
          <p:nvPr/>
        </p:nvSpPr>
        <p:spPr>
          <a:xfrm>
            <a:off x="2895600" y="4160980"/>
            <a:ext cx="5334000" cy="461665"/>
          </a:xfrm>
          <a:prstGeom prst="rect">
            <a:avLst/>
          </a:prstGeom>
          <a:noFill/>
        </p:spPr>
        <p:txBody>
          <a:bodyPr wrap="square" rtlCol="0">
            <a:spAutoFit/>
          </a:bodyPr>
          <a:lstStyle/>
          <a:p>
            <a:r>
              <a:rPr lang="en-US" dirty="0"/>
              <a:t>load before store </a:t>
            </a:r>
            <a:r>
              <a:rPr lang="en-US" dirty="0">
                <a:cs typeface="Times New Roman" panose="02020603050405020304" pitchFamily="18" charset="0"/>
              </a:rPr>
              <a:t>→</a:t>
            </a:r>
            <a:r>
              <a:rPr lang="en-US" dirty="0"/>
              <a:t> unpredictable results</a:t>
            </a:r>
          </a:p>
        </p:txBody>
      </p:sp>
    </p:spTree>
    <p:extLst>
      <p:ext uri="{BB962C8B-B14F-4D97-AF65-F5344CB8AC3E}">
        <p14:creationId xmlns:p14="http://schemas.microsoft.com/office/powerpoint/2010/main" val="378901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248F-4309-49A7-87B8-F1B3BF3ABD71}"/>
              </a:ext>
            </a:extLst>
          </p:cNvPr>
          <p:cNvSpPr>
            <a:spLocks noGrp="1"/>
          </p:cNvSpPr>
          <p:nvPr>
            <p:ph type="title"/>
          </p:nvPr>
        </p:nvSpPr>
        <p:spPr/>
        <p:txBody>
          <a:bodyPr/>
          <a:lstStyle/>
          <a:p>
            <a:r>
              <a:rPr lang="en-US" dirty="0"/>
              <a:t>Exercise: can you fix the issues?</a:t>
            </a:r>
          </a:p>
        </p:txBody>
      </p:sp>
      <p:sp>
        <p:nvSpPr>
          <p:cNvPr id="3" name="Content Placeholder 2">
            <a:extLst>
              <a:ext uri="{FF2B5EF4-FFF2-40B4-BE49-F238E27FC236}">
                <a16:creationId xmlns:a16="http://schemas.microsoft.com/office/drawing/2014/main" id="{CE6534A1-1778-4D59-9A4D-594A34192DC9}"/>
              </a:ext>
            </a:extLst>
          </p:cNvPr>
          <p:cNvSpPr>
            <a:spLocks noGrp="1"/>
          </p:cNvSpPr>
          <p:nvPr>
            <p:ph idx="1"/>
          </p:nvPr>
        </p:nvSpPr>
        <p:spPr>
          <a:xfrm>
            <a:off x="685800" y="2189016"/>
            <a:ext cx="7772400" cy="3886200"/>
          </a:xfrm>
        </p:spPr>
        <p:txBody>
          <a:bodyPr/>
          <a:lstStyle/>
          <a:p>
            <a:r>
              <a:rPr lang="en-US" dirty="0"/>
              <a:t>Start with a completely random sequence of instructions – any issues?</a:t>
            </a:r>
          </a:p>
          <a:p>
            <a:pPr lvl="1"/>
            <a:r>
              <a:rPr lang="en-US" dirty="0"/>
              <a:t>arithmetic:</a:t>
            </a:r>
          </a:p>
          <a:p>
            <a:pPr lvl="1">
              <a:spcBef>
                <a:spcPts val="1200"/>
              </a:spcBef>
            </a:pPr>
            <a:r>
              <a:rPr lang="en-US" dirty="0"/>
              <a:t>branches:</a:t>
            </a:r>
          </a:p>
          <a:p>
            <a:pPr lvl="1">
              <a:spcBef>
                <a:spcPts val="1200"/>
              </a:spcBef>
            </a:pPr>
            <a:r>
              <a:rPr lang="en-US" dirty="0"/>
              <a:t>memory:</a:t>
            </a:r>
          </a:p>
        </p:txBody>
      </p:sp>
      <p:sp>
        <p:nvSpPr>
          <p:cNvPr id="4" name="Footer Placeholder 3">
            <a:extLst>
              <a:ext uri="{FF2B5EF4-FFF2-40B4-BE49-F238E27FC236}">
                <a16:creationId xmlns:a16="http://schemas.microsoft.com/office/drawing/2014/main" id="{DA449A7F-1E3C-4288-8650-2C339072BB27}"/>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381C4303-DAE9-4DF2-9BB1-FEF619C21A58}"/>
              </a:ext>
            </a:extLst>
          </p:cNvPr>
          <p:cNvSpPr txBox="1"/>
          <p:nvPr/>
        </p:nvSpPr>
        <p:spPr>
          <a:xfrm>
            <a:off x="2895600" y="3110499"/>
            <a:ext cx="3657600" cy="461665"/>
          </a:xfrm>
          <a:prstGeom prst="rect">
            <a:avLst/>
          </a:prstGeom>
          <a:noFill/>
        </p:spPr>
        <p:txBody>
          <a:bodyPr wrap="square" rtlCol="0">
            <a:spAutoFit/>
          </a:bodyPr>
          <a:lstStyle/>
          <a:p>
            <a:r>
              <a:rPr lang="en-US" dirty="0"/>
              <a:t>what about divide by zero?</a:t>
            </a:r>
          </a:p>
        </p:txBody>
      </p:sp>
      <p:sp>
        <p:nvSpPr>
          <p:cNvPr id="6" name="TextBox 5">
            <a:extLst>
              <a:ext uri="{FF2B5EF4-FFF2-40B4-BE49-F238E27FC236}">
                <a16:creationId xmlns:a16="http://schemas.microsoft.com/office/drawing/2014/main" id="{B1A86B1D-CF22-4CF9-A3CD-284ACA12B02C}"/>
              </a:ext>
            </a:extLst>
          </p:cNvPr>
          <p:cNvSpPr txBox="1"/>
          <p:nvPr/>
        </p:nvSpPr>
        <p:spPr>
          <a:xfrm>
            <a:off x="2895600" y="3475180"/>
            <a:ext cx="5943600" cy="830997"/>
          </a:xfrm>
          <a:prstGeom prst="rect">
            <a:avLst/>
          </a:prstGeom>
          <a:noFill/>
        </p:spPr>
        <p:txBody>
          <a:bodyPr wrap="square" rtlCol="0">
            <a:spAutoFit/>
          </a:bodyPr>
          <a:lstStyle/>
          <a:p>
            <a:r>
              <a:rPr lang="en-US" dirty="0"/>
              <a:t>what about infinite loops? And how do we know if the test passed?</a:t>
            </a:r>
          </a:p>
        </p:txBody>
      </p:sp>
      <p:sp>
        <p:nvSpPr>
          <p:cNvPr id="7" name="TextBox 6">
            <a:extLst>
              <a:ext uri="{FF2B5EF4-FFF2-40B4-BE49-F238E27FC236}">
                <a16:creationId xmlns:a16="http://schemas.microsoft.com/office/drawing/2014/main" id="{DC12302F-20AB-45AE-8EAB-368DD76D8BF3}"/>
              </a:ext>
            </a:extLst>
          </p:cNvPr>
          <p:cNvSpPr txBox="1"/>
          <p:nvPr/>
        </p:nvSpPr>
        <p:spPr>
          <a:xfrm>
            <a:off x="2895600" y="4160980"/>
            <a:ext cx="5334000" cy="461665"/>
          </a:xfrm>
          <a:prstGeom prst="rect">
            <a:avLst/>
          </a:prstGeom>
          <a:noFill/>
        </p:spPr>
        <p:txBody>
          <a:bodyPr wrap="square" rtlCol="0">
            <a:spAutoFit/>
          </a:bodyPr>
          <a:lstStyle/>
          <a:p>
            <a:r>
              <a:rPr lang="en-US" dirty="0"/>
              <a:t>load before store </a:t>
            </a:r>
            <a:r>
              <a:rPr lang="en-US" dirty="0">
                <a:cs typeface="Times New Roman" panose="02020603050405020304" pitchFamily="18" charset="0"/>
              </a:rPr>
              <a:t>→</a:t>
            </a:r>
            <a:r>
              <a:rPr lang="en-US" dirty="0"/>
              <a:t> unpredictable results</a:t>
            </a:r>
          </a:p>
        </p:txBody>
      </p:sp>
      <p:sp>
        <p:nvSpPr>
          <p:cNvPr id="8" name="TextBox 7">
            <a:extLst>
              <a:ext uri="{FF2B5EF4-FFF2-40B4-BE49-F238E27FC236}">
                <a16:creationId xmlns:a16="http://schemas.microsoft.com/office/drawing/2014/main" id="{4EDDD509-845F-4954-B4A4-39ED1D34F951}"/>
              </a:ext>
            </a:extLst>
          </p:cNvPr>
          <p:cNvSpPr txBox="1"/>
          <p:nvPr/>
        </p:nvSpPr>
        <p:spPr>
          <a:xfrm>
            <a:off x="1981200" y="5105400"/>
            <a:ext cx="5334000" cy="830997"/>
          </a:xfrm>
          <a:prstGeom prst="rect">
            <a:avLst/>
          </a:prstGeom>
          <a:noFill/>
        </p:spPr>
        <p:txBody>
          <a:bodyPr wrap="square" rtlCol="0">
            <a:spAutoFit/>
          </a:bodyPr>
          <a:lstStyle/>
          <a:p>
            <a:r>
              <a:rPr lang="en-US" dirty="0"/>
              <a:t>Can you </a:t>
            </a:r>
            <a:r>
              <a:rPr lang="en-US" i="1" dirty="0"/>
              <a:t>slightly</a:t>
            </a:r>
            <a:r>
              <a:rPr lang="en-US" dirty="0"/>
              <a:t> modify the random code sequences to avoid these problems? </a:t>
            </a:r>
          </a:p>
        </p:txBody>
      </p:sp>
    </p:spTree>
    <p:extLst>
      <p:ext uri="{BB962C8B-B14F-4D97-AF65-F5344CB8AC3E}">
        <p14:creationId xmlns:p14="http://schemas.microsoft.com/office/powerpoint/2010/main" val="406221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061C-53EA-403A-AA10-293A5968A644}"/>
              </a:ext>
            </a:extLst>
          </p:cNvPr>
          <p:cNvSpPr>
            <a:spLocks noGrp="1"/>
          </p:cNvSpPr>
          <p:nvPr>
            <p:ph type="title"/>
          </p:nvPr>
        </p:nvSpPr>
        <p:spPr/>
        <p:txBody>
          <a:bodyPr/>
          <a:lstStyle/>
          <a:p>
            <a:r>
              <a:rPr lang="en-US" dirty="0"/>
              <a:t>Exercise: can you fix the issues?</a:t>
            </a:r>
          </a:p>
        </p:txBody>
      </p:sp>
      <p:sp>
        <p:nvSpPr>
          <p:cNvPr id="3" name="Content Placeholder 2">
            <a:extLst>
              <a:ext uri="{FF2B5EF4-FFF2-40B4-BE49-F238E27FC236}">
                <a16:creationId xmlns:a16="http://schemas.microsoft.com/office/drawing/2014/main" id="{9FD79DB8-F8A0-4F19-BF7E-0FA48E05A7B6}"/>
              </a:ext>
            </a:extLst>
          </p:cNvPr>
          <p:cNvSpPr>
            <a:spLocks noGrp="1"/>
          </p:cNvSpPr>
          <p:nvPr>
            <p:ph idx="1"/>
          </p:nvPr>
        </p:nvSpPr>
        <p:spPr>
          <a:xfrm>
            <a:off x="685800" y="1371600"/>
            <a:ext cx="7772400" cy="4800600"/>
          </a:xfrm>
        </p:spPr>
        <p:txBody>
          <a:bodyPr/>
          <a:lstStyle/>
          <a:p>
            <a:endParaRPr lang="en-US" sz="2400" dirty="0"/>
          </a:p>
          <a:p>
            <a:r>
              <a:rPr lang="en-US" sz="2400" dirty="0"/>
              <a:t>Arithmetic: can do random ops, and then…</a:t>
            </a:r>
          </a:p>
          <a:p>
            <a:pPr lvl="1">
              <a:spcBef>
                <a:spcPts val="0"/>
              </a:spcBef>
            </a:pPr>
            <a:r>
              <a:rPr lang="en-US" sz="2000" dirty="0"/>
              <a:t>throw away the divide-by-zero and similar tests</a:t>
            </a:r>
          </a:p>
          <a:p>
            <a:pPr lvl="1">
              <a:spcBef>
                <a:spcPts val="0"/>
              </a:spcBef>
            </a:pPr>
            <a:r>
              <a:rPr lang="en-US" sz="2000" dirty="0"/>
              <a:t>They should be a small fraction of all tests</a:t>
            </a:r>
          </a:p>
          <a:p>
            <a:r>
              <a:rPr lang="en-US" sz="2400" dirty="0"/>
              <a:t>Branches</a:t>
            </a:r>
          </a:p>
          <a:p>
            <a:pPr lvl="1">
              <a:spcBef>
                <a:spcPts val="0"/>
              </a:spcBef>
            </a:pPr>
            <a:r>
              <a:rPr lang="en-US" sz="2000" dirty="0"/>
              <a:t>analyze the random programs, remove infinite loops?</a:t>
            </a:r>
          </a:p>
          <a:p>
            <a:pPr lvl="1">
              <a:spcBef>
                <a:spcPts val="0"/>
              </a:spcBef>
            </a:pPr>
            <a:r>
              <a:rPr lang="en-US" sz="2000" dirty="0"/>
              <a:t>and put different loads after each branch path?</a:t>
            </a:r>
          </a:p>
          <a:p>
            <a:r>
              <a:rPr lang="en-US" sz="2400" dirty="0"/>
              <a:t>Memory</a:t>
            </a:r>
          </a:p>
          <a:p>
            <a:pPr lvl="1">
              <a:spcBef>
                <a:spcPts val="0"/>
              </a:spcBef>
            </a:pPr>
            <a:r>
              <a:rPr lang="en-US" sz="2000" dirty="0"/>
              <a:t>Do loads in </a:t>
            </a:r>
            <a:r>
              <a:rPr lang="en-US" sz="2000" dirty="0" err="1"/>
              <a:t>store+load</a:t>
            </a:r>
            <a:r>
              <a:rPr lang="en-US" sz="2000" dirty="0"/>
              <a:t> pairs</a:t>
            </a:r>
          </a:p>
          <a:p>
            <a:pPr lvl="1">
              <a:spcBef>
                <a:spcPts val="0"/>
              </a:spcBef>
            </a:pPr>
            <a:r>
              <a:rPr lang="en-US" sz="2000" dirty="0"/>
              <a:t>Move them randomly but always put the store first</a:t>
            </a:r>
          </a:p>
          <a:p>
            <a:pPr>
              <a:spcBef>
                <a:spcPts val="0"/>
              </a:spcBef>
            </a:pPr>
            <a:r>
              <a:rPr lang="en-US" sz="2400" dirty="0"/>
              <a:t>Are the fixes starting to sound a bit algorithmic rather than random?</a:t>
            </a:r>
          </a:p>
          <a:p>
            <a:pPr lvl="1">
              <a:spcBef>
                <a:spcPts val="0"/>
              </a:spcBef>
            </a:pPr>
            <a:r>
              <a:rPr lang="en-US" sz="2000" dirty="0"/>
              <a:t>Yes! We call that a </a:t>
            </a:r>
            <a:r>
              <a:rPr lang="en-US" sz="2000" i="1" dirty="0"/>
              <a:t>template</a:t>
            </a:r>
            <a:endParaRPr lang="en-US" sz="2000" dirty="0"/>
          </a:p>
          <a:p>
            <a:endParaRPr lang="en-US" dirty="0"/>
          </a:p>
        </p:txBody>
      </p:sp>
      <p:sp>
        <p:nvSpPr>
          <p:cNvPr id="4" name="Footer Placeholder 3">
            <a:extLst>
              <a:ext uri="{FF2B5EF4-FFF2-40B4-BE49-F238E27FC236}">
                <a16:creationId xmlns:a16="http://schemas.microsoft.com/office/drawing/2014/main" id="{90C767F1-6185-4F59-8FD7-CD5C5217EFCA}"/>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30229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C0407-72FC-44E1-839C-1F8FDA5D3AD0}"/>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2943621-51AA-4A8E-BA05-E77B50549CF1}"/>
              </a:ext>
            </a:extLst>
          </p:cNvPr>
          <p:cNvSpPr>
            <a:spLocks noGrp="1"/>
          </p:cNvSpPr>
          <p:nvPr>
            <p:ph idx="1"/>
          </p:nvPr>
        </p:nvSpPr>
        <p:spPr/>
        <p:txBody>
          <a:bodyPr/>
          <a:lstStyle/>
          <a:p>
            <a:r>
              <a:rPr lang="en-US" dirty="0"/>
              <a:t>We really want our same FPU strategy</a:t>
            </a:r>
          </a:p>
          <a:p>
            <a:pPr lvl="1"/>
            <a:r>
              <a:rPr lang="en-US" dirty="0"/>
              <a:t>target buggy areas</a:t>
            </a:r>
          </a:p>
          <a:p>
            <a:pPr lvl="1"/>
            <a:r>
              <a:rPr lang="en-US" dirty="0"/>
              <a:t>in proportion to expected bugginess</a:t>
            </a:r>
          </a:p>
          <a:p>
            <a:r>
              <a:rPr lang="en-US" dirty="0"/>
              <a:t>Random code won’t do that</a:t>
            </a:r>
          </a:p>
          <a:p>
            <a:r>
              <a:rPr lang="en-US" dirty="0"/>
              <a:t>More common approach</a:t>
            </a:r>
          </a:p>
          <a:p>
            <a:pPr lvl="1"/>
            <a:r>
              <a:rPr lang="en-US" dirty="0"/>
              <a:t>write a “template” program</a:t>
            </a:r>
          </a:p>
          <a:p>
            <a:pPr lvl="1"/>
            <a:r>
              <a:rPr lang="en-US" dirty="0"/>
              <a:t>randomize pieces of it</a:t>
            </a:r>
          </a:p>
        </p:txBody>
      </p:sp>
      <p:sp>
        <p:nvSpPr>
          <p:cNvPr id="4" name="Footer Placeholder 3">
            <a:extLst>
              <a:ext uri="{FF2B5EF4-FFF2-40B4-BE49-F238E27FC236}">
                <a16:creationId xmlns:a16="http://schemas.microsoft.com/office/drawing/2014/main" id="{0F5CB997-63A1-4A82-AD6D-F7B340263CB9}"/>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281302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316-6C12-4DE5-89EF-32F05F42CEA1}"/>
              </a:ext>
            </a:extLst>
          </p:cNvPr>
          <p:cNvSpPr>
            <a:spLocks noGrp="1"/>
          </p:cNvSpPr>
          <p:nvPr>
            <p:ph type="title"/>
          </p:nvPr>
        </p:nvSpPr>
        <p:spPr/>
        <p:txBody>
          <a:bodyPr/>
          <a:lstStyle/>
          <a:p>
            <a:r>
              <a:rPr lang="en-US" dirty="0"/>
              <a:t>St/</a:t>
            </a:r>
            <a:r>
              <a:rPr lang="en-US" dirty="0" err="1"/>
              <a:t>ld</a:t>
            </a:r>
            <a:r>
              <a:rPr lang="en-US" dirty="0"/>
              <a:t> template</a:t>
            </a:r>
          </a:p>
        </p:txBody>
      </p:sp>
      <p:sp>
        <p:nvSpPr>
          <p:cNvPr id="3" name="Content Placeholder 2">
            <a:extLst>
              <a:ext uri="{FF2B5EF4-FFF2-40B4-BE49-F238E27FC236}">
                <a16:creationId xmlns:a16="http://schemas.microsoft.com/office/drawing/2014/main" id="{DEC9D05E-6493-4CCF-91A9-98F8A7DED12D}"/>
              </a:ext>
            </a:extLst>
          </p:cNvPr>
          <p:cNvSpPr>
            <a:spLocks noGrp="1"/>
          </p:cNvSpPr>
          <p:nvPr>
            <p:ph idx="1"/>
          </p:nvPr>
        </p:nvSpPr>
        <p:spPr>
          <a:xfrm>
            <a:off x="685800" y="1428929"/>
            <a:ext cx="8153400" cy="3796942"/>
          </a:xfrm>
        </p:spPr>
        <p:txBody>
          <a:bodyPr/>
          <a:lstStyle/>
          <a:p>
            <a:r>
              <a:rPr lang="en-US" dirty="0"/>
              <a:t>We had reordered </a:t>
            </a:r>
            <a:r>
              <a:rPr lang="en-US" dirty="0" err="1"/>
              <a:t>st</a:t>
            </a:r>
            <a:r>
              <a:rPr lang="en-US" dirty="0"/>
              <a:t>/</a:t>
            </a:r>
            <a:r>
              <a:rPr lang="en-US" dirty="0" err="1"/>
              <a:t>ld</a:t>
            </a:r>
            <a:r>
              <a:rPr lang="en-US" dirty="0"/>
              <a:t> pairs; here’s another template </a:t>
            </a:r>
          </a:p>
          <a:p>
            <a:r>
              <a:rPr lang="en-US" dirty="0"/>
              <a:t>Pick </a:t>
            </a:r>
            <a:r>
              <a:rPr lang="en-US" i="1" dirty="0"/>
              <a:t>N</a:t>
            </a:r>
            <a:r>
              <a:rPr lang="en-US" baseline="-25000" dirty="0"/>
              <a:t>1</a:t>
            </a:r>
            <a:r>
              <a:rPr lang="en-US" dirty="0"/>
              <a:t> random addresses</a:t>
            </a:r>
          </a:p>
          <a:p>
            <a:r>
              <a:rPr lang="en-US" dirty="0"/>
              <a:t>Store random values </a:t>
            </a:r>
            <a:r>
              <a:rPr lang="en-US" dirty="0">
                <a:latin typeface="Times New Roman" panose="02020603050405020304" pitchFamily="18" charset="0"/>
                <a:cs typeface="Times New Roman" panose="02020603050405020304" pitchFamily="18" charset="0"/>
              </a:rPr>
              <a:t>→</a:t>
            </a:r>
            <a:r>
              <a:rPr lang="en-US" dirty="0"/>
              <a:t> all of them</a:t>
            </a:r>
          </a:p>
          <a:p>
            <a:r>
              <a:rPr lang="en-US" dirty="0"/>
              <a:t>Repeat </a:t>
            </a:r>
            <a:r>
              <a:rPr lang="en-US" i="1" dirty="0"/>
              <a:t>N</a:t>
            </a:r>
            <a:r>
              <a:rPr lang="en-US" baseline="-25000" dirty="0"/>
              <a:t>2</a:t>
            </a:r>
            <a:r>
              <a:rPr lang="en-US" dirty="0"/>
              <a:t> times:</a:t>
            </a:r>
          </a:p>
          <a:p>
            <a:pPr lvl="1"/>
            <a:r>
              <a:rPr lang="en-US" dirty="0"/>
              <a:t>pick one of the known addresses</a:t>
            </a:r>
          </a:p>
          <a:p>
            <a:pPr lvl="1"/>
            <a:r>
              <a:rPr lang="en-US" dirty="0" err="1"/>
              <a:t>Ld</a:t>
            </a:r>
            <a:r>
              <a:rPr lang="en-US" dirty="0"/>
              <a:t> </a:t>
            </a:r>
            <a:r>
              <a:rPr lang="en-US" dirty="0">
                <a:latin typeface="Times New Roman" panose="02020603050405020304" pitchFamily="18" charset="0"/>
                <a:cs typeface="Times New Roman" panose="02020603050405020304" pitchFamily="18" charset="0"/>
              </a:rPr>
              <a:t>→ </a:t>
            </a:r>
            <a:r>
              <a:rPr lang="en-US" dirty="0"/>
              <a:t>random register</a:t>
            </a:r>
          </a:p>
          <a:p>
            <a:pPr lvl="1"/>
            <a:r>
              <a:rPr lang="en-US" dirty="0"/>
              <a:t>Store a random known register </a:t>
            </a:r>
            <a:r>
              <a:rPr lang="en-US" dirty="0">
                <a:latin typeface="Times New Roman" panose="02020603050405020304" pitchFamily="18" charset="0"/>
                <a:cs typeface="Times New Roman" panose="02020603050405020304" pitchFamily="18" charset="0"/>
              </a:rPr>
              <a:t>→ random address</a:t>
            </a:r>
            <a:endParaRPr lang="en-US" dirty="0"/>
          </a:p>
          <a:p>
            <a:r>
              <a:rPr lang="en-US" dirty="0"/>
              <a:t>How might we check results?</a:t>
            </a:r>
          </a:p>
          <a:p>
            <a:endParaRPr lang="en-US" dirty="0"/>
          </a:p>
        </p:txBody>
      </p:sp>
      <p:sp>
        <p:nvSpPr>
          <p:cNvPr id="4" name="Footer Placeholder 3">
            <a:extLst>
              <a:ext uri="{FF2B5EF4-FFF2-40B4-BE49-F238E27FC236}">
                <a16:creationId xmlns:a16="http://schemas.microsoft.com/office/drawing/2014/main" id="{BA255BEC-4EC5-49BF-95A8-30064CF86260}"/>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5670BE0A-F48E-4870-A484-0F90CEDCD99D}"/>
              </a:ext>
            </a:extLst>
          </p:cNvPr>
          <p:cNvSpPr txBox="1"/>
          <p:nvPr/>
        </p:nvSpPr>
        <p:spPr>
          <a:xfrm>
            <a:off x="5105400" y="5105400"/>
            <a:ext cx="2669307" cy="830997"/>
          </a:xfrm>
          <a:prstGeom prst="rect">
            <a:avLst/>
          </a:prstGeom>
          <a:noFill/>
        </p:spPr>
        <p:txBody>
          <a:bodyPr wrap="square" rtlCol="0">
            <a:spAutoFit/>
          </a:bodyPr>
          <a:lstStyle/>
          <a:p>
            <a:pPr algn="ctr"/>
            <a:r>
              <a:rPr lang="en-US" dirty="0">
                <a:solidFill>
                  <a:schemeClr val="accent2"/>
                </a:solidFill>
              </a:rPr>
              <a:t>now there are more known addresses</a:t>
            </a:r>
          </a:p>
        </p:txBody>
      </p:sp>
      <p:sp>
        <p:nvSpPr>
          <p:cNvPr id="7" name="TextBox 6">
            <a:extLst>
              <a:ext uri="{FF2B5EF4-FFF2-40B4-BE49-F238E27FC236}">
                <a16:creationId xmlns:a16="http://schemas.microsoft.com/office/drawing/2014/main" id="{7A909C9D-FCF7-408F-AD31-4F03690E5A1A}"/>
              </a:ext>
            </a:extLst>
          </p:cNvPr>
          <p:cNvSpPr txBox="1"/>
          <p:nvPr/>
        </p:nvSpPr>
        <p:spPr>
          <a:xfrm>
            <a:off x="6398491" y="2895600"/>
            <a:ext cx="1981200" cy="1200329"/>
          </a:xfrm>
          <a:prstGeom prst="rect">
            <a:avLst/>
          </a:prstGeom>
          <a:noFill/>
        </p:spPr>
        <p:txBody>
          <a:bodyPr wrap="square" rtlCol="0">
            <a:spAutoFit/>
          </a:bodyPr>
          <a:lstStyle/>
          <a:p>
            <a:pPr algn="ctr"/>
            <a:r>
              <a:rPr lang="en-US" dirty="0">
                <a:solidFill>
                  <a:schemeClr val="accent2"/>
                </a:solidFill>
              </a:rPr>
              <a:t>now there are more known registers</a:t>
            </a:r>
          </a:p>
        </p:txBody>
      </p:sp>
      <p:cxnSp>
        <p:nvCxnSpPr>
          <p:cNvPr id="9" name="Straight Arrow Connector 8">
            <a:extLst>
              <a:ext uri="{FF2B5EF4-FFF2-40B4-BE49-F238E27FC236}">
                <a16:creationId xmlns:a16="http://schemas.microsoft.com/office/drawing/2014/main" id="{D3E79BD5-1EF7-4DFF-B906-57ED28E925C8}"/>
              </a:ext>
            </a:extLst>
          </p:cNvPr>
          <p:cNvCxnSpPr>
            <a:cxnSpLocks/>
          </p:cNvCxnSpPr>
          <p:nvPr/>
        </p:nvCxnSpPr>
        <p:spPr>
          <a:xfrm flipV="1">
            <a:off x="6248400" y="4724400"/>
            <a:ext cx="0" cy="4318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F5A4C6-7178-4BA4-9E15-AC7D02DF9154}"/>
              </a:ext>
            </a:extLst>
          </p:cNvPr>
          <p:cNvCxnSpPr>
            <a:cxnSpLocks/>
            <a:stCxn id="7" idx="1"/>
          </p:cNvCxnSpPr>
          <p:nvPr/>
        </p:nvCxnSpPr>
        <p:spPr>
          <a:xfrm flipH="1">
            <a:off x="4038600" y="3495765"/>
            <a:ext cx="2359891" cy="642982"/>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62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BCF8-95FB-4599-B9BD-F11FEBFFB76C}"/>
              </a:ext>
            </a:extLst>
          </p:cNvPr>
          <p:cNvSpPr>
            <a:spLocks noGrp="1"/>
          </p:cNvSpPr>
          <p:nvPr>
            <p:ph type="title"/>
          </p:nvPr>
        </p:nvSpPr>
        <p:spPr>
          <a:xfrm>
            <a:off x="685800" y="304800"/>
            <a:ext cx="4630917" cy="1143000"/>
          </a:xfrm>
        </p:spPr>
        <p:txBody>
          <a:bodyPr/>
          <a:lstStyle/>
          <a:p>
            <a:r>
              <a:rPr lang="en-US" dirty="0"/>
              <a:t>2-way set-associative cache</a:t>
            </a:r>
          </a:p>
        </p:txBody>
      </p:sp>
      <p:sp>
        <p:nvSpPr>
          <p:cNvPr id="4" name="Footer Placeholder 3">
            <a:extLst>
              <a:ext uri="{FF2B5EF4-FFF2-40B4-BE49-F238E27FC236}">
                <a16:creationId xmlns:a16="http://schemas.microsoft.com/office/drawing/2014/main" id="{7C43C51F-F8BC-4D5E-881B-29AA489D4716}"/>
              </a:ext>
            </a:extLst>
          </p:cNvPr>
          <p:cNvSpPr>
            <a:spLocks noGrp="1"/>
          </p:cNvSpPr>
          <p:nvPr>
            <p:ph type="ftr" sz="quarter" idx="11"/>
          </p:nvPr>
        </p:nvSpPr>
        <p:spPr/>
        <p:txBody>
          <a:bodyPr/>
          <a:lstStyle/>
          <a:p>
            <a:pPr>
              <a:defRPr/>
            </a:pPr>
            <a:r>
              <a:rPr lang="en-US"/>
              <a:t>Verification Joel Grodstein</a:t>
            </a:r>
            <a:endParaRPr lang="en-US" dirty="0"/>
          </a:p>
        </p:txBody>
      </p:sp>
      <p:sp>
        <p:nvSpPr>
          <p:cNvPr id="5" name="Arc 90">
            <a:extLst>
              <a:ext uri="{FF2B5EF4-FFF2-40B4-BE49-F238E27FC236}">
                <a16:creationId xmlns:a16="http://schemas.microsoft.com/office/drawing/2014/main" id="{4566BA59-84C5-493E-ADBB-D50BB0963770}"/>
              </a:ext>
            </a:extLst>
          </p:cNvPr>
          <p:cNvSpPr>
            <a:spLocks/>
          </p:cNvSpPr>
          <p:nvPr/>
        </p:nvSpPr>
        <p:spPr bwMode="auto">
          <a:xfrm flipV="1">
            <a:off x="7907517" y="5165725"/>
            <a:ext cx="152400" cy="3206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6" name="Arc 91">
            <a:extLst>
              <a:ext uri="{FF2B5EF4-FFF2-40B4-BE49-F238E27FC236}">
                <a16:creationId xmlns:a16="http://schemas.microsoft.com/office/drawing/2014/main" id="{9B52AA36-0E79-46AD-8FC8-8A27C8DF57ED}"/>
              </a:ext>
            </a:extLst>
          </p:cNvPr>
          <p:cNvSpPr>
            <a:spLocks/>
          </p:cNvSpPr>
          <p:nvPr/>
        </p:nvSpPr>
        <p:spPr bwMode="auto">
          <a:xfrm flipH="1" flipV="1">
            <a:off x="7755117" y="5165725"/>
            <a:ext cx="152400" cy="3206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7" name="Arc 92">
            <a:extLst>
              <a:ext uri="{FF2B5EF4-FFF2-40B4-BE49-F238E27FC236}">
                <a16:creationId xmlns:a16="http://schemas.microsoft.com/office/drawing/2014/main" id="{E03F07CF-CCCE-4D82-8825-7D845E1A166A}"/>
              </a:ext>
            </a:extLst>
          </p:cNvPr>
          <p:cNvSpPr>
            <a:spLocks/>
          </p:cNvSpPr>
          <p:nvPr/>
        </p:nvSpPr>
        <p:spPr bwMode="auto">
          <a:xfrm flipV="1">
            <a:off x="7907517" y="5165725"/>
            <a:ext cx="152400" cy="7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8" name="Arc 93">
            <a:extLst>
              <a:ext uri="{FF2B5EF4-FFF2-40B4-BE49-F238E27FC236}">
                <a16:creationId xmlns:a16="http://schemas.microsoft.com/office/drawing/2014/main" id="{F4C80CAA-B579-4290-8A7B-9CD321E849FA}"/>
              </a:ext>
            </a:extLst>
          </p:cNvPr>
          <p:cNvSpPr>
            <a:spLocks/>
          </p:cNvSpPr>
          <p:nvPr/>
        </p:nvSpPr>
        <p:spPr bwMode="auto">
          <a:xfrm flipH="1" flipV="1">
            <a:off x="7755117" y="5165725"/>
            <a:ext cx="152400" cy="762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8575">
            <a:solidFill>
              <a:srgbClr val="000000"/>
            </a:solidFill>
            <a:round/>
            <a:headEnd/>
            <a:tailEnd/>
          </a:ln>
        </p:spPr>
        <p:txBody>
          <a:bodyPr wrap="none" anchor="ctr"/>
          <a:lstStyle/>
          <a:p>
            <a:endParaRPr lang="en-US"/>
          </a:p>
        </p:txBody>
      </p:sp>
      <p:sp>
        <p:nvSpPr>
          <p:cNvPr id="9" name="Line 101">
            <a:extLst>
              <a:ext uri="{FF2B5EF4-FFF2-40B4-BE49-F238E27FC236}">
                <a16:creationId xmlns:a16="http://schemas.microsoft.com/office/drawing/2014/main" id="{B752282A-284C-488C-8AF0-BF8CF0C8D667}"/>
              </a:ext>
            </a:extLst>
          </p:cNvPr>
          <p:cNvSpPr>
            <a:spLocks noChangeShapeType="1"/>
          </p:cNvSpPr>
          <p:nvPr/>
        </p:nvSpPr>
        <p:spPr bwMode="auto">
          <a:xfrm>
            <a:off x="6000930" y="10668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2">
            <a:extLst>
              <a:ext uri="{FF2B5EF4-FFF2-40B4-BE49-F238E27FC236}">
                <a16:creationId xmlns:a16="http://schemas.microsoft.com/office/drawing/2014/main" id="{D3DC3B38-6BAB-4065-8684-7C81BDB6FC70}"/>
              </a:ext>
            </a:extLst>
          </p:cNvPr>
          <p:cNvSpPr>
            <a:spLocks noChangeShapeType="1"/>
          </p:cNvSpPr>
          <p:nvPr/>
        </p:nvSpPr>
        <p:spPr bwMode="auto">
          <a:xfrm>
            <a:off x="6000930" y="13716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3">
            <a:extLst>
              <a:ext uri="{FF2B5EF4-FFF2-40B4-BE49-F238E27FC236}">
                <a16:creationId xmlns:a16="http://schemas.microsoft.com/office/drawing/2014/main" id="{BF858163-C0F2-4971-A4D9-B9D9E6D54DE8}"/>
              </a:ext>
            </a:extLst>
          </p:cNvPr>
          <p:cNvSpPr>
            <a:spLocks noChangeShapeType="1"/>
          </p:cNvSpPr>
          <p:nvPr/>
        </p:nvSpPr>
        <p:spPr bwMode="auto">
          <a:xfrm>
            <a:off x="6000930" y="16764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4">
            <a:extLst>
              <a:ext uri="{FF2B5EF4-FFF2-40B4-BE49-F238E27FC236}">
                <a16:creationId xmlns:a16="http://schemas.microsoft.com/office/drawing/2014/main" id="{8B30D0D7-5A72-4A91-908F-632637443FA5}"/>
              </a:ext>
            </a:extLst>
          </p:cNvPr>
          <p:cNvSpPr>
            <a:spLocks noChangeShapeType="1"/>
          </p:cNvSpPr>
          <p:nvPr/>
        </p:nvSpPr>
        <p:spPr bwMode="auto">
          <a:xfrm>
            <a:off x="6000930" y="25908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5">
            <a:extLst>
              <a:ext uri="{FF2B5EF4-FFF2-40B4-BE49-F238E27FC236}">
                <a16:creationId xmlns:a16="http://schemas.microsoft.com/office/drawing/2014/main" id="{C2617244-F5E1-4388-9384-A5B449EA6551}"/>
              </a:ext>
            </a:extLst>
          </p:cNvPr>
          <p:cNvSpPr>
            <a:spLocks noChangeShapeType="1"/>
          </p:cNvSpPr>
          <p:nvPr/>
        </p:nvSpPr>
        <p:spPr bwMode="auto">
          <a:xfrm>
            <a:off x="6000930" y="2895600"/>
            <a:ext cx="3048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6">
            <a:extLst>
              <a:ext uri="{FF2B5EF4-FFF2-40B4-BE49-F238E27FC236}">
                <a16:creationId xmlns:a16="http://schemas.microsoft.com/office/drawing/2014/main" id="{7E4C865C-2FE7-41D8-8870-36FC651FEB93}"/>
              </a:ext>
            </a:extLst>
          </p:cNvPr>
          <p:cNvSpPr>
            <a:spLocks noChangeShapeType="1"/>
          </p:cNvSpPr>
          <p:nvPr/>
        </p:nvSpPr>
        <p:spPr bwMode="auto">
          <a:xfrm>
            <a:off x="7448730" y="3048000"/>
            <a:ext cx="0" cy="1676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09">
            <a:extLst>
              <a:ext uri="{FF2B5EF4-FFF2-40B4-BE49-F238E27FC236}">
                <a16:creationId xmlns:a16="http://schemas.microsoft.com/office/drawing/2014/main" id="{784FB45B-0069-42E6-834E-179C89DCECF3}"/>
              </a:ext>
            </a:extLst>
          </p:cNvPr>
          <p:cNvSpPr txBox="1">
            <a:spLocks noChangeArrowheads="1"/>
          </p:cNvSpPr>
          <p:nvPr/>
        </p:nvSpPr>
        <p:spPr bwMode="auto">
          <a:xfrm>
            <a:off x="7302680" y="5883275"/>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FF0909"/>
                </a:solidFill>
              </a:rPr>
              <a:t>data</a:t>
            </a:r>
          </a:p>
        </p:txBody>
      </p:sp>
      <p:sp>
        <p:nvSpPr>
          <p:cNvPr id="16" name="Freeform 111">
            <a:extLst>
              <a:ext uri="{FF2B5EF4-FFF2-40B4-BE49-F238E27FC236}">
                <a16:creationId xmlns:a16="http://schemas.microsoft.com/office/drawing/2014/main" id="{24B02DC3-8D2F-4A43-8202-8569EED6D5B3}"/>
              </a:ext>
            </a:extLst>
          </p:cNvPr>
          <p:cNvSpPr>
            <a:spLocks/>
          </p:cNvSpPr>
          <p:nvPr/>
        </p:nvSpPr>
        <p:spPr bwMode="auto">
          <a:xfrm>
            <a:off x="6991530" y="5197475"/>
            <a:ext cx="609600" cy="304800"/>
          </a:xfrm>
          <a:custGeom>
            <a:avLst/>
            <a:gdLst>
              <a:gd name="T0" fmla="*/ 2147483646 w 384"/>
              <a:gd name="T1" fmla="*/ 0 h 192"/>
              <a:gd name="T2" fmla="*/ 0 w 384"/>
              <a:gd name="T3" fmla="*/ 2147483646 h 192"/>
              <a:gd name="T4" fmla="*/ 2147483646 w 384"/>
              <a:gd name="T5" fmla="*/ 2147483646 h 192"/>
              <a:gd name="T6" fmla="*/ 2147483646 w 384"/>
              <a:gd name="T7" fmla="*/ 0 h 192"/>
              <a:gd name="T8" fmla="*/ 2147483646 w 384"/>
              <a:gd name="T9" fmla="*/ 0 h 192"/>
              <a:gd name="T10" fmla="*/ 0 60000 65536"/>
              <a:gd name="T11" fmla="*/ 0 60000 65536"/>
              <a:gd name="T12" fmla="*/ 0 60000 65536"/>
              <a:gd name="T13" fmla="*/ 0 60000 65536"/>
              <a:gd name="T14" fmla="*/ 0 60000 65536"/>
              <a:gd name="T15" fmla="*/ 0 w 384"/>
              <a:gd name="T16" fmla="*/ 0 h 192"/>
              <a:gd name="T17" fmla="*/ 384 w 384"/>
              <a:gd name="T18" fmla="*/ 192 h 192"/>
            </a:gdLst>
            <a:ahLst/>
            <a:cxnLst>
              <a:cxn ang="T10">
                <a:pos x="T0" y="T1"/>
              </a:cxn>
              <a:cxn ang="T11">
                <a:pos x="T2" y="T3"/>
              </a:cxn>
              <a:cxn ang="T12">
                <a:pos x="T4" y="T5"/>
              </a:cxn>
              <a:cxn ang="T13">
                <a:pos x="T6" y="T7"/>
              </a:cxn>
              <a:cxn ang="T14">
                <a:pos x="T8" y="T9"/>
              </a:cxn>
            </a:cxnLst>
            <a:rect l="T15" t="T16" r="T17" b="T18"/>
            <a:pathLst>
              <a:path w="384" h="192">
                <a:moveTo>
                  <a:pt x="96" y="0"/>
                </a:moveTo>
                <a:lnTo>
                  <a:pt x="0" y="192"/>
                </a:lnTo>
                <a:lnTo>
                  <a:pt x="288" y="192"/>
                </a:lnTo>
                <a:lnTo>
                  <a:pt x="384" y="0"/>
                </a:lnTo>
                <a:lnTo>
                  <a:pt x="96" y="0"/>
                </a:lnTo>
                <a:close/>
              </a:path>
            </a:pathLst>
          </a:custGeom>
          <a:solidFill>
            <a:schemeClr val="accent1"/>
          </a:solidFill>
          <a:ln w="28575">
            <a:solidFill>
              <a:srgbClr val="000000"/>
            </a:solidFill>
            <a:round/>
            <a:headEnd/>
            <a:tailEnd/>
          </a:ln>
        </p:spPr>
        <p:txBody>
          <a:bodyPr wrap="none" anchor="ctr"/>
          <a:lstStyle/>
          <a:p>
            <a:endParaRPr lang="en-US"/>
          </a:p>
        </p:txBody>
      </p:sp>
      <p:sp>
        <p:nvSpPr>
          <p:cNvPr id="17" name="Text Box 112">
            <a:extLst>
              <a:ext uri="{FF2B5EF4-FFF2-40B4-BE49-F238E27FC236}">
                <a16:creationId xmlns:a16="http://schemas.microsoft.com/office/drawing/2014/main" id="{DCD4798C-FF08-4D7C-83F2-3706182DF186}"/>
              </a:ext>
            </a:extLst>
          </p:cNvPr>
          <p:cNvSpPr txBox="1">
            <a:spLocks noChangeArrowheads="1"/>
          </p:cNvSpPr>
          <p:nvPr/>
        </p:nvSpPr>
        <p:spPr bwMode="auto">
          <a:xfrm>
            <a:off x="7045505" y="5181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rPr>
              <a:t>&lt;&lt;</a:t>
            </a:r>
            <a:endParaRPr lang="en-US" altLang="en-US" sz="2400">
              <a:solidFill>
                <a:srgbClr val="000000"/>
              </a:solidFill>
            </a:endParaRPr>
          </a:p>
        </p:txBody>
      </p:sp>
      <p:sp>
        <p:nvSpPr>
          <p:cNvPr id="18" name="Line 113">
            <a:extLst>
              <a:ext uri="{FF2B5EF4-FFF2-40B4-BE49-F238E27FC236}">
                <a16:creationId xmlns:a16="http://schemas.microsoft.com/office/drawing/2014/main" id="{76FFCD55-AD15-471F-8C8B-56D8AA849353}"/>
              </a:ext>
            </a:extLst>
          </p:cNvPr>
          <p:cNvSpPr>
            <a:spLocks noChangeShapeType="1"/>
          </p:cNvSpPr>
          <p:nvPr/>
        </p:nvSpPr>
        <p:spPr bwMode="auto">
          <a:xfrm>
            <a:off x="7296330" y="5502275"/>
            <a:ext cx="0" cy="51752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16">
            <a:extLst>
              <a:ext uri="{FF2B5EF4-FFF2-40B4-BE49-F238E27FC236}">
                <a16:creationId xmlns:a16="http://schemas.microsoft.com/office/drawing/2014/main" id="{AB7EBDA9-0998-4174-8E93-FFD9CCE69ADD}"/>
              </a:ext>
            </a:extLst>
          </p:cNvPr>
          <p:cNvSpPr txBox="1">
            <a:spLocks noChangeArrowheads="1"/>
          </p:cNvSpPr>
          <p:nvPr/>
        </p:nvSpPr>
        <p:spPr bwMode="auto">
          <a:xfrm>
            <a:off x="4935717" y="5486400"/>
            <a:ext cx="7604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index</a:t>
            </a:r>
          </a:p>
        </p:txBody>
      </p:sp>
      <p:sp>
        <p:nvSpPr>
          <p:cNvPr id="20" name="Line 117">
            <a:extLst>
              <a:ext uri="{FF2B5EF4-FFF2-40B4-BE49-F238E27FC236}">
                <a16:creationId xmlns:a16="http://schemas.microsoft.com/office/drawing/2014/main" id="{2CE98F9D-8801-4372-9DE1-514480EC26F4}"/>
              </a:ext>
            </a:extLst>
          </p:cNvPr>
          <p:cNvSpPr>
            <a:spLocks noChangeShapeType="1"/>
          </p:cNvSpPr>
          <p:nvPr/>
        </p:nvSpPr>
        <p:spPr bwMode="auto">
          <a:xfrm flipV="1">
            <a:off x="6686730" y="5349875"/>
            <a:ext cx="358775" cy="0"/>
          </a:xfrm>
          <a:prstGeom prst="line">
            <a:avLst/>
          </a:prstGeom>
          <a:noFill/>
          <a:ln w="2857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AutoShape 124">
            <a:extLst>
              <a:ext uri="{FF2B5EF4-FFF2-40B4-BE49-F238E27FC236}">
                <a16:creationId xmlns:a16="http://schemas.microsoft.com/office/drawing/2014/main" id="{8F914124-4BC6-4A9E-A93B-5F6E2EEB6F62}"/>
              </a:ext>
            </a:extLst>
          </p:cNvPr>
          <p:cNvSpPr>
            <a:spLocks noChangeArrowheads="1"/>
          </p:cNvSpPr>
          <p:nvPr/>
        </p:nvSpPr>
        <p:spPr bwMode="auto">
          <a:xfrm>
            <a:off x="7829730" y="3505200"/>
            <a:ext cx="304800" cy="304800"/>
          </a:xfrm>
          <a:prstGeom prst="flowChartTerminator">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000000"/>
                </a:solidFill>
              </a:rPr>
              <a:t>=</a:t>
            </a:r>
          </a:p>
        </p:txBody>
      </p:sp>
      <p:sp>
        <p:nvSpPr>
          <p:cNvPr id="22" name="Line 125">
            <a:extLst>
              <a:ext uri="{FF2B5EF4-FFF2-40B4-BE49-F238E27FC236}">
                <a16:creationId xmlns:a16="http://schemas.microsoft.com/office/drawing/2014/main" id="{76F71BAC-96EB-4A64-9A8F-A4FD8C445B40}"/>
              </a:ext>
            </a:extLst>
          </p:cNvPr>
          <p:cNvSpPr>
            <a:spLocks noChangeShapeType="1"/>
          </p:cNvSpPr>
          <p:nvPr/>
        </p:nvSpPr>
        <p:spPr bwMode="auto">
          <a:xfrm>
            <a:off x="8058330" y="30480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26">
            <a:extLst>
              <a:ext uri="{FF2B5EF4-FFF2-40B4-BE49-F238E27FC236}">
                <a16:creationId xmlns:a16="http://schemas.microsoft.com/office/drawing/2014/main" id="{E6B7DF4C-6C24-4179-BB51-A5E8EBF7D93A}"/>
              </a:ext>
            </a:extLst>
          </p:cNvPr>
          <p:cNvSpPr>
            <a:spLocks noChangeShapeType="1"/>
          </p:cNvSpPr>
          <p:nvPr/>
        </p:nvSpPr>
        <p:spPr bwMode="auto">
          <a:xfrm>
            <a:off x="7982130" y="3810000"/>
            <a:ext cx="1587" cy="1447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Text Box 127">
            <a:extLst>
              <a:ext uri="{FF2B5EF4-FFF2-40B4-BE49-F238E27FC236}">
                <a16:creationId xmlns:a16="http://schemas.microsoft.com/office/drawing/2014/main" id="{27863431-048B-4D60-9FDF-22DCFEC5AECB}"/>
              </a:ext>
            </a:extLst>
          </p:cNvPr>
          <p:cNvSpPr txBox="1">
            <a:spLocks noChangeArrowheads="1"/>
          </p:cNvSpPr>
          <p:nvPr/>
        </p:nvSpPr>
        <p:spPr bwMode="auto">
          <a:xfrm>
            <a:off x="8082142" y="5883275"/>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hit?</a:t>
            </a:r>
          </a:p>
        </p:txBody>
      </p:sp>
      <p:sp>
        <p:nvSpPr>
          <p:cNvPr id="25" name="Freeform 140">
            <a:extLst>
              <a:ext uri="{FF2B5EF4-FFF2-40B4-BE49-F238E27FC236}">
                <a16:creationId xmlns:a16="http://schemas.microsoft.com/office/drawing/2014/main" id="{D0E7BE61-4211-4288-A833-D97FFBCD8F34}"/>
              </a:ext>
            </a:extLst>
          </p:cNvPr>
          <p:cNvSpPr>
            <a:spLocks/>
          </p:cNvSpPr>
          <p:nvPr/>
        </p:nvSpPr>
        <p:spPr bwMode="auto">
          <a:xfrm>
            <a:off x="5523092" y="2133600"/>
            <a:ext cx="477838" cy="3048000"/>
          </a:xfrm>
          <a:custGeom>
            <a:avLst/>
            <a:gdLst>
              <a:gd name="T0" fmla="*/ 0 w 144"/>
              <a:gd name="T1" fmla="*/ 2147483646 h 2016"/>
              <a:gd name="T2" fmla="*/ 0 w 144"/>
              <a:gd name="T3" fmla="*/ 0 h 2016"/>
              <a:gd name="T4" fmla="*/ 2147483646 w 144"/>
              <a:gd name="T5" fmla="*/ 0 h 2016"/>
              <a:gd name="T6" fmla="*/ 0 60000 65536"/>
              <a:gd name="T7" fmla="*/ 0 60000 65536"/>
              <a:gd name="T8" fmla="*/ 0 60000 65536"/>
              <a:gd name="T9" fmla="*/ 0 w 144"/>
              <a:gd name="T10" fmla="*/ 0 h 2016"/>
              <a:gd name="T11" fmla="*/ 144 w 144"/>
              <a:gd name="T12" fmla="*/ 2016 h 2016"/>
            </a:gdLst>
            <a:ahLst/>
            <a:cxnLst>
              <a:cxn ang="T6">
                <a:pos x="T0" y="T1"/>
              </a:cxn>
              <a:cxn ang="T7">
                <a:pos x="T2" y="T3"/>
              </a:cxn>
              <a:cxn ang="T8">
                <a:pos x="T4" y="T5"/>
              </a:cxn>
            </a:cxnLst>
            <a:rect l="T9" t="T10" r="T11" b="T12"/>
            <a:pathLst>
              <a:path w="144" h="2016">
                <a:moveTo>
                  <a:pt x="0" y="2016"/>
                </a:moveTo>
                <a:lnTo>
                  <a:pt x="0" y="0"/>
                </a:lnTo>
                <a:lnTo>
                  <a:pt x="144" y="0"/>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AutoShape 141">
            <a:extLst>
              <a:ext uri="{FF2B5EF4-FFF2-40B4-BE49-F238E27FC236}">
                <a16:creationId xmlns:a16="http://schemas.microsoft.com/office/drawing/2014/main" id="{CB77368E-9FC0-49F6-A2CD-82E22EBBD0BF}"/>
              </a:ext>
            </a:extLst>
          </p:cNvPr>
          <p:cNvSpPr>
            <a:spLocks noChangeArrowheads="1"/>
          </p:cNvSpPr>
          <p:nvPr/>
        </p:nvSpPr>
        <p:spPr bwMode="auto">
          <a:xfrm>
            <a:off x="6915330" y="3505200"/>
            <a:ext cx="304800" cy="304800"/>
          </a:xfrm>
          <a:prstGeom prst="flowChartTerminator">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000000"/>
                </a:solidFill>
              </a:rPr>
              <a:t>=</a:t>
            </a:r>
          </a:p>
        </p:txBody>
      </p:sp>
      <p:sp>
        <p:nvSpPr>
          <p:cNvPr id="27" name="Line 142">
            <a:extLst>
              <a:ext uri="{FF2B5EF4-FFF2-40B4-BE49-F238E27FC236}">
                <a16:creationId xmlns:a16="http://schemas.microsoft.com/office/drawing/2014/main" id="{283B3529-C267-4A3B-8C03-BF78DA3E040F}"/>
              </a:ext>
            </a:extLst>
          </p:cNvPr>
          <p:cNvSpPr>
            <a:spLocks noChangeShapeType="1"/>
          </p:cNvSpPr>
          <p:nvPr/>
        </p:nvSpPr>
        <p:spPr bwMode="auto">
          <a:xfrm>
            <a:off x="7143930" y="3048000"/>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Freeform 143">
            <a:extLst>
              <a:ext uri="{FF2B5EF4-FFF2-40B4-BE49-F238E27FC236}">
                <a16:creationId xmlns:a16="http://schemas.microsoft.com/office/drawing/2014/main" id="{A21AAAC1-371A-4F4A-B245-F124429117C7}"/>
              </a:ext>
            </a:extLst>
          </p:cNvPr>
          <p:cNvSpPr>
            <a:spLocks/>
          </p:cNvSpPr>
          <p:nvPr/>
        </p:nvSpPr>
        <p:spPr bwMode="auto">
          <a:xfrm>
            <a:off x="4705530" y="3200400"/>
            <a:ext cx="2286000" cy="1981200"/>
          </a:xfrm>
          <a:custGeom>
            <a:avLst/>
            <a:gdLst>
              <a:gd name="T0" fmla="*/ 0 w 1968"/>
              <a:gd name="T1" fmla="*/ 2147483646 h 1248"/>
              <a:gd name="T2" fmla="*/ 0 w 1968"/>
              <a:gd name="T3" fmla="*/ 0 h 1248"/>
              <a:gd name="T4" fmla="*/ 2147483646 w 1968"/>
              <a:gd name="T5" fmla="*/ 0 h 1248"/>
              <a:gd name="T6" fmla="*/ 2147483646 w 1968"/>
              <a:gd name="T7" fmla="*/ 2147483646 h 1248"/>
              <a:gd name="T8" fmla="*/ 0 60000 65536"/>
              <a:gd name="T9" fmla="*/ 0 60000 65536"/>
              <a:gd name="T10" fmla="*/ 0 60000 65536"/>
              <a:gd name="T11" fmla="*/ 0 60000 65536"/>
              <a:gd name="T12" fmla="*/ 0 w 1968"/>
              <a:gd name="T13" fmla="*/ 0 h 1248"/>
              <a:gd name="T14" fmla="*/ 1968 w 1968"/>
              <a:gd name="T15" fmla="*/ 1248 h 1248"/>
            </a:gdLst>
            <a:ahLst/>
            <a:cxnLst>
              <a:cxn ang="T8">
                <a:pos x="T0" y="T1"/>
              </a:cxn>
              <a:cxn ang="T9">
                <a:pos x="T2" y="T3"/>
              </a:cxn>
              <a:cxn ang="T10">
                <a:pos x="T4" y="T5"/>
              </a:cxn>
              <a:cxn ang="T11">
                <a:pos x="T6" y="T7"/>
              </a:cxn>
            </a:cxnLst>
            <a:rect l="T12" t="T13" r="T14" b="T15"/>
            <a:pathLst>
              <a:path w="1968" h="1248">
                <a:moveTo>
                  <a:pt x="0" y="1248"/>
                </a:moveTo>
                <a:lnTo>
                  <a:pt x="0" y="0"/>
                </a:lnTo>
                <a:lnTo>
                  <a:pt x="1968" y="0"/>
                </a:lnTo>
                <a:lnTo>
                  <a:pt x="1968" y="192"/>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Freeform 144">
            <a:extLst>
              <a:ext uri="{FF2B5EF4-FFF2-40B4-BE49-F238E27FC236}">
                <a16:creationId xmlns:a16="http://schemas.microsoft.com/office/drawing/2014/main" id="{1BD57075-DFC7-4D23-A32A-8904911755D6}"/>
              </a:ext>
            </a:extLst>
          </p:cNvPr>
          <p:cNvSpPr>
            <a:spLocks/>
          </p:cNvSpPr>
          <p:nvPr/>
        </p:nvSpPr>
        <p:spPr bwMode="auto">
          <a:xfrm>
            <a:off x="6991530" y="3200400"/>
            <a:ext cx="914400" cy="304800"/>
          </a:xfrm>
          <a:custGeom>
            <a:avLst/>
            <a:gdLst>
              <a:gd name="T0" fmla="*/ 0 w 864"/>
              <a:gd name="T1" fmla="*/ 0 h 192"/>
              <a:gd name="T2" fmla="*/ 2147483646 w 864"/>
              <a:gd name="T3" fmla="*/ 0 h 192"/>
              <a:gd name="T4" fmla="*/ 2147483646 w 864"/>
              <a:gd name="T5" fmla="*/ 2147483646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0" y="0"/>
                </a:moveTo>
                <a:lnTo>
                  <a:pt x="864" y="0"/>
                </a:lnTo>
                <a:lnTo>
                  <a:pt x="864" y="192"/>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 name="Line 145">
            <a:extLst>
              <a:ext uri="{FF2B5EF4-FFF2-40B4-BE49-F238E27FC236}">
                <a16:creationId xmlns:a16="http://schemas.microsoft.com/office/drawing/2014/main" id="{C9767E99-96F0-47B1-B743-2CB1BC070128}"/>
              </a:ext>
            </a:extLst>
          </p:cNvPr>
          <p:cNvSpPr>
            <a:spLocks noChangeShapeType="1"/>
          </p:cNvSpPr>
          <p:nvPr/>
        </p:nvSpPr>
        <p:spPr bwMode="auto">
          <a:xfrm>
            <a:off x="6534330" y="3048000"/>
            <a:ext cx="0" cy="1676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46">
            <a:extLst>
              <a:ext uri="{FF2B5EF4-FFF2-40B4-BE49-F238E27FC236}">
                <a16:creationId xmlns:a16="http://schemas.microsoft.com/office/drawing/2014/main" id="{76FFB0BD-1571-4583-AED4-189004B5675D}"/>
              </a:ext>
            </a:extLst>
          </p:cNvPr>
          <p:cNvSpPr>
            <a:spLocks noChangeShapeType="1"/>
          </p:cNvSpPr>
          <p:nvPr/>
        </p:nvSpPr>
        <p:spPr bwMode="auto">
          <a:xfrm>
            <a:off x="7296330" y="4876800"/>
            <a:ext cx="0" cy="304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47">
            <a:extLst>
              <a:ext uri="{FF2B5EF4-FFF2-40B4-BE49-F238E27FC236}">
                <a16:creationId xmlns:a16="http://schemas.microsoft.com/office/drawing/2014/main" id="{10F02B29-5F2C-4348-9526-3AA968BC1C56}"/>
              </a:ext>
            </a:extLst>
          </p:cNvPr>
          <p:cNvSpPr>
            <a:spLocks noChangeShapeType="1"/>
          </p:cNvSpPr>
          <p:nvPr/>
        </p:nvSpPr>
        <p:spPr bwMode="auto">
          <a:xfrm>
            <a:off x="7907517" y="5486400"/>
            <a:ext cx="0" cy="533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AutoShape 149">
            <a:extLst>
              <a:ext uri="{FF2B5EF4-FFF2-40B4-BE49-F238E27FC236}">
                <a16:creationId xmlns:a16="http://schemas.microsoft.com/office/drawing/2014/main" id="{45A32F51-21F5-46F8-9F2E-22E95EDE31E7}"/>
              </a:ext>
            </a:extLst>
          </p:cNvPr>
          <p:cNvSpPr>
            <a:spLocks noChangeArrowheads="1"/>
          </p:cNvSpPr>
          <p:nvPr/>
        </p:nvSpPr>
        <p:spPr bwMode="auto">
          <a:xfrm>
            <a:off x="7907517" y="4724400"/>
            <a:ext cx="152400" cy="152400"/>
          </a:xfrm>
          <a:prstGeom prst="flowChartConnector">
            <a:avLst/>
          </a:prstGeom>
          <a:solidFill>
            <a:srgbClr val="000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34" name="Text Box 152">
            <a:extLst>
              <a:ext uri="{FF2B5EF4-FFF2-40B4-BE49-F238E27FC236}">
                <a16:creationId xmlns:a16="http://schemas.microsoft.com/office/drawing/2014/main" id="{C11999F5-4C02-4F16-B074-ADF35F6EA92D}"/>
              </a:ext>
            </a:extLst>
          </p:cNvPr>
          <p:cNvSpPr txBox="1">
            <a:spLocks noChangeArrowheads="1"/>
          </p:cNvSpPr>
          <p:nvPr/>
        </p:nvSpPr>
        <p:spPr bwMode="auto">
          <a:xfrm rot="-5400000">
            <a:off x="6089036" y="1915319"/>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rgbClr val="FF0909"/>
                </a:solidFill>
              </a:rPr>
              <a:t>sets</a:t>
            </a:r>
          </a:p>
        </p:txBody>
      </p:sp>
      <p:sp>
        <p:nvSpPr>
          <p:cNvPr id="35" name="Freeform 155">
            <a:extLst>
              <a:ext uri="{FF2B5EF4-FFF2-40B4-BE49-F238E27FC236}">
                <a16:creationId xmlns:a16="http://schemas.microsoft.com/office/drawing/2014/main" id="{5212C8FE-EEFB-48A0-99F5-43A80CA2D74A}"/>
              </a:ext>
            </a:extLst>
          </p:cNvPr>
          <p:cNvSpPr>
            <a:spLocks/>
          </p:cNvSpPr>
          <p:nvPr/>
        </p:nvSpPr>
        <p:spPr bwMode="auto">
          <a:xfrm>
            <a:off x="7526517" y="4572000"/>
            <a:ext cx="457200" cy="228600"/>
          </a:xfrm>
          <a:custGeom>
            <a:avLst/>
            <a:gdLst>
              <a:gd name="T0" fmla="*/ 2147483646 w 288"/>
              <a:gd name="T1" fmla="*/ 0 h 144"/>
              <a:gd name="T2" fmla="*/ 2147483646 w 288"/>
              <a:gd name="T3" fmla="*/ 2147483646 h 144"/>
              <a:gd name="T4" fmla="*/ 0 w 288"/>
              <a:gd name="T5" fmla="*/ 2147483646 h 144"/>
              <a:gd name="T6" fmla="*/ 0 60000 65536"/>
              <a:gd name="T7" fmla="*/ 0 60000 65536"/>
              <a:gd name="T8" fmla="*/ 0 60000 65536"/>
              <a:gd name="T9" fmla="*/ 0 w 288"/>
              <a:gd name="T10" fmla="*/ 0 h 144"/>
              <a:gd name="T11" fmla="*/ 288 w 288"/>
              <a:gd name="T12" fmla="*/ 144 h 144"/>
            </a:gdLst>
            <a:ahLst/>
            <a:cxnLst>
              <a:cxn ang="T6">
                <a:pos x="T0" y="T1"/>
              </a:cxn>
              <a:cxn ang="T7">
                <a:pos x="T2" y="T3"/>
              </a:cxn>
              <a:cxn ang="T8">
                <a:pos x="T4" y="T5"/>
              </a:cxn>
            </a:cxnLst>
            <a:rect l="T9" t="T10" r="T11" b="T12"/>
            <a:pathLst>
              <a:path w="288" h="144">
                <a:moveTo>
                  <a:pt x="288" y="0"/>
                </a:moveTo>
                <a:lnTo>
                  <a:pt x="288" y="144"/>
                </a:lnTo>
                <a:lnTo>
                  <a:pt x="0" y="144"/>
                </a:lnTo>
              </a:path>
            </a:pathLst>
          </a:custGeom>
          <a:noFill/>
          <a:ln w="127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Line 157">
            <a:extLst>
              <a:ext uri="{FF2B5EF4-FFF2-40B4-BE49-F238E27FC236}">
                <a16:creationId xmlns:a16="http://schemas.microsoft.com/office/drawing/2014/main" id="{5ED6CDB8-93F5-4603-B1EE-A50883C99DCD}"/>
              </a:ext>
            </a:extLst>
          </p:cNvPr>
          <p:cNvSpPr>
            <a:spLocks noChangeShapeType="1"/>
          </p:cNvSpPr>
          <p:nvPr/>
        </p:nvSpPr>
        <p:spPr bwMode="auto">
          <a:xfrm>
            <a:off x="7831317" y="4343400"/>
            <a:ext cx="0" cy="914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Freeform 159">
            <a:extLst>
              <a:ext uri="{FF2B5EF4-FFF2-40B4-BE49-F238E27FC236}">
                <a16:creationId xmlns:a16="http://schemas.microsoft.com/office/drawing/2014/main" id="{A3CD2439-8099-485C-9CB5-ADAFCC49D11D}"/>
              </a:ext>
            </a:extLst>
          </p:cNvPr>
          <p:cNvSpPr>
            <a:spLocks/>
          </p:cNvSpPr>
          <p:nvPr/>
        </p:nvSpPr>
        <p:spPr bwMode="auto">
          <a:xfrm>
            <a:off x="7069317" y="3810000"/>
            <a:ext cx="762000" cy="533400"/>
          </a:xfrm>
          <a:custGeom>
            <a:avLst/>
            <a:gdLst>
              <a:gd name="T0" fmla="*/ 0 w 480"/>
              <a:gd name="T1" fmla="*/ 0 h 240"/>
              <a:gd name="T2" fmla="*/ 0 w 480"/>
              <a:gd name="T3" fmla="*/ 2147483646 h 240"/>
              <a:gd name="T4" fmla="*/ 2147483646 w 480"/>
              <a:gd name="T5" fmla="*/ 2147483646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0" y="0"/>
                </a:moveTo>
                <a:lnTo>
                  <a:pt x="0" y="240"/>
                </a:lnTo>
                <a:lnTo>
                  <a:pt x="480" y="24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38" name="Group 161">
            <a:extLst>
              <a:ext uri="{FF2B5EF4-FFF2-40B4-BE49-F238E27FC236}">
                <a16:creationId xmlns:a16="http://schemas.microsoft.com/office/drawing/2014/main" id="{0457AE7B-82F3-43EB-95F0-617BC46FA491}"/>
              </a:ext>
            </a:extLst>
          </p:cNvPr>
          <p:cNvGrpSpPr>
            <a:grpSpLocks/>
          </p:cNvGrpSpPr>
          <p:nvPr/>
        </p:nvGrpSpPr>
        <p:grpSpPr bwMode="auto">
          <a:xfrm>
            <a:off x="6002517" y="914400"/>
            <a:ext cx="304800" cy="2133600"/>
            <a:chOff x="4416" y="1536"/>
            <a:chExt cx="192" cy="1344"/>
          </a:xfrm>
        </p:grpSpPr>
        <p:sp>
          <p:nvSpPr>
            <p:cNvPr id="39" name="Freeform 162">
              <a:extLst>
                <a:ext uri="{FF2B5EF4-FFF2-40B4-BE49-F238E27FC236}">
                  <a16:creationId xmlns:a16="http://schemas.microsoft.com/office/drawing/2014/main" id="{1EC7D14C-02F9-4359-8DF6-5C1B097E0C05}"/>
                </a:ext>
              </a:extLst>
            </p:cNvPr>
            <p:cNvSpPr>
              <a:spLocks/>
            </p:cNvSpPr>
            <p:nvPr/>
          </p:nvSpPr>
          <p:spPr bwMode="auto">
            <a:xfrm flipH="1">
              <a:off x="4416" y="1536"/>
              <a:ext cx="96" cy="1344"/>
            </a:xfrm>
            <a:custGeom>
              <a:avLst/>
              <a:gdLst>
                <a:gd name="T0" fmla="*/ 0 w 192"/>
                <a:gd name="T1" fmla="*/ 0 h 2496"/>
                <a:gd name="T2" fmla="*/ 0 w 192"/>
                <a:gd name="T3" fmla="*/ 1 h 2496"/>
                <a:gd name="T4" fmla="*/ 1 w 192"/>
                <a:gd name="T5" fmla="*/ 1 h 2496"/>
                <a:gd name="T6" fmla="*/ 1 w 192"/>
                <a:gd name="T7" fmla="*/ 1 h 2496"/>
                <a:gd name="T8" fmla="*/ 0 w 192"/>
                <a:gd name="T9" fmla="*/ 0 h 2496"/>
                <a:gd name="T10" fmla="*/ 0 60000 65536"/>
                <a:gd name="T11" fmla="*/ 0 60000 65536"/>
                <a:gd name="T12" fmla="*/ 0 60000 65536"/>
                <a:gd name="T13" fmla="*/ 0 60000 65536"/>
                <a:gd name="T14" fmla="*/ 0 60000 65536"/>
                <a:gd name="T15" fmla="*/ 0 w 192"/>
                <a:gd name="T16" fmla="*/ 0 h 2496"/>
                <a:gd name="T17" fmla="*/ 192 w 192"/>
                <a:gd name="T18" fmla="*/ 2496 h 2496"/>
              </a:gdLst>
              <a:ahLst/>
              <a:cxnLst>
                <a:cxn ang="T10">
                  <a:pos x="T0" y="T1"/>
                </a:cxn>
                <a:cxn ang="T11">
                  <a:pos x="T2" y="T3"/>
                </a:cxn>
                <a:cxn ang="T12">
                  <a:pos x="T4" y="T5"/>
                </a:cxn>
                <a:cxn ang="T13">
                  <a:pos x="T6" y="T7"/>
                </a:cxn>
                <a:cxn ang="T14">
                  <a:pos x="T8" y="T9"/>
                </a:cxn>
              </a:cxnLst>
              <a:rect l="T15" t="T16" r="T17" b="T18"/>
              <a:pathLst>
                <a:path w="192" h="2496">
                  <a:moveTo>
                    <a:pt x="0" y="0"/>
                  </a:moveTo>
                  <a:lnTo>
                    <a:pt x="0" y="2496"/>
                  </a:lnTo>
                  <a:lnTo>
                    <a:pt x="192" y="2304"/>
                  </a:lnTo>
                  <a:lnTo>
                    <a:pt x="192" y="192"/>
                  </a:lnTo>
                  <a:lnTo>
                    <a:pt x="0" y="0"/>
                  </a:lnTo>
                  <a:close/>
                </a:path>
              </a:pathLst>
            </a:custGeom>
            <a:solidFill>
              <a:srgbClr val="52F4C2"/>
            </a:solidFill>
            <a:ln w="28575">
              <a:solidFill>
                <a:srgbClr val="000000"/>
              </a:solidFill>
              <a:round/>
              <a:headEnd/>
              <a:tailEnd/>
            </a:ln>
          </p:spPr>
          <p:txBody>
            <a:bodyPr wrap="none" anchor="ctr"/>
            <a:lstStyle/>
            <a:p>
              <a:endParaRPr lang="en-US"/>
            </a:p>
          </p:txBody>
        </p:sp>
        <p:sp>
          <p:nvSpPr>
            <p:cNvPr id="40" name="Line 163">
              <a:extLst>
                <a:ext uri="{FF2B5EF4-FFF2-40B4-BE49-F238E27FC236}">
                  <a16:creationId xmlns:a16="http://schemas.microsoft.com/office/drawing/2014/main" id="{D7CB5AE6-5C30-4348-858B-DF180F41FB6A}"/>
                </a:ext>
              </a:extLst>
            </p:cNvPr>
            <p:cNvSpPr>
              <a:spLocks noChangeShapeType="1"/>
            </p:cNvSpPr>
            <p:nvPr/>
          </p:nvSpPr>
          <p:spPr bwMode="auto">
            <a:xfrm>
              <a:off x="4508" y="2016"/>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64">
              <a:extLst>
                <a:ext uri="{FF2B5EF4-FFF2-40B4-BE49-F238E27FC236}">
                  <a16:creationId xmlns:a16="http://schemas.microsoft.com/office/drawing/2014/main" id="{9999DFFE-1E13-40D4-8EE6-4489746BDB55}"/>
                </a:ext>
              </a:extLst>
            </p:cNvPr>
            <p:cNvSpPr>
              <a:spLocks noChangeShapeType="1"/>
            </p:cNvSpPr>
            <p:nvPr/>
          </p:nvSpPr>
          <p:spPr bwMode="auto">
            <a:xfrm>
              <a:off x="4512" y="1824"/>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65">
              <a:extLst>
                <a:ext uri="{FF2B5EF4-FFF2-40B4-BE49-F238E27FC236}">
                  <a16:creationId xmlns:a16="http://schemas.microsoft.com/office/drawing/2014/main" id="{990C1E00-827A-4F69-A3B5-061B6C3DC1DB}"/>
                </a:ext>
              </a:extLst>
            </p:cNvPr>
            <p:cNvSpPr>
              <a:spLocks noChangeShapeType="1"/>
            </p:cNvSpPr>
            <p:nvPr/>
          </p:nvSpPr>
          <p:spPr bwMode="auto">
            <a:xfrm>
              <a:off x="4512" y="1632"/>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66">
              <a:extLst>
                <a:ext uri="{FF2B5EF4-FFF2-40B4-BE49-F238E27FC236}">
                  <a16:creationId xmlns:a16="http://schemas.microsoft.com/office/drawing/2014/main" id="{B0907B75-3292-4AB7-B505-1106C79D52AC}"/>
                </a:ext>
              </a:extLst>
            </p:cNvPr>
            <p:cNvSpPr>
              <a:spLocks noChangeShapeType="1"/>
            </p:cNvSpPr>
            <p:nvPr/>
          </p:nvSpPr>
          <p:spPr bwMode="auto">
            <a:xfrm>
              <a:off x="4512" y="2592"/>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7">
              <a:extLst>
                <a:ext uri="{FF2B5EF4-FFF2-40B4-BE49-F238E27FC236}">
                  <a16:creationId xmlns:a16="http://schemas.microsoft.com/office/drawing/2014/main" id="{0CF7E6E9-BB38-4471-A857-ECE1177A9338}"/>
                </a:ext>
              </a:extLst>
            </p:cNvPr>
            <p:cNvSpPr>
              <a:spLocks noChangeShapeType="1"/>
            </p:cNvSpPr>
            <p:nvPr/>
          </p:nvSpPr>
          <p:spPr bwMode="auto">
            <a:xfrm>
              <a:off x="4512" y="2784"/>
              <a:ext cx="9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5" name="Rectangle 171">
            <a:extLst>
              <a:ext uri="{FF2B5EF4-FFF2-40B4-BE49-F238E27FC236}">
                <a16:creationId xmlns:a16="http://schemas.microsoft.com/office/drawing/2014/main" id="{0A17A6AF-4F71-4901-83A6-A09A87D187CB}"/>
              </a:ext>
            </a:extLst>
          </p:cNvPr>
          <p:cNvSpPr>
            <a:spLocks noChangeArrowheads="1"/>
          </p:cNvSpPr>
          <p:nvPr/>
        </p:nvSpPr>
        <p:spPr bwMode="auto">
          <a:xfrm>
            <a:off x="6307317" y="5181600"/>
            <a:ext cx="457200" cy="304800"/>
          </a:xfrm>
          <a:prstGeom prst="rect">
            <a:avLst/>
          </a:prstGeom>
          <a:solidFill>
            <a:schemeClr val="accent1"/>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[4:0]</a:t>
            </a:r>
          </a:p>
        </p:txBody>
      </p:sp>
      <p:sp>
        <p:nvSpPr>
          <p:cNvPr id="46" name="Rectangle 173">
            <a:extLst>
              <a:ext uri="{FF2B5EF4-FFF2-40B4-BE49-F238E27FC236}">
                <a16:creationId xmlns:a16="http://schemas.microsoft.com/office/drawing/2014/main" id="{A4AE4CA7-4C1D-4BA6-B2E9-542F5894CF35}"/>
              </a:ext>
            </a:extLst>
          </p:cNvPr>
          <p:cNvSpPr>
            <a:spLocks noChangeArrowheads="1"/>
          </p:cNvSpPr>
          <p:nvPr/>
        </p:nvSpPr>
        <p:spPr bwMode="auto">
          <a:xfrm>
            <a:off x="4935717" y="5181600"/>
            <a:ext cx="1371600" cy="304800"/>
          </a:xfrm>
          <a:prstGeom prst="rect">
            <a:avLst/>
          </a:prstGeom>
          <a:solidFill>
            <a:srgbClr val="52F4C2"/>
          </a:solid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a:solidFill>
                  <a:srgbClr val="000000"/>
                </a:solidFill>
              </a:rPr>
              <a:t>[13:5]</a:t>
            </a:r>
          </a:p>
        </p:txBody>
      </p:sp>
      <p:sp>
        <p:nvSpPr>
          <p:cNvPr id="47" name="AutoShape 174">
            <a:extLst>
              <a:ext uri="{FF2B5EF4-FFF2-40B4-BE49-F238E27FC236}">
                <a16:creationId xmlns:a16="http://schemas.microsoft.com/office/drawing/2014/main" id="{FBAEE637-BC17-46EE-8CAA-7AA004CB59E5}"/>
              </a:ext>
            </a:extLst>
          </p:cNvPr>
          <p:cNvSpPr>
            <a:spLocks noChangeArrowheads="1"/>
          </p:cNvSpPr>
          <p:nvPr/>
        </p:nvSpPr>
        <p:spPr bwMode="auto">
          <a:xfrm rot="5400000" flipH="1" flipV="1">
            <a:off x="3771900" y="5448300"/>
            <a:ext cx="304800" cy="381000"/>
          </a:xfrm>
          <a:prstGeom prst="flowChartDocument">
            <a:avLst/>
          </a:prstGeom>
          <a:solidFill>
            <a:schemeClr val="bg1"/>
          </a:solidFill>
          <a:ln w="28575">
            <a:solidFill>
              <a:schemeClr val="bg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48" name="Freeform 175">
            <a:extLst>
              <a:ext uri="{FF2B5EF4-FFF2-40B4-BE49-F238E27FC236}">
                <a16:creationId xmlns:a16="http://schemas.microsoft.com/office/drawing/2014/main" id="{53D9FE12-1E29-44F5-B43C-F4C74190414F}"/>
              </a:ext>
            </a:extLst>
          </p:cNvPr>
          <p:cNvSpPr>
            <a:spLocks/>
          </p:cNvSpPr>
          <p:nvPr/>
        </p:nvSpPr>
        <p:spPr bwMode="auto">
          <a:xfrm rot="16200000" flipH="1">
            <a:off x="6912155" y="4195762"/>
            <a:ext cx="152400" cy="1209675"/>
          </a:xfrm>
          <a:custGeom>
            <a:avLst/>
            <a:gdLst>
              <a:gd name="T0" fmla="*/ 0 w 192"/>
              <a:gd name="T1" fmla="*/ 0 h 2496"/>
              <a:gd name="T2" fmla="*/ 0 w 192"/>
              <a:gd name="T3" fmla="*/ 2147483646 h 2496"/>
              <a:gd name="T4" fmla="*/ 2147483646 w 192"/>
              <a:gd name="T5" fmla="*/ 2147483646 h 2496"/>
              <a:gd name="T6" fmla="*/ 2147483646 w 192"/>
              <a:gd name="T7" fmla="*/ 2147483646 h 2496"/>
              <a:gd name="T8" fmla="*/ 0 w 192"/>
              <a:gd name="T9" fmla="*/ 0 h 2496"/>
              <a:gd name="T10" fmla="*/ 0 60000 65536"/>
              <a:gd name="T11" fmla="*/ 0 60000 65536"/>
              <a:gd name="T12" fmla="*/ 0 60000 65536"/>
              <a:gd name="T13" fmla="*/ 0 60000 65536"/>
              <a:gd name="T14" fmla="*/ 0 60000 65536"/>
              <a:gd name="T15" fmla="*/ 0 w 192"/>
              <a:gd name="T16" fmla="*/ 0 h 2496"/>
              <a:gd name="T17" fmla="*/ 192 w 192"/>
              <a:gd name="T18" fmla="*/ 2496 h 2496"/>
            </a:gdLst>
            <a:ahLst/>
            <a:cxnLst>
              <a:cxn ang="T10">
                <a:pos x="T0" y="T1"/>
              </a:cxn>
              <a:cxn ang="T11">
                <a:pos x="T2" y="T3"/>
              </a:cxn>
              <a:cxn ang="T12">
                <a:pos x="T4" y="T5"/>
              </a:cxn>
              <a:cxn ang="T13">
                <a:pos x="T6" y="T7"/>
              </a:cxn>
              <a:cxn ang="T14">
                <a:pos x="T8" y="T9"/>
              </a:cxn>
            </a:cxnLst>
            <a:rect l="T15" t="T16" r="T17" b="T18"/>
            <a:pathLst>
              <a:path w="192" h="2496">
                <a:moveTo>
                  <a:pt x="0" y="0"/>
                </a:moveTo>
                <a:lnTo>
                  <a:pt x="0" y="2496"/>
                </a:lnTo>
                <a:lnTo>
                  <a:pt x="192" y="2304"/>
                </a:lnTo>
                <a:lnTo>
                  <a:pt x="192" y="192"/>
                </a:lnTo>
                <a:lnTo>
                  <a:pt x="0" y="0"/>
                </a:lnTo>
                <a:close/>
              </a:path>
            </a:pathLst>
          </a:custGeom>
          <a:noFill/>
          <a:ln w="28575">
            <a:solidFill>
              <a:srgbClr val="000000"/>
            </a:solidFill>
            <a:round/>
            <a:headEnd/>
            <a:tailEnd/>
          </a:ln>
        </p:spPr>
        <p:txBody>
          <a:bodyPr wrap="none" anchor="ctr"/>
          <a:lstStyle/>
          <a:p>
            <a:endParaRPr lang="en-US"/>
          </a:p>
        </p:txBody>
      </p:sp>
      <p:sp>
        <p:nvSpPr>
          <p:cNvPr id="49" name="Rectangle 172">
            <a:extLst>
              <a:ext uri="{FF2B5EF4-FFF2-40B4-BE49-F238E27FC236}">
                <a16:creationId xmlns:a16="http://schemas.microsoft.com/office/drawing/2014/main" id="{63E7C583-7538-4C52-912C-BE933B274A42}"/>
              </a:ext>
            </a:extLst>
          </p:cNvPr>
          <p:cNvSpPr>
            <a:spLocks noChangeArrowheads="1"/>
          </p:cNvSpPr>
          <p:nvPr/>
        </p:nvSpPr>
        <p:spPr bwMode="auto">
          <a:xfrm>
            <a:off x="3875267" y="5181600"/>
            <a:ext cx="106045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[31:14]</a:t>
            </a:r>
            <a:endParaRPr lang="en-US" altLang="en-US" sz="1000" dirty="0"/>
          </a:p>
        </p:txBody>
      </p:sp>
      <p:sp>
        <p:nvSpPr>
          <p:cNvPr id="50" name="Rectangle 147">
            <a:extLst>
              <a:ext uri="{FF2B5EF4-FFF2-40B4-BE49-F238E27FC236}">
                <a16:creationId xmlns:a16="http://schemas.microsoft.com/office/drawing/2014/main" id="{EF3C34D9-57F1-49CD-8FB7-E190370FC507}"/>
              </a:ext>
            </a:extLst>
          </p:cNvPr>
          <p:cNvSpPr>
            <a:spLocks noChangeArrowheads="1"/>
          </p:cNvSpPr>
          <p:nvPr/>
        </p:nvSpPr>
        <p:spPr bwMode="auto">
          <a:xfrm>
            <a:off x="7221717" y="2438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@3FE</a:t>
            </a:r>
          </a:p>
        </p:txBody>
      </p:sp>
      <p:sp>
        <p:nvSpPr>
          <p:cNvPr id="51" name="Rectangle 148">
            <a:extLst>
              <a:ext uri="{FF2B5EF4-FFF2-40B4-BE49-F238E27FC236}">
                <a16:creationId xmlns:a16="http://schemas.microsoft.com/office/drawing/2014/main" id="{5D3D7290-8C4A-4A04-9A17-997B55F7A807}"/>
              </a:ext>
            </a:extLst>
          </p:cNvPr>
          <p:cNvSpPr>
            <a:spLocks noChangeArrowheads="1"/>
          </p:cNvSpPr>
          <p:nvPr/>
        </p:nvSpPr>
        <p:spPr bwMode="auto">
          <a:xfrm>
            <a:off x="7221717" y="2743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@1FF</a:t>
            </a:r>
          </a:p>
        </p:txBody>
      </p:sp>
      <p:sp>
        <p:nvSpPr>
          <p:cNvPr id="52" name="Line 150">
            <a:extLst>
              <a:ext uri="{FF2B5EF4-FFF2-40B4-BE49-F238E27FC236}">
                <a16:creationId xmlns:a16="http://schemas.microsoft.com/office/drawing/2014/main" id="{9C9F1CC8-C2A0-4C17-B90E-20C415F3108C}"/>
              </a:ext>
            </a:extLst>
          </p:cNvPr>
          <p:cNvSpPr>
            <a:spLocks noChangeShapeType="1"/>
          </p:cNvSpPr>
          <p:nvPr/>
        </p:nvSpPr>
        <p:spPr bwMode="auto">
          <a:xfrm>
            <a:off x="7526517" y="1828800"/>
            <a:ext cx="0"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69">
            <a:extLst>
              <a:ext uri="{FF2B5EF4-FFF2-40B4-BE49-F238E27FC236}">
                <a16:creationId xmlns:a16="http://schemas.microsoft.com/office/drawing/2014/main" id="{FDBCCAF4-CC28-4739-A9DB-D8CC225BBF8E}"/>
              </a:ext>
            </a:extLst>
          </p:cNvPr>
          <p:cNvSpPr>
            <a:spLocks noChangeShapeType="1"/>
          </p:cNvSpPr>
          <p:nvPr/>
        </p:nvSpPr>
        <p:spPr bwMode="auto">
          <a:xfrm>
            <a:off x="7983717" y="1828800"/>
            <a:ext cx="1587"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Rectangle 176">
            <a:extLst>
              <a:ext uri="{FF2B5EF4-FFF2-40B4-BE49-F238E27FC236}">
                <a16:creationId xmlns:a16="http://schemas.microsoft.com/office/drawing/2014/main" id="{0F5E1711-1660-4094-B58B-3B7ADF219A0D}"/>
              </a:ext>
            </a:extLst>
          </p:cNvPr>
          <p:cNvSpPr>
            <a:spLocks noChangeArrowheads="1"/>
          </p:cNvSpPr>
          <p:nvPr/>
        </p:nvSpPr>
        <p:spPr bwMode="auto">
          <a:xfrm>
            <a:off x="6307317" y="2438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@7FE</a:t>
            </a:r>
          </a:p>
        </p:txBody>
      </p:sp>
      <p:sp>
        <p:nvSpPr>
          <p:cNvPr id="55" name="Rectangle 177">
            <a:extLst>
              <a:ext uri="{FF2B5EF4-FFF2-40B4-BE49-F238E27FC236}">
                <a16:creationId xmlns:a16="http://schemas.microsoft.com/office/drawing/2014/main" id="{A0EA06EB-20F0-4B58-9ABE-09DF42FA6EBD}"/>
              </a:ext>
            </a:extLst>
          </p:cNvPr>
          <p:cNvSpPr>
            <a:spLocks noChangeArrowheads="1"/>
          </p:cNvSpPr>
          <p:nvPr/>
        </p:nvSpPr>
        <p:spPr bwMode="auto">
          <a:xfrm>
            <a:off x="6307317" y="2743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@11FF</a:t>
            </a:r>
          </a:p>
        </p:txBody>
      </p:sp>
      <p:sp>
        <p:nvSpPr>
          <p:cNvPr id="56" name="Line 179">
            <a:extLst>
              <a:ext uri="{FF2B5EF4-FFF2-40B4-BE49-F238E27FC236}">
                <a16:creationId xmlns:a16="http://schemas.microsoft.com/office/drawing/2014/main" id="{69AAFD0F-C8E9-4E72-BFAA-4C350E5B9CA9}"/>
              </a:ext>
            </a:extLst>
          </p:cNvPr>
          <p:cNvSpPr>
            <a:spLocks noChangeShapeType="1"/>
          </p:cNvSpPr>
          <p:nvPr/>
        </p:nvSpPr>
        <p:spPr bwMode="auto">
          <a:xfrm>
            <a:off x="6612117" y="1828800"/>
            <a:ext cx="0"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85">
            <a:extLst>
              <a:ext uri="{FF2B5EF4-FFF2-40B4-BE49-F238E27FC236}">
                <a16:creationId xmlns:a16="http://schemas.microsoft.com/office/drawing/2014/main" id="{1E33774F-6FE7-4952-9B1E-48913A2C9DF4}"/>
              </a:ext>
            </a:extLst>
          </p:cNvPr>
          <p:cNvSpPr>
            <a:spLocks noChangeShapeType="1"/>
          </p:cNvSpPr>
          <p:nvPr/>
        </p:nvSpPr>
        <p:spPr bwMode="auto">
          <a:xfrm>
            <a:off x="7069317" y="1828800"/>
            <a:ext cx="1587" cy="6096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Rectangle 145">
            <a:extLst>
              <a:ext uri="{FF2B5EF4-FFF2-40B4-BE49-F238E27FC236}">
                <a16:creationId xmlns:a16="http://schemas.microsoft.com/office/drawing/2014/main" id="{DFE0BF3D-B71B-45B7-AE90-7D9BBB017318}"/>
              </a:ext>
            </a:extLst>
          </p:cNvPr>
          <p:cNvSpPr>
            <a:spLocks noChangeArrowheads="1"/>
          </p:cNvSpPr>
          <p:nvPr/>
        </p:nvSpPr>
        <p:spPr bwMode="auto">
          <a:xfrm>
            <a:off x="7221717" y="914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@1000</a:t>
            </a:r>
          </a:p>
        </p:txBody>
      </p:sp>
      <p:sp>
        <p:nvSpPr>
          <p:cNvPr id="59" name="Rectangle 146">
            <a:extLst>
              <a:ext uri="{FF2B5EF4-FFF2-40B4-BE49-F238E27FC236}">
                <a16:creationId xmlns:a16="http://schemas.microsoft.com/office/drawing/2014/main" id="{10C69AE1-C51B-4938-8B6D-66FDF67CAA60}"/>
              </a:ext>
            </a:extLst>
          </p:cNvPr>
          <p:cNvSpPr>
            <a:spLocks noChangeArrowheads="1"/>
          </p:cNvSpPr>
          <p:nvPr/>
        </p:nvSpPr>
        <p:spPr bwMode="auto">
          <a:xfrm>
            <a:off x="7221717" y="1219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@1</a:t>
            </a:r>
            <a:endParaRPr lang="en-US" altLang="en-US" sz="1200" dirty="0">
              <a:solidFill>
                <a:srgbClr val="000000"/>
              </a:solidFill>
            </a:endParaRPr>
          </a:p>
        </p:txBody>
      </p:sp>
      <p:sp>
        <p:nvSpPr>
          <p:cNvPr id="60" name="Rectangle 149">
            <a:extLst>
              <a:ext uri="{FF2B5EF4-FFF2-40B4-BE49-F238E27FC236}">
                <a16:creationId xmlns:a16="http://schemas.microsoft.com/office/drawing/2014/main" id="{0B6B96C4-5023-451C-9299-C02CA819DD87}"/>
              </a:ext>
            </a:extLst>
          </p:cNvPr>
          <p:cNvSpPr>
            <a:spLocks noChangeArrowheads="1"/>
          </p:cNvSpPr>
          <p:nvPr/>
        </p:nvSpPr>
        <p:spPr bwMode="auto">
          <a:xfrm>
            <a:off x="7221717" y="15240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@202</a:t>
            </a:r>
            <a:endParaRPr lang="en-US" altLang="en-US" sz="1200" dirty="0">
              <a:solidFill>
                <a:srgbClr val="000000"/>
              </a:solidFill>
            </a:endParaRPr>
          </a:p>
        </p:txBody>
      </p:sp>
      <p:sp>
        <p:nvSpPr>
          <p:cNvPr id="61" name="Rectangle 174">
            <a:extLst>
              <a:ext uri="{FF2B5EF4-FFF2-40B4-BE49-F238E27FC236}">
                <a16:creationId xmlns:a16="http://schemas.microsoft.com/office/drawing/2014/main" id="{785256DF-FD46-4024-BDD9-25D78AFF0B9C}"/>
              </a:ext>
            </a:extLst>
          </p:cNvPr>
          <p:cNvSpPr>
            <a:spLocks noChangeArrowheads="1"/>
          </p:cNvSpPr>
          <p:nvPr/>
        </p:nvSpPr>
        <p:spPr bwMode="auto">
          <a:xfrm>
            <a:off x="6307317" y="9144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@0</a:t>
            </a:r>
          </a:p>
        </p:txBody>
      </p:sp>
      <p:sp>
        <p:nvSpPr>
          <p:cNvPr id="62" name="Rectangle 175">
            <a:extLst>
              <a:ext uri="{FF2B5EF4-FFF2-40B4-BE49-F238E27FC236}">
                <a16:creationId xmlns:a16="http://schemas.microsoft.com/office/drawing/2014/main" id="{AEEFC73D-1E15-4892-B006-FF7CECAEC766}"/>
              </a:ext>
            </a:extLst>
          </p:cNvPr>
          <p:cNvSpPr>
            <a:spLocks noChangeArrowheads="1"/>
          </p:cNvSpPr>
          <p:nvPr/>
        </p:nvSpPr>
        <p:spPr bwMode="auto">
          <a:xfrm>
            <a:off x="6307317" y="12192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@201</a:t>
            </a:r>
            <a:endParaRPr lang="en-US" altLang="en-US" sz="1200" dirty="0">
              <a:solidFill>
                <a:srgbClr val="000000"/>
              </a:solidFill>
            </a:endParaRPr>
          </a:p>
        </p:txBody>
      </p:sp>
      <p:sp>
        <p:nvSpPr>
          <p:cNvPr id="63" name="Rectangle 178">
            <a:extLst>
              <a:ext uri="{FF2B5EF4-FFF2-40B4-BE49-F238E27FC236}">
                <a16:creationId xmlns:a16="http://schemas.microsoft.com/office/drawing/2014/main" id="{FB807BB0-A3AE-4489-8BE3-94ABF894EA70}"/>
              </a:ext>
            </a:extLst>
          </p:cNvPr>
          <p:cNvSpPr>
            <a:spLocks noChangeArrowheads="1"/>
          </p:cNvSpPr>
          <p:nvPr/>
        </p:nvSpPr>
        <p:spPr bwMode="auto">
          <a:xfrm>
            <a:off x="6307317" y="1524000"/>
            <a:ext cx="609600" cy="3048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@402</a:t>
            </a:r>
            <a:endParaRPr lang="en-US" altLang="en-US" sz="1200" dirty="0">
              <a:solidFill>
                <a:srgbClr val="000000"/>
              </a:solidFill>
            </a:endParaRPr>
          </a:p>
        </p:txBody>
      </p:sp>
      <p:sp>
        <p:nvSpPr>
          <p:cNvPr id="64" name="Rectangle 180">
            <a:extLst>
              <a:ext uri="{FF2B5EF4-FFF2-40B4-BE49-F238E27FC236}">
                <a16:creationId xmlns:a16="http://schemas.microsoft.com/office/drawing/2014/main" id="{35C0B081-2436-4C66-9095-943A43F2BD9C}"/>
              </a:ext>
            </a:extLst>
          </p:cNvPr>
          <p:cNvSpPr>
            <a:spLocks noChangeArrowheads="1"/>
          </p:cNvSpPr>
          <p:nvPr/>
        </p:nvSpPr>
        <p:spPr bwMode="auto">
          <a:xfrm>
            <a:off x="6916917" y="914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T</a:t>
            </a:r>
          </a:p>
        </p:txBody>
      </p:sp>
      <p:sp>
        <p:nvSpPr>
          <p:cNvPr id="65" name="Rectangle 181">
            <a:extLst>
              <a:ext uri="{FF2B5EF4-FFF2-40B4-BE49-F238E27FC236}">
                <a16:creationId xmlns:a16="http://schemas.microsoft.com/office/drawing/2014/main" id="{4EA0133B-0F9E-4A13-9EAC-9DAA0982209F}"/>
              </a:ext>
            </a:extLst>
          </p:cNvPr>
          <p:cNvSpPr>
            <a:spLocks noChangeArrowheads="1"/>
          </p:cNvSpPr>
          <p:nvPr/>
        </p:nvSpPr>
        <p:spPr bwMode="auto">
          <a:xfrm>
            <a:off x="6916917" y="1219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66" name="Rectangle 184">
            <a:extLst>
              <a:ext uri="{FF2B5EF4-FFF2-40B4-BE49-F238E27FC236}">
                <a16:creationId xmlns:a16="http://schemas.microsoft.com/office/drawing/2014/main" id="{DF872421-60CD-4330-9F7F-309C92992044}"/>
              </a:ext>
            </a:extLst>
          </p:cNvPr>
          <p:cNvSpPr>
            <a:spLocks noChangeArrowheads="1"/>
          </p:cNvSpPr>
          <p:nvPr/>
        </p:nvSpPr>
        <p:spPr bwMode="auto">
          <a:xfrm>
            <a:off x="6916917" y="15240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67" name="Text Box 196">
            <a:extLst>
              <a:ext uri="{FF2B5EF4-FFF2-40B4-BE49-F238E27FC236}">
                <a16:creationId xmlns:a16="http://schemas.microsoft.com/office/drawing/2014/main" id="{47171A00-E38A-4C88-A361-FFA9BC219654}"/>
              </a:ext>
            </a:extLst>
          </p:cNvPr>
          <p:cNvSpPr txBox="1">
            <a:spLocks noChangeArrowheads="1"/>
          </p:cNvSpPr>
          <p:nvPr/>
        </p:nvSpPr>
        <p:spPr bwMode="auto">
          <a:xfrm>
            <a:off x="6389867" y="152400"/>
            <a:ext cx="2004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way #0   way #1</a:t>
            </a:r>
          </a:p>
        </p:txBody>
      </p:sp>
      <p:sp>
        <p:nvSpPr>
          <p:cNvPr id="68" name="Text Box 196">
            <a:extLst>
              <a:ext uri="{FF2B5EF4-FFF2-40B4-BE49-F238E27FC236}">
                <a16:creationId xmlns:a16="http://schemas.microsoft.com/office/drawing/2014/main" id="{41C24878-DD81-44FC-A496-BE7CE084FBDA}"/>
              </a:ext>
            </a:extLst>
          </p:cNvPr>
          <p:cNvSpPr txBox="1">
            <a:spLocks noChangeArrowheads="1"/>
          </p:cNvSpPr>
          <p:nvPr/>
        </p:nvSpPr>
        <p:spPr bwMode="auto">
          <a:xfrm>
            <a:off x="8085681" y="866745"/>
            <a:ext cx="829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set #0</a:t>
            </a:r>
          </a:p>
        </p:txBody>
      </p:sp>
      <p:sp>
        <p:nvSpPr>
          <p:cNvPr id="69" name="Text Box 196">
            <a:extLst>
              <a:ext uri="{FF2B5EF4-FFF2-40B4-BE49-F238E27FC236}">
                <a16:creationId xmlns:a16="http://schemas.microsoft.com/office/drawing/2014/main" id="{0C571E1E-6D98-419A-9311-119E48821F55}"/>
              </a:ext>
            </a:extLst>
          </p:cNvPr>
          <p:cNvSpPr txBox="1">
            <a:spLocks noChangeArrowheads="1"/>
          </p:cNvSpPr>
          <p:nvPr/>
        </p:nvSpPr>
        <p:spPr bwMode="auto">
          <a:xfrm>
            <a:off x="8067854" y="1143000"/>
            <a:ext cx="8297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rgbClr val="FF0909"/>
                </a:solidFill>
              </a:rPr>
              <a:t>set #1</a:t>
            </a:r>
          </a:p>
        </p:txBody>
      </p:sp>
      <p:sp>
        <p:nvSpPr>
          <p:cNvPr id="70" name="Rectangle 180">
            <a:extLst>
              <a:ext uri="{FF2B5EF4-FFF2-40B4-BE49-F238E27FC236}">
                <a16:creationId xmlns:a16="http://schemas.microsoft.com/office/drawing/2014/main" id="{F1385100-A750-400A-99DC-C152F198E98B}"/>
              </a:ext>
            </a:extLst>
          </p:cNvPr>
          <p:cNvSpPr>
            <a:spLocks noChangeArrowheads="1"/>
          </p:cNvSpPr>
          <p:nvPr/>
        </p:nvSpPr>
        <p:spPr bwMode="auto">
          <a:xfrm>
            <a:off x="7839254" y="914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dirty="0">
                <a:solidFill>
                  <a:srgbClr val="000000"/>
                </a:solidFill>
              </a:rPr>
              <a:t>T</a:t>
            </a:r>
          </a:p>
        </p:txBody>
      </p:sp>
      <p:sp>
        <p:nvSpPr>
          <p:cNvPr id="71" name="Rectangle 181">
            <a:extLst>
              <a:ext uri="{FF2B5EF4-FFF2-40B4-BE49-F238E27FC236}">
                <a16:creationId xmlns:a16="http://schemas.microsoft.com/office/drawing/2014/main" id="{AFC093CF-2097-42CF-87DB-9F213EBBC92F}"/>
              </a:ext>
            </a:extLst>
          </p:cNvPr>
          <p:cNvSpPr>
            <a:spLocks noChangeArrowheads="1"/>
          </p:cNvSpPr>
          <p:nvPr/>
        </p:nvSpPr>
        <p:spPr bwMode="auto">
          <a:xfrm>
            <a:off x="7839254" y="1219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2" name="Rectangle 184">
            <a:extLst>
              <a:ext uri="{FF2B5EF4-FFF2-40B4-BE49-F238E27FC236}">
                <a16:creationId xmlns:a16="http://schemas.microsoft.com/office/drawing/2014/main" id="{EE1FC898-D40A-4D7A-812C-5062726AD258}"/>
              </a:ext>
            </a:extLst>
          </p:cNvPr>
          <p:cNvSpPr>
            <a:spLocks noChangeArrowheads="1"/>
          </p:cNvSpPr>
          <p:nvPr/>
        </p:nvSpPr>
        <p:spPr bwMode="auto">
          <a:xfrm>
            <a:off x="7839254" y="15240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3" name="Left Brace 72">
            <a:extLst>
              <a:ext uri="{FF2B5EF4-FFF2-40B4-BE49-F238E27FC236}">
                <a16:creationId xmlns:a16="http://schemas.microsoft.com/office/drawing/2014/main" id="{37EBBDB1-232C-45C3-9D21-EFDC9C2729F9}"/>
              </a:ext>
            </a:extLst>
          </p:cNvPr>
          <p:cNvSpPr/>
          <p:nvPr/>
        </p:nvSpPr>
        <p:spPr>
          <a:xfrm rot="5400000">
            <a:off x="7676219" y="247171"/>
            <a:ext cx="136525" cy="86138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74" name="Left Brace 73">
            <a:extLst>
              <a:ext uri="{FF2B5EF4-FFF2-40B4-BE49-F238E27FC236}">
                <a16:creationId xmlns:a16="http://schemas.microsoft.com/office/drawing/2014/main" id="{A27DE29D-7D50-4C14-B1C6-C88EA10A8B51}"/>
              </a:ext>
            </a:extLst>
          </p:cNvPr>
          <p:cNvSpPr/>
          <p:nvPr/>
        </p:nvSpPr>
        <p:spPr>
          <a:xfrm rot="5400000">
            <a:off x="6677684" y="247171"/>
            <a:ext cx="136525" cy="86138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38100">
                <a:solidFill>
                  <a:schemeClr val="tx1"/>
                </a:solidFill>
              </a:ln>
            </a:endParaRPr>
          </a:p>
        </p:txBody>
      </p:sp>
      <p:sp>
        <p:nvSpPr>
          <p:cNvPr id="75" name="Rectangle 181">
            <a:extLst>
              <a:ext uri="{FF2B5EF4-FFF2-40B4-BE49-F238E27FC236}">
                <a16:creationId xmlns:a16="http://schemas.microsoft.com/office/drawing/2014/main" id="{37A2DC94-C4A4-461E-9BA6-658FD8E4BD46}"/>
              </a:ext>
            </a:extLst>
          </p:cNvPr>
          <p:cNvSpPr>
            <a:spLocks noChangeArrowheads="1"/>
          </p:cNvSpPr>
          <p:nvPr/>
        </p:nvSpPr>
        <p:spPr bwMode="auto">
          <a:xfrm>
            <a:off x="7831317" y="2438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6" name="Rectangle 184">
            <a:extLst>
              <a:ext uri="{FF2B5EF4-FFF2-40B4-BE49-F238E27FC236}">
                <a16:creationId xmlns:a16="http://schemas.microsoft.com/office/drawing/2014/main" id="{06BF16EC-779A-4A7B-9D96-43FEDFD85DC1}"/>
              </a:ext>
            </a:extLst>
          </p:cNvPr>
          <p:cNvSpPr>
            <a:spLocks noChangeArrowheads="1"/>
          </p:cNvSpPr>
          <p:nvPr/>
        </p:nvSpPr>
        <p:spPr bwMode="auto">
          <a:xfrm>
            <a:off x="7831317" y="2743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7" name="Rectangle 181">
            <a:extLst>
              <a:ext uri="{FF2B5EF4-FFF2-40B4-BE49-F238E27FC236}">
                <a16:creationId xmlns:a16="http://schemas.microsoft.com/office/drawing/2014/main" id="{F17898C7-9118-4FDF-AAE7-1CD383451556}"/>
              </a:ext>
            </a:extLst>
          </p:cNvPr>
          <p:cNvSpPr>
            <a:spLocks noChangeArrowheads="1"/>
          </p:cNvSpPr>
          <p:nvPr/>
        </p:nvSpPr>
        <p:spPr bwMode="auto">
          <a:xfrm>
            <a:off x="6916917" y="24384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78" name="Rectangle 184">
            <a:extLst>
              <a:ext uri="{FF2B5EF4-FFF2-40B4-BE49-F238E27FC236}">
                <a16:creationId xmlns:a16="http://schemas.microsoft.com/office/drawing/2014/main" id="{792F286C-82F5-4854-87E1-D6BF5A26F70F}"/>
              </a:ext>
            </a:extLst>
          </p:cNvPr>
          <p:cNvSpPr>
            <a:spLocks noChangeArrowheads="1"/>
          </p:cNvSpPr>
          <p:nvPr/>
        </p:nvSpPr>
        <p:spPr bwMode="auto">
          <a:xfrm>
            <a:off x="6916917" y="2743200"/>
            <a:ext cx="304800" cy="304800"/>
          </a:xfrm>
          <a:prstGeom prst="rect">
            <a:avLst/>
          </a:prstGeom>
          <a:noFill/>
          <a:ln w="28575">
            <a:solidFill>
              <a:srgbClr val="000000"/>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200" dirty="0">
                <a:solidFill>
                  <a:srgbClr val="000000"/>
                </a:solidFill>
              </a:rPr>
              <a:t>T</a:t>
            </a:r>
          </a:p>
        </p:txBody>
      </p:sp>
      <p:sp>
        <p:nvSpPr>
          <p:cNvPr id="80" name="Content Placeholder 2">
            <a:extLst>
              <a:ext uri="{FF2B5EF4-FFF2-40B4-BE49-F238E27FC236}">
                <a16:creationId xmlns:a16="http://schemas.microsoft.com/office/drawing/2014/main" id="{D453869A-97E8-4C49-BD4A-344D41840500}"/>
              </a:ext>
            </a:extLst>
          </p:cNvPr>
          <p:cNvSpPr>
            <a:spLocks noGrp="1"/>
          </p:cNvSpPr>
          <p:nvPr>
            <p:ph idx="1"/>
          </p:nvPr>
        </p:nvSpPr>
        <p:spPr>
          <a:xfrm>
            <a:off x="685800" y="1676400"/>
            <a:ext cx="3352800" cy="4419600"/>
          </a:xfrm>
        </p:spPr>
        <p:txBody>
          <a:bodyPr/>
          <a:lstStyle/>
          <a:p>
            <a:r>
              <a:rPr lang="en-US" dirty="0"/>
              <a:t>Refresher from EE126 </a:t>
            </a:r>
            <a:r>
              <a:rPr lang="en-US" dirty="0">
                <a:sym typeface="Wingdings" panose="05000000000000000000" pitchFamily="2" charset="2"/>
              </a:rPr>
              <a:t></a:t>
            </a:r>
          </a:p>
          <a:p>
            <a:r>
              <a:rPr lang="en-US" dirty="0">
                <a:sym typeface="Wingdings" panose="05000000000000000000" pitchFamily="2" charset="2"/>
              </a:rPr>
              <a:t>How do you pick </a:t>
            </a:r>
            <a:r>
              <a:rPr lang="en-US" dirty="0" err="1">
                <a:sym typeface="Wingdings" panose="05000000000000000000" pitchFamily="2" charset="2"/>
              </a:rPr>
              <a:t>Ld</a:t>
            </a:r>
            <a:r>
              <a:rPr lang="en-US" dirty="0">
                <a:sym typeface="Wingdings" panose="05000000000000000000" pitchFamily="2" charset="2"/>
              </a:rPr>
              <a:t>/St addresses to stress L1 misses?</a:t>
            </a:r>
            <a:endParaRPr lang="en-US" dirty="0"/>
          </a:p>
        </p:txBody>
      </p:sp>
    </p:spTree>
    <p:extLst>
      <p:ext uri="{BB962C8B-B14F-4D97-AF65-F5344CB8AC3E}">
        <p14:creationId xmlns:p14="http://schemas.microsoft.com/office/powerpoint/2010/main" val="95309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8F28-59C9-4488-B80B-1789241D464C}"/>
              </a:ext>
            </a:extLst>
          </p:cNvPr>
          <p:cNvSpPr>
            <a:spLocks noGrp="1"/>
          </p:cNvSpPr>
          <p:nvPr>
            <p:ph type="title"/>
          </p:nvPr>
        </p:nvSpPr>
        <p:spPr/>
        <p:txBody>
          <a:bodyPr/>
          <a:lstStyle/>
          <a:p>
            <a:r>
              <a:rPr lang="en-US" dirty="0"/>
              <a:t>Generating test content</a:t>
            </a:r>
          </a:p>
        </p:txBody>
      </p:sp>
      <p:sp>
        <p:nvSpPr>
          <p:cNvPr id="3" name="Content Placeholder 2">
            <a:extLst>
              <a:ext uri="{FF2B5EF4-FFF2-40B4-BE49-F238E27FC236}">
                <a16:creationId xmlns:a16="http://schemas.microsoft.com/office/drawing/2014/main" id="{3CDDE2E7-41D1-4574-A7C3-3D2A3107A5FD}"/>
              </a:ext>
            </a:extLst>
          </p:cNvPr>
          <p:cNvSpPr>
            <a:spLocks noGrp="1"/>
          </p:cNvSpPr>
          <p:nvPr>
            <p:ph idx="1"/>
          </p:nvPr>
        </p:nvSpPr>
        <p:spPr/>
        <p:txBody>
          <a:bodyPr/>
          <a:lstStyle/>
          <a:p>
            <a:r>
              <a:rPr lang="en-US" dirty="0"/>
              <a:t>Word association game</a:t>
            </a:r>
          </a:p>
          <a:p>
            <a:pPr lvl="1"/>
            <a:endParaRPr lang="en-US" dirty="0"/>
          </a:p>
          <a:p>
            <a:pPr lvl="1"/>
            <a:r>
              <a:rPr lang="en-US" dirty="0"/>
              <a:t>More the better </a:t>
            </a:r>
            <a:r>
              <a:rPr lang="en-US" dirty="0">
                <a:sym typeface="Wingdings" panose="05000000000000000000" pitchFamily="2" charset="2"/>
              </a:rPr>
              <a:t></a:t>
            </a:r>
            <a:endParaRPr lang="en-US" dirty="0"/>
          </a:p>
          <a:p>
            <a:r>
              <a:rPr lang="en-US" dirty="0"/>
              <a:t>So – how do you generate stimulus, and lots of it?</a:t>
            </a:r>
          </a:p>
          <a:p>
            <a:r>
              <a:rPr lang="en-US" dirty="0"/>
              <a:t>Aside: we know now there’s more to verification than generating stimulus, right?</a:t>
            </a:r>
          </a:p>
          <a:p>
            <a:pPr lvl="1">
              <a:spcBef>
                <a:spcPts val="0"/>
              </a:spcBef>
            </a:pPr>
            <a:r>
              <a:rPr lang="en-US" dirty="0"/>
              <a:t>Review – but what exactly?</a:t>
            </a:r>
          </a:p>
          <a:p>
            <a:pPr lvl="1">
              <a:spcBef>
                <a:spcPts val="0"/>
              </a:spcBef>
            </a:pPr>
            <a:r>
              <a:rPr lang="en-US" dirty="0"/>
              <a:t>Well: monitors, checkers, coverage measures, …</a:t>
            </a:r>
          </a:p>
        </p:txBody>
      </p:sp>
      <p:sp>
        <p:nvSpPr>
          <p:cNvPr id="4" name="Footer Placeholder 3">
            <a:extLst>
              <a:ext uri="{FF2B5EF4-FFF2-40B4-BE49-F238E27FC236}">
                <a16:creationId xmlns:a16="http://schemas.microsoft.com/office/drawing/2014/main" id="{8A9FCEC0-4182-41BB-BD93-77D57DD926C5}"/>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8F694B7E-3C02-4E5C-BB19-DBD807FCC3BC}"/>
              </a:ext>
            </a:extLst>
          </p:cNvPr>
          <p:cNvSpPr txBox="1"/>
          <p:nvPr/>
        </p:nvSpPr>
        <p:spPr>
          <a:xfrm>
            <a:off x="2057400" y="2165864"/>
            <a:ext cx="2362200" cy="461665"/>
          </a:xfrm>
          <a:prstGeom prst="rect">
            <a:avLst/>
          </a:prstGeom>
          <a:noFill/>
        </p:spPr>
        <p:txBody>
          <a:bodyPr wrap="square" rtlCol="0">
            <a:spAutoFit/>
          </a:bodyPr>
          <a:lstStyle/>
          <a:p>
            <a:r>
              <a:rPr lang="en-US" dirty="0"/>
              <a:t>good verification</a:t>
            </a:r>
          </a:p>
        </p:txBody>
      </p:sp>
      <p:sp>
        <p:nvSpPr>
          <p:cNvPr id="6" name="TextBox 5">
            <a:extLst>
              <a:ext uri="{FF2B5EF4-FFF2-40B4-BE49-F238E27FC236}">
                <a16:creationId xmlns:a16="http://schemas.microsoft.com/office/drawing/2014/main" id="{5839F293-861D-4B8A-B4FF-5610FC7DC3DF}"/>
              </a:ext>
            </a:extLst>
          </p:cNvPr>
          <p:cNvSpPr txBox="1"/>
          <p:nvPr/>
        </p:nvSpPr>
        <p:spPr>
          <a:xfrm>
            <a:off x="4838700" y="2188738"/>
            <a:ext cx="2362200" cy="461665"/>
          </a:xfrm>
          <a:prstGeom prst="rect">
            <a:avLst/>
          </a:prstGeom>
          <a:noFill/>
        </p:spPr>
        <p:txBody>
          <a:bodyPr wrap="square" rtlCol="0">
            <a:spAutoFit/>
          </a:bodyPr>
          <a:lstStyle/>
          <a:p>
            <a:r>
              <a:rPr lang="en-US" dirty="0"/>
              <a:t>write lots of tests</a:t>
            </a:r>
          </a:p>
        </p:txBody>
      </p:sp>
    </p:spTree>
    <p:extLst>
      <p:ext uri="{BB962C8B-B14F-4D97-AF65-F5344CB8AC3E}">
        <p14:creationId xmlns:p14="http://schemas.microsoft.com/office/powerpoint/2010/main" val="204040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316-6C12-4DE5-89EF-32F05F42CEA1}"/>
              </a:ext>
            </a:extLst>
          </p:cNvPr>
          <p:cNvSpPr>
            <a:spLocks noGrp="1"/>
          </p:cNvSpPr>
          <p:nvPr>
            <p:ph type="title"/>
          </p:nvPr>
        </p:nvSpPr>
        <p:spPr/>
        <p:txBody>
          <a:bodyPr/>
          <a:lstStyle/>
          <a:p>
            <a:r>
              <a:rPr lang="en-US" dirty="0"/>
              <a:t>Knobs</a:t>
            </a:r>
          </a:p>
        </p:txBody>
      </p:sp>
      <p:sp>
        <p:nvSpPr>
          <p:cNvPr id="3" name="Content Placeholder 2">
            <a:extLst>
              <a:ext uri="{FF2B5EF4-FFF2-40B4-BE49-F238E27FC236}">
                <a16:creationId xmlns:a16="http://schemas.microsoft.com/office/drawing/2014/main" id="{DEC9D05E-6493-4CCF-91A9-98F8A7DED12D}"/>
              </a:ext>
            </a:extLst>
          </p:cNvPr>
          <p:cNvSpPr>
            <a:spLocks noGrp="1"/>
          </p:cNvSpPr>
          <p:nvPr>
            <p:ph idx="1"/>
          </p:nvPr>
        </p:nvSpPr>
        <p:spPr>
          <a:xfrm>
            <a:off x="685800" y="1676400"/>
            <a:ext cx="7772400" cy="3124200"/>
          </a:xfrm>
        </p:spPr>
        <p:txBody>
          <a:bodyPr/>
          <a:lstStyle/>
          <a:p>
            <a:r>
              <a:rPr lang="en-US" dirty="0"/>
              <a:t>Pick </a:t>
            </a:r>
            <a:r>
              <a:rPr lang="en-US" i="1" dirty="0"/>
              <a:t>N</a:t>
            </a:r>
            <a:r>
              <a:rPr lang="en-US" baseline="-25000" dirty="0"/>
              <a:t>1</a:t>
            </a:r>
            <a:r>
              <a:rPr lang="en-US" dirty="0"/>
              <a:t> random addresses</a:t>
            </a:r>
          </a:p>
          <a:p>
            <a:r>
              <a:rPr lang="en-US" dirty="0"/>
              <a:t>Store random values </a:t>
            </a:r>
            <a:r>
              <a:rPr lang="en-US" dirty="0">
                <a:latin typeface="Times New Roman" panose="02020603050405020304" pitchFamily="18" charset="0"/>
                <a:cs typeface="Times New Roman" panose="02020603050405020304" pitchFamily="18" charset="0"/>
              </a:rPr>
              <a:t>→</a:t>
            </a:r>
            <a:r>
              <a:rPr lang="en-US" dirty="0"/>
              <a:t> all of them</a:t>
            </a:r>
          </a:p>
          <a:p>
            <a:r>
              <a:rPr lang="en-US" dirty="0"/>
              <a:t>Repeat </a:t>
            </a:r>
            <a:r>
              <a:rPr lang="en-US" i="1" dirty="0"/>
              <a:t>N</a:t>
            </a:r>
            <a:r>
              <a:rPr lang="en-US" baseline="-25000" dirty="0"/>
              <a:t>2</a:t>
            </a:r>
            <a:r>
              <a:rPr lang="en-US" dirty="0"/>
              <a:t> times:</a:t>
            </a:r>
          </a:p>
          <a:p>
            <a:pPr lvl="1"/>
            <a:r>
              <a:rPr lang="en-US" dirty="0"/>
              <a:t>pick one of the known addresses</a:t>
            </a:r>
          </a:p>
          <a:p>
            <a:pPr lvl="1"/>
            <a:r>
              <a:rPr lang="en-US" dirty="0" err="1"/>
              <a:t>Ld</a:t>
            </a:r>
            <a:r>
              <a:rPr lang="en-US" dirty="0"/>
              <a:t> </a:t>
            </a:r>
            <a:r>
              <a:rPr lang="en-US" dirty="0">
                <a:latin typeface="Times New Roman" panose="02020603050405020304" pitchFamily="18" charset="0"/>
                <a:cs typeface="Times New Roman" panose="02020603050405020304" pitchFamily="18" charset="0"/>
              </a:rPr>
              <a:t>→ </a:t>
            </a:r>
            <a:r>
              <a:rPr lang="en-US" dirty="0"/>
              <a:t>random register</a:t>
            </a:r>
          </a:p>
          <a:p>
            <a:pPr lvl="1"/>
            <a:r>
              <a:rPr lang="en-US" dirty="0"/>
              <a:t>Store a random known register </a:t>
            </a:r>
            <a:r>
              <a:rPr lang="en-US" dirty="0">
                <a:latin typeface="Times New Roman" panose="02020603050405020304" pitchFamily="18" charset="0"/>
                <a:cs typeface="Times New Roman" panose="02020603050405020304" pitchFamily="18" charset="0"/>
              </a:rPr>
              <a:t>→ random address</a:t>
            </a:r>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BA255BEC-4EC5-49BF-95A8-30064CF86260}"/>
              </a:ext>
            </a:extLst>
          </p:cNvPr>
          <p:cNvSpPr>
            <a:spLocks noGrp="1"/>
          </p:cNvSpPr>
          <p:nvPr>
            <p:ph type="ftr" sz="quarter" idx="11"/>
          </p:nvPr>
        </p:nvSpPr>
        <p:spPr/>
        <p:txBody>
          <a:bodyPr/>
          <a:lstStyle/>
          <a:p>
            <a:pPr>
              <a:defRPr/>
            </a:pPr>
            <a:r>
              <a:rPr lang="en-US"/>
              <a:t>Verification Joel Grodstein</a:t>
            </a:r>
            <a:endParaRPr lang="en-US" dirty="0"/>
          </a:p>
        </p:txBody>
      </p:sp>
      <p:sp>
        <p:nvSpPr>
          <p:cNvPr id="10" name="Content Placeholder 2">
            <a:extLst>
              <a:ext uri="{FF2B5EF4-FFF2-40B4-BE49-F238E27FC236}">
                <a16:creationId xmlns:a16="http://schemas.microsoft.com/office/drawing/2014/main" id="{1100B2B8-7DD3-4CAC-B057-96A0EBBFF21E}"/>
              </a:ext>
            </a:extLst>
          </p:cNvPr>
          <p:cNvSpPr txBox="1">
            <a:spLocks/>
          </p:cNvSpPr>
          <p:nvPr/>
        </p:nvSpPr>
        <p:spPr bwMode="auto">
          <a:xfrm>
            <a:off x="678873" y="4857930"/>
            <a:ext cx="7772400"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What knobs might control this template?</a:t>
            </a:r>
          </a:p>
          <a:p>
            <a:r>
              <a:rPr lang="en-US" kern="0" dirty="0"/>
              <a:t>How might you enhance it?</a:t>
            </a:r>
          </a:p>
          <a:p>
            <a:endParaRPr lang="en-US" kern="0" dirty="0"/>
          </a:p>
        </p:txBody>
      </p:sp>
      <p:sp>
        <p:nvSpPr>
          <p:cNvPr id="6" name="Oval 5">
            <a:extLst>
              <a:ext uri="{FF2B5EF4-FFF2-40B4-BE49-F238E27FC236}">
                <a16:creationId xmlns:a16="http://schemas.microsoft.com/office/drawing/2014/main" id="{629E513A-0ACF-40BF-8FB2-011BDFE2EE3C}"/>
              </a:ext>
            </a:extLst>
          </p:cNvPr>
          <p:cNvSpPr/>
          <p:nvPr/>
        </p:nvSpPr>
        <p:spPr>
          <a:xfrm>
            <a:off x="1676400" y="1600200"/>
            <a:ext cx="609600" cy="6096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84B1165-F9BD-4FB8-AF02-A2D68F0D1C46}"/>
              </a:ext>
            </a:extLst>
          </p:cNvPr>
          <p:cNvSpPr txBox="1"/>
          <p:nvPr/>
        </p:nvSpPr>
        <p:spPr>
          <a:xfrm>
            <a:off x="6477000" y="1260901"/>
            <a:ext cx="1981200" cy="830997"/>
          </a:xfrm>
          <a:prstGeom prst="rect">
            <a:avLst/>
          </a:prstGeom>
          <a:noFill/>
          <a:ln>
            <a:solidFill>
              <a:schemeClr val="accent2"/>
            </a:solidFill>
          </a:ln>
        </p:spPr>
        <p:txBody>
          <a:bodyPr wrap="square" rtlCol="0">
            <a:spAutoFit/>
          </a:bodyPr>
          <a:lstStyle/>
          <a:p>
            <a:pPr algn="ctr"/>
            <a:r>
              <a:rPr lang="en-US" dirty="0">
                <a:solidFill>
                  <a:schemeClr val="accent2"/>
                </a:solidFill>
              </a:rPr>
              <a:t>same cache line or set</a:t>
            </a:r>
          </a:p>
        </p:txBody>
      </p:sp>
      <p:sp>
        <p:nvSpPr>
          <p:cNvPr id="14" name="Oval 13">
            <a:extLst>
              <a:ext uri="{FF2B5EF4-FFF2-40B4-BE49-F238E27FC236}">
                <a16:creationId xmlns:a16="http://schemas.microsoft.com/office/drawing/2014/main" id="{3739339A-9479-4DFB-B3C4-5F3442E44EC4}"/>
              </a:ext>
            </a:extLst>
          </p:cNvPr>
          <p:cNvSpPr/>
          <p:nvPr/>
        </p:nvSpPr>
        <p:spPr>
          <a:xfrm>
            <a:off x="2114550" y="2668155"/>
            <a:ext cx="609600" cy="6096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8FD0FE3-ADEE-44A4-B7CD-B6A1BB936E28}"/>
              </a:ext>
            </a:extLst>
          </p:cNvPr>
          <p:cNvSpPr txBox="1"/>
          <p:nvPr/>
        </p:nvSpPr>
        <p:spPr>
          <a:xfrm>
            <a:off x="6781800" y="2668155"/>
            <a:ext cx="1981200" cy="1200329"/>
          </a:xfrm>
          <a:prstGeom prst="rect">
            <a:avLst/>
          </a:prstGeom>
          <a:noFill/>
          <a:ln>
            <a:solidFill>
              <a:schemeClr val="accent2"/>
            </a:solidFill>
          </a:ln>
        </p:spPr>
        <p:txBody>
          <a:bodyPr wrap="square" rtlCol="0">
            <a:spAutoFit/>
          </a:bodyPr>
          <a:lstStyle/>
          <a:p>
            <a:pPr algn="ctr"/>
            <a:r>
              <a:rPr lang="en-US" dirty="0">
                <a:solidFill>
                  <a:schemeClr val="accent2"/>
                </a:solidFill>
              </a:rPr>
              <a:t>fraction to existing vs. new </a:t>
            </a:r>
            <a:r>
              <a:rPr lang="en-US" dirty="0" err="1">
                <a:solidFill>
                  <a:schemeClr val="accent2"/>
                </a:solidFill>
              </a:rPr>
              <a:t>addr</a:t>
            </a:r>
            <a:r>
              <a:rPr lang="en-US" dirty="0">
                <a:solidFill>
                  <a:schemeClr val="accent2"/>
                </a:solidFill>
              </a:rPr>
              <a:t>?</a:t>
            </a:r>
          </a:p>
        </p:txBody>
      </p:sp>
      <p:cxnSp>
        <p:nvCxnSpPr>
          <p:cNvPr id="16" name="Straight Arrow Connector 15">
            <a:extLst>
              <a:ext uri="{FF2B5EF4-FFF2-40B4-BE49-F238E27FC236}">
                <a16:creationId xmlns:a16="http://schemas.microsoft.com/office/drawing/2014/main" id="{3AB01B9E-6336-4534-8333-1D0EC888E219}"/>
              </a:ext>
            </a:extLst>
          </p:cNvPr>
          <p:cNvCxnSpPr>
            <a:cxnSpLocks/>
          </p:cNvCxnSpPr>
          <p:nvPr/>
        </p:nvCxnSpPr>
        <p:spPr>
          <a:xfrm flipH="1">
            <a:off x="6172200" y="3395619"/>
            <a:ext cx="454892" cy="719181"/>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E44AF88-74BC-48AB-AE79-85DAD7DDF4B1}"/>
              </a:ext>
            </a:extLst>
          </p:cNvPr>
          <p:cNvSpPr/>
          <p:nvPr/>
        </p:nvSpPr>
        <p:spPr>
          <a:xfrm>
            <a:off x="3038764" y="1488191"/>
            <a:ext cx="3214254" cy="359082"/>
          </a:xfrm>
          <a:custGeom>
            <a:avLst/>
            <a:gdLst>
              <a:gd name="connsiteX0" fmla="*/ 3214254 w 3214254"/>
              <a:gd name="connsiteY0" fmla="*/ 146645 h 359082"/>
              <a:gd name="connsiteX1" fmla="*/ 535709 w 3214254"/>
              <a:gd name="connsiteY1" fmla="*/ 8100 h 359082"/>
              <a:gd name="connsiteX2" fmla="*/ 0 w 3214254"/>
              <a:gd name="connsiteY2" fmla="*/ 359082 h 359082"/>
            </a:gdLst>
            <a:ahLst/>
            <a:cxnLst>
              <a:cxn ang="0">
                <a:pos x="connsiteX0" y="connsiteY0"/>
              </a:cxn>
              <a:cxn ang="0">
                <a:pos x="connsiteX1" y="connsiteY1"/>
              </a:cxn>
              <a:cxn ang="0">
                <a:pos x="connsiteX2" y="connsiteY2"/>
              </a:cxn>
            </a:cxnLst>
            <a:rect l="l" t="t" r="r" b="b"/>
            <a:pathLst>
              <a:path w="3214254" h="359082">
                <a:moveTo>
                  <a:pt x="3214254" y="146645"/>
                </a:moveTo>
                <a:cubicBezTo>
                  <a:pt x="2142836" y="59669"/>
                  <a:pt x="1071418" y="-27306"/>
                  <a:pt x="535709" y="8100"/>
                </a:cubicBezTo>
                <a:cubicBezTo>
                  <a:pt x="0" y="43506"/>
                  <a:pt x="0" y="201294"/>
                  <a:pt x="0" y="359082"/>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70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animBg="1"/>
      <p:bldP spid="15"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E56A-5A31-435F-94B0-B860B11382FB}"/>
              </a:ext>
            </a:extLst>
          </p:cNvPr>
          <p:cNvSpPr>
            <a:spLocks noGrp="1"/>
          </p:cNvSpPr>
          <p:nvPr>
            <p:ph type="title"/>
          </p:nvPr>
        </p:nvSpPr>
        <p:spPr/>
        <p:txBody>
          <a:bodyPr/>
          <a:lstStyle/>
          <a:p>
            <a:r>
              <a:rPr lang="en-US" dirty="0"/>
              <a:t>Constraints – details</a:t>
            </a:r>
          </a:p>
        </p:txBody>
      </p:sp>
      <p:sp>
        <p:nvSpPr>
          <p:cNvPr id="3" name="Content Placeholder 2">
            <a:extLst>
              <a:ext uri="{FF2B5EF4-FFF2-40B4-BE49-F238E27FC236}">
                <a16:creationId xmlns:a16="http://schemas.microsoft.com/office/drawing/2014/main" id="{57F27894-6F01-42E7-BFB6-8ACB2684F657}"/>
              </a:ext>
            </a:extLst>
          </p:cNvPr>
          <p:cNvSpPr>
            <a:spLocks noGrp="1"/>
          </p:cNvSpPr>
          <p:nvPr>
            <p:ph idx="1"/>
          </p:nvPr>
        </p:nvSpPr>
        <p:spPr>
          <a:xfrm>
            <a:off x="685800" y="1219200"/>
            <a:ext cx="7772400" cy="1219200"/>
          </a:xfrm>
        </p:spPr>
        <p:txBody>
          <a:bodyPr/>
          <a:lstStyle/>
          <a:p>
            <a:r>
              <a:rPr lang="en-US" dirty="0"/>
              <a:t>How do you pick lots of addresses with</a:t>
            </a:r>
          </a:p>
          <a:p>
            <a:pPr lvl="1">
              <a:spcBef>
                <a:spcPts val="0"/>
              </a:spcBef>
            </a:pPr>
            <a:r>
              <a:rPr lang="en-US" dirty="0"/>
              <a:t>the same value for </a:t>
            </a:r>
            <a:r>
              <a:rPr lang="en-US" dirty="0" err="1"/>
              <a:t>addr</a:t>
            </a:r>
            <a:r>
              <a:rPr lang="en-US" dirty="0"/>
              <a:t>[13:5]</a:t>
            </a:r>
          </a:p>
          <a:p>
            <a:pPr lvl="1">
              <a:spcBef>
                <a:spcPts val="0"/>
              </a:spcBef>
            </a:pPr>
            <a:r>
              <a:rPr lang="en-US" dirty="0"/>
              <a:t>different values for </a:t>
            </a:r>
            <a:r>
              <a:rPr lang="en-US" dirty="0" err="1"/>
              <a:t>addr</a:t>
            </a:r>
            <a:r>
              <a:rPr lang="en-US" dirty="0"/>
              <a:t>[31:14]</a:t>
            </a:r>
          </a:p>
          <a:p>
            <a:endParaRPr lang="en-US" dirty="0"/>
          </a:p>
          <a:p>
            <a:pPr lvl="1"/>
            <a:endParaRPr lang="en-US" dirty="0"/>
          </a:p>
        </p:txBody>
      </p:sp>
      <p:sp>
        <p:nvSpPr>
          <p:cNvPr id="4" name="Footer Placeholder 3">
            <a:extLst>
              <a:ext uri="{FF2B5EF4-FFF2-40B4-BE49-F238E27FC236}">
                <a16:creationId xmlns:a16="http://schemas.microsoft.com/office/drawing/2014/main" id="{19A07223-CBF3-4253-866D-30B95F7DDE94}"/>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D81E3812-853D-4990-9908-E199AD9784DB}"/>
              </a:ext>
            </a:extLst>
          </p:cNvPr>
          <p:cNvSpPr txBox="1"/>
          <p:nvPr/>
        </p:nvSpPr>
        <p:spPr>
          <a:xfrm>
            <a:off x="2286000" y="2438400"/>
            <a:ext cx="6324600" cy="1938992"/>
          </a:xfrm>
          <a:prstGeom prst="rect">
            <a:avLst/>
          </a:prstGeom>
          <a:noFill/>
          <a:ln w="12700">
            <a:solidFill>
              <a:schemeClr val="accent2"/>
            </a:solidFill>
          </a:ln>
        </p:spPr>
        <p:txBody>
          <a:bodyPr wrap="square" rtlCol="0">
            <a:spAutoFit/>
          </a:bodyPr>
          <a:lstStyle/>
          <a:p>
            <a:r>
              <a:rPr lang="en-US" dirty="0"/>
              <a:t>addr_13_5 = $</a:t>
            </a:r>
            <a:r>
              <a:rPr lang="en-US" dirty="0" err="1"/>
              <a:t>urandom_range</a:t>
            </a:r>
            <a:r>
              <a:rPr lang="en-US" dirty="0"/>
              <a:t> (9'h1FF);</a:t>
            </a:r>
          </a:p>
          <a:p>
            <a:r>
              <a:rPr lang="en-US" dirty="0"/>
              <a:t>for (int </a:t>
            </a:r>
            <a:r>
              <a:rPr lang="en-US" dirty="0" err="1"/>
              <a:t>i</a:t>
            </a:r>
            <a:r>
              <a:rPr lang="en-US" dirty="0"/>
              <a:t>=0; </a:t>
            </a:r>
            <a:r>
              <a:rPr lang="en-US" dirty="0" err="1"/>
              <a:t>i</a:t>
            </a:r>
            <a:r>
              <a:rPr lang="en-US" dirty="0"/>
              <a:t>&lt;10; ++</a:t>
            </a:r>
            <a:r>
              <a:rPr lang="en-US" dirty="0" err="1"/>
              <a:t>i</a:t>
            </a:r>
            <a:r>
              <a:rPr lang="en-US" dirty="0"/>
              <a:t>) begin</a:t>
            </a:r>
          </a:p>
          <a:p>
            <a:pPr lvl="1"/>
            <a:r>
              <a:rPr lang="en-US" dirty="0"/>
              <a:t>addr_31_14 = $</a:t>
            </a:r>
            <a:r>
              <a:rPr lang="en-US" dirty="0" err="1"/>
              <a:t>urandom_range</a:t>
            </a:r>
            <a:r>
              <a:rPr lang="en-US" dirty="0"/>
              <a:t> (18'h3FFFF);</a:t>
            </a:r>
          </a:p>
          <a:p>
            <a:pPr lvl="1"/>
            <a:r>
              <a:rPr lang="en-US" dirty="0" err="1"/>
              <a:t>addr</a:t>
            </a:r>
            <a:r>
              <a:rPr lang="en-US" dirty="0"/>
              <a:t> = { addr_31_14, addr_13_5, 5'h0 };</a:t>
            </a:r>
          </a:p>
          <a:p>
            <a:r>
              <a:rPr lang="en-US" dirty="0"/>
              <a:t>end</a:t>
            </a:r>
          </a:p>
        </p:txBody>
      </p:sp>
      <p:sp>
        <p:nvSpPr>
          <p:cNvPr id="6" name="Content Placeholder 2">
            <a:extLst>
              <a:ext uri="{FF2B5EF4-FFF2-40B4-BE49-F238E27FC236}">
                <a16:creationId xmlns:a16="http://schemas.microsoft.com/office/drawing/2014/main" id="{CAFD06DA-1E4C-44BE-85FA-528B1B3E33BE}"/>
              </a:ext>
            </a:extLst>
          </p:cNvPr>
          <p:cNvSpPr txBox="1">
            <a:spLocks/>
          </p:cNvSpPr>
          <p:nvPr/>
        </p:nvSpPr>
        <p:spPr bwMode="auto">
          <a:xfrm>
            <a:off x="685800" y="4461808"/>
            <a:ext cx="7772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err="1"/>
              <a:t>SystemVerilog</a:t>
            </a:r>
            <a:r>
              <a:rPr lang="en-US" kern="0" dirty="0"/>
              <a:t> has an </a:t>
            </a:r>
            <a:r>
              <a:rPr lang="en-US" i="1" kern="0" dirty="0"/>
              <a:t>extensive</a:t>
            </a:r>
            <a:r>
              <a:rPr lang="en-US" kern="0" dirty="0"/>
              <a:t> facility for constrained randomization</a:t>
            </a:r>
          </a:p>
          <a:p>
            <a:pPr lvl="1">
              <a:spcBef>
                <a:spcPts val="0"/>
              </a:spcBef>
            </a:pPr>
            <a:r>
              <a:rPr lang="en-US" kern="0" dirty="0"/>
              <a:t>Spear chapter 6</a:t>
            </a:r>
          </a:p>
          <a:p>
            <a:pPr lvl="1">
              <a:spcBef>
                <a:spcPts val="0"/>
              </a:spcBef>
            </a:pPr>
            <a:r>
              <a:rPr lang="en-US" b="0" i="0" u="sng" strike="noStrike" dirty="0">
                <a:solidFill>
                  <a:srgbClr val="1155CC"/>
                </a:solidFill>
                <a:effectLst/>
                <a:hlinkClick r:id="rId3"/>
              </a:rPr>
              <a:t>https://www.systemverilog.io/randomization</a:t>
            </a:r>
            <a:endParaRPr lang="en-US" kern="0" dirty="0"/>
          </a:p>
          <a:p>
            <a:endParaRPr lang="en-US" kern="0" dirty="0"/>
          </a:p>
          <a:p>
            <a:pPr lvl="1"/>
            <a:endParaRPr lang="en-US" kern="0" dirty="0"/>
          </a:p>
        </p:txBody>
      </p:sp>
    </p:spTree>
    <p:extLst>
      <p:ext uri="{BB962C8B-B14F-4D97-AF65-F5344CB8AC3E}">
        <p14:creationId xmlns:p14="http://schemas.microsoft.com/office/powerpoint/2010/main" val="7178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3712-F836-4932-BB3C-1E42CC960B2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F096950-D347-42C0-8762-8B6E99C05FC2}"/>
              </a:ext>
            </a:extLst>
          </p:cNvPr>
          <p:cNvSpPr>
            <a:spLocks noGrp="1"/>
          </p:cNvSpPr>
          <p:nvPr>
            <p:ph idx="1"/>
          </p:nvPr>
        </p:nvSpPr>
        <p:spPr/>
        <p:txBody>
          <a:bodyPr/>
          <a:lstStyle/>
          <a:p>
            <a:r>
              <a:rPr lang="en-US" dirty="0"/>
              <a:t>Mesh lab #2 asks you to build an RCG to drive the mesh</a:t>
            </a:r>
          </a:p>
          <a:p>
            <a:r>
              <a:rPr lang="en-US" dirty="0"/>
              <a:t>How could it work?</a:t>
            </a:r>
          </a:p>
          <a:p>
            <a:r>
              <a:rPr lang="en-US" dirty="0"/>
              <a:t>What knobs will be useful for your mesh RCG?</a:t>
            </a:r>
          </a:p>
          <a:p>
            <a:endParaRPr lang="en-US" dirty="0"/>
          </a:p>
        </p:txBody>
      </p:sp>
      <p:sp>
        <p:nvSpPr>
          <p:cNvPr id="4" name="Footer Placeholder 3">
            <a:extLst>
              <a:ext uri="{FF2B5EF4-FFF2-40B4-BE49-F238E27FC236}">
                <a16:creationId xmlns:a16="http://schemas.microsoft.com/office/drawing/2014/main" id="{8BBEFC48-538C-4438-BB97-C3E74EC98A92}"/>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12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 Joel Grodstein</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3200400"/>
            <a:ext cx="44958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14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E7F2-0331-464B-9029-AE99E63AE14E}"/>
              </a:ext>
            </a:extLst>
          </p:cNvPr>
          <p:cNvSpPr>
            <a:spLocks noGrp="1"/>
          </p:cNvSpPr>
          <p:nvPr>
            <p:ph type="title"/>
          </p:nvPr>
        </p:nvSpPr>
        <p:spPr/>
        <p:txBody>
          <a:bodyPr/>
          <a:lstStyle/>
          <a:p>
            <a:r>
              <a:rPr lang="en-US" dirty="0"/>
              <a:t>Knobs &amp; weights</a:t>
            </a:r>
          </a:p>
        </p:txBody>
      </p:sp>
      <p:sp>
        <p:nvSpPr>
          <p:cNvPr id="3" name="Content Placeholder 2">
            <a:extLst>
              <a:ext uri="{FF2B5EF4-FFF2-40B4-BE49-F238E27FC236}">
                <a16:creationId xmlns:a16="http://schemas.microsoft.com/office/drawing/2014/main" id="{0E0C3D67-92AD-4456-9BB6-995A00E6A856}"/>
              </a:ext>
            </a:extLst>
          </p:cNvPr>
          <p:cNvSpPr>
            <a:spLocks noGrp="1"/>
          </p:cNvSpPr>
          <p:nvPr>
            <p:ph idx="1"/>
          </p:nvPr>
        </p:nvSpPr>
        <p:spPr>
          <a:xfrm>
            <a:off x="660400" y="1219200"/>
            <a:ext cx="7772400" cy="4953000"/>
          </a:xfrm>
        </p:spPr>
        <p:txBody>
          <a:bodyPr/>
          <a:lstStyle/>
          <a:p>
            <a:r>
              <a:rPr lang="en-US" dirty="0"/>
              <a:t>Pick operand</a:t>
            </a:r>
          </a:p>
          <a:p>
            <a:pPr lvl="1">
              <a:spcBef>
                <a:spcPts val="0"/>
              </a:spcBef>
            </a:pPr>
            <a:r>
              <a:rPr lang="en-US" i="1" dirty="0" err="1"/>
              <a:t>denorm_frac</a:t>
            </a:r>
            <a:r>
              <a:rPr lang="en-US" i="1" dirty="0"/>
              <a:t> </a:t>
            </a:r>
            <a:r>
              <a:rPr lang="en-US" dirty="0"/>
              <a:t>odds of being a </a:t>
            </a:r>
            <a:r>
              <a:rPr lang="en-US" dirty="0" err="1"/>
              <a:t>denorm</a:t>
            </a:r>
            <a:endParaRPr lang="en-US" dirty="0"/>
          </a:p>
          <a:p>
            <a:pPr lvl="1">
              <a:spcBef>
                <a:spcPts val="0"/>
              </a:spcBef>
            </a:pPr>
            <a:r>
              <a:rPr lang="en-US" i="1" dirty="0" err="1"/>
              <a:t>special_frac</a:t>
            </a:r>
            <a:r>
              <a:rPr lang="en-US" i="1" dirty="0"/>
              <a:t> </a:t>
            </a:r>
            <a:r>
              <a:rPr lang="en-US" dirty="0"/>
              <a:t>odds of being </a:t>
            </a:r>
            <a:r>
              <a:rPr lang="en-US" dirty="0" err="1"/>
              <a:t>NaN</a:t>
            </a:r>
            <a:r>
              <a:rPr lang="en-US" dirty="0"/>
              <a:t>, </a:t>
            </a:r>
            <a:r>
              <a:rPr lang="en-US" dirty="0">
                <a:latin typeface="Times New Roman" panose="02020603050405020304" pitchFamily="18" charset="0"/>
                <a:cs typeface="Times New Roman" panose="02020603050405020304" pitchFamily="18" charset="0"/>
              </a:rPr>
              <a:t>∞, 0</a:t>
            </a:r>
          </a:p>
          <a:p>
            <a:pPr lvl="1">
              <a:spcBef>
                <a:spcPts val="0"/>
              </a:spcBef>
            </a:pPr>
            <a:r>
              <a:rPr lang="en-US" dirty="0">
                <a:latin typeface="Times New Roman" panose="02020603050405020304" pitchFamily="18" charset="0"/>
                <a:cs typeface="Times New Roman" panose="02020603050405020304" pitchFamily="18" charset="0"/>
              </a:rPr>
              <a:t>else a “normal” float</a:t>
            </a:r>
          </a:p>
          <a:p>
            <a:pPr lvl="1">
              <a:spcBef>
                <a:spcPts val="0"/>
              </a:spcBef>
            </a:pPr>
            <a:r>
              <a:rPr lang="en-US" dirty="0">
                <a:latin typeface="Times New Roman" panose="02020603050405020304" pitchFamily="18" charset="0"/>
                <a:cs typeface="Times New Roman" panose="02020603050405020304" pitchFamily="18" charset="0"/>
              </a:rPr>
              <a:t>then p</a:t>
            </a:r>
            <a:r>
              <a:rPr lang="en-US" dirty="0"/>
              <a:t>ick exact operand randomly</a:t>
            </a:r>
          </a:p>
          <a:p>
            <a:r>
              <a:rPr lang="en-US" dirty="0"/>
              <a:t> Pick operation:</a:t>
            </a:r>
          </a:p>
          <a:p>
            <a:pPr lvl="1">
              <a:spcBef>
                <a:spcPts val="0"/>
              </a:spcBef>
            </a:pPr>
            <a:r>
              <a:rPr lang="en-US" i="1" dirty="0" err="1"/>
              <a:t>add_frac</a:t>
            </a:r>
            <a:r>
              <a:rPr lang="en-US" dirty="0"/>
              <a:t>, </a:t>
            </a:r>
            <a:r>
              <a:rPr lang="en-US" i="1" dirty="0" err="1"/>
              <a:t>divide_frac</a:t>
            </a:r>
            <a:r>
              <a:rPr lang="en-US" dirty="0"/>
              <a:t>, etc.</a:t>
            </a:r>
          </a:p>
          <a:p>
            <a:r>
              <a:rPr lang="en-US" dirty="0"/>
              <a:t>These controls are called </a:t>
            </a:r>
            <a:r>
              <a:rPr lang="en-US" i="1" dirty="0"/>
              <a:t>knobs</a:t>
            </a:r>
            <a:r>
              <a:rPr lang="en-US" dirty="0"/>
              <a:t> or </a:t>
            </a:r>
            <a:r>
              <a:rPr lang="en-US" i="1" dirty="0"/>
              <a:t>weights</a:t>
            </a:r>
          </a:p>
          <a:p>
            <a:pPr lvl="1">
              <a:spcBef>
                <a:spcPts val="0"/>
              </a:spcBef>
            </a:pPr>
            <a:r>
              <a:rPr lang="en-US" dirty="0"/>
              <a:t>give you high-level control of your randomness</a:t>
            </a:r>
          </a:p>
          <a:p>
            <a:pPr lvl="1">
              <a:spcBef>
                <a:spcPts val="0"/>
              </a:spcBef>
            </a:pPr>
            <a:r>
              <a:rPr lang="en-US" dirty="0"/>
              <a:t>tailor them to your needs</a:t>
            </a:r>
          </a:p>
          <a:p>
            <a:pPr>
              <a:spcBef>
                <a:spcPts val="0"/>
              </a:spcBef>
            </a:pPr>
            <a:r>
              <a:rPr lang="en-US" dirty="0"/>
              <a:t>Exercise – how will you set the knobs?</a:t>
            </a:r>
          </a:p>
          <a:p>
            <a:pPr lvl="1">
              <a:spcBef>
                <a:spcPts val="0"/>
              </a:spcBef>
            </a:pPr>
            <a:r>
              <a:rPr lang="en-US" dirty="0"/>
              <a:t>what the architect said + your own experience</a:t>
            </a:r>
          </a:p>
        </p:txBody>
      </p:sp>
      <p:sp>
        <p:nvSpPr>
          <p:cNvPr id="4" name="Footer Placeholder 3">
            <a:extLst>
              <a:ext uri="{FF2B5EF4-FFF2-40B4-BE49-F238E27FC236}">
                <a16:creationId xmlns:a16="http://schemas.microsoft.com/office/drawing/2014/main" id="{5C625D49-4BE5-4D1E-ADF0-1939C7858BBC}"/>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5A7CEF4F-46CB-4631-B135-3B55F8F6C1BD}"/>
              </a:ext>
            </a:extLst>
          </p:cNvPr>
          <p:cNvSpPr txBox="1"/>
          <p:nvPr/>
        </p:nvSpPr>
        <p:spPr>
          <a:xfrm rot="21089205">
            <a:off x="5820003" y="1099366"/>
            <a:ext cx="3048000" cy="461665"/>
          </a:xfrm>
          <a:prstGeom prst="rect">
            <a:avLst/>
          </a:prstGeom>
          <a:noFill/>
          <a:ln>
            <a:solidFill>
              <a:srgbClr val="FF0000"/>
            </a:solidFill>
          </a:ln>
        </p:spPr>
        <p:txBody>
          <a:bodyPr wrap="square" rtlCol="0">
            <a:spAutoFit/>
          </a:bodyPr>
          <a:lstStyle/>
          <a:p>
            <a:r>
              <a:rPr lang="en-US" dirty="0">
                <a:solidFill>
                  <a:schemeClr val="accent2"/>
                </a:solidFill>
              </a:rPr>
              <a:t>Remember this slide?</a:t>
            </a:r>
          </a:p>
        </p:txBody>
      </p:sp>
      <p:sp>
        <p:nvSpPr>
          <p:cNvPr id="8" name="TextBox 7">
            <a:extLst>
              <a:ext uri="{FF2B5EF4-FFF2-40B4-BE49-F238E27FC236}">
                <a16:creationId xmlns:a16="http://schemas.microsoft.com/office/drawing/2014/main" id="{0FBC9FDE-9378-40C4-B2D2-2B3194B5E2D7}"/>
              </a:ext>
            </a:extLst>
          </p:cNvPr>
          <p:cNvSpPr txBox="1"/>
          <p:nvPr/>
        </p:nvSpPr>
        <p:spPr>
          <a:xfrm>
            <a:off x="5867400" y="2647805"/>
            <a:ext cx="3082762" cy="1200329"/>
          </a:xfrm>
          <a:prstGeom prst="rect">
            <a:avLst/>
          </a:prstGeom>
          <a:noFill/>
          <a:ln w="12700">
            <a:solidFill>
              <a:schemeClr val="accent2"/>
            </a:solidFill>
          </a:ln>
        </p:spPr>
        <p:txBody>
          <a:bodyPr wrap="square" rtlCol="0">
            <a:spAutoFit/>
          </a:bodyPr>
          <a:lstStyle/>
          <a:p>
            <a:r>
              <a:rPr lang="en-US" dirty="0">
                <a:solidFill>
                  <a:schemeClr val="accent2"/>
                </a:solidFill>
              </a:rPr>
              <a:t>How much do we trust  </a:t>
            </a:r>
            <a:r>
              <a:rPr lang="en-US" i="1" dirty="0">
                <a:solidFill>
                  <a:schemeClr val="accent2"/>
                </a:solidFill>
              </a:rPr>
              <a:t>anyone’s </a:t>
            </a:r>
            <a:r>
              <a:rPr lang="en-US" dirty="0">
                <a:solidFill>
                  <a:schemeClr val="accent2"/>
                </a:solidFill>
              </a:rPr>
              <a:t>intuition?</a:t>
            </a:r>
          </a:p>
          <a:p>
            <a:r>
              <a:rPr lang="en-US" dirty="0">
                <a:solidFill>
                  <a:schemeClr val="accent2"/>
                </a:solidFill>
              </a:rPr>
              <a:t>Can we do better?</a:t>
            </a:r>
          </a:p>
        </p:txBody>
      </p:sp>
      <p:sp>
        <p:nvSpPr>
          <p:cNvPr id="6" name="Oval 5">
            <a:extLst>
              <a:ext uri="{FF2B5EF4-FFF2-40B4-BE49-F238E27FC236}">
                <a16:creationId xmlns:a16="http://schemas.microsoft.com/office/drawing/2014/main" id="{F284F5C0-B5D8-4948-B7D1-C3D1F80070E2}"/>
              </a:ext>
            </a:extLst>
          </p:cNvPr>
          <p:cNvSpPr/>
          <p:nvPr/>
        </p:nvSpPr>
        <p:spPr>
          <a:xfrm>
            <a:off x="990600" y="5638800"/>
            <a:ext cx="7467600" cy="5334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84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1AC2-11D0-4F77-B753-4EC9483EB4E4}"/>
              </a:ext>
            </a:extLst>
          </p:cNvPr>
          <p:cNvSpPr>
            <a:spLocks noGrp="1"/>
          </p:cNvSpPr>
          <p:nvPr>
            <p:ph type="title"/>
          </p:nvPr>
        </p:nvSpPr>
        <p:spPr/>
        <p:txBody>
          <a:bodyPr/>
          <a:lstStyle/>
          <a:p>
            <a:r>
              <a:rPr lang="en-US" dirty="0"/>
              <a:t>Genetic algorithms</a:t>
            </a:r>
          </a:p>
        </p:txBody>
      </p:sp>
      <p:sp>
        <p:nvSpPr>
          <p:cNvPr id="3" name="Content Placeholder 2">
            <a:extLst>
              <a:ext uri="{FF2B5EF4-FFF2-40B4-BE49-F238E27FC236}">
                <a16:creationId xmlns:a16="http://schemas.microsoft.com/office/drawing/2014/main" id="{6B7ED95B-C0C9-4997-9F1D-EF4420F9509D}"/>
              </a:ext>
            </a:extLst>
          </p:cNvPr>
          <p:cNvSpPr>
            <a:spLocks noGrp="1"/>
          </p:cNvSpPr>
          <p:nvPr>
            <p:ph idx="1"/>
          </p:nvPr>
        </p:nvSpPr>
        <p:spPr>
          <a:xfrm>
            <a:off x="685800" y="1295400"/>
            <a:ext cx="7772400" cy="4724400"/>
          </a:xfrm>
        </p:spPr>
        <p:txBody>
          <a:bodyPr/>
          <a:lstStyle/>
          <a:p>
            <a:r>
              <a:rPr lang="en-US" dirty="0"/>
              <a:t>When you have no idea, try machine learning </a:t>
            </a:r>
            <a:r>
              <a:rPr lang="en-US" dirty="0">
                <a:sym typeface="Wingdings" panose="05000000000000000000" pitchFamily="2" charset="2"/>
              </a:rPr>
              <a:t></a:t>
            </a:r>
            <a:endParaRPr lang="en-US" dirty="0"/>
          </a:p>
          <a:p>
            <a:r>
              <a:rPr lang="en-US" dirty="0"/>
              <a:t>Start with 10 different knob combinations</a:t>
            </a:r>
          </a:p>
          <a:p>
            <a:pPr lvl="1">
              <a:spcBef>
                <a:spcPts val="0"/>
              </a:spcBef>
            </a:pPr>
            <a:r>
              <a:rPr lang="en-US" dirty="0"/>
              <a:t>Run 100 tests with each; which finds the most bugs?</a:t>
            </a:r>
          </a:p>
          <a:p>
            <a:pPr lvl="1">
              <a:spcBef>
                <a:spcPts val="0"/>
              </a:spcBef>
            </a:pPr>
            <a:r>
              <a:rPr lang="en-US" dirty="0"/>
              <a:t>Keep the 2 best knob combos</a:t>
            </a:r>
          </a:p>
          <a:p>
            <a:pPr lvl="1">
              <a:spcBef>
                <a:spcPts val="0"/>
              </a:spcBef>
            </a:pPr>
            <a:r>
              <a:rPr lang="en-US" dirty="0"/>
              <a:t>Try some mutations of those 2 best</a:t>
            </a:r>
          </a:p>
          <a:p>
            <a:pPr lvl="1">
              <a:spcBef>
                <a:spcPts val="0"/>
              </a:spcBef>
            </a:pPr>
            <a:r>
              <a:rPr lang="en-US" dirty="0"/>
              <a:t>Add some </a:t>
            </a:r>
            <a:r>
              <a:rPr lang="en-US" dirty="0" err="1"/>
              <a:t>matings</a:t>
            </a:r>
            <a:r>
              <a:rPr lang="en-US" dirty="0"/>
              <a:t> between those &amp; others, </a:t>
            </a:r>
            <a:r>
              <a:rPr lang="en-US" dirty="0" err="1"/>
              <a:t>etc</a:t>
            </a:r>
            <a:endParaRPr lang="en-US" dirty="0"/>
          </a:p>
          <a:p>
            <a:r>
              <a:rPr lang="en-US" dirty="0"/>
              <a:t>Automatically play with knobs, see what works</a:t>
            </a:r>
          </a:p>
          <a:p>
            <a:r>
              <a:rPr lang="en-US" dirty="0"/>
              <a:t>What key assumption might make this work?</a:t>
            </a:r>
          </a:p>
          <a:p>
            <a:pPr lvl="1"/>
            <a:r>
              <a:rPr lang="en-US" dirty="0"/>
              <a:t>there are some patterns; the bugs you’ve found can predict the ones you haven’t</a:t>
            </a:r>
          </a:p>
          <a:p>
            <a:pPr lvl="1">
              <a:spcBef>
                <a:spcPts val="0"/>
              </a:spcBef>
            </a:pPr>
            <a:r>
              <a:rPr lang="en-US" dirty="0"/>
              <a:t>past performance predicts future results</a:t>
            </a:r>
          </a:p>
        </p:txBody>
      </p:sp>
      <p:sp>
        <p:nvSpPr>
          <p:cNvPr id="4" name="Footer Placeholder 3">
            <a:extLst>
              <a:ext uri="{FF2B5EF4-FFF2-40B4-BE49-F238E27FC236}">
                <a16:creationId xmlns:a16="http://schemas.microsoft.com/office/drawing/2014/main" id="{D2C46627-A6DB-4051-BA25-C8079CCBAF00}"/>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160165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4FD1-D83A-448F-86A1-41ED250FC8A3}"/>
              </a:ext>
            </a:extLst>
          </p:cNvPr>
          <p:cNvSpPr>
            <a:spLocks noGrp="1"/>
          </p:cNvSpPr>
          <p:nvPr>
            <p:ph type="title"/>
          </p:nvPr>
        </p:nvSpPr>
        <p:spPr/>
        <p:txBody>
          <a:bodyPr/>
          <a:lstStyle/>
          <a:p>
            <a:r>
              <a:rPr lang="en-US" dirty="0"/>
              <a:t>Reasonable?</a:t>
            </a:r>
          </a:p>
        </p:txBody>
      </p:sp>
      <p:sp>
        <p:nvSpPr>
          <p:cNvPr id="3" name="Content Placeholder 2">
            <a:extLst>
              <a:ext uri="{FF2B5EF4-FFF2-40B4-BE49-F238E27FC236}">
                <a16:creationId xmlns:a16="http://schemas.microsoft.com/office/drawing/2014/main" id="{9ED7E9F4-BBD4-4FCB-8320-0DE2978A2EDF}"/>
              </a:ext>
            </a:extLst>
          </p:cNvPr>
          <p:cNvSpPr>
            <a:spLocks noGrp="1"/>
          </p:cNvSpPr>
          <p:nvPr>
            <p:ph idx="1"/>
          </p:nvPr>
        </p:nvSpPr>
        <p:spPr>
          <a:xfrm>
            <a:off x="685800" y="1676400"/>
            <a:ext cx="7772400" cy="1524000"/>
          </a:xfrm>
        </p:spPr>
        <p:txBody>
          <a:bodyPr/>
          <a:lstStyle/>
          <a:p>
            <a:r>
              <a:rPr lang="en-US" dirty="0"/>
              <a:t>Key assumption:</a:t>
            </a:r>
          </a:p>
          <a:p>
            <a:pPr lvl="1">
              <a:spcBef>
                <a:spcPts val="0"/>
              </a:spcBef>
            </a:pPr>
            <a:r>
              <a:rPr lang="en-US" dirty="0"/>
              <a:t>the bugs you’ve found can predict the ones you haven’t</a:t>
            </a:r>
          </a:p>
          <a:p>
            <a:pPr lvl="1">
              <a:spcBef>
                <a:spcPts val="0"/>
              </a:spcBef>
            </a:pPr>
            <a:r>
              <a:rPr lang="en-US" dirty="0"/>
              <a:t>past performance predicts future results</a:t>
            </a:r>
          </a:p>
        </p:txBody>
      </p:sp>
      <p:sp>
        <p:nvSpPr>
          <p:cNvPr id="4" name="Footer Placeholder 3">
            <a:extLst>
              <a:ext uri="{FF2B5EF4-FFF2-40B4-BE49-F238E27FC236}">
                <a16:creationId xmlns:a16="http://schemas.microsoft.com/office/drawing/2014/main" id="{62E1FAD2-8EB0-44E5-8A99-5C2B26770ED6}"/>
              </a:ext>
            </a:extLst>
          </p:cNvPr>
          <p:cNvSpPr>
            <a:spLocks noGrp="1"/>
          </p:cNvSpPr>
          <p:nvPr>
            <p:ph type="ftr" sz="quarter" idx="11"/>
          </p:nvPr>
        </p:nvSpPr>
        <p:spPr/>
        <p:txBody>
          <a:bodyPr/>
          <a:lstStyle/>
          <a:p>
            <a:pPr>
              <a:defRPr/>
            </a:pPr>
            <a:r>
              <a:rPr lang="en-US"/>
              <a:t>Verification Joel Grodstein</a:t>
            </a:r>
            <a:endParaRPr lang="en-US" dirty="0"/>
          </a:p>
        </p:txBody>
      </p:sp>
      <p:sp>
        <p:nvSpPr>
          <p:cNvPr id="5" name="TextBox 4">
            <a:extLst>
              <a:ext uri="{FF2B5EF4-FFF2-40B4-BE49-F238E27FC236}">
                <a16:creationId xmlns:a16="http://schemas.microsoft.com/office/drawing/2014/main" id="{B75CB63E-7291-4251-879D-B6F3A7D0E8B6}"/>
              </a:ext>
            </a:extLst>
          </p:cNvPr>
          <p:cNvSpPr txBox="1"/>
          <p:nvPr/>
        </p:nvSpPr>
        <p:spPr>
          <a:xfrm>
            <a:off x="1143000" y="3689928"/>
            <a:ext cx="2209800" cy="830997"/>
          </a:xfrm>
          <a:prstGeom prst="rect">
            <a:avLst/>
          </a:prstGeom>
          <a:noFill/>
        </p:spPr>
        <p:txBody>
          <a:bodyPr wrap="square" rtlCol="0">
            <a:spAutoFit/>
          </a:bodyPr>
          <a:lstStyle/>
          <a:p>
            <a:pPr algn="ctr"/>
            <a:r>
              <a:rPr lang="en-US" dirty="0">
                <a:solidFill>
                  <a:schemeClr val="accent2"/>
                </a:solidFill>
              </a:rPr>
              <a:t>We said this on the last slide</a:t>
            </a:r>
          </a:p>
        </p:txBody>
      </p:sp>
      <p:cxnSp>
        <p:nvCxnSpPr>
          <p:cNvPr id="7" name="Straight Arrow Connector 6">
            <a:extLst>
              <a:ext uri="{FF2B5EF4-FFF2-40B4-BE49-F238E27FC236}">
                <a16:creationId xmlns:a16="http://schemas.microsoft.com/office/drawing/2014/main" id="{82F0ADCF-A57B-49F1-A833-9D12D6C0D5CF}"/>
              </a:ext>
            </a:extLst>
          </p:cNvPr>
          <p:cNvCxnSpPr/>
          <p:nvPr/>
        </p:nvCxnSpPr>
        <p:spPr>
          <a:xfrm flipV="1">
            <a:off x="2209800" y="3048000"/>
            <a:ext cx="76200" cy="76200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661A55-0DA8-4D9A-BD54-88F0783A390D}"/>
              </a:ext>
            </a:extLst>
          </p:cNvPr>
          <p:cNvSpPr txBox="1"/>
          <p:nvPr/>
        </p:nvSpPr>
        <p:spPr>
          <a:xfrm>
            <a:off x="4686302" y="3692237"/>
            <a:ext cx="3467098" cy="830997"/>
          </a:xfrm>
          <a:prstGeom prst="rect">
            <a:avLst/>
          </a:prstGeom>
          <a:noFill/>
        </p:spPr>
        <p:txBody>
          <a:bodyPr wrap="square" rtlCol="0">
            <a:spAutoFit/>
          </a:bodyPr>
          <a:lstStyle/>
          <a:p>
            <a:pPr algn="ctr"/>
            <a:r>
              <a:rPr lang="en-US" dirty="0">
                <a:solidFill>
                  <a:schemeClr val="accent2"/>
                </a:solidFill>
              </a:rPr>
              <a:t>But do you think the assumption is reasonable?</a:t>
            </a:r>
          </a:p>
        </p:txBody>
      </p:sp>
      <p:cxnSp>
        <p:nvCxnSpPr>
          <p:cNvPr id="10" name="Straight Arrow Connector 9">
            <a:extLst>
              <a:ext uri="{FF2B5EF4-FFF2-40B4-BE49-F238E27FC236}">
                <a16:creationId xmlns:a16="http://schemas.microsoft.com/office/drawing/2014/main" id="{90BEE574-C0BC-4422-AD64-2E8E04B635ED}"/>
              </a:ext>
            </a:extLst>
          </p:cNvPr>
          <p:cNvCxnSpPr>
            <a:cxnSpLocks/>
          </p:cNvCxnSpPr>
          <p:nvPr/>
        </p:nvCxnSpPr>
        <p:spPr>
          <a:xfrm flipH="1" flipV="1">
            <a:off x="5410200" y="2981312"/>
            <a:ext cx="342902" cy="830997"/>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9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0929-9D97-4C17-BC1D-62C1B12B6CE0}"/>
              </a:ext>
            </a:extLst>
          </p:cNvPr>
          <p:cNvSpPr>
            <a:spLocks noGrp="1"/>
          </p:cNvSpPr>
          <p:nvPr>
            <p:ph type="title"/>
          </p:nvPr>
        </p:nvSpPr>
        <p:spPr/>
        <p:txBody>
          <a:bodyPr/>
          <a:lstStyle/>
          <a:p>
            <a:r>
              <a:rPr lang="en-US" dirty="0"/>
              <a:t>Genetic </a:t>
            </a:r>
            <a:r>
              <a:rPr lang="en-US" dirty="0" err="1"/>
              <a:t>alg</a:t>
            </a:r>
            <a:r>
              <a:rPr lang="en-US" dirty="0"/>
              <a:t> + coverage</a:t>
            </a:r>
          </a:p>
        </p:txBody>
      </p:sp>
      <p:sp>
        <p:nvSpPr>
          <p:cNvPr id="3" name="Content Placeholder 2">
            <a:extLst>
              <a:ext uri="{FF2B5EF4-FFF2-40B4-BE49-F238E27FC236}">
                <a16:creationId xmlns:a16="http://schemas.microsoft.com/office/drawing/2014/main" id="{EB299337-EB0D-4A21-ADDE-5F873701877D}"/>
              </a:ext>
            </a:extLst>
          </p:cNvPr>
          <p:cNvSpPr>
            <a:spLocks noGrp="1"/>
          </p:cNvSpPr>
          <p:nvPr>
            <p:ph idx="1"/>
          </p:nvPr>
        </p:nvSpPr>
        <p:spPr/>
        <p:txBody>
          <a:bodyPr/>
          <a:lstStyle/>
          <a:p>
            <a:r>
              <a:rPr lang="en-US" dirty="0"/>
              <a:t>Our metric: success = most bugs found</a:t>
            </a:r>
          </a:p>
          <a:p>
            <a:r>
              <a:rPr lang="en-US" dirty="0"/>
              <a:t>Another metric for a GA: most coverage</a:t>
            </a:r>
          </a:p>
          <a:p>
            <a:pPr lvl="1"/>
            <a:r>
              <a:rPr lang="en-US" dirty="0"/>
              <a:t>will revisit after we discuss coverage</a:t>
            </a:r>
          </a:p>
        </p:txBody>
      </p:sp>
      <p:sp>
        <p:nvSpPr>
          <p:cNvPr id="4" name="Footer Placeholder 3">
            <a:extLst>
              <a:ext uri="{FF2B5EF4-FFF2-40B4-BE49-F238E27FC236}">
                <a16:creationId xmlns:a16="http://schemas.microsoft.com/office/drawing/2014/main" id="{3103E57C-F8F3-49B0-AD9C-FFD09E28987F}"/>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78160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C17A-7433-486C-9947-B72FE645DC49}"/>
              </a:ext>
            </a:extLst>
          </p:cNvPr>
          <p:cNvSpPr>
            <a:spLocks noGrp="1"/>
          </p:cNvSpPr>
          <p:nvPr>
            <p:ph type="title"/>
          </p:nvPr>
        </p:nvSpPr>
        <p:spPr/>
        <p:txBody>
          <a:bodyPr/>
          <a:lstStyle/>
          <a:p>
            <a:r>
              <a:rPr lang="en-US" dirty="0"/>
              <a:t>Many Rats</a:t>
            </a:r>
          </a:p>
        </p:txBody>
      </p:sp>
      <p:sp>
        <p:nvSpPr>
          <p:cNvPr id="3" name="Content Placeholder 2">
            <a:extLst>
              <a:ext uri="{FF2B5EF4-FFF2-40B4-BE49-F238E27FC236}">
                <a16:creationId xmlns:a16="http://schemas.microsoft.com/office/drawing/2014/main" id="{E2C469BD-D21F-4A74-B41B-568FA48BED91}"/>
              </a:ext>
            </a:extLst>
          </p:cNvPr>
          <p:cNvSpPr>
            <a:spLocks noGrp="1"/>
          </p:cNvSpPr>
          <p:nvPr>
            <p:ph idx="1"/>
          </p:nvPr>
        </p:nvSpPr>
        <p:spPr>
          <a:xfrm>
            <a:off x="685800" y="1295400"/>
            <a:ext cx="7772400" cy="4953000"/>
          </a:xfrm>
        </p:spPr>
        <p:txBody>
          <a:bodyPr/>
          <a:lstStyle/>
          <a:p>
            <a:r>
              <a:rPr lang="en-US" dirty="0"/>
              <a:t>Once you find a bug, what do you do?</a:t>
            </a:r>
          </a:p>
          <a:p>
            <a:pPr lvl="1">
              <a:spcBef>
                <a:spcPts val="0"/>
              </a:spcBef>
            </a:pPr>
            <a:r>
              <a:rPr lang="en-US" dirty="0"/>
              <a:t>pat yourself on the back </a:t>
            </a:r>
            <a:r>
              <a:rPr lang="en-US" dirty="0">
                <a:sym typeface="Wingdings" panose="05000000000000000000" pitchFamily="2" charset="2"/>
              </a:rPr>
              <a:t></a:t>
            </a:r>
            <a:endParaRPr lang="en-US" dirty="0"/>
          </a:p>
          <a:p>
            <a:pPr lvl="1">
              <a:spcBef>
                <a:spcPts val="0"/>
              </a:spcBef>
            </a:pPr>
            <a:r>
              <a:rPr lang="en-US" dirty="0"/>
              <a:t>fix it</a:t>
            </a:r>
          </a:p>
          <a:p>
            <a:pPr lvl="1">
              <a:spcBef>
                <a:spcPts val="0"/>
              </a:spcBef>
            </a:pPr>
            <a:r>
              <a:rPr lang="en-US" dirty="0"/>
              <a:t>launch a </a:t>
            </a:r>
            <a:r>
              <a:rPr lang="en-US" i="1" dirty="0"/>
              <a:t>Many Rats</a:t>
            </a:r>
            <a:r>
              <a:rPr lang="en-US" dirty="0"/>
              <a:t> task force</a:t>
            </a:r>
          </a:p>
          <a:p>
            <a:r>
              <a:rPr lang="en-US" dirty="0"/>
              <a:t>Many rats</a:t>
            </a:r>
          </a:p>
          <a:p>
            <a:pPr lvl="1">
              <a:spcBef>
                <a:spcPts val="0"/>
              </a:spcBef>
            </a:pPr>
            <a:r>
              <a:rPr lang="en-US" dirty="0"/>
              <a:t>what does this bug say about design methodology?</a:t>
            </a:r>
          </a:p>
          <a:p>
            <a:pPr lvl="1">
              <a:spcBef>
                <a:spcPts val="0"/>
              </a:spcBef>
            </a:pPr>
            <a:r>
              <a:rPr lang="en-US" dirty="0"/>
              <a:t>About people?</a:t>
            </a:r>
          </a:p>
          <a:p>
            <a:r>
              <a:rPr lang="en-US" dirty="0"/>
              <a:t>Intuition – trying to decide if past performance does predict future results</a:t>
            </a:r>
          </a:p>
          <a:p>
            <a:pPr lvl="1">
              <a:spcBef>
                <a:spcPts val="0"/>
              </a:spcBef>
            </a:pPr>
            <a:r>
              <a:rPr lang="en-US" dirty="0"/>
              <a:t>and if so, is there a good way to explore this area of the design more thoroughly?</a:t>
            </a:r>
          </a:p>
          <a:p>
            <a:pPr lvl="1">
              <a:spcBef>
                <a:spcPts val="0"/>
              </a:spcBef>
            </a:pPr>
            <a:r>
              <a:rPr lang="en-US" dirty="0"/>
              <a:t>“an island of directed in a sea of random”</a:t>
            </a:r>
          </a:p>
        </p:txBody>
      </p:sp>
      <p:sp>
        <p:nvSpPr>
          <p:cNvPr id="4" name="Footer Placeholder 3">
            <a:extLst>
              <a:ext uri="{FF2B5EF4-FFF2-40B4-BE49-F238E27FC236}">
                <a16:creationId xmlns:a16="http://schemas.microsoft.com/office/drawing/2014/main" id="{9D462734-DA2D-4747-A775-5824DCA837B1}"/>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235319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C11A-8CE7-44D7-BB34-CDC2BBF09EBF}"/>
              </a:ext>
            </a:extLst>
          </p:cNvPr>
          <p:cNvSpPr>
            <a:spLocks noGrp="1"/>
          </p:cNvSpPr>
          <p:nvPr>
            <p:ph type="title"/>
          </p:nvPr>
        </p:nvSpPr>
        <p:spPr/>
        <p:txBody>
          <a:bodyPr/>
          <a:lstStyle/>
          <a:p>
            <a:r>
              <a:rPr lang="en-US" dirty="0"/>
              <a:t>Outline of this lecture</a:t>
            </a:r>
          </a:p>
        </p:txBody>
      </p:sp>
      <p:sp>
        <p:nvSpPr>
          <p:cNvPr id="3" name="Content Placeholder 2">
            <a:extLst>
              <a:ext uri="{FF2B5EF4-FFF2-40B4-BE49-F238E27FC236}">
                <a16:creationId xmlns:a16="http://schemas.microsoft.com/office/drawing/2014/main" id="{55DD3764-E70E-4EA7-ADF0-4E47A866D314}"/>
              </a:ext>
            </a:extLst>
          </p:cNvPr>
          <p:cNvSpPr>
            <a:spLocks noGrp="1"/>
          </p:cNvSpPr>
          <p:nvPr>
            <p:ph idx="1"/>
          </p:nvPr>
        </p:nvSpPr>
        <p:spPr>
          <a:xfrm>
            <a:off x="685800" y="1676400"/>
            <a:ext cx="7772400" cy="3581400"/>
          </a:xfrm>
        </p:spPr>
        <p:txBody>
          <a:bodyPr/>
          <a:lstStyle/>
          <a:p>
            <a:r>
              <a:rPr lang="en-US" dirty="0"/>
              <a:t>Random &amp; directed – the basics</a:t>
            </a:r>
          </a:p>
          <a:p>
            <a:r>
              <a:rPr lang="en-US" dirty="0"/>
              <a:t>FPU case study</a:t>
            </a:r>
          </a:p>
          <a:p>
            <a:r>
              <a:rPr lang="en-US" dirty="0"/>
              <a:t>CPU case study</a:t>
            </a:r>
          </a:p>
          <a:p>
            <a:r>
              <a:rPr lang="en-US" dirty="0"/>
              <a:t>Fancy stuff: machine learning</a:t>
            </a:r>
          </a:p>
          <a:p>
            <a:r>
              <a:rPr lang="en-US" dirty="0"/>
              <a:t>Error injection</a:t>
            </a:r>
          </a:p>
          <a:p>
            <a:endParaRPr lang="en-US" dirty="0"/>
          </a:p>
        </p:txBody>
      </p:sp>
      <p:sp>
        <p:nvSpPr>
          <p:cNvPr id="4" name="Footer Placeholder 3">
            <a:extLst>
              <a:ext uri="{FF2B5EF4-FFF2-40B4-BE49-F238E27FC236}">
                <a16:creationId xmlns:a16="http://schemas.microsoft.com/office/drawing/2014/main" id="{01ADC373-7194-4753-AD2D-64ECDA9C14DD}"/>
              </a:ext>
            </a:extLst>
          </p:cNvPr>
          <p:cNvSpPr>
            <a:spLocks noGrp="1"/>
          </p:cNvSpPr>
          <p:nvPr>
            <p:ph type="ftr" sz="quarter" idx="11"/>
          </p:nvPr>
        </p:nvSpPr>
        <p:spPr/>
        <p:txBody>
          <a:bodyPr/>
          <a:lstStyle/>
          <a:p>
            <a:pPr>
              <a:defRPr/>
            </a:pPr>
            <a:r>
              <a:rPr lang="en-US" dirty="0"/>
              <a:t>Verification Joel Grodstein</a:t>
            </a:r>
          </a:p>
        </p:txBody>
      </p:sp>
      <p:sp>
        <p:nvSpPr>
          <p:cNvPr id="5" name="Rectangle 4">
            <a:extLst>
              <a:ext uri="{FF2B5EF4-FFF2-40B4-BE49-F238E27FC236}">
                <a16:creationId xmlns:a16="http://schemas.microsoft.com/office/drawing/2014/main" id="{73A34ADA-419F-480F-8CC1-F7C1A00099CA}"/>
              </a:ext>
            </a:extLst>
          </p:cNvPr>
          <p:cNvSpPr/>
          <p:nvPr/>
        </p:nvSpPr>
        <p:spPr>
          <a:xfrm>
            <a:off x="990600" y="3733800"/>
            <a:ext cx="23622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1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CA48-48E9-486C-8C4F-2D27438EDCD2}"/>
              </a:ext>
            </a:extLst>
          </p:cNvPr>
          <p:cNvSpPr>
            <a:spLocks noGrp="1"/>
          </p:cNvSpPr>
          <p:nvPr>
            <p:ph type="title"/>
          </p:nvPr>
        </p:nvSpPr>
        <p:spPr/>
        <p:txBody>
          <a:bodyPr/>
          <a:lstStyle/>
          <a:p>
            <a:r>
              <a:rPr lang="en-US" dirty="0"/>
              <a:t>Directed vs. random</a:t>
            </a:r>
          </a:p>
        </p:txBody>
      </p:sp>
      <p:sp>
        <p:nvSpPr>
          <p:cNvPr id="3" name="Content Placeholder 2">
            <a:extLst>
              <a:ext uri="{FF2B5EF4-FFF2-40B4-BE49-F238E27FC236}">
                <a16:creationId xmlns:a16="http://schemas.microsoft.com/office/drawing/2014/main" id="{11CE03C6-48B4-4BFA-A4B5-09A847907BDB}"/>
              </a:ext>
            </a:extLst>
          </p:cNvPr>
          <p:cNvSpPr>
            <a:spLocks noGrp="1"/>
          </p:cNvSpPr>
          <p:nvPr>
            <p:ph idx="1"/>
          </p:nvPr>
        </p:nvSpPr>
        <p:spPr>
          <a:xfrm>
            <a:off x="685800" y="1295400"/>
            <a:ext cx="7772400" cy="4724400"/>
          </a:xfrm>
        </p:spPr>
        <p:txBody>
          <a:bodyPr/>
          <a:lstStyle/>
          <a:p>
            <a:r>
              <a:rPr lang="en-US" dirty="0"/>
              <a:t>Directed</a:t>
            </a:r>
          </a:p>
          <a:p>
            <a:pPr lvl="1"/>
            <a:r>
              <a:rPr lang="en-US" dirty="0"/>
              <a:t>you decide exactly what test to write</a:t>
            </a:r>
          </a:p>
          <a:p>
            <a:pPr lvl="1"/>
            <a:r>
              <a:rPr lang="en-US" dirty="0"/>
              <a:t>you (a human) write it</a:t>
            </a:r>
          </a:p>
          <a:p>
            <a:r>
              <a:rPr lang="en-US" dirty="0"/>
              <a:t>Random</a:t>
            </a:r>
          </a:p>
          <a:p>
            <a:pPr lvl="1"/>
            <a:r>
              <a:rPr lang="en-US" dirty="0"/>
              <a:t>not quite fully-random input!</a:t>
            </a:r>
          </a:p>
          <a:p>
            <a:pPr lvl="1"/>
            <a:r>
              <a:rPr lang="en-US" dirty="0"/>
              <a:t>you write a “template”</a:t>
            </a:r>
          </a:p>
          <a:p>
            <a:pPr lvl="1"/>
            <a:r>
              <a:rPr lang="en-US" dirty="0"/>
              <a:t>template + randomization = lots of tests</a:t>
            </a:r>
          </a:p>
          <a:p>
            <a:r>
              <a:rPr lang="en-US" dirty="0"/>
              <a:t>Pros &amp; cons? Quality vs. quantity?</a:t>
            </a:r>
          </a:p>
          <a:p>
            <a:pPr lvl="1"/>
            <a:r>
              <a:rPr lang="en-US" dirty="0"/>
              <a:t>Sometimes, to some extent, yes </a:t>
            </a:r>
            <a:r>
              <a:rPr lang="en-US" dirty="0">
                <a:sym typeface="Wingdings" panose="05000000000000000000" pitchFamily="2" charset="2"/>
              </a:rPr>
              <a:t></a:t>
            </a:r>
            <a:endParaRPr lang="en-US" dirty="0"/>
          </a:p>
          <a:p>
            <a:pPr lvl="1"/>
            <a:r>
              <a:rPr lang="en-US" dirty="0"/>
              <a:t>Cost is not the only issue with directed testing</a:t>
            </a:r>
          </a:p>
          <a:p>
            <a:pPr lvl="1"/>
            <a:endParaRPr lang="en-US" dirty="0"/>
          </a:p>
        </p:txBody>
      </p:sp>
      <p:sp>
        <p:nvSpPr>
          <p:cNvPr id="4" name="Footer Placeholder 3">
            <a:extLst>
              <a:ext uri="{FF2B5EF4-FFF2-40B4-BE49-F238E27FC236}">
                <a16:creationId xmlns:a16="http://schemas.microsoft.com/office/drawing/2014/main" id="{C3C89D3C-49A8-4BD6-9A1A-B167F8435504}"/>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37728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728F-BA31-4ECE-87CD-50F1D7457566}"/>
              </a:ext>
            </a:extLst>
          </p:cNvPr>
          <p:cNvSpPr>
            <a:spLocks noGrp="1"/>
          </p:cNvSpPr>
          <p:nvPr>
            <p:ph type="title"/>
          </p:nvPr>
        </p:nvSpPr>
        <p:spPr/>
        <p:txBody>
          <a:bodyPr/>
          <a:lstStyle/>
          <a:p>
            <a:r>
              <a:rPr lang="en-US" dirty="0"/>
              <a:t>Divide by zero</a:t>
            </a:r>
          </a:p>
        </p:txBody>
      </p:sp>
      <p:sp>
        <p:nvSpPr>
          <p:cNvPr id="3" name="Content Placeholder 2">
            <a:extLst>
              <a:ext uri="{FF2B5EF4-FFF2-40B4-BE49-F238E27FC236}">
                <a16:creationId xmlns:a16="http://schemas.microsoft.com/office/drawing/2014/main" id="{2D78BB63-AAC9-427C-AF92-9DF2F3BA84BB}"/>
              </a:ext>
            </a:extLst>
          </p:cNvPr>
          <p:cNvSpPr>
            <a:spLocks noGrp="1"/>
          </p:cNvSpPr>
          <p:nvPr>
            <p:ph idx="1"/>
          </p:nvPr>
        </p:nvSpPr>
        <p:spPr>
          <a:xfrm>
            <a:off x="685800" y="2438400"/>
            <a:ext cx="7772400" cy="3810000"/>
          </a:xfrm>
        </p:spPr>
        <p:txBody>
          <a:bodyPr/>
          <a:lstStyle/>
          <a:p>
            <a:r>
              <a:rPr lang="en-US" sz="2400" dirty="0"/>
              <a:t>We’ve tried not to do things like /0</a:t>
            </a:r>
          </a:p>
          <a:p>
            <a:pPr lvl="1">
              <a:spcBef>
                <a:spcPts val="0"/>
              </a:spcBef>
            </a:pPr>
            <a:r>
              <a:rPr lang="en-US" sz="2000" dirty="0"/>
              <a:t>how good is that strategy?</a:t>
            </a:r>
          </a:p>
          <a:p>
            <a:pPr lvl="1">
              <a:spcBef>
                <a:spcPts val="0"/>
              </a:spcBef>
            </a:pPr>
            <a:r>
              <a:rPr lang="en-US" sz="2000" dirty="0"/>
              <a:t>probably not very!</a:t>
            </a:r>
          </a:p>
          <a:p>
            <a:r>
              <a:rPr lang="en-US" sz="2400" dirty="0"/>
              <a:t> Actual programmers divide by 0 all the time</a:t>
            </a:r>
          </a:p>
          <a:p>
            <a:pPr lvl="1">
              <a:spcBef>
                <a:spcPts val="0"/>
              </a:spcBef>
            </a:pPr>
            <a:r>
              <a:rPr lang="en-US" sz="2000" dirty="0"/>
              <a:t>CPU architecture specifies exception-handling rules</a:t>
            </a:r>
          </a:p>
          <a:p>
            <a:pPr lvl="1">
              <a:spcBef>
                <a:spcPts val="0"/>
              </a:spcBef>
            </a:pPr>
            <a:r>
              <a:rPr lang="en-US" sz="2000" dirty="0"/>
              <a:t>it’s probably a corner case!</a:t>
            </a:r>
          </a:p>
          <a:p>
            <a:pPr lvl="1">
              <a:spcBef>
                <a:spcPts val="0"/>
              </a:spcBef>
            </a:pPr>
            <a:r>
              <a:rPr lang="en-US" sz="2000" dirty="0"/>
              <a:t>we must test this too!</a:t>
            </a:r>
          </a:p>
          <a:p>
            <a:r>
              <a:rPr lang="en-US" sz="2400" dirty="0"/>
              <a:t>How? the usual strategies…</a:t>
            </a:r>
          </a:p>
          <a:p>
            <a:pPr lvl="1">
              <a:spcBef>
                <a:spcPts val="0"/>
              </a:spcBef>
            </a:pPr>
            <a:r>
              <a:rPr lang="en-US" sz="2000" dirty="0"/>
              <a:t>first set up all the exception vectors so you know what happened</a:t>
            </a:r>
          </a:p>
          <a:p>
            <a:pPr lvl="1">
              <a:spcBef>
                <a:spcPts val="0"/>
              </a:spcBef>
            </a:pPr>
            <a:r>
              <a:rPr lang="en-US" sz="2000" dirty="0"/>
              <a:t>one directed /0 test?</a:t>
            </a:r>
          </a:p>
          <a:p>
            <a:pPr lvl="1">
              <a:spcBef>
                <a:spcPts val="0"/>
              </a:spcBef>
            </a:pPr>
            <a:r>
              <a:rPr lang="en-US" sz="2000" dirty="0"/>
              <a:t>RCG combining multiple exceptions in the same cycle?</a:t>
            </a:r>
            <a:endParaRPr lang="en-US" dirty="0"/>
          </a:p>
        </p:txBody>
      </p:sp>
      <p:sp>
        <p:nvSpPr>
          <p:cNvPr id="4" name="Footer Placeholder 3">
            <a:extLst>
              <a:ext uri="{FF2B5EF4-FFF2-40B4-BE49-F238E27FC236}">
                <a16:creationId xmlns:a16="http://schemas.microsoft.com/office/drawing/2014/main" id="{B984A6D8-C0A6-4433-A560-B8EF7EF24C2D}"/>
              </a:ext>
            </a:extLst>
          </p:cNvPr>
          <p:cNvSpPr>
            <a:spLocks noGrp="1"/>
          </p:cNvSpPr>
          <p:nvPr>
            <p:ph type="ftr" sz="quarter" idx="11"/>
          </p:nvPr>
        </p:nvSpPr>
        <p:spPr/>
        <p:txBody>
          <a:bodyPr/>
          <a:lstStyle/>
          <a:p>
            <a:pPr>
              <a:defRPr/>
            </a:pPr>
            <a:r>
              <a:rPr lang="en-US" dirty="0"/>
              <a:t>Verification Joel Grodstein</a:t>
            </a:r>
          </a:p>
        </p:txBody>
      </p:sp>
      <p:sp>
        <p:nvSpPr>
          <p:cNvPr id="5" name="TextBox 4">
            <a:extLst>
              <a:ext uri="{FF2B5EF4-FFF2-40B4-BE49-F238E27FC236}">
                <a16:creationId xmlns:a16="http://schemas.microsoft.com/office/drawing/2014/main" id="{1BF49D60-1441-4D18-909A-959ADC8EA4F1}"/>
              </a:ext>
            </a:extLst>
          </p:cNvPr>
          <p:cNvSpPr txBox="1"/>
          <p:nvPr/>
        </p:nvSpPr>
        <p:spPr>
          <a:xfrm>
            <a:off x="3276600" y="1295400"/>
            <a:ext cx="5562600" cy="1077218"/>
          </a:xfrm>
          <a:prstGeom prst="rect">
            <a:avLst/>
          </a:prstGeom>
          <a:noFill/>
          <a:ln w="12700">
            <a:solidFill>
              <a:schemeClr val="accent2"/>
            </a:solidFill>
          </a:ln>
        </p:spPr>
        <p:txBody>
          <a:bodyPr wrap="square" rtlCol="0">
            <a:spAutoFit/>
          </a:bodyPr>
          <a:lstStyle/>
          <a:p>
            <a:r>
              <a:rPr lang="en-US" dirty="0"/>
              <a:t>Arithmetic: can do random ops, and then…</a:t>
            </a:r>
          </a:p>
          <a:p>
            <a:pPr marL="800100" lvl="1" indent="-342900">
              <a:buFont typeface="Arial" panose="020B0604020202020204" pitchFamily="34" charset="0"/>
              <a:buChar char="•"/>
            </a:pPr>
            <a:r>
              <a:rPr lang="en-US" sz="2000" dirty="0"/>
              <a:t>throw away the /0 and similar tests</a:t>
            </a:r>
          </a:p>
          <a:p>
            <a:pPr marL="800100" lvl="1" indent="-342900">
              <a:buFont typeface="Arial" panose="020B0604020202020204" pitchFamily="34" charset="0"/>
              <a:buChar char="•"/>
            </a:pPr>
            <a:r>
              <a:rPr lang="en-US" sz="2000" dirty="0"/>
              <a:t>They should be a small fraction of all tests</a:t>
            </a:r>
          </a:p>
        </p:txBody>
      </p:sp>
      <p:sp>
        <p:nvSpPr>
          <p:cNvPr id="6" name="TextBox 5">
            <a:extLst>
              <a:ext uri="{FF2B5EF4-FFF2-40B4-BE49-F238E27FC236}">
                <a16:creationId xmlns:a16="http://schemas.microsoft.com/office/drawing/2014/main" id="{6D6DBAC9-297B-4446-AC37-EC2DFE38CC18}"/>
              </a:ext>
            </a:extLst>
          </p:cNvPr>
          <p:cNvSpPr txBox="1"/>
          <p:nvPr/>
        </p:nvSpPr>
        <p:spPr>
          <a:xfrm>
            <a:off x="858982" y="1745159"/>
            <a:ext cx="2286000" cy="461665"/>
          </a:xfrm>
          <a:prstGeom prst="rect">
            <a:avLst/>
          </a:prstGeom>
          <a:noFill/>
        </p:spPr>
        <p:txBody>
          <a:bodyPr wrap="square" rtlCol="0">
            <a:spAutoFit/>
          </a:bodyPr>
          <a:lstStyle/>
          <a:p>
            <a:r>
              <a:rPr lang="en-US" dirty="0"/>
              <a:t>Remember this?</a:t>
            </a:r>
          </a:p>
        </p:txBody>
      </p:sp>
    </p:spTree>
    <p:extLst>
      <p:ext uri="{BB962C8B-B14F-4D97-AF65-F5344CB8AC3E}">
        <p14:creationId xmlns:p14="http://schemas.microsoft.com/office/powerpoint/2010/main" val="9840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9CEA-0F13-48AE-933B-DB63BF34C171}"/>
              </a:ext>
            </a:extLst>
          </p:cNvPr>
          <p:cNvSpPr>
            <a:spLocks noGrp="1"/>
          </p:cNvSpPr>
          <p:nvPr>
            <p:ph type="title"/>
          </p:nvPr>
        </p:nvSpPr>
        <p:spPr/>
        <p:txBody>
          <a:bodyPr/>
          <a:lstStyle/>
          <a:p>
            <a:r>
              <a:rPr lang="en-US" sz="4400" dirty="0"/>
              <a:t>Error injection</a:t>
            </a:r>
            <a:endParaRPr lang="en-US" dirty="0"/>
          </a:p>
        </p:txBody>
      </p:sp>
      <p:sp>
        <p:nvSpPr>
          <p:cNvPr id="3" name="Content Placeholder 2">
            <a:extLst>
              <a:ext uri="{FF2B5EF4-FFF2-40B4-BE49-F238E27FC236}">
                <a16:creationId xmlns:a16="http://schemas.microsoft.com/office/drawing/2014/main" id="{5DDD3677-BD2E-4E25-8D24-0E0BC9DC91D7}"/>
              </a:ext>
            </a:extLst>
          </p:cNvPr>
          <p:cNvSpPr>
            <a:spLocks noGrp="1"/>
          </p:cNvSpPr>
          <p:nvPr>
            <p:ph idx="1"/>
          </p:nvPr>
        </p:nvSpPr>
        <p:spPr/>
        <p:txBody>
          <a:bodyPr/>
          <a:lstStyle/>
          <a:p>
            <a:r>
              <a:rPr lang="en-US" dirty="0"/>
              <a:t>Any other “errors” to test for?</a:t>
            </a:r>
          </a:p>
          <a:p>
            <a:pPr lvl="1"/>
            <a:r>
              <a:rPr lang="en-US" dirty="0"/>
              <a:t>i.e., an unusual event with a specific response</a:t>
            </a:r>
          </a:p>
          <a:p>
            <a:pPr lvl="1"/>
            <a:r>
              <a:rPr lang="en-US" dirty="0"/>
              <a:t>Single-bit memory errors, noise in packet transmission, broken links, …</a:t>
            </a:r>
          </a:p>
          <a:p>
            <a:r>
              <a:rPr lang="en-US" dirty="0"/>
              <a:t>These are typically bug farms!</a:t>
            </a:r>
          </a:p>
          <a:p>
            <a:r>
              <a:rPr lang="en-US" dirty="0"/>
              <a:t>All of this needs to be tested</a:t>
            </a:r>
          </a:p>
          <a:p>
            <a:pPr lvl="1"/>
            <a:r>
              <a:rPr lang="en-US" dirty="0"/>
              <a:t>often lots of special-purpose directed tests</a:t>
            </a:r>
          </a:p>
          <a:p>
            <a:endParaRPr lang="en-US" dirty="0"/>
          </a:p>
        </p:txBody>
      </p:sp>
      <p:sp>
        <p:nvSpPr>
          <p:cNvPr id="4" name="Footer Placeholder 3">
            <a:extLst>
              <a:ext uri="{FF2B5EF4-FFF2-40B4-BE49-F238E27FC236}">
                <a16:creationId xmlns:a16="http://schemas.microsoft.com/office/drawing/2014/main" id="{31989CCB-0ECF-423A-9C30-97E7FFF97FE8}"/>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24061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DC4C-CC1E-4CEE-9FE9-B3AC1524B4C8}"/>
              </a:ext>
            </a:extLst>
          </p:cNvPr>
          <p:cNvSpPr>
            <a:spLocks noGrp="1"/>
          </p:cNvSpPr>
          <p:nvPr>
            <p:ph type="title"/>
          </p:nvPr>
        </p:nvSpPr>
        <p:spPr/>
        <p:txBody>
          <a:bodyPr/>
          <a:lstStyle/>
          <a:p>
            <a:r>
              <a:rPr lang="en-US" dirty="0" err="1"/>
              <a:t>CrashMe</a:t>
            </a:r>
            <a:endParaRPr lang="en-US" dirty="0"/>
          </a:p>
        </p:txBody>
      </p:sp>
      <p:sp>
        <p:nvSpPr>
          <p:cNvPr id="3" name="Content Placeholder 2">
            <a:extLst>
              <a:ext uri="{FF2B5EF4-FFF2-40B4-BE49-F238E27FC236}">
                <a16:creationId xmlns:a16="http://schemas.microsoft.com/office/drawing/2014/main" id="{605B241C-10B2-4B3D-9854-1B8DAC171F2F}"/>
              </a:ext>
            </a:extLst>
          </p:cNvPr>
          <p:cNvSpPr>
            <a:spLocks noGrp="1"/>
          </p:cNvSpPr>
          <p:nvPr>
            <p:ph idx="1"/>
          </p:nvPr>
        </p:nvSpPr>
        <p:spPr/>
        <p:txBody>
          <a:bodyPr/>
          <a:lstStyle/>
          <a:p>
            <a:r>
              <a:rPr lang="en-US" i="1" dirty="0" err="1"/>
              <a:t>CrashMe</a:t>
            </a:r>
            <a:endParaRPr lang="en-US" i="1" dirty="0"/>
          </a:p>
          <a:p>
            <a:pPr lvl="1"/>
            <a:r>
              <a:rPr lang="en-US" dirty="0"/>
              <a:t>RCG from U. Michigan, 1990s</a:t>
            </a:r>
          </a:p>
          <a:p>
            <a:pPr lvl="1"/>
            <a:r>
              <a:rPr lang="en-US" dirty="0"/>
              <a:t>Literally wrote random bits and called it code!</a:t>
            </a:r>
          </a:p>
          <a:p>
            <a:r>
              <a:rPr lang="en-US" dirty="0"/>
              <a:t>What do you think the results were? Useful?</a:t>
            </a:r>
          </a:p>
          <a:p>
            <a:endParaRPr lang="en-US" dirty="0"/>
          </a:p>
        </p:txBody>
      </p:sp>
      <p:sp>
        <p:nvSpPr>
          <p:cNvPr id="4" name="Footer Placeholder 3">
            <a:extLst>
              <a:ext uri="{FF2B5EF4-FFF2-40B4-BE49-F238E27FC236}">
                <a16:creationId xmlns:a16="http://schemas.microsoft.com/office/drawing/2014/main" id="{9FE1091C-09AF-4E8E-BBE7-E21629AA7212}"/>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1044314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42E4-D42C-4CEE-9485-2491DDFEDB28}"/>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42DC7B9E-4C32-4A22-BEF3-9C775279A0C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9CDF8B4-741C-411F-BB44-31F9FA3A292C}"/>
              </a:ext>
            </a:extLst>
          </p:cNvPr>
          <p:cNvSpPr>
            <a:spLocks noGrp="1"/>
          </p:cNvSpPr>
          <p:nvPr>
            <p:ph type="ftr" sz="quarter" idx="11"/>
          </p:nvPr>
        </p:nvSpPr>
        <p:spPr/>
        <p:txBody>
          <a:bodyPr/>
          <a:lstStyle/>
          <a:p>
            <a:pPr>
              <a:defRPr/>
            </a:pPr>
            <a:r>
              <a:rPr lang="en-US"/>
              <a:t>Verification Joel Grodstein</a:t>
            </a:r>
            <a:endParaRPr lang="en-US" dirty="0"/>
          </a:p>
        </p:txBody>
      </p:sp>
    </p:spTree>
    <p:extLst>
      <p:ext uri="{BB962C8B-B14F-4D97-AF65-F5344CB8AC3E}">
        <p14:creationId xmlns:p14="http://schemas.microsoft.com/office/powerpoint/2010/main" val="138479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a:t>Floating-point math unit</a:t>
            </a:r>
          </a:p>
        </p:txBody>
      </p:sp>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p:txBody>
          <a:bodyPr/>
          <a:lstStyle/>
          <a:p>
            <a:r>
              <a:rPr lang="en-US" dirty="0"/>
              <a:t>IEEE 754 standard:</a:t>
            </a:r>
          </a:p>
          <a:p>
            <a:pPr lvl="1"/>
            <a:r>
              <a:rPr lang="en-US" dirty="0"/>
              <a:t>Start with mantissa and exponent</a:t>
            </a:r>
          </a:p>
          <a:p>
            <a:pPr lvl="1"/>
            <a:r>
              <a:rPr lang="en-US" dirty="0"/>
              <a:t>25 = 2.5 x 10</a:t>
            </a:r>
            <a:r>
              <a:rPr lang="en-US" baseline="30000" dirty="0"/>
              <a:t>1</a:t>
            </a:r>
            <a:endParaRPr lang="en-US" dirty="0"/>
          </a:p>
          <a:p>
            <a:pPr lvl="1"/>
            <a:r>
              <a:rPr lang="en-US" dirty="0"/>
              <a:t>512 = 5.12 x 10</a:t>
            </a:r>
            <a:r>
              <a:rPr lang="en-US" baseline="30000" dirty="0"/>
              <a:t>2</a:t>
            </a:r>
          </a:p>
          <a:p>
            <a:pPr lvl="1"/>
            <a:r>
              <a:rPr lang="en-US" dirty="0"/>
              <a:t>.15 = 1.5 x 10</a:t>
            </a:r>
            <a:r>
              <a:rPr lang="en-US" baseline="30000" dirty="0"/>
              <a:t>-1</a:t>
            </a:r>
            <a:endParaRPr lang="en-US" dirty="0"/>
          </a:p>
          <a:p>
            <a:r>
              <a:rPr lang="en-US" dirty="0"/>
              <a:t>But it’s really in binary, not decimal!</a:t>
            </a:r>
          </a:p>
          <a:p>
            <a:pPr lvl="1"/>
            <a:r>
              <a:rPr lang="en-US" dirty="0"/>
              <a:t>3 = 0b11 = 1.1 x 2</a:t>
            </a:r>
            <a:r>
              <a:rPr lang="en-US" baseline="30000" dirty="0"/>
              <a:t>1</a:t>
            </a:r>
            <a:endParaRPr lang="en-US" dirty="0"/>
          </a:p>
          <a:p>
            <a:pPr lvl="1"/>
            <a:r>
              <a:rPr lang="en-US" dirty="0"/>
              <a:t>11 = 0b1011 = 1.011 x 2</a:t>
            </a:r>
            <a:r>
              <a:rPr lang="en-US" baseline="30000" dirty="0"/>
              <a:t>3</a:t>
            </a:r>
            <a:endParaRPr lang="en-US" dirty="0"/>
          </a:p>
          <a:p>
            <a:pPr lvl="1"/>
            <a:r>
              <a:rPr lang="en-US" dirty="0"/>
              <a:t>.75 = 0b .11 = 1.1 x 2</a:t>
            </a:r>
            <a:r>
              <a:rPr lang="en-US" baseline="30000" dirty="0"/>
              <a:t>-1</a:t>
            </a:r>
            <a:endParaRPr lang="en-US" dirty="0"/>
          </a:p>
        </p:txBody>
      </p:sp>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a:t>Verification Joel Grodstein</a:t>
            </a:r>
            <a:endParaRPr lang="en-US" dirty="0"/>
          </a:p>
        </p:txBody>
      </p:sp>
      <p:sp>
        <p:nvSpPr>
          <p:cNvPr id="5" name="Oval 4">
            <a:extLst>
              <a:ext uri="{FF2B5EF4-FFF2-40B4-BE49-F238E27FC236}">
                <a16:creationId xmlns:a16="http://schemas.microsoft.com/office/drawing/2014/main" id="{CA9286D9-AF5C-429F-A598-B12447E293EF}"/>
              </a:ext>
            </a:extLst>
          </p:cNvPr>
          <p:cNvSpPr/>
          <p:nvPr/>
        </p:nvSpPr>
        <p:spPr>
          <a:xfrm>
            <a:off x="2057400" y="2514600"/>
            <a:ext cx="914400" cy="14478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429BFD0-9971-42A5-A920-AAF56ED9B13B}"/>
              </a:ext>
            </a:extLst>
          </p:cNvPr>
          <p:cNvSpPr/>
          <p:nvPr/>
        </p:nvSpPr>
        <p:spPr>
          <a:xfrm>
            <a:off x="2667000" y="2590800"/>
            <a:ext cx="914400" cy="1447800"/>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93BE2B-FD21-4ADE-A55A-2B4C3B265609}"/>
              </a:ext>
            </a:extLst>
          </p:cNvPr>
          <p:cNvSpPr txBox="1"/>
          <p:nvPr/>
        </p:nvSpPr>
        <p:spPr>
          <a:xfrm>
            <a:off x="4648200" y="2819400"/>
            <a:ext cx="2971800" cy="461665"/>
          </a:xfrm>
          <a:prstGeom prst="rect">
            <a:avLst/>
          </a:prstGeom>
          <a:noFill/>
        </p:spPr>
        <p:txBody>
          <a:bodyPr wrap="square" rtlCol="0">
            <a:spAutoFit/>
          </a:bodyPr>
          <a:lstStyle/>
          <a:p>
            <a:r>
              <a:rPr lang="en-US" dirty="0"/>
              <a:t>1.0 </a:t>
            </a:r>
            <a:r>
              <a:rPr lang="en-US" dirty="0">
                <a:cs typeface="Times New Roman" panose="02020603050405020304" pitchFamily="18" charset="0"/>
              </a:rPr>
              <a:t>≤ mantissa &lt; 10</a:t>
            </a:r>
            <a:endParaRPr lang="en-US" dirty="0"/>
          </a:p>
        </p:txBody>
      </p:sp>
      <p:sp>
        <p:nvSpPr>
          <p:cNvPr id="8" name="TextBox 7">
            <a:extLst>
              <a:ext uri="{FF2B5EF4-FFF2-40B4-BE49-F238E27FC236}">
                <a16:creationId xmlns:a16="http://schemas.microsoft.com/office/drawing/2014/main" id="{29AC7AC1-D9AA-47CB-85C6-229E6B618B8F}"/>
              </a:ext>
            </a:extLst>
          </p:cNvPr>
          <p:cNvSpPr txBox="1"/>
          <p:nvPr/>
        </p:nvSpPr>
        <p:spPr>
          <a:xfrm>
            <a:off x="5410200" y="4719935"/>
            <a:ext cx="2971800" cy="461665"/>
          </a:xfrm>
          <a:prstGeom prst="rect">
            <a:avLst/>
          </a:prstGeom>
          <a:noFill/>
        </p:spPr>
        <p:txBody>
          <a:bodyPr wrap="square" rtlCol="0">
            <a:spAutoFit/>
          </a:bodyPr>
          <a:lstStyle/>
          <a:p>
            <a:r>
              <a:rPr lang="en-US" dirty="0"/>
              <a:t>1.0 </a:t>
            </a:r>
            <a:r>
              <a:rPr lang="en-US" dirty="0">
                <a:cs typeface="Times New Roman" panose="02020603050405020304" pitchFamily="18" charset="0"/>
              </a:rPr>
              <a:t>≤ mantissa &lt; 2</a:t>
            </a:r>
            <a:endParaRPr lang="en-US" dirty="0"/>
          </a:p>
        </p:txBody>
      </p:sp>
    </p:spTree>
    <p:extLst>
      <p:ext uri="{BB962C8B-B14F-4D97-AF65-F5344CB8AC3E}">
        <p14:creationId xmlns:p14="http://schemas.microsoft.com/office/powerpoint/2010/main" val="28821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a:t>Now make it sneaky</a:t>
            </a:r>
          </a:p>
        </p:txBody>
      </p:sp>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a:xfrm>
            <a:off x="685800" y="1676400"/>
            <a:ext cx="7772400" cy="3299385"/>
          </a:xfrm>
        </p:spPr>
        <p:txBody>
          <a:bodyPr/>
          <a:lstStyle/>
          <a:p>
            <a:r>
              <a:rPr lang="en-US" dirty="0"/>
              <a:t>Our numbers, again</a:t>
            </a:r>
          </a:p>
          <a:p>
            <a:pPr lvl="1"/>
            <a:r>
              <a:rPr lang="en-US" dirty="0"/>
              <a:t>3 = 0b11 = 1.1 x 2</a:t>
            </a:r>
            <a:r>
              <a:rPr lang="en-US" baseline="30000" dirty="0"/>
              <a:t>1</a:t>
            </a:r>
            <a:endParaRPr lang="en-US" dirty="0"/>
          </a:p>
          <a:p>
            <a:pPr lvl="1"/>
            <a:r>
              <a:rPr lang="en-US" dirty="0"/>
              <a:t>11 = 0b1011 = 1.011 x 2</a:t>
            </a:r>
            <a:r>
              <a:rPr lang="en-US" baseline="30000" dirty="0"/>
              <a:t>3</a:t>
            </a:r>
            <a:endParaRPr lang="en-US" dirty="0"/>
          </a:p>
          <a:p>
            <a:pPr lvl="1"/>
            <a:r>
              <a:rPr lang="en-US" dirty="0"/>
              <a:t>.75 = 0b .11 = 1.1 x 2</a:t>
            </a:r>
            <a:r>
              <a:rPr lang="en-US" baseline="30000" dirty="0"/>
              <a:t>-1</a:t>
            </a:r>
            <a:endParaRPr lang="en-US" dirty="0"/>
          </a:p>
          <a:p>
            <a:r>
              <a:rPr lang="en-US" dirty="0"/>
              <a:t>The first mantissa bit is always “1”</a:t>
            </a:r>
          </a:p>
          <a:p>
            <a:pPr lvl="1"/>
            <a:r>
              <a:rPr lang="en-US" dirty="0"/>
              <a:t>So don’t bother storing it!</a:t>
            </a:r>
          </a:p>
          <a:p>
            <a:pPr lvl="1"/>
            <a:r>
              <a:rPr lang="en-US" dirty="0"/>
              <a:t>Called a “hidden bit”</a:t>
            </a:r>
          </a:p>
        </p:txBody>
      </p:sp>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a:t>Verification Joel Grodstein</a:t>
            </a:r>
            <a:endParaRPr lang="en-US" dirty="0"/>
          </a:p>
        </p:txBody>
      </p:sp>
      <p:sp>
        <p:nvSpPr>
          <p:cNvPr id="7" name="TextBox 6">
            <a:extLst>
              <a:ext uri="{FF2B5EF4-FFF2-40B4-BE49-F238E27FC236}">
                <a16:creationId xmlns:a16="http://schemas.microsoft.com/office/drawing/2014/main" id="{D393BE2B-FD21-4ADE-A55A-2B4C3B265609}"/>
              </a:ext>
            </a:extLst>
          </p:cNvPr>
          <p:cNvSpPr txBox="1"/>
          <p:nvPr/>
        </p:nvSpPr>
        <p:spPr>
          <a:xfrm>
            <a:off x="5715000" y="1981200"/>
            <a:ext cx="2971800" cy="461665"/>
          </a:xfrm>
          <a:prstGeom prst="rect">
            <a:avLst/>
          </a:prstGeom>
          <a:noFill/>
        </p:spPr>
        <p:txBody>
          <a:bodyPr wrap="square" rtlCol="0">
            <a:spAutoFit/>
          </a:bodyPr>
          <a:lstStyle/>
          <a:p>
            <a:r>
              <a:rPr lang="en-US" dirty="0"/>
              <a:t>1.0 </a:t>
            </a:r>
            <a:r>
              <a:rPr lang="en-US" dirty="0">
                <a:cs typeface="Times New Roman" panose="02020603050405020304" pitchFamily="18" charset="0"/>
              </a:rPr>
              <a:t>≤ mantissa &lt; 10</a:t>
            </a:r>
            <a:endParaRPr lang="en-US" dirty="0"/>
          </a:p>
        </p:txBody>
      </p:sp>
      <p:sp>
        <p:nvSpPr>
          <p:cNvPr id="8" name="Oval 7">
            <a:extLst>
              <a:ext uri="{FF2B5EF4-FFF2-40B4-BE49-F238E27FC236}">
                <a16:creationId xmlns:a16="http://schemas.microsoft.com/office/drawing/2014/main" id="{0405A4AE-7339-4CC2-AB4D-E27608EAF467}"/>
              </a:ext>
            </a:extLst>
          </p:cNvPr>
          <p:cNvSpPr/>
          <p:nvPr/>
        </p:nvSpPr>
        <p:spPr>
          <a:xfrm>
            <a:off x="2895600" y="2212032"/>
            <a:ext cx="228600" cy="378768"/>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E147F96-E351-4292-A70C-49772C0B75AD}"/>
              </a:ext>
            </a:extLst>
          </p:cNvPr>
          <p:cNvSpPr/>
          <p:nvPr/>
        </p:nvSpPr>
        <p:spPr>
          <a:xfrm>
            <a:off x="3352800" y="2669232"/>
            <a:ext cx="228600" cy="378768"/>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985F9-E554-4D74-BAE1-A238619B125E}"/>
              </a:ext>
            </a:extLst>
          </p:cNvPr>
          <p:cNvSpPr/>
          <p:nvPr/>
        </p:nvSpPr>
        <p:spPr>
          <a:xfrm>
            <a:off x="3276600" y="3124200"/>
            <a:ext cx="228600" cy="378768"/>
          </a:xfrm>
          <a:prstGeom prst="ellips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5FB4261-E09B-40A1-AE90-6555CA79D154}"/>
              </a:ext>
            </a:extLst>
          </p:cNvPr>
          <p:cNvSpPr txBox="1"/>
          <p:nvPr/>
        </p:nvSpPr>
        <p:spPr>
          <a:xfrm>
            <a:off x="2667000" y="5029200"/>
            <a:ext cx="5105400" cy="461665"/>
          </a:xfrm>
          <a:prstGeom prst="rect">
            <a:avLst/>
          </a:prstGeom>
          <a:noFill/>
          <a:ln w="28575">
            <a:solidFill>
              <a:schemeClr val="accent2"/>
            </a:solidFill>
          </a:ln>
        </p:spPr>
        <p:txBody>
          <a:bodyPr wrap="square" rtlCol="0">
            <a:spAutoFit/>
          </a:bodyPr>
          <a:lstStyle/>
          <a:p>
            <a:r>
              <a:rPr lang="en-US" dirty="0"/>
              <a:t>31 30   23  22            15            7          0                         </a:t>
            </a:r>
          </a:p>
        </p:txBody>
      </p:sp>
      <p:cxnSp>
        <p:nvCxnSpPr>
          <p:cNvPr id="14" name="Straight Connector 13">
            <a:extLst>
              <a:ext uri="{FF2B5EF4-FFF2-40B4-BE49-F238E27FC236}">
                <a16:creationId xmlns:a16="http://schemas.microsoft.com/office/drawing/2014/main" id="{47008D75-601B-4430-AF04-1B5A4CEB4344}"/>
              </a:ext>
            </a:extLst>
          </p:cNvPr>
          <p:cNvCxnSpPr/>
          <p:nvPr/>
        </p:nvCxnSpPr>
        <p:spPr>
          <a:xfrm>
            <a:off x="40386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BAF9037-1032-441D-A67C-3B3DE8FB0620}"/>
              </a:ext>
            </a:extLst>
          </p:cNvPr>
          <p:cNvSpPr txBox="1"/>
          <p:nvPr/>
        </p:nvSpPr>
        <p:spPr>
          <a:xfrm>
            <a:off x="2667001" y="5490865"/>
            <a:ext cx="3810000" cy="461665"/>
          </a:xfrm>
          <a:prstGeom prst="rect">
            <a:avLst/>
          </a:prstGeom>
          <a:noFill/>
        </p:spPr>
        <p:txBody>
          <a:bodyPr wrap="square" rtlCol="0">
            <a:spAutoFit/>
          </a:bodyPr>
          <a:lstStyle/>
          <a:p>
            <a:r>
              <a:rPr lang="en-US" dirty="0" err="1"/>
              <a:t>sgn</a:t>
            </a:r>
            <a:r>
              <a:rPr lang="en-US" dirty="0"/>
              <a:t>  exp                    mantissa</a:t>
            </a:r>
          </a:p>
        </p:txBody>
      </p:sp>
      <p:cxnSp>
        <p:nvCxnSpPr>
          <p:cNvPr id="16" name="Straight Connector 15">
            <a:extLst>
              <a:ext uri="{FF2B5EF4-FFF2-40B4-BE49-F238E27FC236}">
                <a16:creationId xmlns:a16="http://schemas.microsoft.com/office/drawing/2014/main" id="{C6BD3E3D-C5A1-4C2F-96D8-D5A22D2CC6A5}"/>
              </a:ext>
            </a:extLst>
          </p:cNvPr>
          <p:cNvCxnSpPr/>
          <p:nvPr/>
        </p:nvCxnSpPr>
        <p:spPr>
          <a:xfrm>
            <a:off x="30480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6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a:t>IEEE 754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a:xfrm>
                <a:off x="685800" y="1676400"/>
                <a:ext cx="7772400" cy="2819399"/>
              </a:xfrm>
            </p:spPr>
            <p:txBody>
              <a:bodyPr/>
              <a:lstStyle/>
              <a:p>
                <a:r>
                  <a:rPr lang="en-US" dirty="0"/>
                  <a:t>Number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𝑠𝑔𝑛</m:t>
                        </m:r>
                      </m:sup>
                    </m:sSup>
                    <m:d>
                      <m:dPr>
                        <m:ctrlPr>
                          <a:rPr lang="en-US"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𝑚𝑎𝑛𝑡𝑖𝑠𝑠𝑎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23</m:t>
                                </m:r>
                              </m:sup>
                            </m:sSup>
                          </m:den>
                        </m:f>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−127</m:t>
                        </m:r>
                      </m:sup>
                    </m:sSup>
                  </m:oMath>
                </a14:m>
                <a:endParaRPr lang="en-US" dirty="0"/>
              </a:p>
              <a:p>
                <a:r>
                  <a:rPr lang="en-US" dirty="0"/>
                  <a:t>Range: 0x00000000 = 2</a:t>
                </a:r>
                <a:r>
                  <a:rPr lang="en-US" baseline="30000" dirty="0"/>
                  <a:t>-127</a:t>
                </a:r>
              </a:p>
              <a:p>
                <a:pPr marL="0" indent="0">
                  <a:buNone/>
                </a:pPr>
                <a:r>
                  <a:rPr lang="en-US" dirty="0"/>
                  <a:t>                0x7FFFFFFF = (1+.999) </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128</a:t>
                </a:r>
                <a:r>
                  <a:rPr lang="en-US" dirty="0">
                    <a:latin typeface="Times New Roman" panose="02020603050405020304" pitchFamily="18" charset="0"/>
                    <a:cs typeface="Times New Roman" panose="02020603050405020304" pitchFamily="18" charset="0"/>
                  </a:rPr>
                  <a:t> ≈ 2</a:t>
                </a:r>
                <a:r>
                  <a:rPr lang="en-US" baseline="30000" dirty="0">
                    <a:latin typeface="Times New Roman" panose="02020603050405020304" pitchFamily="18" charset="0"/>
                    <a:cs typeface="Times New Roman" panose="02020603050405020304" pitchFamily="18" charset="0"/>
                  </a:rPr>
                  <a:t>129</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But we’re not quite done yet </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lvl="1"/>
                <a:r>
                  <a:rPr lang="en-US" dirty="0"/>
                  <a:t>How can we represent zero?</a:t>
                </a:r>
              </a:p>
            </p:txBody>
          </p:sp>
        </mc:Choice>
        <mc:Fallback xmlns="">
          <p:sp>
            <p:nvSpPr>
              <p:cNvPr id="3" name="Content Placeholder 2">
                <a:extLst>
                  <a:ext uri="{FF2B5EF4-FFF2-40B4-BE49-F238E27FC236}">
                    <a16:creationId xmlns:a16="http://schemas.microsoft.com/office/drawing/2014/main" id="{E9A91499-FA26-42B6-8CEF-D0CAC3C26C36}"/>
                  </a:ext>
                </a:extLst>
              </p:cNvPr>
              <p:cNvSpPr>
                <a:spLocks noGrp="1" noRot="1" noChangeAspect="1" noMove="1" noResize="1" noEditPoints="1" noAdjustHandles="1" noChangeArrowheads="1" noChangeShapeType="1" noTextEdit="1"/>
              </p:cNvSpPr>
              <p:nvPr>
                <p:ph idx="1"/>
              </p:nvPr>
            </p:nvSpPr>
            <p:spPr>
              <a:xfrm>
                <a:off x="685800" y="1676400"/>
                <a:ext cx="7772400" cy="2819399"/>
              </a:xfrm>
              <a:blipFill>
                <a:blip r:embed="rId2"/>
                <a:stretch>
                  <a:fillRect l="-1412" b="-108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a:t>Verification Joel Grodstein</a:t>
            </a:r>
            <a:endParaRPr lang="en-US" dirty="0"/>
          </a:p>
        </p:txBody>
      </p:sp>
      <p:sp>
        <p:nvSpPr>
          <p:cNvPr id="13" name="TextBox 12">
            <a:extLst>
              <a:ext uri="{FF2B5EF4-FFF2-40B4-BE49-F238E27FC236}">
                <a16:creationId xmlns:a16="http://schemas.microsoft.com/office/drawing/2014/main" id="{C4750B07-BBE5-4A0E-83E5-0584E6103E96}"/>
              </a:ext>
            </a:extLst>
          </p:cNvPr>
          <p:cNvSpPr txBox="1"/>
          <p:nvPr/>
        </p:nvSpPr>
        <p:spPr>
          <a:xfrm>
            <a:off x="2667000" y="5029200"/>
            <a:ext cx="5105400" cy="461665"/>
          </a:xfrm>
          <a:prstGeom prst="rect">
            <a:avLst/>
          </a:prstGeom>
          <a:noFill/>
          <a:ln w="28575">
            <a:solidFill>
              <a:schemeClr val="accent2"/>
            </a:solidFill>
          </a:ln>
        </p:spPr>
        <p:txBody>
          <a:bodyPr wrap="square" rtlCol="0">
            <a:spAutoFit/>
          </a:bodyPr>
          <a:lstStyle/>
          <a:p>
            <a:r>
              <a:rPr lang="en-US" dirty="0"/>
              <a:t>31 30   23  22            15            7          0                         </a:t>
            </a:r>
          </a:p>
        </p:txBody>
      </p:sp>
      <p:cxnSp>
        <p:nvCxnSpPr>
          <p:cNvPr id="16" name="Straight Connector 15">
            <a:extLst>
              <a:ext uri="{FF2B5EF4-FFF2-40B4-BE49-F238E27FC236}">
                <a16:creationId xmlns:a16="http://schemas.microsoft.com/office/drawing/2014/main" id="{E717FF19-8D05-4F51-B446-0E1750D0EA8E}"/>
              </a:ext>
            </a:extLst>
          </p:cNvPr>
          <p:cNvCxnSpPr/>
          <p:nvPr/>
        </p:nvCxnSpPr>
        <p:spPr>
          <a:xfrm>
            <a:off x="40386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34B8C-0EF7-4F58-AC69-760909584958}"/>
              </a:ext>
            </a:extLst>
          </p:cNvPr>
          <p:cNvSpPr txBox="1"/>
          <p:nvPr/>
        </p:nvSpPr>
        <p:spPr>
          <a:xfrm>
            <a:off x="2667001" y="5490865"/>
            <a:ext cx="3810000" cy="461665"/>
          </a:xfrm>
          <a:prstGeom prst="rect">
            <a:avLst/>
          </a:prstGeom>
          <a:noFill/>
        </p:spPr>
        <p:txBody>
          <a:bodyPr wrap="square" rtlCol="0">
            <a:spAutoFit/>
          </a:bodyPr>
          <a:lstStyle/>
          <a:p>
            <a:r>
              <a:rPr lang="en-US" dirty="0" err="1"/>
              <a:t>sgn</a:t>
            </a:r>
            <a:r>
              <a:rPr lang="en-US" dirty="0"/>
              <a:t>  exp                    mantissa</a:t>
            </a:r>
          </a:p>
        </p:txBody>
      </p:sp>
      <p:cxnSp>
        <p:nvCxnSpPr>
          <p:cNvPr id="18" name="Straight Connector 17">
            <a:extLst>
              <a:ext uri="{FF2B5EF4-FFF2-40B4-BE49-F238E27FC236}">
                <a16:creationId xmlns:a16="http://schemas.microsoft.com/office/drawing/2014/main" id="{2594B88F-3EF7-47CE-BF94-386DDECACF1B}"/>
              </a:ext>
            </a:extLst>
          </p:cNvPr>
          <p:cNvCxnSpPr/>
          <p:nvPr/>
        </p:nvCxnSpPr>
        <p:spPr>
          <a:xfrm>
            <a:off x="30480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8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B294-FF30-4151-BD9E-6BB209EC66B2}"/>
              </a:ext>
            </a:extLst>
          </p:cNvPr>
          <p:cNvSpPr>
            <a:spLocks noGrp="1"/>
          </p:cNvSpPr>
          <p:nvPr>
            <p:ph type="title"/>
          </p:nvPr>
        </p:nvSpPr>
        <p:spPr/>
        <p:txBody>
          <a:bodyPr/>
          <a:lstStyle/>
          <a:p>
            <a:r>
              <a:rPr lang="en-US" dirty="0" err="1"/>
              <a:t>Denorms</a:t>
            </a:r>
            <a:r>
              <a:rPr lang="en-US" dirty="0"/>
              <a:t> and special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91499-FA26-42B6-8CEF-D0CAC3C26C36}"/>
                  </a:ext>
                </a:extLst>
              </p:cNvPr>
              <p:cNvSpPr>
                <a:spLocks noGrp="1"/>
              </p:cNvSpPr>
              <p:nvPr>
                <p:ph idx="1"/>
              </p:nvPr>
            </p:nvSpPr>
            <p:spPr>
              <a:xfrm>
                <a:off x="685800" y="1676401"/>
                <a:ext cx="7924800" cy="2891134"/>
              </a:xfrm>
            </p:spPr>
            <p:txBody>
              <a:bodyPr/>
              <a:lstStyle/>
              <a:p>
                <a:r>
                  <a:rPr lang="en-US" dirty="0"/>
                  <a:t>Number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𝑠𝑔𝑛</m:t>
                        </m:r>
                      </m:sup>
                    </m:sSup>
                    <m:d>
                      <m:dPr>
                        <m:ctrlPr>
                          <a:rPr lang="en-US"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𝑚𝑎𝑛𝑡𝑖𝑠𝑠𝑎</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23</m:t>
                                </m:r>
                              </m:sup>
                            </m:sSup>
                          </m:den>
                        </m:f>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−127</m:t>
                        </m:r>
                      </m:sup>
                    </m:sSup>
                  </m:oMath>
                </a14:m>
                <a:endParaRPr lang="en-US" dirty="0"/>
              </a:p>
              <a:p>
                <a:r>
                  <a:rPr lang="en-US" dirty="0"/>
                  <a:t>Exponent range</a:t>
                </a:r>
              </a:p>
              <a:p>
                <a:pPr lvl="1"/>
                <a:r>
                  <a:rPr lang="en-US" dirty="0"/>
                  <a:t>exponent=0 </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 1.999*2</a:t>
                </a:r>
                <a:r>
                  <a:rPr lang="en-US" baseline="30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a:t>
                </a:r>
                <a:endParaRPr lang="en-US" dirty="0"/>
              </a:p>
              <a:p>
                <a:pPr lvl="1">
                  <a:spcBef>
                    <a:spcPts val="0"/>
                  </a:spcBef>
                </a:pPr>
                <a:r>
                  <a:rPr lang="en-US" dirty="0"/>
                  <a:t>exponent=1 </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-126</a:t>
                </a:r>
                <a:r>
                  <a:rPr lang="en-US" dirty="0">
                    <a:latin typeface="Times New Roman" panose="02020603050405020304" pitchFamily="18" charset="0"/>
                    <a:cs typeface="Times New Roman" panose="02020603050405020304" pitchFamily="18" charset="0"/>
                  </a:rPr>
                  <a:t>, 1.999*2</a:t>
                </a:r>
                <a:r>
                  <a:rPr lang="en-US" baseline="30000" dirty="0">
                    <a:latin typeface="Times New Roman" panose="02020603050405020304" pitchFamily="18" charset="0"/>
                    <a:cs typeface="Times New Roman" panose="02020603050405020304" pitchFamily="18" charset="0"/>
                  </a:rPr>
                  <a:t>-126</a:t>
                </a:r>
                <a:r>
                  <a:rPr lang="en-US" dirty="0">
                    <a:latin typeface="Times New Roman" panose="02020603050405020304" pitchFamily="18" charset="0"/>
                    <a:cs typeface="Times New Roman" panose="02020603050405020304" pitchFamily="18" charset="0"/>
                  </a:rPr>
                  <a:t>]</a:t>
                </a:r>
                <a:endParaRPr lang="en-US" dirty="0"/>
              </a:p>
              <a:p>
                <a:pPr>
                  <a:spcBef>
                    <a:spcPts val="0"/>
                  </a:spcBef>
                </a:pPr>
                <a:r>
                  <a:rPr lang="en-US" dirty="0"/>
                  <a:t>Reserve a few patterns for +</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that’s it!</a:t>
                </a:r>
              </a:p>
              <a:p>
                <a:pPr lvl="1">
                  <a:spcBef>
                    <a:spcPts val="0"/>
                  </a:spcBef>
                </a:pPr>
                <a:r>
                  <a:rPr lang="en-US" dirty="0">
                    <a:latin typeface="Times New Roman" panose="02020603050405020304" pitchFamily="18" charset="0"/>
                    <a:cs typeface="Times New Roman" panose="02020603050405020304" pitchFamily="18" charset="0"/>
                  </a:rPr>
                  <a:t>well, plus rules for rounding, working with ∞, </a:t>
                </a:r>
                <a:r>
                  <a:rPr lang="en-US" dirty="0" err="1">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etc. </a:t>
                </a: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E9A91499-FA26-42B6-8CEF-D0CAC3C26C36}"/>
                  </a:ext>
                </a:extLst>
              </p:cNvPr>
              <p:cNvSpPr>
                <a:spLocks noGrp="1" noRot="1" noChangeAspect="1" noMove="1" noResize="1" noEditPoints="1" noAdjustHandles="1" noChangeArrowheads="1" noChangeShapeType="1" noTextEdit="1"/>
              </p:cNvSpPr>
              <p:nvPr>
                <p:ph idx="1"/>
              </p:nvPr>
            </p:nvSpPr>
            <p:spPr>
              <a:xfrm>
                <a:off x="685800" y="1676401"/>
                <a:ext cx="7924800" cy="2891134"/>
              </a:xfrm>
              <a:blipFill>
                <a:blip r:embed="rId3"/>
                <a:stretch>
                  <a:fillRect l="-1385" r="-231" b="-2088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42128C6-CE05-4EE8-901C-F7A9C17FD838}"/>
              </a:ext>
            </a:extLst>
          </p:cNvPr>
          <p:cNvSpPr>
            <a:spLocks noGrp="1"/>
          </p:cNvSpPr>
          <p:nvPr>
            <p:ph type="ftr" sz="quarter" idx="11"/>
          </p:nvPr>
        </p:nvSpPr>
        <p:spPr/>
        <p:txBody>
          <a:bodyPr/>
          <a:lstStyle/>
          <a:p>
            <a:pPr>
              <a:defRPr/>
            </a:pPr>
            <a:r>
              <a:rPr lang="en-US"/>
              <a:t>Verification Joel Grodstein</a:t>
            </a:r>
            <a:endParaRPr lang="en-US" dirty="0"/>
          </a:p>
        </p:txBody>
      </p:sp>
      <p:sp>
        <p:nvSpPr>
          <p:cNvPr id="13" name="TextBox 12">
            <a:extLst>
              <a:ext uri="{FF2B5EF4-FFF2-40B4-BE49-F238E27FC236}">
                <a16:creationId xmlns:a16="http://schemas.microsoft.com/office/drawing/2014/main" id="{C4750B07-BBE5-4A0E-83E5-0584E6103E96}"/>
              </a:ext>
            </a:extLst>
          </p:cNvPr>
          <p:cNvSpPr txBox="1"/>
          <p:nvPr/>
        </p:nvSpPr>
        <p:spPr>
          <a:xfrm>
            <a:off x="2667000" y="5029200"/>
            <a:ext cx="5105400" cy="461665"/>
          </a:xfrm>
          <a:prstGeom prst="rect">
            <a:avLst/>
          </a:prstGeom>
          <a:noFill/>
          <a:ln w="28575">
            <a:solidFill>
              <a:schemeClr val="accent2"/>
            </a:solidFill>
          </a:ln>
        </p:spPr>
        <p:txBody>
          <a:bodyPr wrap="square" rtlCol="0">
            <a:spAutoFit/>
          </a:bodyPr>
          <a:lstStyle/>
          <a:p>
            <a:r>
              <a:rPr lang="en-US" dirty="0"/>
              <a:t>31 30   23  22            15            7          0                         </a:t>
            </a:r>
          </a:p>
        </p:txBody>
      </p:sp>
      <p:cxnSp>
        <p:nvCxnSpPr>
          <p:cNvPr id="16" name="Straight Connector 15">
            <a:extLst>
              <a:ext uri="{FF2B5EF4-FFF2-40B4-BE49-F238E27FC236}">
                <a16:creationId xmlns:a16="http://schemas.microsoft.com/office/drawing/2014/main" id="{E717FF19-8D05-4F51-B446-0E1750D0EA8E}"/>
              </a:ext>
            </a:extLst>
          </p:cNvPr>
          <p:cNvCxnSpPr/>
          <p:nvPr/>
        </p:nvCxnSpPr>
        <p:spPr>
          <a:xfrm>
            <a:off x="40386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534B8C-0EF7-4F58-AC69-760909584958}"/>
              </a:ext>
            </a:extLst>
          </p:cNvPr>
          <p:cNvSpPr txBox="1"/>
          <p:nvPr/>
        </p:nvSpPr>
        <p:spPr>
          <a:xfrm>
            <a:off x="2667001" y="5490865"/>
            <a:ext cx="3810000" cy="461665"/>
          </a:xfrm>
          <a:prstGeom prst="rect">
            <a:avLst/>
          </a:prstGeom>
          <a:noFill/>
        </p:spPr>
        <p:txBody>
          <a:bodyPr wrap="square" rtlCol="0">
            <a:spAutoFit/>
          </a:bodyPr>
          <a:lstStyle/>
          <a:p>
            <a:r>
              <a:rPr lang="en-US" dirty="0" err="1"/>
              <a:t>sgn</a:t>
            </a:r>
            <a:r>
              <a:rPr lang="en-US" dirty="0"/>
              <a:t>  exp                    mantissa</a:t>
            </a:r>
          </a:p>
        </p:txBody>
      </p:sp>
      <p:cxnSp>
        <p:nvCxnSpPr>
          <p:cNvPr id="18" name="Straight Connector 17">
            <a:extLst>
              <a:ext uri="{FF2B5EF4-FFF2-40B4-BE49-F238E27FC236}">
                <a16:creationId xmlns:a16="http://schemas.microsoft.com/office/drawing/2014/main" id="{2594B88F-3EF7-47CE-BF94-386DDECACF1B}"/>
              </a:ext>
            </a:extLst>
          </p:cNvPr>
          <p:cNvCxnSpPr/>
          <p:nvPr/>
        </p:nvCxnSpPr>
        <p:spPr>
          <a:xfrm>
            <a:off x="3048000" y="5029200"/>
            <a:ext cx="0" cy="461665"/>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ADB3DDED-EB8C-439C-825E-D2BDB6679FF5}"/>
              </a:ext>
            </a:extLst>
          </p:cNvPr>
          <p:cNvGrpSpPr/>
          <p:nvPr/>
        </p:nvGrpSpPr>
        <p:grpSpPr>
          <a:xfrm>
            <a:off x="3886200" y="1905000"/>
            <a:ext cx="152400" cy="228600"/>
            <a:chOff x="3962400" y="2057400"/>
            <a:chExt cx="152400" cy="228600"/>
          </a:xfrm>
        </p:grpSpPr>
        <p:cxnSp>
          <p:nvCxnSpPr>
            <p:cNvPr id="6" name="Straight Connector 5">
              <a:extLst>
                <a:ext uri="{FF2B5EF4-FFF2-40B4-BE49-F238E27FC236}">
                  <a16:creationId xmlns:a16="http://schemas.microsoft.com/office/drawing/2014/main" id="{65BC5369-8222-4AF0-8F74-93AB3636529C}"/>
                </a:ext>
              </a:extLst>
            </p:cNvPr>
            <p:cNvCxnSpPr>
              <a:cxnSpLocks/>
            </p:cNvCxnSpPr>
            <p:nvPr/>
          </p:nvCxnSpPr>
          <p:spPr>
            <a:xfrm>
              <a:off x="3962400" y="2057400"/>
              <a:ext cx="1524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0D9826-2A0E-45B0-843E-6DEE8092A0C1}"/>
                </a:ext>
              </a:extLst>
            </p:cNvPr>
            <p:cNvCxnSpPr>
              <a:cxnSpLocks/>
            </p:cNvCxnSpPr>
            <p:nvPr/>
          </p:nvCxnSpPr>
          <p:spPr>
            <a:xfrm flipV="1">
              <a:off x="3962400" y="2057400"/>
              <a:ext cx="1524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6CEC3895-67B9-4771-A6F0-0EBF7AE401B6}"/>
              </a:ext>
            </a:extLst>
          </p:cNvPr>
          <p:cNvGrpSpPr/>
          <p:nvPr/>
        </p:nvGrpSpPr>
        <p:grpSpPr>
          <a:xfrm>
            <a:off x="1752600" y="3048000"/>
            <a:ext cx="3657600" cy="228600"/>
            <a:chOff x="1752600" y="3048000"/>
            <a:chExt cx="3657600" cy="228600"/>
          </a:xfrm>
        </p:grpSpPr>
        <p:cxnSp>
          <p:nvCxnSpPr>
            <p:cNvPr id="7" name="Straight Connector 6">
              <a:extLst>
                <a:ext uri="{FF2B5EF4-FFF2-40B4-BE49-F238E27FC236}">
                  <a16:creationId xmlns:a16="http://schemas.microsoft.com/office/drawing/2014/main" id="{1E455030-0726-4FBD-A968-E6253593AB95}"/>
                </a:ext>
              </a:extLst>
            </p:cNvPr>
            <p:cNvCxnSpPr>
              <a:cxnSpLocks/>
            </p:cNvCxnSpPr>
            <p:nvPr/>
          </p:nvCxnSpPr>
          <p:spPr>
            <a:xfrm>
              <a:off x="1752600" y="3048000"/>
              <a:ext cx="36576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8F24AC-60F6-4AF0-8C9C-8606BF8220E6}"/>
                </a:ext>
              </a:extLst>
            </p:cNvPr>
            <p:cNvCxnSpPr>
              <a:cxnSpLocks/>
            </p:cNvCxnSpPr>
            <p:nvPr/>
          </p:nvCxnSpPr>
          <p:spPr>
            <a:xfrm flipV="1">
              <a:off x="1752600" y="3048000"/>
              <a:ext cx="3657600" cy="22860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77236288-A6EC-406B-B70C-3C85BE688A13}"/>
              </a:ext>
            </a:extLst>
          </p:cNvPr>
          <p:cNvSpPr txBox="1"/>
          <p:nvPr/>
        </p:nvSpPr>
        <p:spPr>
          <a:xfrm>
            <a:off x="5930900" y="2891135"/>
            <a:ext cx="2209800" cy="461665"/>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[0, 1.999*2</a:t>
            </a:r>
            <a:r>
              <a:rPr lang="en-US" baseline="30000" dirty="0">
                <a:solidFill>
                  <a:schemeClr val="accent2"/>
                </a:solidFill>
                <a:latin typeface="Times New Roman" panose="02020603050405020304" pitchFamily="18" charset="0"/>
                <a:cs typeface="Times New Roman" panose="02020603050405020304" pitchFamily="18" charset="0"/>
              </a:rPr>
              <a:t>-127</a:t>
            </a:r>
            <a:r>
              <a:rPr lang="en-US" dirty="0">
                <a:solidFill>
                  <a:schemeClr val="accent2"/>
                </a:solidFill>
                <a:latin typeface="Times New Roman" panose="02020603050405020304" pitchFamily="18" charset="0"/>
                <a:cs typeface="Times New Roman" panose="02020603050405020304" pitchFamily="18" charset="0"/>
              </a:rPr>
              <a:t>]</a:t>
            </a:r>
            <a:endParaRPr lang="en-US" dirty="0">
              <a:solidFill>
                <a:schemeClr val="accent2"/>
              </a:solidFill>
            </a:endParaRPr>
          </a:p>
        </p:txBody>
      </p:sp>
    </p:spTree>
    <p:extLst>
      <p:ext uri="{BB962C8B-B14F-4D97-AF65-F5344CB8AC3E}">
        <p14:creationId xmlns:p14="http://schemas.microsoft.com/office/powerpoint/2010/main" val="41891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137-18F5-4525-A92B-85B019723B28}"/>
              </a:ext>
            </a:extLst>
          </p:cNvPr>
          <p:cNvSpPr>
            <a:spLocks noGrp="1"/>
          </p:cNvSpPr>
          <p:nvPr>
            <p:ph type="title"/>
          </p:nvPr>
        </p:nvSpPr>
        <p:spPr/>
        <p:txBody>
          <a:bodyPr/>
          <a:lstStyle/>
          <a:p>
            <a:r>
              <a:rPr lang="en-US" dirty="0"/>
              <a:t>Writing a test is hard!</a:t>
            </a:r>
          </a:p>
        </p:txBody>
      </p:sp>
      <p:sp>
        <p:nvSpPr>
          <p:cNvPr id="3" name="Content Placeholder 2">
            <a:extLst>
              <a:ext uri="{FF2B5EF4-FFF2-40B4-BE49-F238E27FC236}">
                <a16:creationId xmlns:a16="http://schemas.microsoft.com/office/drawing/2014/main" id="{DF0C4937-5D60-46FF-8F34-AA91FB84271C}"/>
              </a:ext>
            </a:extLst>
          </p:cNvPr>
          <p:cNvSpPr>
            <a:spLocks noGrp="1"/>
          </p:cNvSpPr>
          <p:nvPr>
            <p:ph idx="1"/>
          </p:nvPr>
        </p:nvSpPr>
        <p:spPr>
          <a:xfrm>
            <a:off x="685800" y="1676400"/>
            <a:ext cx="7772400" cy="2590800"/>
          </a:xfrm>
        </p:spPr>
        <p:txBody>
          <a:bodyPr/>
          <a:lstStyle/>
          <a:p>
            <a:r>
              <a:rPr lang="en-US" dirty="0"/>
              <a:t>Humans are lousy at thinking of corner cases</a:t>
            </a:r>
          </a:p>
          <a:p>
            <a:pPr lvl="1">
              <a:spcBef>
                <a:spcPts val="0"/>
              </a:spcBef>
            </a:pPr>
            <a:r>
              <a:rPr lang="en-US" dirty="0"/>
              <a:t>so we never know what test to write</a:t>
            </a:r>
          </a:p>
          <a:p>
            <a:r>
              <a:rPr lang="en-US" dirty="0"/>
              <a:t>Control from the pins is hard</a:t>
            </a:r>
          </a:p>
          <a:p>
            <a:pPr lvl="1">
              <a:spcBef>
                <a:spcPts val="0"/>
              </a:spcBef>
            </a:pPr>
            <a:r>
              <a:rPr lang="en-US" dirty="0"/>
              <a:t>yet again (we’ve seen this issue multiple times)</a:t>
            </a:r>
          </a:p>
          <a:p>
            <a:pPr lvl="1">
              <a:spcBef>
                <a:spcPts val="0"/>
              </a:spcBef>
            </a:pPr>
            <a:r>
              <a:rPr lang="en-US" dirty="0"/>
              <a:t>we may know what to test deep in the machine</a:t>
            </a:r>
          </a:p>
          <a:p>
            <a:pPr lvl="1">
              <a:spcBef>
                <a:spcPts val="0"/>
              </a:spcBef>
            </a:pPr>
            <a:r>
              <a:rPr lang="en-US" dirty="0"/>
              <a:t>it’s hard to make that happen from the inputs</a:t>
            </a:r>
          </a:p>
          <a:p>
            <a:endParaRPr lang="en-US" dirty="0"/>
          </a:p>
        </p:txBody>
      </p:sp>
      <p:sp>
        <p:nvSpPr>
          <p:cNvPr id="4" name="Footer Placeholder 3">
            <a:extLst>
              <a:ext uri="{FF2B5EF4-FFF2-40B4-BE49-F238E27FC236}">
                <a16:creationId xmlns:a16="http://schemas.microsoft.com/office/drawing/2014/main" id="{2AF629C9-448A-4782-98BA-3F743D5E6A9C}"/>
              </a:ext>
            </a:extLst>
          </p:cNvPr>
          <p:cNvSpPr>
            <a:spLocks noGrp="1"/>
          </p:cNvSpPr>
          <p:nvPr>
            <p:ph type="ftr" sz="quarter" idx="11"/>
          </p:nvPr>
        </p:nvSpPr>
        <p:spPr/>
        <p:txBody>
          <a:bodyPr/>
          <a:lstStyle/>
          <a:p>
            <a:pPr>
              <a:defRPr/>
            </a:pPr>
            <a:r>
              <a:rPr lang="en-US"/>
              <a:t>Verification Joel Grodstein</a:t>
            </a:r>
            <a:endParaRPr lang="en-US" dirty="0"/>
          </a:p>
        </p:txBody>
      </p:sp>
      <p:grpSp>
        <p:nvGrpSpPr>
          <p:cNvPr id="14" name="Group 13">
            <a:extLst>
              <a:ext uri="{FF2B5EF4-FFF2-40B4-BE49-F238E27FC236}">
                <a16:creationId xmlns:a16="http://schemas.microsoft.com/office/drawing/2014/main" id="{A09E3814-E85B-43BC-9574-F415F3C43852}"/>
              </a:ext>
            </a:extLst>
          </p:cNvPr>
          <p:cNvGrpSpPr/>
          <p:nvPr/>
        </p:nvGrpSpPr>
        <p:grpSpPr>
          <a:xfrm>
            <a:off x="1447800" y="4495800"/>
            <a:ext cx="6001285" cy="1676400"/>
            <a:chOff x="1447800" y="4495800"/>
            <a:chExt cx="6001285" cy="1676400"/>
          </a:xfrm>
        </p:grpSpPr>
        <p:sp>
          <p:nvSpPr>
            <p:cNvPr id="5" name="Flowchart: Punched Tape 4">
              <a:extLst>
                <a:ext uri="{FF2B5EF4-FFF2-40B4-BE49-F238E27FC236}">
                  <a16:creationId xmlns:a16="http://schemas.microsoft.com/office/drawing/2014/main" id="{13920C73-406B-4CAF-8FC1-DCE55B0F77C1}"/>
                </a:ext>
              </a:extLst>
            </p:cNvPr>
            <p:cNvSpPr/>
            <p:nvPr/>
          </p:nvSpPr>
          <p:spPr>
            <a:xfrm>
              <a:off x="2438400" y="4724400"/>
              <a:ext cx="990600" cy="13716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stuff</a:t>
              </a:r>
            </a:p>
          </p:txBody>
        </p:sp>
        <p:sp>
          <p:nvSpPr>
            <p:cNvPr id="6" name="Flowchart: Punched Tape 5">
              <a:extLst>
                <a:ext uri="{FF2B5EF4-FFF2-40B4-BE49-F238E27FC236}">
                  <a16:creationId xmlns:a16="http://schemas.microsoft.com/office/drawing/2014/main" id="{10AD0B89-3ABB-4D7B-A006-2C7DEF9F002F}"/>
                </a:ext>
              </a:extLst>
            </p:cNvPr>
            <p:cNvSpPr/>
            <p:nvPr/>
          </p:nvSpPr>
          <p:spPr>
            <a:xfrm>
              <a:off x="5219702" y="4724400"/>
              <a:ext cx="990600" cy="1371599"/>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a:t>
              </a:r>
            </a:p>
            <a:p>
              <a:pPr algn="ctr"/>
              <a:r>
                <a:rPr lang="en-US" dirty="0">
                  <a:solidFill>
                    <a:schemeClr val="tx1"/>
                  </a:solidFill>
                </a:rPr>
                <a:t>stuff</a:t>
              </a:r>
            </a:p>
          </p:txBody>
        </p:sp>
        <p:sp>
          <p:nvSpPr>
            <p:cNvPr id="7" name="Flowchart: Punched Tape 6">
              <a:extLst>
                <a:ext uri="{FF2B5EF4-FFF2-40B4-BE49-F238E27FC236}">
                  <a16:creationId xmlns:a16="http://schemas.microsoft.com/office/drawing/2014/main" id="{E9743BB5-E2C2-462F-8E0D-6B1E15076E33}"/>
                </a:ext>
              </a:extLst>
            </p:cNvPr>
            <p:cNvSpPr/>
            <p:nvPr/>
          </p:nvSpPr>
          <p:spPr>
            <a:xfrm>
              <a:off x="3829051" y="4927600"/>
              <a:ext cx="990600" cy="9398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stuff</a:t>
              </a:r>
            </a:p>
          </p:txBody>
        </p:sp>
        <p:sp>
          <p:nvSpPr>
            <p:cNvPr id="8" name="Rectangle 7">
              <a:extLst>
                <a:ext uri="{FF2B5EF4-FFF2-40B4-BE49-F238E27FC236}">
                  <a16:creationId xmlns:a16="http://schemas.microsoft.com/office/drawing/2014/main" id="{AA92D605-9EE7-4631-8421-5100F6741C82}"/>
                </a:ext>
              </a:extLst>
            </p:cNvPr>
            <p:cNvSpPr/>
            <p:nvPr/>
          </p:nvSpPr>
          <p:spPr>
            <a:xfrm>
              <a:off x="1981200" y="4572000"/>
              <a:ext cx="5029200" cy="1600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E5E05C-BD22-4A18-9492-DF77DD078770}"/>
                </a:ext>
              </a:extLst>
            </p:cNvPr>
            <p:cNvSpPr txBox="1"/>
            <p:nvPr/>
          </p:nvSpPr>
          <p:spPr>
            <a:xfrm>
              <a:off x="1447800" y="4648200"/>
              <a:ext cx="514885" cy="1524000"/>
            </a:xfrm>
            <a:prstGeom prst="rect">
              <a:avLst/>
            </a:prstGeom>
            <a:noFill/>
          </p:spPr>
          <p:txBody>
            <a:bodyPr vert="wordArtVert" wrap="square" tIns="0" bIns="0" rtlCol="0">
              <a:spAutoFit/>
            </a:bodyPr>
            <a:lstStyle/>
            <a:p>
              <a:pPr>
                <a:lnSpc>
                  <a:spcPts val="2400"/>
                </a:lnSpc>
              </a:pPr>
              <a:r>
                <a:rPr lang="en-US" kern="1500" spc="-1300" dirty="0"/>
                <a:t>inputs</a:t>
              </a:r>
            </a:p>
          </p:txBody>
        </p:sp>
        <p:cxnSp>
          <p:nvCxnSpPr>
            <p:cNvPr id="11" name="Straight Connector 10">
              <a:extLst>
                <a:ext uri="{FF2B5EF4-FFF2-40B4-BE49-F238E27FC236}">
                  <a16:creationId xmlns:a16="http://schemas.microsoft.com/office/drawing/2014/main" id="{0CCCD493-0DEA-4470-A8C9-31AAFB0C8954}"/>
                </a:ext>
              </a:extLst>
            </p:cNvPr>
            <p:cNvCxnSpPr/>
            <p:nvPr/>
          </p:nvCxnSpPr>
          <p:spPr>
            <a:xfrm>
              <a:off x="1981200" y="5029200"/>
              <a:ext cx="457200"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A7A98EC-C482-43F8-84AC-B261500C4137}"/>
                </a:ext>
              </a:extLst>
            </p:cNvPr>
            <p:cNvCxnSpPr>
              <a:cxnSpLocks/>
            </p:cNvCxnSpPr>
            <p:nvPr/>
          </p:nvCxnSpPr>
          <p:spPr>
            <a:xfrm flipV="1">
              <a:off x="1962685" y="5715000"/>
              <a:ext cx="457200"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2295C00-EA1C-44C2-A753-9C00BDEDED8F}"/>
                </a:ext>
              </a:extLst>
            </p:cNvPr>
            <p:cNvCxnSpPr>
              <a:cxnSpLocks/>
            </p:cNvCxnSpPr>
            <p:nvPr/>
          </p:nvCxnSpPr>
          <p:spPr>
            <a:xfrm>
              <a:off x="3429000"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FD7E1A-E158-4CAA-87D5-36A0F1530DB9}"/>
                </a:ext>
              </a:extLst>
            </p:cNvPr>
            <p:cNvCxnSpPr>
              <a:cxnSpLocks/>
            </p:cNvCxnSpPr>
            <p:nvPr/>
          </p:nvCxnSpPr>
          <p:spPr>
            <a:xfrm>
              <a:off x="3429000"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EF0634-2C8C-4211-A1C9-A682CEDBD714}"/>
                </a:ext>
              </a:extLst>
            </p:cNvPr>
            <p:cNvCxnSpPr>
              <a:cxnSpLocks/>
            </p:cNvCxnSpPr>
            <p:nvPr/>
          </p:nvCxnSpPr>
          <p:spPr>
            <a:xfrm>
              <a:off x="4819072"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0E5248-5A20-4971-8384-329404591529}"/>
                </a:ext>
              </a:extLst>
            </p:cNvPr>
            <p:cNvCxnSpPr>
              <a:cxnSpLocks/>
            </p:cNvCxnSpPr>
            <p:nvPr/>
          </p:nvCxnSpPr>
          <p:spPr>
            <a:xfrm>
              <a:off x="4819072"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749519-5B2F-46FE-AB55-7E213FD337CF}"/>
                </a:ext>
              </a:extLst>
            </p:cNvPr>
            <p:cNvCxnSpPr>
              <a:cxnSpLocks/>
            </p:cNvCxnSpPr>
            <p:nvPr/>
          </p:nvCxnSpPr>
          <p:spPr>
            <a:xfrm>
              <a:off x="6209144" y="5181600"/>
              <a:ext cx="819771" cy="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AC3FD7-6519-4938-83FF-8E447EFA0E42}"/>
                </a:ext>
              </a:extLst>
            </p:cNvPr>
            <p:cNvCxnSpPr>
              <a:cxnSpLocks/>
            </p:cNvCxnSpPr>
            <p:nvPr/>
          </p:nvCxnSpPr>
          <p:spPr>
            <a:xfrm>
              <a:off x="6209144" y="5562600"/>
              <a:ext cx="800102"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29F644-D1C5-403E-88BF-D23C088F3079}"/>
                </a:ext>
              </a:extLst>
            </p:cNvPr>
            <p:cNvSpPr txBox="1"/>
            <p:nvPr/>
          </p:nvSpPr>
          <p:spPr>
            <a:xfrm>
              <a:off x="6934200" y="4495800"/>
              <a:ext cx="514885" cy="1676400"/>
            </a:xfrm>
            <a:prstGeom prst="rect">
              <a:avLst/>
            </a:prstGeom>
            <a:noFill/>
          </p:spPr>
          <p:txBody>
            <a:bodyPr vert="wordArtVert" wrap="square" tIns="0" bIns="0" rtlCol="0">
              <a:spAutoFit/>
            </a:bodyPr>
            <a:lstStyle/>
            <a:p>
              <a:pPr>
                <a:lnSpc>
                  <a:spcPts val="2400"/>
                </a:lnSpc>
              </a:pPr>
              <a:r>
                <a:rPr lang="en-US" kern="1500" spc="-1300" dirty="0"/>
                <a:t>outputs</a:t>
              </a:r>
            </a:p>
          </p:txBody>
        </p:sp>
      </p:grpSp>
      <p:sp>
        <p:nvSpPr>
          <p:cNvPr id="10" name="TextBox 9">
            <a:extLst>
              <a:ext uri="{FF2B5EF4-FFF2-40B4-BE49-F238E27FC236}">
                <a16:creationId xmlns:a16="http://schemas.microsoft.com/office/drawing/2014/main" id="{17459FCB-2BE7-49EF-919F-A1A823C8BB95}"/>
              </a:ext>
            </a:extLst>
          </p:cNvPr>
          <p:cNvSpPr txBox="1"/>
          <p:nvPr/>
        </p:nvSpPr>
        <p:spPr>
          <a:xfrm>
            <a:off x="7191642" y="986879"/>
            <a:ext cx="1723758" cy="769441"/>
          </a:xfrm>
          <a:prstGeom prst="rect">
            <a:avLst/>
          </a:prstGeom>
          <a:noFill/>
        </p:spPr>
        <p:txBody>
          <a:bodyPr wrap="square" rtlCol="0">
            <a:spAutoFit/>
          </a:bodyPr>
          <a:lstStyle/>
          <a:p>
            <a:r>
              <a:rPr lang="en-US" sz="4400" dirty="0">
                <a:solidFill>
                  <a:schemeClr val="accent2"/>
                </a:solidFill>
              </a:rPr>
              <a:t>(good)</a:t>
            </a:r>
          </a:p>
        </p:txBody>
      </p:sp>
      <p:sp>
        <p:nvSpPr>
          <p:cNvPr id="13" name="Freeform: Shape 12">
            <a:extLst>
              <a:ext uri="{FF2B5EF4-FFF2-40B4-BE49-F238E27FC236}">
                <a16:creationId xmlns:a16="http://schemas.microsoft.com/office/drawing/2014/main" id="{09D2DFB3-9F6E-41FF-BCF2-796E9D7C5993}"/>
              </a:ext>
            </a:extLst>
          </p:cNvPr>
          <p:cNvSpPr/>
          <p:nvPr/>
        </p:nvSpPr>
        <p:spPr>
          <a:xfrm>
            <a:off x="4343681" y="1091381"/>
            <a:ext cx="2883029" cy="403122"/>
          </a:xfrm>
          <a:custGeom>
            <a:avLst/>
            <a:gdLst>
              <a:gd name="connsiteX0" fmla="*/ 2883029 w 2883029"/>
              <a:gd name="connsiteY0" fmla="*/ 403122 h 403122"/>
              <a:gd name="connsiteX1" fmla="*/ 936242 w 2883029"/>
              <a:gd name="connsiteY1" fmla="*/ 304800 h 403122"/>
              <a:gd name="connsiteX2" fmla="*/ 110332 w 2883029"/>
              <a:gd name="connsiteY2" fmla="*/ 196645 h 403122"/>
              <a:gd name="connsiteX3" fmla="*/ 31674 w 2883029"/>
              <a:gd name="connsiteY3" fmla="*/ 0 h 403122"/>
            </a:gdLst>
            <a:ahLst/>
            <a:cxnLst>
              <a:cxn ang="0">
                <a:pos x="connsiteX0" y="connsiteY0"/>
              </a:cxn>
              <a:cxn ang="0">
                <a:pos x="connsiteX1" y="connsiteY1"/>
              </a:cxn>
              <a:cxn ang="0">
                <a:pos x="connsiteX2" y="connsiteY2"/>
              </a:cxn>
              <a:cxn ang="0">
                <a:pos x="connsiteX3" y="connsiteY3"/>
              </a:cxn>
            </a:cxnLst>
            <a:rect l="l" t="t" r="r" b="b"/>
            <a:pathLst>
              <a:path w="2883029" h="403122">
                <a:moveTo>
                  <a:pt x="2883029" y="403122"/>
                </a:moveTo>
                <a:lnTo>
                  <a:pt x="936242" y="304800"/>
                </a:lnTo>
                <a:cubicBezTo>
                  <a:pt x="474126" y="270387"/>
                  <a:pt x="261093" y="247445"/>
                  <a:pt x="110332" y="196645"/>
                </a:cubicBezTo>
                <a:cubicBezTo>
                  <a:pt x="-40429" y="145845"/>
                  <a:pt x="-4378" y="72922"/>
                  <a:pt x="31674" y="0"/>
                </a:cubicBezTo>
              </a:path>
            </a:pathLst>
          </a:cu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54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137-18F5-4525-A92B-85B019723B28}"/>
              </a:ext>
            </a:extLst>
          </p:cNvPr>
          <p:cNvSpPr>
            <a:spLocks noGrp="1"/>
          </p:cNvSpPr>
          <p:nvPr>
            <p:ph type="title"/>
          </p:nvPr>
        </p:nvSpPr>
        <p:spPr/>
        <p:txBody>
          <a:bodyPr/>
          <a:lstStyle/>
          <a:p>
            <a:r>
              <a:rPr lang="en-US" dirty="0"/>
              <a:t>Does randomness work?</a:t>
            </a:r>
          </a:p>
        </p:txBody>
      </p:sp>
      <p:sp>
        <p:nvSpPr>
          <p:cNvPr id="3" name="Content Placeholder 2">
            <a:extLst>
              <a:ext uri="{FF2B5EF4-FFF2-40B4-BE49-F238E27FC236}">
                <a16:creationId xmlns:a16="http://schemas.microsoft.com/office/drawing/2014/main" id="{DF0C4937-5D60-46FF-8F34-AA91FB84271C}"/>
              </a:ext>
            </a:extLst>
          </p:cNvPr>
          <p:cNvSpPr>
            <a:spLocks noGrp="1"/>
          </p:cNvSpPr>
          <p:nvPr>
            <p:ph idx="1"/>
          </p:nvPr>
        </p:nvSpPr>
        <p:spPr>
          <a:xfrm>
            <a:off x="685800" y="1524000"/>
            <a:ext cx="7772400" cy="2667000"/>
          </a:xfrm>
        </p:spPr>
        <p:txBody>
          <a:bodyPr/>
          <a:lstStyle/>
          <a:p>
            <a:r>
              <a:rPr lang="en-US" dirty="0"/>
              <a:t>Does it seem weird that random tests can do better than a human at making something happen deep inside?</a:t>
            </a:r>
          </a:p>
          <a:p>
            <a:pPr lvl="1"/>
            <a:r>
              <a:rPr lang="en-US" dirty="0"/>
              <a:t>maybe it’s not as efficient</a:t>
            </a:r>
          </a:p>
          <a:p>
            <a:pPr lvl="1"/>
            <a:r>
              <a:rPr lang="en-US" dirty="0"/>
              <a:t>there’s a lot to be said for letting a machine crank stuff out while you relax on the beach </a:t>
            </a:r>
            <a:r>
              <a:rPr lang="en-US" dirty="0">
                <a:sym typeface="Wingdings" panose="05000000000000000000" pitchFamily="2" charset="2"/>
              </a:rPr>
              <a:t></a:t>
            </a:r>
            <a:endParaRPr lang="en-US" dirty="0"/>
          </a:p>
          <a:p>
            <a:endParaRPr lang="en-US" dirty="0"/>
          </a:p>
        </p:txBody>
      </p:sp>
      <p:sp>
        <p:nvSpPr>
          <p:cNvPr id="4" name="Footer Placeholder 3">
            <a:extLst>
              <a:ext uri="{FF2B5EF4-FFF2-40B4-BE49-F238E27FC236}">
                <a16:creationId xmlns:a16="http://schemas.microsoft.com/office/drawing/2014/main" id="{2AF629C9-448A-4782-98BA-3F743D5E6A9C}"/>
              </a:ext>
            </a:extLst>
          </p:cNvPr>
          <p:cNvSpPr>
            <a:spLocks noGrp="1"/>
          </p:cNvSpPr>
          <p:nvPr>
            <p:ph type="ftr" sz="quarter" idx="11"/>
          </p:nvPr>
        </p:nvSpPr>
        <p:spPr/>
        <p:txBody>
          <a:bodyPr/>
          <a:lstStyle/>
          <a:p>
            <a:pPr>
              <a:defRPr/>
            </a:pPr>
            <a:r>
              <a:rPr lang="en-US"/>
              <a:t>Verification Joel Grodstein</a:t>
            </a:r>
            <a:endParaRPr lang="en-US" dirty="0"/>
          </a:p>
        </p:txBody>
      </p:sp>
      <p:sp>
        <p:nvSpPr>
          <p:cNvPr id="5" name="Flowchart: Punched Tape 4">
            <a:extLst>
              <a:ext uri="{FF2B5EF4-FFF2-40B4-BE49-F238E27FC236}">
                <a16:creationId xmlns:a16="http://schemas.microsoft.com/office/drawing/2014/main" id="{2EF2545F-0D41-43ED-A298-6BFA313A6F91}"/>
              </a:ext>
            </a:extLst>
          </p:cNvPr>
          <p:cNvSpPr/>
          <p:nvPr/>
        </p:nvSpPr>
        <p:spPr>
          <a:xfrm>
            <a:off x="2438400" y="4724400"/>
            <a:ext cx="990600" cy="13716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stuff</a:t>
            </a:r>
          </a:p>
        </p:txBody>
      </p:sp>
      <p:sp>
        <p:nvSpPr>
          <p:cNvPr id="6" name="Flowchart: Punched Tape 5">
            <a:extLst>
              <a:ext uri="{FF2B5EF4-FFF2-40B4-BE49-F238E27FC236}">
                <a16:creationId xmlns:a16="http://schemas.microsoft.com/office/drawing/2014/main" id="{D72DB72D-E460-489B-8838-D6041E5E58C9}"/>
              </a:ext>
            </a:extLst>
          </p:cNvPr>
          <p:cNvSpPr/>
          <p:nvPr/>
        </p:nvSpPr>
        <p:spPr>
          <a:xfrm>
            <a:off x="5219702" y="4724400"/>
            <a:ext cx="990600" cy="1371599"/>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a:t>
            </a:r>
          </a:p>
          <a:p>
            <a:pPr algn="ctr"/>
            <a:r>
              <a:rPr lang="en-US" dirty="0">
                <a:solidFill>
                  <a:schemeClr val="tx1"/>
                </a:solidFill>
              </a:rPr>
              <a:t>stuff</a:t>
            </a:r>
          </a:p>
        </p:txBody>
      </p:sp>
      <p:sp>
        <p:nvSpPr>
          <p:cNvPr id="7" name="Flowchart: Punched Tape 6">
            <a:extLst>
              <a:ext uri="{FF2B5EF4-FFF2-40B4-BE49-F238E27FC236}">
                <a16:creationId xmlns:a16="http://schemas.microsoft.com/office/drawing/2014/main" id="{1D94EB83-8EBF-41CB-8778-7B86704DCB54}"/>
              </a:ext>
            </a:extLst>
          </p:cNvPr>
          <p:cNvSpPr/>
          <p:nvPr/>
        </p:nvSpPr>
        <p:spPr>
          <a:xfrm>
            <a:off x="3829051" y="4927600"/>
            <a:ext cx="990600" cy="939800"/>
          </a:xfrm>
          <a:prstGeom prst="flowChartPunchedTape">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stuff</a:t>
            </a:r>
          </a:p>
        </p:txBody>
      </p:sp>
      <p:sp>
        <p:nvSpPr>
          <p:cNvPr id="8" name="Rectangle 7">
            <a:extLst>
              <a:ext uri="{FF2B5EF4-FFF2-40B4-BE49-F238E27FC236}">
                <a16:creationId xmlns:a16="http://schemas.microsoft.com/office/drawing/2014/main" id="{2A6F6272-4794-4021-8A1D-FA00687242AA}"/>
              </a:ext>
            </a:extLst>
          </p:cNvPr>
          <p:cNvSpPr/>
          <p:nvPr/>
        </p:nvSpPr>
        <p:spPr>
          <a:xfrm>
            <a:off x="1981200" y="4572000"/>
            <a:ext cx="5029200" cy="16002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17D550-C1BB-492F-B2A4-03A2C349C659}"/>
              </a:ext>
            </a:extLst>
          </p:cNvPr>
          <p:cNvSpPr txBox="1"/>
          <p:nvPr/>
        </p:nvSpPr>
        <p:spPr>
          <a:xfrm>
            <a:off x="1447800" y="4648200"/>
            <a:ext cx="514885" cy="1524000"/>
          </a:xfrm>
          <a:prstGeom prst="rect">
            <a:avLst/>
          </a:prstGeom>
          <a:noFill/>
        </p:spPr>
        <p:txBody>
          <a:bodyPr vert="wordArtVert" wrap="square" tIns="0" bIns="0" rtlCol="0">
            <a:spAutoFit/>
          </a:bodyPr>
          <a:lstStyle/>
          <a:p>
            <a:pPr>
              <a:lnSpc>
                <a:spcPts val="2400"/>
              </a:lnSpc>
            </a:pPr>
            <a:r>
              <a:rPr lang="en-US" kern="1500" spc="-1300" dirty="0"/>
              <a:t>inputs</a:t>
            </a:r>
          </a:p>
        </p:txBody>
      </p:sp>
      <p:cxnSp>
        <p:nvCxnSpPr>
          <p:cNvPr id="10" name="Straight Connector 9">
            <a:extLst>
              <a:ext uri="{FF2B5EF4-FFF2-40B4-BE49-F238E27FC236}">
                <a16:creationId xmlns:a16="http://schemas.microsoft.com/office/drawing/2014/main" id="{050BD52F-657E-4DDC-B62A-9825EEEAE494}"/>
              </a:ext>
            </a:extLst>
          </p:cNvPr>
          <p:cNvCxnSpPr/>
          <p:nvPr/>
        </p:nvCxnSpPr>
        <p:spPr>
          <a:xfrm>
            <a:off x="1981200" y="5029200"/>
            <a:ext cx="457200"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76B7D8-0D76-4D4F-898B-7E8E4E69EB70}"/>
              </a:ext>
            </a:extLst>
          </p:cNvPr>
          <p:cNvCxnSpPr>
            <a:cxnSpLocks/>
          </p:cNvCxnSpPr>
          <p:nvPr/>
        </p:nvCxnSpPr>
        <p:spPr>
          <a:xfrm flipV="1">
            <a:off x="1962685" y="5715000"/>
            <a:ext cx="457200"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4843C1-7351-4F98-A030-ED5918D0B96F}"/>
              </a:ext>
            </a:extLst>
          </p:cNvPr>
          <p:cNvCxnSpPr>
            <a:cxnSpLocks/>
          </p:cNvCxnSpPr>
          <p:nvPr/>
        </p:nvCxnSpPr>
        <p:spPr>
          <a:xfrm>
            <a:off x="3429000"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2474A3-18DB-4A6D-B064-E2A1951CFA32}"/>
              </a:ext>
            </a:extLst>
          </p:cNvPr>
          <p:cNvCxnSpPr>
            <a:cxnSpLocks/>
          </p:cNvCxnSpPr>
          <p:nvPr/>
        </p:nvCxnSpPr>
        <p:spPr>
          <a:xfrm>
            <a:off x="3429000"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73B69E-3617-4A04-82B4-C8955C505D63}"/>
              </a:ext>
            </a:extLst>
          </p:cNvPr>
          <p:cNvCxnSpPr>
            <a:cxnSpLocks/>
          </p:cNvCxnSpPr>
          <p:nvPr/>
        </p:nvCxnSpPr>
        <p:spPr>
          <a:xfrm>
            <a:off x="4819072" y="5181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5DE3A5-61AD-46F1-AF1D-D577ED2B13ED}"/>
              </a:ext>
            </a:extLst>
          </p:cNvPr>
          <p:cNvCxnSpPr>
            <a:cxnSpLocks/>
          </p:cNvCxnSpPr>
          <p:nvPr/>
        </p:nvCxnSpPr>
        <p:spPr>
          <a:xfrm>
            <a:off x="4819072" y="5562600"/>
            <a:ext cx="400051" cy="762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603330C-0DFE-481F-A0F9-A90A2363C7E6}"/>
              </a:ext>
            </a:extLst>
          </p:cNvPr>
          <p:cNvCxnSpPr>
            <a:cxnSpLocks/>
          </p:cNvCxnSpPr>
          <p:nvPr/>
        </p:nvCxnSpPr>
        <p:spPr>
          <a:xfrm>
            <a:off x="6209144" y="5181600"/>
            <a:ext cx="819771" cy="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273CA3-B124-4759-B34F-62D57B204E14}"/>
              </a:ext>
            </a:extLst>
          </p:cNvPr>
          <p:cNvCxnSpPr>
            <a:cxnSpLocks/>
          </p:cNvCxnSpPr>
          <p:nvPr/>
        </p:nvCxnSpPr>
        <p:spPr>
          <a:xfrm>
            <a:off x="6209144" y="5562600"/>
            <a:ext cx="800102" cy="1524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2BBA65-3ADF-4ACC-BE2F-52E09880D8C0}"/>
              </a:ext>
            </a:extLst>
          </p:cNvPr>
          <p:cNvSpPr txBox="1"/>
          <p:nvPr/>
        </p:nvSpPr>
        <p:spPr>
          <a:xfrm>
            <a:off x="6934200" y="4495800"/>
            <a:ext cx="514885" cy="1676400"/>
          </a:xfrm>
          <a:prstGeom prst="rect">
            <a:avLst/>
          </a:prstGeom>
          <a:noFill/>
        </p:spPr>
        <p:txBody>
          <a:bodyPr vert="wordArtVert" wrap="square" tIns="0" bIns="0" rtlCol="0">
            <a:spAutoFit/>
          </a:bodyPr>
          <a:lstStyle/>
          <a:p>
            <a:pPr>
              <a:lnSpc>
                <a:spcPts val="2400"/>
              </a:lnSpc>
            </a:pPr>
            <a:r>
              <a:rPr lang="en-US" kern="1500" spc="-1300" dirty="0"/>
              <a:t>outputs</a:t>
            </a:r>
          </a:p>
        </p:txBody>
      </p:sp>
    </p:spTree>
    <p:extLst>
      <p:ext uri="{BB962C8B-B14F-4D97-AF65-F5344CB8AC3E}">
        <p14:creationId xmlns:p14="http://schemas.microsoft.com/office/powerpoint/2010/main" val="15891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6EFF-C0F0-4515-B797-FF6E395269FF}"/>
              </a:ext>
            </a:extLst>
          </p:cNvPr>
          <p:cNvSpPr>
            <a:spLocks noGrp="1"/>
          </p:cNvSpPr>
          <p:nvPr>
            <p:ph type="title"/>
          </p:nvPr>
        </p:nvSpPr>
        <p:spPr/>
        <p:txBody>
          <a:bodyPr/>
          <a:lstStyle/>
          <a:p>
            <a:r>
              <a:rPr lang="en-US" dirty="0"/>
              <a:t>Mesh in a system</a:t>
            </a:r>
          </a:p>
        </p:txBody>
      </p:sp>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6063293" y="1676400"/>
            <a:ext cx="2847755" cy="4419600"/>
          </a:xfrm>
        </p:spPr>
        <p:txBody>
          <a:bodyPr/>
          <a:lstStyle/>
          <a:p>
            <a:r>
              <a:rPr lang="en-US" dirty="0"/>
              <a:t>Start with the mesh</a:t>
            </a:r>
          </a:p>
          <a:p>
            <a:r>
              <a:rPr lang="en-US" dirty="0"/>
              <a:t>Declutter the drawing </a:t>
            </a:r>
          </a:p>
          <a:p>
            <a:pPr lvl="1">
              <a:spcBef>
                <a:spcPts val="0"/>
              </a:spcBef>
            </a:pPr>
            <a:r>
              <a:rPr lang="en-US" dirty="0"/>
              <a:t>but really the routing links are still there!</a:t>
            </a:r>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a:t>Verification Joel Grodstein</a:t>
            </a:r>
            <a:endParaRPr lang="en-US" dirty="0"/>
          </a:p>
        </p:txBody>
      </p:sp>
      <p:cxnSp>
        <p:nvCxnSpPr>
          <p:cNvPr id="5" name="Straight Connector 4">
            <a:extLst>
              <a:ext uri="{FF2B5EF4-FFF2-40B4-BE49-F238E27FC236}">
                <a16:creationId xmlns:a16="http://schemas.microsoft.com/office/drawing/2014/main" id="{4D057E4E-3F19-4488-90EF-E8ADBBA5E776}"/>
              </a:ext>
            </a:extLst>
          </p:cNvPr>
          <p:cNvCxnSpPr>
            <a:cxnSpLocks/>
          </p:cNvCxnSpPr>
          <p:nvPr/>
        </p:nvCxnSpPr>
        <p:spPr>
          <a:xfrm flipH="1">
            <a:off x="5294744" y="1941944"/>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57FEA29-7F4A-4755-8D89-48AEDF4CBDC9}"/>
              </a:ext>
            </a:extLst>
          </p:cNvPr>
          <p:cNvCxnSpPr>
            <a:cxnSpLocks/>
          </p:cNvCxnSpPr>
          <p:nvPr/>
        </p:nvCxnSpPr>
        <p:spPr>
          <a:xfrm>
            <a:off x="3998743" y="1940166"/>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FE547ED-1993-4A6A-A0CB-27CF7189047E}"/>
              </a:ext>
            </a:extLst>
          </p:cNvPr>
          <p:cNvCxnSpPr>
            <a:cxnSpLocks/>
          </p:cNvCxnSpPr>
          <p:nvPr/>
        </p:nvCxnSpPr>
        <p:spPr>
          <a:xfrm>
            <a:off x="1297633" y="1939635"/>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8DC1341-1BEA-4F7D-95A7-A4D7D301A630}"/>
              </a:ext>
            </a:extLst>
          </p:cNvPr>
          <p:cNvCxnSpPr>
            <a:cxnSpLocks/>
          </p:cNvCxnSpPr>
          <p:nvPr/>
        </p:nvCxnSpPr>
        <p:spPr>
          <a:xfrm>
            <a:off x="2627815" y="1939638"/>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2D8F899-AB5C-4642-82E7-CB10361474C9}"/>
              </a:ext>
            </a:extLst>
          </p:cNvPr>
          <p:cNvCxnSpPr>
            <a:cxnSpLocks/>
          </p:cNvCxnSpPr>
          <p:nvPr/>
        </p:nvCxnSpPr>
        <p:spPr>
          <a:xfrm>
            <a:off x="457202" y="1942373"/>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19F11D4-4C8F-41FE-8324-257E42DDAC05}"/>
              </a:ext>
            </a:extLst>
          </p:cNvPr>
          <p:cNvCxnSpPr>
            <a:cxnSpLocks/>
          </p:cNvCxnSpPr>
          <p:nvPr/>
        </p:nvCxnSpPr>
        <p:spPr>
          <a:xfrm flipH="1">
            <a:off x="457201" y="1524000"/>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C2C7F7-02C6-46FE-B6CC-5DEC8B91A2F3}"/>
              </a:ext>
            </a:extLst>
          </p:cNvPr>
          <p:cNvCxnSpPr>
            <a:cxnSpLocks/>
          </p:cNvCxnSpPr>
          <p:nvPr/>
        </p:nvCxnSpPr>
        <p:spPr>
          <a:xfrm flipV="1">
            <a:off x="457200" y="15240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ADE6C5C-BE6F-477E-BC9C-C965A52FEF8A}"/>
              </a:ext>
            </a:extLst>
          </p:cNvPr>
          <p:cNvCxnSpPr>
            <a:cxnSpLocks/>
          </p:cNvCxnSpPr>
          <p:nvPr/>
        </p:nvCxnSpPr>
        <p:spPr>
          <a:xfrm flipV="1">
            <a:off x="5486400" y="15240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4B3E38-8BC8-4DFE-9CCC-419CE24D68AA}"/>
              </a:ext>
            </a:extLst>
          </p:cNvPr>
          <p:cNvCxnSpPr>
            <a:cxnSpLocks/>
          </p:cNvCxnSpPr>
          <p:nvPr/>
        </p:nvCxnSpPr>
        <p:spPr>
          <a:xfrm flipH="1">
            <a:off x="5294744" y="2971371"/>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29546CE-D219-4F64-BB99-31B39AD9E776}"/>
              </a:ext>
            </a:extLst>
          </p:cNvPr>
          <p:cNvCxnSpPr>
            <a:cxnSpLocks/>
          </p:cNvCxnSpPr>
          <p:nvPr/>
        </p:nvCxnSpPr>
        <p:spPr>
          <a:xfrm>
            <a:off x="3998743" y="2969593"/>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5CD3F2-3328-49E4-8435-0B1AF8D86569}"/>
              </a:ext>
            </a:extLst>
          </p:cNvPr>
          <p:cNvCxnSpPr>
            <a:cxnSpLocks/>
          </p:cNvCxnSpPr>
          <p:nvPr/>
        </p:nvCxnSpPr>
        <p:spPr>
          <a:xfrm>
            <a:off x="1297633" y="2969062"/>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32B938-6FA6-4C64-99AB-C8822F638DFC}"/>
              </a:ext>
            </a:extLst>
          </p:cNvPr>
          <p:cNvCxnSpPr>
            <a:cxnSpLocks/>
          </p:cNvCxnSpPr>
          <p:nvPr/>
        </p:nvCxnSpPr>
        <p:spPr>
          <a:xfrm>
            <a:off x="2627815" y="2969065"/>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EA9E3E4-107E-49E0-9A48-57C9B8E87903}"/>
              </a:ext>
            </a:extLst>
          </p:cNvPr>
          <p:cNvCxnSpPr>
            <a:cxnSpLocks/>
          </p:cNvCxnSpPr>
          <p:nvPr/>
        </p:nvCxnSpPr>
        <p:spPr>
          <a:xfrm>
            <a:off x="457202" y="2971800"/>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507C2F-550A-425F-868E-A2D51346580E}"/>
              </a:ext>
            </a:extLst>
          </p:cNvPr>
          <p:cNvCxnSpPr>
            <a:cxnSpLocks/>
          </p:cNvCxnSpPr>
          <p:nvPr/>
        </p:nvCxnSpPr>
        <p:spPr>
          <a:xfrm flipH="1">
            <a:off x="457201" y="2553427"/>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6D433D-E46A-4B06-B59B-829588ADEC4E}"/>
              </a:ext>
            </a:extLst>
          </p:cNvPr>
          <p:cNvCxnSpPr>
            <a:cxnSpLocks/>
          </p:cNvCxnSpPr>
          <p:nvPr/>
        </p:nvCxnSpPr>
        <p:spPr>
          <a:xfrm flipV="1">
            <a:off x="457200" y="2553427"/>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177C79-B34C-4709-BAE9-5C9B08F7E143}"/>
              </a:ext>
            </a:extLst>
          </p:cNvPr>
          <p:cNvCxnSpPr>
            <a:cxnSpLocks/>
          </p:cNvCxnSpPr>
          <p:nvPr/>
        </p:nvCxnSpPr>
        <p:spPr>
          <a:xfrm flipV="1">
            <a:off x="5486400" y="2553427"/>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79A9D6-CFC3-4BD3-A127-65F059B5224C}"/>
              </a:ext>
            </a:extLst>
          </p:cNvPr>
          <p:cNvCxnSpPr>
            <a:cxnSpLocks/>
          </p:cNvCxnSpPr>
          <p:nvPr/>
        </p:nvCxnSpPr>
        <p:spPr>
          <a:xfrm flipH="1">
            <a:off x="5294744" y="4105135"/>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52B3C7-D8B2-4C59-8E52-2D8734025A00}"/>
              </a:ext>
            </a:extLst>
          </p:cNvPr>
          <p:cNvCxnSpPr>
            <a:cxnSpLocks/>
          </p:cNvCxnSpPr>
          <p:nvPr/>
        </p:nvCxnSpPr>
        <p:spPr>
          <a:xfrm flipH="1">
            <a:off x="5294744" y="5218544"/>
            <a:ext cx="1970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8B27BFB-95D1-4932-89EB-94D5F21ED278}"/>
              </a:ext>
            </a:extLst>
          </p:cNvPr>
          <p:cNvCxnSpPr/>
          <p:nvPr/>
        </p:nvCxnSpPr>
        <p:spPr>
          <a:xfrm flipV="1">
            <a:off x="5073870"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D35610-A08A-4C93-AF7B-CEBE2A69EFF3}"/>
              </a:ext>
            </a:extLst>
          </p:cNvPr>
          <p:cNvCxnSpPr>
            <a:cxnSpLocks/>
          </p:cNvCxnSpPr>
          <p:nvPr/>
        </p:nvCxnSpPr>
        <p:spPr>
          <a:xfrm flipV="1">
            <a:off x="5077045"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02A379-206B-41F3-9E9E-01ABBBDF467D}"/>
              </a:ext>
            </a:extLst>
          </p:cNvPr>
          <p:cNvCxnSpPr>
            <a:cxnSpLocks/>
          </p:cNvCxnSpPr>
          <p:nvPr/>
        </p:nvCxnSpPr>
        <p:spPr>
          <a:xfrm flipH="1" flipV="1">
            <a:off x="5101048"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D0F816-929E-451D-958C-97934DE80983}"/>
              </a:ext>
            </a:extLst>
          </p:cNvPr>
          <p:cNvCxnSpPr>
            <a:cxnSpLocks/>
          </p:cNvCxnSpPr>
          <p:nvPr/>
        </p:nvCxnSpPr>
        <p:spPr>
          <a:xfrm flipH="1" flipV="1">
            <a:off x="5092342"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4AD2B5-16C5-4DDA-A08B-811AFA051DD3}"/>
              </a:ext>
            </a:extLst>
          </p:cNvPr>
          <p:cNvCxnSpPr>
            <a:cxnSpLocks/>
          </p:cNvCxnSpPr>
          <p:nvPr/>
        </p:nvCxnSpPr>
        <p:spPr>
          <a:xfrm flipV="1">
            <a:off x="5105400"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E693BDA-BFB1-42EA-91BF-A52D2B5DBD2F}"/>
              </a:ext>
            </a:extLst>
          </p:cNvPr>
          <p:cNvCxnSpPr>
            <a:cxnSpLocks/>
          </p:cNvCxnSpPr>
          <p:nvPr/>
        </p:nvCxnSpPr>
        <p:spPr>
          <a:xfrm flipV="1">
            <a:off x="4696045"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A2429B-58C7-46F2-86A1-581A16F912CD}"/>
              </a:ext>
            </a:extLst>
          </p:cNvPr>
          <p:cNvCxnSpPr>
            <a:cxnSpLocks/>
          </p:cNvCxnSpPr>
          <p:nvPr/>
        </p:nvCxnSpPr>
        <p:spPr>
          <a:xfrm flipH="1">
            <a:off x="4696045"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0EE34E-C546-469E-BDB4-D4E3FDDFA9B1}"/>
              </a:ext>
            </a:extLst>
          </p:cNvPr>
          <p:cNvCxnSpPr>
            <a:cxnSpLocks/>
          </p:cNvCxnSpPr>
          <p:nvPr/>
        </p:nvCxnSpPr>
        <p:spPr>
          <a:xfrm flipH="1">
            <a:off x="4696046"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A13F96-5F29-42BA-A259-D1C41AA13894}"/>
              </a:ext>
            </a:extLst>
          </p:cNvPr>
          <p:cNvCxnSpPr/>
          <p:nvPr/>
        </p:nvCxnSpPr>
        <p:spPr>
          <a:xfrm flipV="1">
            <a:off x="3702270"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F2032B-2226-469A-AC11-34173A19B486}"/>
              </a:ext>
            </a:extLst>
          </p:cNvPr>
          <p:cNvCxnSpPr>
            <a:cxnSpLocks/>
          </p:cNvCxnSpPr>
          <p:nvPr/>
        </p:nvCxnSpPr>
        <p:spPr>
          <a:xfrm flipV="1">
            <a:off x="3705445"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24A38D-4017-43DD-8AE7-3B9A9C2886FF}"/>
              </a:ext>
            </a:extLst>
          </p:cNvPr>
          <p:cNvCxnSpPr>
            <a:cxnSpLocks/>
          </p:cNvCxnSpPr>
          <p:nvPr/>
        </p:nvCxnSpPr>
        <p:spPr>
          <a:xfrm flipH="1" flipV="1">
            <a:off x="3729448"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001936-B2D7-4BE0-8E0A-D80FB48C0721}"/>
              </a:ext>
            </a:extLst>
          </p:cNvPr>
          <p:cNvCxnSpPr>
            <a:cxnSpLocks/>
          </p:cNvCxnSpPr>
          <p:nvPr/>
        </p:nvCxnSpPr>
        <p:spPr>
          <a:xfrm flipH="1" flipV="1">
            <a:off x="3720742"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FE81CE-02DC-4F1F-9A86-58B16B136ECC}"/>
              </a:ext>
            </a:extLst>
          </p:cNvPr>
          <p:cNvCxnSpPr>
            <a:cxnSpLocks/>
          </p:cNvCxnSpPr>
          <p:nvPr/>
        </p:nvCxnSpPr>
        <p:spPr>
          <a:xfrm flipV="1">
            <a:off x="3733800"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65083-4212-4F86-92FB-0EAA7E076782}"/>
              </a:ext>
            </a:extLst>
          </p:cNvPr>
          <p:cNvCxnSpPr>
            <a:cxnSpLocks/>
          </p:cNvCxnSpPr>
          <p:nvPr/>
        </p:nvCxnSpPr>
        <p:spPr>
          <a:xfrm flipV="1">
            <a:off x="3324445"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1A80657-D245-4771-AA39-91F2E96338D4}"/>
              </a:ext>
            </a:extLst>
          </p:cNvPr>
          <p:cNvCxnSpPr>
            <a:cxnSpLocks/>
          </p:cNvCxnSpPr>
          <p:nvPr/>
        </p:nvCxnSpPr>
        <p:spPr>
          <a:xfrm flipH="1">
            <a:off x="3324445"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09EF04-B0DB-4C1A-BF73-C57A2ED1D8FD}"/>
              </a:ext>
            </a:extLst>
          </p:cNvPr>
          <p:cNvCxnSpPr>
            <a:cxnSpLocks/>
          </p:cNvCxnSpPr>
          <p:nvPr/>
        </p:nvCxnSpPr>
        <p:spPr>
          <a:xfrm flipH="1">
            <a:off x="3324446"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30ECA-5C88-43DC-906A-F91D5CFDA3EF}"/>
              </a:ext>
            </a:extLst>
          </p:cNvPr>
          <p:cNvCxnSpPr/>
          <p:nvPr/>
        </p:nvCxnSpPr>
        <p:spPr>
          <a:xfrm flipV="1">
            <a:off x="2359025"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E6202A9-FED8-404C-96F4-129DC4C96E09}"/>
              </a:ext>
            </a:extLst>
          </p:cNvPr>
          <p:cNvCxnSpPr>
            <a:cxnSpLocks/>
          </p:cNvCxnSpPr>
          <p:nvPr/>
        </p:nvCxnSpPr>
        <p:spPr>
          <a:xfrm flipV="1">
            <a:off x="2362200"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3FFCBF-DD63-4169-8962-EE169A3E22F3}"/>
              </a:ext>
            </a:extLst>
          </p:cNvPr>
          <p:cNvCxnSpPr>
            <a:cxnSpLocks/>
          </p:cNvCxnSpPr>
          <p:nvPr/>
        </p:nvCxnSpPr>
        <p:spPr>
          <a:xfrm flipH="1" flipV="1">
            <a:off x="2386203"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AA42DA-0709-4199-831F-51B9F164EFE0}"/>
              </a:ext>
            </a:extLst>
          </p:cNvPr>
          <p:cNvCxnSpPr>
            <a:cxnSpLocks/>
          </p:cNvCxnSpPr>
          <p:nvPr/>
        </p:nvCxnSpPr>
        <p:spPr>
          <a:xfrm flipH="1" flipV="1">
            <a:off x="2377497"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9C7AA2A-89B7-4659-BE61-3B02739B0E2C}"/>
              </a:ext>
            </a:extLst>
          </p:cNvPr>
          <p:cNvCxnSpPr>
            <a:cxnSpLocks/>
          </p:cNvCxnSpPr>
          <p:nvPr/>
        </p:nvCxnSpPr>
        <p:spPr>
          <a:xfrm flipV="1">
            <a:off x="2390555"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E33226-5DA3-4AD2-8191-87503A715517}"/>
              </a:ext>
            </a:extLst>
          </p:cNvPr>
          <p:cNvCxnSpPr>
            <a:cxnSpLocks/>
          </p:cNvCxnSpPr>
          <p:nvPr/>
        </p:nvCxnSpPr>
        <p:spPr>
          <a:xfrm flipV="1">
            <a:off x="1981200"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E568CE-90BC-409F-AB25-627DC3B62BE4}"/>
              </a:ext>
            </a:extLst>
          </p:cNvPr>
          <p:cNvCxnSpPr>
            <a:cxnSpLocks/>
          </p:cNvCxnSpPr>
          <p:nvPr/>
        </p:nvCxnSpPr>
        <p:spPr>
          <a:xfrm flipH="1">
            <a:off x="1981200"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4F27A9D-5093-4456-AF65-8D6547EA541D}"/>
              </a:ext>
            </a:extLst>
          </p:cNvPr>
          <p:cNvCxnSpPr>
            <a:cxnSpLocks/>
          </p:cNvCxnSpPr>
          <p:nvPr/>
        </p:nvCxnSpPr>
        <p:spPr>
          <a:xfrm flipH="1">
            <a:off x="1981201"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B9E5E3-0B6B-4052-B570-D5A96FD883F6}"/>
              </a:ext>
            </a:extLst>
          </p:cNvPr>
          <p:cNvCxnSpPr/>
          <p:nvPr/>
        </p:nvCxnSpPr>
        <p:spPr>
          <a:xfrm flipV="1">
            <a:off x="987425" y="1447800"/>
            <a:ext cx="0" cy="38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7F97FC-ED81-43C2-B689-DB2EE237C82D}"/>
              </a:ext>
            </a:extLst>
          </p:cNvPr>
          <p:cNvCxnSpPr>
            <a:cxnSpLocks/>
          </p:cNvCxnSpPr>
          <p:nvPr/>
        </p:nvCxnSpPr>
        <p:spPr>
          <a:xfrm flipV="1">
            <a:off x="990600" y="2176253"/>
            <a:ext cx="0" cy="690465"/>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04AA69-3755-47BB-BAED-CAD078A1771A}"/>
              </a:ext>
            </a:extLst>
          </p:cNvPr>
          <p:cNvCxnSpPr>
            <a:cxnSpLocks/>
            <a:endCxn id="54" idx="2"/>
          </p:cNvCxnSpPr>
          <p:nvPr/>
        </p:nvCxnSpPr>
        <p:spPr>
          <a:xfrm flipH="1" flipV="1">
            <a:off x="1014603" y="4343400"/>
            <a:ext cx="2176" cy="63606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cxnSp>
        <p:nvCxnSpPr>
          <p:cNvPr id="66" name="Straight Arrow Connector 65">
            <a:extLst>
              <a:ext uri="{FF2B5EF4-FFF2-40B4-BE49-F238E27FC236}">
                <a16:creationId xmlns:a16="http://schemas.microsoft.com/office/drawing/2014/main" id="{84F6A72A-6DE8-4B94-B05E-13CE06EF5C3B}"/>
              </a:ext>
            </a:extLst>
          </p:cNvPr>
          <p:cNvCxnSpPr>
            <a:cxnSpLocks/>
            <a:endCxn id="58" idx="2"/>
          </p:cNvCxnSpPr>
          <p:nvPr/>
        </p:nvCxnSpPr>
        <p:spPr>
          <a:xfrm flipH="1" flipV="1">
            <a:off x="1005897" y="3208661"/>
            <a:ext cx="13058" cy="66651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9D194-CF36-4E8B-A148-901D00EEF55D}"/>
              </a:ext>
            </a:extLst>
          </p:cNvPr>
          <p:cNvCxnSpPr>
            <a:cxnSpLocks/>
          </p:cNvCxnSpPr>
          <p:nvPr/>
        </p:nvCxnSpPr>
        <p:spPr>
          <a:xfrm flipV="1">
            <a:off x="1018955" y="5432321"/>
            <a:ext cx="0" cy="20647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F0DDD5-76E5-4B59-8421-2DA21E1AE6A7}"/>
              </a:ext>
            </a:extLst>
          </p:cNvPr>
          <p:cNvCxnSpPr>
            <a:cxnSpLocks/>
          </p:cNvCxnSpPr>
          <p:nvPr/>
        </p:nvCxnSpPr>
        <p:spPr>
          <a:xfrm>
            <a:off x="3998743" y="5216766"/>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8D6E8A-129F-4D07-B1B2-31D4C498999E}"/>
              </a:ext>
            </a:extLst>
          </p:cNvPr>
          <p:cNvCxnSpPr>
            <a:cxnSpLocks/>
          </p:cNvCxnSpPr>
          <p:nvPr/>
        </p:nvCxnSpPr>
        <p:spPr>
          <a:xfrm>
            <a:off x="1297633" y="5216235"/>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EEA4D47-08C5-4622-8D72-48D64F3D3128}"/>
              </a:ext>
            </a:extLst>
          </p:cNvPr>
          <p:cNvCxnSpPr>
            <a:cxnSpLocks/>
          </p:cNvCxnSpPr>
          <p:nvPr/>
        </p:nvCxnSpPr>
        <p:spPr>
          <a:xfrm>
            <a:off x="2627815" y="5216238"/>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CF53DBA-9BF5-4EC9-8C11-43FE7CB6C3E1}"/>
              </a:ext>
            </a:extLst>
          </p:cNvPr>
          <p:cNvCxnSpPr>
            <a:cxnSpLocks/>
          </p:cNvCxnSpPr>
          <p:nvPr/>
        </p:nvCxnSpPr>
        <p:spPr>
          <a:xfrm>
            <a:off x="457202" y="5218973"/>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6A62CC5-D8E7-4E12-A365-40F948425843}"/>
              </a:ext>
            </a:extLst>
          </p:cNvPr>
          <p:cNvCxnSpPr>
            <a:cxnSpLocks/>
          </p:cNvCxnSpPr>
          <p:nvPr/>
        </p:nvCxnSpPr>
        <p:spPr>
          <a:xfrm flipV="1">
            <a:off x="609600" y="1447800"/>
            <a:ext cx="0" cy="4191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31E75F2-C18F-4DC0-8931-0AEE2C2FF48E}"/>
              </a:ext>
            </a:extLst>
          </p:cNvPr>
          <p:cNvCxnSpPr>
            <a:cxnSpLocks/>
          </p:cNvCxnSpPr>
          <p:nvPr/>
        </p:nvCxnSpPr>
        <p:spPr>
          <a:xfrm flipH="1">
            <a:off x="609600" y="1447800"/>
            <a:ext cx="37782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F040C8-B289-4293-BC52-0E03000BE9E0}"/>
              </a:ext>
            </a:extLst>
          </p:cNvPr>
          <p:cNvCxnSpPr>
            <a:cxnSpLocks/>
          </p:cNvCxnSpPr>
          <p:nvPr/>
        </p:nvCxnSpPr>
        <p:spPr>
          <a:xfrm flipH="1">
            <a:off x="609601" y="5638800"/>
            <a:ext cx="40500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C23D81F-D427-4727-A83E-38E6F96B1784}"/>
              </a:ext>
            </a:extLst>
          </p:cNvPr>
          <p:cNvCxnSpPr>
            <a:cxnSpLocks/>
          </p:cNvCxnSpPr>
          <p:nvPr/>
        </p:nvCxnSpPr>
        <p:spPr>
          <a:xfrm flipH="1">
            <a:off x="457201" y="4800600"/>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3A7FAE-426C-4AF3-9380-7B63C63AAAAE}"/>
              </a:ext>
            </a:extLst>
          </p:cNvPr>
          <p:cNvCxnSpPr>
            <a:cxnSpLocks/>
          </p:cNvCxnSpPr>
          <p:nvPr/>
        </p:nvCxnSpPr>
        <p:spPr>
          <a:xfrm flipV="1">
            <a:off x="457200" y="48006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B38011F-7789-4E1C-8406-A25DDCA5404E}"/>
              </a:ext>
            </a:extLst>
          </p:cNvPr>
          <p:cNvCxnSpPr>
            <a:cxnSpLocks/>
          </p:cNvCxnSpPr>
          <p:nvPr/>
        </p:nvCxnSpPr>
        <p:spPr>
          <a:xfrm flipV="1">
            <a:off x="5486400" y="4800600"/>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D3CF145-29EB-45FE-92AF-B58461372935}"/>
              </a:ext>
            </a:extLst>
          </p:cNvPr>
          <p:cNvCxnSpPr>
            <a:cxnSpLocks/>
          </p:cNvCxnSpPr>
          <p:nvPr/>
        </p:nvCxnSpPr>
        <p:spPr>
          <a:xfrm>
            <a:off x="3998743" y="4103357"/>
            <a:ext cx="807719"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07366EF-9AA8-417B-9103-643830A0D10A}"/>
              </a:ext>
            </a:extLst>
          </p:cNvPr>
          <p:cNvCxnSpPr>
            <a:cxnSpLocks/>
          </p:cNvCxnSpPr>
          <p:nvPr/>
        </p:nvCxnSpPr>
        <p:spPr>
          <a:xfrm>
            <a:off x="1297633" y="4102826"/>
            <a:ext cx="75976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36C59AC-DD57-4D40-804A-EC594E327990}"/>
              </a:ext>
            </a:extLst>
          </p:cNvPr>
          <p:cNvCxnSpPr>
            <a:cxnSpLocks/>
          </p:cNvCxnSpPr>
          <p:nvPr/>
        </p:nvCxnSpPr>
        <p:spPr>
          <a:xfrm>
            <a:off x="2627815" y="4102829"/>
            <a:ext cx="801185"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D2E91E-3F10-4D34-802B-D3052972CC9B}"/>
              </a:ext>
            </a:extLst>
          </p:cNvPr>
          <p:cNvCxnSpPr>
            <a:cxnSpLocks/>
          </p:cNvCxnSpPr>
          <p:nvPr/>
        </p:nvCxnSpPr>
        <p:spPr>
          <a:xfrm>
            <a:off x="457202" y="4105564"/>
            <a:ext cx="255850" cy="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9F9CB6-A0E6-42EA-82F2-AA49E325C3B7}"/>
              </a:ext>
            </a:extLst>
          </p:cNvPr>
          <p:cNvCxnSpPr>
            <a:cxnSpLocks/>
          </p:cNvCxnSpPr>
          <p:nvPr/>
        </p:nvCxnSpPr>
        <p:spPr>
          <a:xfrm flipH="1">
            <a:off x="457201" y="3687191"/>
            <a:ext cx="5029199"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1765FA1-1382-45FD-855C-889D5E832B09}"/>
              </a:ext>
            </a:extLst>
          </p:cNvPr>
          <p:cNvCxnSpPr>
            <a:cxnSpLocks/>
          </p:cNvCxnSpPr>
          <p:nvPr/>
        </p:nvCxnSpPr>
        <p:spPr>
          <a:xfrm flipV="1">
            <a:off x="457200" y="3687191"/>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5DD127-1BB6-40BE-A2E5-9371FF4D730C}"/>
              </a:ext>
            </a:extLst>
          </p:cNvPr>
          <p:cNvCxnSpPr>
            <a:cxnSpLocks/>
          </p:cNvCxnSpPr>
          <p:nvPr/>
        </p:nvCxnSpPr>
        <p:spPr>
          <a:xfrm flipV="1">
            <a:off x="5486400" y="3687191"/>
            <a:ext cx="0" cy="415635"/>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6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78"/>
                                        </p:tgtEl>
                                      </p:cBhvr>
                                    </p:animEffect>
                                    <p:set>
                                      <p:cBhvr>
                                        <p:cTn id="51" dur="1" fill="hold">
                                          <p:stCondLst>
                                            <p:cond delay="499"/>
                                          </p:stCondLst>
                                        </p:cTn>
                                        <p:tgtEl>
                                          <p:spTgt spid="7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79"/>
                                        </p:tgtEl>
                                      </p:cBhvr>
                                    </p:animEffect>
                                    <p:set>
                                      <p:cBhvr>
                                        <p:cTn id="54" dur="1" fill="hold">
                                          <p:stCondLst>
                                            <p:cond delay="499"/>
                                          </p:stCondLst>
                                        </p:cTn>
                                        <p:tgtEl>
                                          <p:spTgt spid="7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80"/>
                                        </p:tgtEl>
                                      </p:cBhvr>
                                    </p:animEffect>
                                    <p:set>
                                      <p:cBhvr>
                                        <p:cTn id="57" dur="1" fill="hold">
                                          <p:stCondLst>
                                            <p:cond delay="499"/>
                                          </p:stCondLst>
                                        </p:cTn>
                                        <p:tgtEl>
                                          <p:spTgt spid="80"/>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1"/>
                                        </p:tgtEl>
                                      </p:cBhvr>
                                    </p:animEffect>
                                    <p:set>
                                      <p:cBhvr>
                                        <p:cTn id="60" dur="1" fill="hold">
                                          <p:stCondLst>
                                            <p:cond delay="499"/>
                                          </p:stCondLst>
                                        </p:cTn>
                                        <p:tgtEl>
                                          <p:spTgt spid="81"/>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82"/>
                                        </p:tgtEl>
                                      </p:cBhvr>
                                    </p:animEffect>
                                    <p:set>
                                      <p:cBhvr>
                                        <p:cTn id="63" dur="1" fill="hold">
                                          <p:stCondLst>
                                            <p:cond delay="499"/>
                                          </p:stCondLst>
                                        </p:cTn>
                                        <p:tgtEl>
                                          <p:spTgt spid="82"/>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3"/>
                                        </p:tgtEl>
                                      </p:cBhvr>
                                    </p:animEffect>
                                    <p:set>
                                      <p:cBhvr>
                                        <p:cTn id="66" dur="1" fill="hold">
                                          <p:stCondLst>
                                            <p:cond delay="499"/>
                                          </p:stCondLst>
                                        </p:cTn>
                                        <p:tgtEl>
                                          <p:spTgt spid="8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84"/>
                                        </p:tgtEl>
                                      </p:cBhvr>
                                    </p:animEffect>
                                    <p:set>
                                      <p:cBhvr>
                                        <p:cTn id="69" dur="1" fill="hold">
                                          <p:stCondLst>
                                            <p:cond delay="499"/>
                                          </p:stCondLst>
                                        </p:cTn>
                                        <p:tgtEl>
                                          <p:spTgt spid="8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68"/>
                                        </p:tgtEl>
                                      </p:cBhvr>
                                    </p:animEffect>
                                    <p:set>
                                      <p:cBhvr>
                                        <p:cTn id="75" dur="1" fill="hold">
                                          <p:stCondLst>
                                            <p:cond delay="499"/>
                                          </p:stCondLst>
                                        </p:cTn>
                                        <p:tgtEl>
                                          <p:spTgt spid="68"/>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69"/>
                                        </p:tgtEl>
                                      </p:cBhvr>
                                    </p:animEffect>
                                    <p:set>
                                      <p:cBhvr>
                                        <p:cTn id="78" dur="1" fill="hold">
                                          <p:stCondLst>
                                            <p:cond delay="499"/>
                                          </p:stCondLst>
                                        </p:cTn>
                                        <p:tgtEl>
                                          <p:spTgt spid="6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70"/>
                                        </p:tgtEl>
                                      </p:cBhvr>
                                    </p:animEffect>
                                    <p:set>
                                      <p:cBhvr>
                                        <p:cTn id="81" dur="1" fill="hold">
                                          <p:stCondLst>
                                            <p:cond delay="499"/>
                                          </p:stCondLst>
                                        </p:cTn>
                                        <p:tgtEl>
                                          <p:spTgt spid="70"/>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1"/>
                                        </p:tgtEl>
                                      </p:cBhvr>
                                    </p:animEffect>
                                    <p:set>
                                      <p:cBhvr>
                                        <p:cTn id="84" dur="1" fill="hold">
                                          <p:stCondLst>
                                            <p:cond delay="499"/>
                                          </p:stCondLst>
                                        </p:cTn>
                                        <p:tgtEl>
                                          <p:spTgt spid="71"/>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75"/>
                                        </p:tgtEl>
                                      </p:cBhvr>
                                    </p:animEffect>
                                    <p:set>
                                      <p:cBhvr>
                                        <p:cTn id="87" dur="1" fill="hold">
                                          <p:stCondLst>
                                            <p:cond delay="499"/>
                                          </p:stCondLst>
                                        </p:cTn>
                                        <p:tgtEl>
                                          <p:spTgt spid="7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6"/>
                                        </p:tgtEl>
                                      </p:cBhvr>
                                    </p:animEffect>
                                    <p:set>
                                      <p:cBhvr>
                                        <p:cTn id="90" dur="1" fill="hold">
                                          <p:stCondLst>
                                            <p:cond delay="499"/>
                                          </p:stCondLst>
                                        </p:cTn>
                                        <p:tgtEl>
                                          <p:spTgt spid="76"/>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77"/>
                                        </p:tgtEl>
                                      </p:cBhvr>
                                    </p:animEffect>
                                    <p:set>
                                      <p:cBhvr>
                                        <p:cTn id="93" dur="1" fill="hold">
                                          <p:stCondLst>
                                            <p:cond delay="499"/>
                                          </p:stCondLst>
                                        </p:cTn>
                                        <p:tgtEl>
                                          <p:spTgt spid="7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0"/>
                                        </p:tgtEl>
                                      </p:cBhvr>
                                    </p:animEffect>
                                    <p:set>
                                      <p:cBhvr>
                                        <p:cTn id="96" dur="1" fill="hold">
                                          <p:stCondLst>
                                            <p:cond delay="499"/>
                                          </p:stCondLst>
                                        </p:cTn>
                                        <p:tgtEl>
                                          <p:spTgt spid="10"/>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29"/>
                                        </p:tgtEl>
                                      </p:cBhvr>
                                    </p:animEffect>
                                    <p:set>
                                      <p:cBhvr>
                                        <p:cTn id="99" dur="1" fill="hold">
                                          <p:stCondLst>
                                            <p:cond delay="499"/>
                                          </p:stCondLst>
                                        </p:cTn>
                                        <p:tgtEl>
                                          <p:spTgt spid="2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37"/>
                                        </p:tgtEl>
                                      </p:cBhvr>
                                    </p:animEffect>
                                    <p:set>
                                      <p:cBhvr>
                                        <p:cTn id="102" dur="1" fill="hold">
                                          <p:stCondLst>
                                            <p:cond delay="499"/>
                                          </p:stCondLst>
                                        </p:cTn>
                                        <p:tgtEl>
                                          <p:spTgt spid="37"/>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45"/>
                                        </p:tgtEl>
                                      </p:cBhvr>
                                    </p:animEffect>
                                    <p:set>
                                      <p:cBhvr>
                                        <p:cTn id="105" dur="1" fill="hold">
                                          <p:stCondLst>
                                            <p:cond delay="499"/>
                                          </p:stCondLst>
                                        </p:cTn>
                                        <p:tgtEl>
                                          <p:spTgt spid="45"/>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3"/>
                                        </p:tgtEl>
                                      </p:cBhvr>
                                    </p:animEffect>
                                    <p:set>
                                      <p:cBhvr>
                                        <p:cTn id="108" dur="1" fill="hold">
                                          <p:stCondLst>
                                            <p:cond delay="499"/>
                                          </p:stCondLst>
                                        </p:cTn>
                                        <p:tgtEl>
                                          <p:spTgt spid="73"/>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1"/>
                                        </p:tgtEl>
                                      </p:cBhvr>
                                    </p:animEffect>
                                    <p:set>
                                      <p:cBhvr>
                                        <p:cTn id="111" dur="1" fill="hold">
                                          <p:stCondLst>
                                            <p:cond delay="499"/>
                                          </p:stCondLst>
                                        </p:cTn>
                                        <p:tgtEl>
                                          <p:spTgt spid="11"/>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72"/>
                                        </p:tgtEl>
                                      </p:cBhvr>
                                    </p:animEffect>
                                    <p:set>
                                      <p:cBhvr>
                                        <p:cTn id="114" dur="1" fill="hold">
                                          <p:stCondLst>
                                            <p:cond delay="499"/>
                                          </p:stCondLst>
                                        </p:cTn>
                                        <p:tgtEl>
                                          <p:spTgt spid="72"/>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7"/>
                                        </p:tgtEl>
                                      </p:cBhvr>
                                    </p:animEffect>
                                    <p:set>
                                      <p:cBhvr>
                                        <p:cTn id="117" dur="1" fill="hold">
                                          <p:stCondLst>
                                            <p:cond delay="499"/>
                                          </p:stCondLst>
                                        </p:cTn>
                                        <p:tgtEl>
                                          <p:spTgt spid="47"/>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8"/>
                                        </p:tgtEl>
                                      </p:cBhvr>
                                    </p:animEffect>
                                    <p:set>
                                      <p:cBhvr>
                                        <p:cTn id="120" dur="1" fill="hold">
                                          <p:stCondLst>
                                            <p:cond delay="499"/>
                                          </p:stCondLst>
                                        </p:cTn>
                                        <p:tgtEl>
                                          <p:spTgt spid="48"/>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9"/>
                                        </p:tgtEl>
                                      </p:cBhvr>
                                    </p:animEffect>
                                    <p:set>
                                      <p:cBhvr>
                                        <p:cTn id="123" dur="1" fill="hold">
                                          <p:stCondLst>
                                            <p:cond delay="499"/>
                                          </p:stCondLst>
                                        </p:cTn>
                                        <p:tgtEl>
                                          <p:spTgt spid="49"/>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66"/>
                                        </p:tgtEl>
                                      </p:cBhvr>
                                    </p:animEffect>
                                    <p:set>
                                      <p:cBhvr>
                                        <p:cTn id="126" dur="1" fill="hold">
                                          <p:stCondLst>
                                            <p:cond delay="499"/>
                                          </p:stCondLst>
                                        </p:cTn>
                                        <p:tgtEl>
                                          <p:spTgt spid="66"/>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67"/>
                                        </p:tgtEl>
                                      </p:cBhvr>
                                    </p:animEffect>
                                    <p:set>
                                      <p:cBhvr>
                                        <p:cTn id="129" dur="1" fill="hold">
                                          <p:stCondLst>
                                            <p:cond delay="499"/>
                                          </p:stCondLst>
                                        </p:cTn>
                                        <p:tgtEl>
                                          <p:spTgt spid="6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4"/>
                                        </p:tgtEl>
                                      </p:cBhvr>
                                    </p:animEffect>
                                    <p:set>
                                      <p:cBhvr>
                                        <p:cTn id="132" dur="1" fill="hold">
                                          <p:stCondLst>
                                            <p:cond delay="499"/>
                                          </p:stCondLst>
                                        </p:cTn>
                                        <p:tgtEl>
                                          <p:spTgt spid="44"/>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39"/>
                                        </p:tgtEl>
                                      </p:cBhvr>
                                    </p:animEffect>
                                    <p:set>
                                      <p:cBhvr>
                                        <p:cTn id="135" dur="1" fill="hold">
                                          <p:stCondLst>
                                            <p:cond delay="499"/>
                                          </p:stCondLst>
                                        </p:cTn>
                                        <p:tgtEl>
                                          <p:spTgt spid="39"/>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40"/>
                                        </p:tgtEl>
                                      </p:cBhvr>
                                    </p:animEffect>
                                    <p:set>
                                      <p:cBhvr>
                                        <p:cTn id="138" dur="1" fill="hold">
                                          <p:stCondLst>
                                            <p:cond delay="499"/>
                                          </p:stCondLst>
                                        </p:cTn>
                                        <p:tgtEl>
                                          <p:spTgt spid="40"/>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41"/>
                                        </p:tgtEl>
                                      </p:cBhvr>
                                    </p:animEffect>
                                    <p:set>
                                      <p:cBhvr>
                                        <p:cTn id="141" dur="1" fill="hold">
                                          <p:stCondLst>
                                            <p:cond delay="499"/>
                                          </p:stCondLst>
                                        </p:cTn>
                                        <p:tgtEl>
                                          <p:spTgt spid="41"/>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42"/>
                                        </p:tgtEl>
                                      </p:cBhvr>
                                    </p:animEffect>
                                    <p:set>
                                      <p:cBhvr>
                                        <p:cTn id="144" dur="1" fill="hold">
                                          <p:stCondLst>
                                            <p:cond delay="499"/>
                                          </p:stCondLst>
                                        </p:cTn>
                                        <p:tgtEl>
                                          <p:spTgt spid="42"/>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43"/>
                                        </p:tgtEl>
                                      </p:cBhvr>
                                    </p:animEffect>
                                    <p:set>
                                      <p:cBhvr>
                                        <p:cTn id="147" dur="1" fill="hold">
                                          <p:stCondLst>
                                            <p:cond delay="499"/>
                                          </p:stCondLst>
                                        </p:cTn>
                                        <p:tgtEl>
                                          <p:spTgt spid="43"/>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36"/>
                                        </p:tgtEl>
                                      </p:cBhvr>
                                    </p:animEffect>
                                    <p:set>
                                      <p:cBhvr>
                                        <p:cTn id="150" dur="1" fill="hold">
                                          <p:stCondLst>
                                            <p:cond delay="499"/>
                                          </p:stCondLst>
                                        </p:cTn>
                                        <p:tgtEl>
                                          <p:spTgt spid="36"/>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31"/>
                                        </p:tgtEl>
                                      </p:cBhvr>
                                    </p:animEffect>
                                    <p:set>
                                      <p:cBhvr>
                                        <p:cTn id="153" dur="1" fill="hold">
                                          <p:stCondLst>
                                            <p:cond delay="499"/>
                                          </p:stCondLst>
                                        </p:cTn>
                                        <p:tgtEl>
                                          <p:spTgt spid="31"/>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32"/>
                                        </p:tgtEl>
                                      </p:cBhvr>
                                    </p:animEffect>
                                    <p:set>
                                      <p:cBhvr>
                                        <p:cTn id="156" dur="1" fill="hold">
                                          <p:stCondLst>
                                            <p:cond delay="499"/>
                                          </p:stCondLst>
                                        </p:cTn>
                                        <p:tgtEl>
                                          <p:spTgt spid="32"/>
                                        </p:tgtEl>
                                        <p:attrNameLst>
                                          <p:attrName>style.visibility</p:attrName>
                                        </p:attrNameLst>
                                      </p:cBhvr>
                                      <p:to>
                                        <p:strVal val="hidden"/>
                                      </p:to>
                                    </p:set>
                                  </p:childTnLst>
                                </p:cTn>
                              </p:par>
                              <p:par>
                                <p:cTn id="157" presetID="10" presetClass="exit" presetSubtype="0" fill="hold" nodeType="withEffect">
                                  <p:stCondLst>
                                    <p:cond delay="0"/>
                                  </p:stCondLst>
                                  <p:childTnLst>
                                    <p:animEffect transition="out" filter="fade">
                                      <p:cBhvr>
                                        <p:cTn id="158" dur="500"/>
                                        <p:tgtEl>
                                          <p:spTgt spid="33"/>
                                        </p:tgtEl>
                                      </p:cBhvr>
                                    </p:animEffect>
                                    <p:set>
                                      <p:cBhvr>
                                        <p:cTn id="159" dur="1" fill="hold">
                                          <p:stCondLst>
                                            <p:cond delay="499"/>
                                          </p:stCondLst>
                                        </p:cTn>
                                        <p:tgtEl>
                                          <p:spTgt spid="33"/>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34"/>
                                        </p:tgtEl>
                                      </p:cBhvr>
                                    </p:animEffect>
                                    <p:set>
                                      <p:cBhvr>
                                        <p:cTn id="162" dur="1" fill="hold">
                                          <p:stCondLst>
                                            <p:cond delay="499"/>
                                          </p:stCondLst>
                                        </p:cTn>
                                        <p:tgtEl>
                                          <p:spTgt spid="34"/>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35"/>
                                        </p:tgtEl>
                                      </p:cBhvr>
                                    </p:animEffect>
                                    <p:set>
                                      <p:cBhvr>
                                        <p:cTn id="165" dur="1" fill="hold">
                                          <p:stCondLst>
                                            <p:cond delay="499"/>
                                          </p:stCondLst>
                                        </p:cTn>
                                        <p:tgtEl>
                                          <p:spTgt spid="35"/>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500"/>
                                        <p:tgtEl>
                                          <p:spTgt spid="28"/>
                                        </p:tgtEl>
                                      </p:cBhvr>
                                    </p:animEffect>
                                    <p:set>
                                      <p:cBhvr>
                                        <p:cTn id="168" dur="1" fill="hold">
                                          <p:stCondLst>
                                            <p:cond delay="499"/>
                                          </p:stCondLst>
                                        </p:cTn>
                                        <p:tgtEl>
                                          <p:spTgt spid="28"/>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30"/>
                                        </p:tgtEl>
                                      </p:cBhvr>
                                    </p:animEffect>
                                    <p:set>
                                      <p:cBhvr>
                                        <p:cTn id="171" dur="1" fill="hold">
                                          <p:stCondLst>
                                            <p:cond delay="499"/>
                                          </p:stCondLst>
                                        </p:cTn>
                                        <p:tgtEl>
                                          <p:spTgt spid="3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38"/>
                                        </p:tgtEl>
                                      </p:cBhvr>
                                    </p:animEffect>
                                    <p:set>
                                      <p:cBhvr>
                                        <p:cTn id="174" dur="1" fill="hold">
                                          <p:stCondLst>
                                            <p:cond delay="499"/>
                                          </p:stCondLst>
                                        </p:cTn>
                                        <p:tgtEl>
                                          <p:spTgt spid="38"/>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500"/>
                                        <p:tgtEl>
                                          <p:spTgt spid="46"/>
                                        </p:tgtEl>
                                      </p:cBhvr>
                                    </p:animEffect>
                                    <p:set>
                                      <p:cBhvr>
                                        <p:cTn id="177" dur="1" fill="hold">
                                          <p:stCondLst>
                                            <p:cond delay="499"/>
                                          </p:stCondLst>
                                        </p:cTn>
                                        <p:tgtEl>
                                          <p:spTgt spid="46"/>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500"/>
                                        <p:tgtEl>
                                          <p:spTgt spid="74"/>
                                        </p:tgtEl>
                                      </p:cBhvr>
                                    </p:animEffect>
                                    <p:set>
                                      <p:cBhvr>
                                        <p:cTn id="180" dur="1" fill="hold">
                                          <p:stCondLst>
                                            <p:cond delay="499"/>
                                          </p:stCondLst>
                                        </p:cTn>
                                        <p:tgtEl>
                                          <p:spTgt spid="74"/>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23"/>
                                        </p:tgtEl>
                                      </p:cBhvr>
                                    </p:animEffect>
                                    <p:set>
                                      <p:cBhvr>
                                        <p:cTn id="183" dur="1" fill="hold">
                                          <p:stCondLst>
                                            <p:cond delay="499"/>
                                          </p:stCondLst>
                                        </p:cTn>
                                        <p:tgtEl>
                                          <p:spTgt spid="23"/>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24"/>
                                        </p:tgtEl>
                                      </p:cBhvr>
                                    </p:animEffect>
                                    <p:set>
                                      <p:cBhvr>
                                        <p:cTn id="186" dur="1" fill="hold">
                                          <p:stCondLst>
                                            <p:cond delay="499"/>
                                          </p:stCondLst>
                                        </p:cTn>
                                        <p:tgtEl>
                                          <p:spTgt spid="24"/>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par>
                                <p:cTn id="190" presetID="10" presetClass="exit" presetSubtype="0" fill="hold" nodeType="withEffect">
                                  <p:stCondLst>
                                    <p:cond delay="0"/>
                                  </p:stCondLst>
                                  <p:childTnLst>
                                    <p:animEffect transition="out" filter="fade">
                                      <p:cBhvr>
                                        <p:cTn id="191" dur="500"/>
                                        <p:tgtEl>
                                          <p:spTgt spid="26"/>
                                        </p:tgtEl>
                                      </p:cBhvr>
                                    </p:animEffect>
                                    <p:set>
                                      <p:cBhvr>
                                        <p:cTn id="192" dur="1" fill="hold">
                                          <p:stCondLst>
                                            <p:cond delay="499"/>
                                          </p:stCondLst>
                                        </p:cTn>
                                        <p:tgtEl>
                                          <p:spTgt spid="26"/>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500"/>
                                        <p:tgtEl>
                                          <p:spTgt spid="27"/>
                                        </p:tgtEl>
                                      </p:cBhvr>
                                    </p:animEffect>
                                    <p:set>
                                      <p:cBhvr>
                                        <p:cTn id="195" dur="1" fill="hold">
                                          <p:stCondLst>
                                            <p:cond delay="499"/>
                                          </p:stCondLst>
                                        </p:cTn>
                                        <p:tgtEl>
                                          <p:spTgt spid="27"/>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500"/>
                                        <p:tgtEl>
                                          <p:spTgt spid="12"/>
                                        </p:tgtEl>
                                      </p:cBhvr>
                                    </p:animEffect>
                                    <p:set>
                                      <p:cBhvr>
                                        <p:cTn id="198" dur="1" fill="hold">
                                          <p:stCondLst>
                                            <p:cond delay="499"/>
                                          </p:stCondLst>
                                        </p:cTn>
                                        <p:tgtEl>
                                          <p:spTgt spid="12"/>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20"/>
                                        </p:tgtEl>
                                      </p:cBhvr>
                                    </p:animEffect>
                                    <p:set>
                                      <p:cBhvr>
                                        <p:cTn id="201" dur="1" fill="hold">
                                          <p:stCondLst>
                                            <p:cond delay="499"/>
                                          </p:stCondLst>
                                        </p:cTn>
                                        <p:tgtEl>
                                          <p:spTgt spid="20"/>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nodeType="clickEffect">
                                  <p:stCondLst>
                                    <p:cond delay="0"/>
                                  </p:stCondLst>
                                  <p:childTnLst>
                                    <p:set>
                                      <p:cBhvr>
                                        <p:cTn id="205" dur="1" fill="hold">
                                          <p:stCondLst>
                                            <p:cond delay="0"/>
                                          </p:stCondLst>
                                        </p:cTn>
                                        <p:tgtEl>
                                          <p:spTgt spid="3">
                                            <p:txEl>
                                              <p:pRg st="2" end="2"/>
                                            </p:txEl>
                                          </p:spTgt>
                                        </p:tgtEl>
                                        <p:attrNameLst>
                                          <p:attrName>style.visibility</p:attrName>
                                        </p:attrNameLst>
                                      </p:cBhvr>
                                      <p:to>
                                        <p:strVal val="visible"/>
                                      </p:to>
                                    </p:set>
                                    <p:animEffect transition="in" filter="fade">
                                      <p:cBhvr>
                                        <p:cTn id="20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724400"/>
          </a:xfrm>
        </p:spPr>
        <p:txBody>
          <a:bodyPr/>
          <a:lstStyle/>
          <a:p>
            <a:r>
              <a:rPr lang="en-US" dirty="0"/>
              <a:t>Add the mesh drivers and receivers</a:t>
            </a:r>
          </a:p>
          <a:p>
            <a:pPr lvl="1">
              <a:spcBef>
                <a:spcPts val="0"/>
              </a:spcBef>
            </a:pPr>
            <a:r>
              <a:rPr lang="en-US" dirty="0" err="1"/>
              <a:t>Pr</a:t>
            </a:r>
            <a:r>
              <a:rPr lang="en-US" dirty="0"/>
              <a:t>=processor</a:t>
            </a:r>
          </a:p>
          <a:p>
            <a:pPr lvl="1">
              <a:spcBef>
                <a:spcPts val="0"/>
              </a:spcBef>
            </a:pPr>
            <a:r>
              <a:rPr lang="en-US" dirty="0"/>
              <a:t>Ca=cache</a:t>
            </a:r>
          </a:p>
          <a:p>
            <a:pPr lvl="1">
              <a:spcBef>
                <a:spcPts val="0"/>
              </a:spcBef>
            </a:pPr>
            <a:r>
              <a:rPr lang="en-US" dirty="0"/>
              <a:t>MC=memory controller</a:t>
            </a:r>
          </a:p>
          <a:p>
            <a:pPr lvl="1">
              <a:spcBef>
                <a:spcPts val="0"/>
              </a:spcBef>
            </a:pPr>
            <a:r>
              <a:rPr lang="en-US" dirty="0"/>
              <a:t>Gr=graphics</a:t>
            </a:r>
          </a:p>
          <a:p>
            <a:pPr lvl="1">
              <a:spcBef>
                <a:spcPts val="0"/>
              </a:spcBef>
            </a:pPr>
            <a:r>
              <a:rPr lang="en-US" dirty="0"/>
              <a:t>DD=disk drive controller</a:t>
            </a:r>
          </a:p>
          <a:p>
            <a:pPr lvl="1">
              <a:spcBef>
                <a:spcPts val="0"/>
              </a:spcBef>
            </a:pPr>
            <a:r>
              <a:rPr lang="en-US" dirty="0" err="1"/>
              <a:t>Pr</a:t>
            </a:r>
            <a:r>
              <a:rPr lang="en-US" dirty="0"/>
              <a:t> &amp; Ca might be combined</a:t>
            </a:r>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a:t>Verification Joel Grodstein</a:t>
            </a:r>
            <a:endParaRPr lang="en-US" dirty="0"/>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E7BA-4364-4282-B985-3E768484D35B}"/>
              </a:ext>
            </a:extLst>
          </p:cNvPr>
          <p:cNvSpPr>
            <a:spLocks noGrp="1"/>
          </p:cNvSpPr>
          <p:nvPr>
            <p:ph idx="1"/>
          </p:nvPr>
        </p:nvSpPr>
        <p:spPr>
          <a:xfrm>
            <a:off x="5602055" y="1676400"/>
            <a:ext cx="3308994" cy="4191000"/>
          </a:xfrm>
        </p:spPr>
        <p:txBody>
          <a:bodyPr/>
          <a:lstStyle/>
          <a:p>
            <a:r>
              <a:rPr lang="en-US" dirty="0"/>
              <a:t>When Pr</a:t>
            </a:r>
            <a:r>
              <a:rPr lang="en-US" baseline="-25000" dirty="0"/>
              <a:t>1</a:t>
            </a:r>
            <a:r>
              <a:rPr lang="en-US" dirty="0"/>
              <a:t>, Pr</a:t>
            </a:r>
            <a:r>
              <a:rPr lang="en-US" baseline="-25000" dirty="0"/>
              <a:t>2</a:t>
            </a:r>
            <a:r>
              <a:rPr lang="en-US" dirty="0"/>
              <a:t>, MC</a:t>
            </a:r>
            <a:r>
              <a:rPr lang="en-US" baseline="-25000" dirty="0"/>
              <a:t>1</a:t>
            </a:r>
            <a:r>
              <a:rPr lang="en-US" dirty="0"/>
              <a:t> all interact with Ca</a:t>
            </a:r>
            <a:r>
              <a:rPr lang="en-US" baseline="-25000" dirty="0"/>
              <a:t>1</a:t>
            </a:r>
            <a:r>
              <a:rPr lang="en-US" dirty="0"/>
              <a:t>:</a:t>
            </a:r>
          </a:p>
          <a:p>
            <a:pPr marL="914400" lvl="1" indent="-457200">
              <a:buFont typeface="+mj-lt"/>
              <a:buAutoNum type="arabicPeriod"/>
            </a:pPr>
            <a:r>
              <a:rPr lang="en-US" dirty="0"/>
              <a:t>Pr</a:t>
            </a:r>
            <a:r>
              <a:rPr lang="en-US" baseline="-25000" dirty="0"/>
              <a:t>1</a:t>
            </a:r>
            <a:r>
              <a:rPr lang="en-US" dirty="0"/>
              <a:t> </a:t>
            </a:r>
            <a:r>
              <a:rPr lang="en-US" dirty="0" err="1"/>
              <a:t>wr</a:t>
            </a:r>
            <a:r>
              <a:rPr lang="en-US" dirty="0"/>
              <a:t>-requests L</a:t>
            </a:r>
          </a:p>
          <a:p>
            <a:pPr marL="914400" lvl="1" indent="-457200">
              <a:buFont typeface="+mj-lt"/>
              <a:buAutoNum type="arabicPeriod"/>
            </a:pPr>
            <a:r>
              <a:rPr lang="en-US" dirty="0"/>
              <a:t>Ca</a:t>
            </a:r>
            <a:r>
              <a:rPr lang="en-US" baseline="-25000" dirty="0"/>
              <a:t>1</a:t>
            </a:r>
            <a:r>
              <a:rPr lang="en-US" dirty="0"/>
              <a:t> evicts L, Pr</a:t>
            </a:r>
            <a:r>
              <a:rPr lang="en-US" baseline="-25000" dirty="0"/>
              <a:t>2</a:t>
            </a:r>
            <a:r>
              <a:rPr lang="en-US" dirty="0"/>
              <a:t> </a:t>
            </a:r>
            <a:r>
              <a:rPr lang="en-US" dirty="0" err="1"/>
              <a:t>rd</a:t>
            </a:r>
            <a:r>
              <a:rPr lang="en-US" dirty="0"/>
              <a:t>-req L</a:t>
            </a:r>
          </a:p>
          <a:p>
            <a:pPr marL="914400" lvl="1" indent="-457200">
              <a:buFont typeface="+mj-lt"/>
              <a:buAutoNum type="arabicPeriod"/>
            </a:pPr>
            <a:r>
              <a:rPr lang="en-US" dirty="0"/>
              <a:t>MC</a:t>
            </a:r>
            <a:r>
              <a:rPr lang="en-US" baseline="-25000" dirty="0"/>
              <a:t>1</a:t>
            </a:r>
            <a:r>
              <a:rPr lang="en-US" dirty="0"/>
              <a:t> fills any line</a:t>
            </a:r>
          </a:p>
          <a:p>
            <a:pPr marL="514350" indent="-457200"/>
            <a:r>
              <a:rPr lang="en-US" dirty="0"/>
              <a:t>This exposes Ca</a:t>
            </a:r>
            <a:r>
              <a:rPr lang="en-US" baseline="-25000" dirty="0"/>
              <a:t>1</a:t>
            </a:r>
            <a:r>
              <a:rPr lang="en-US" dirty="0"/>
              <a:t> bug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D5C2927A-557B-4942-910A-6F7003484592}"/>
              </a:ext>
            </a:extLst>
          </p:cNvPr>
          <p:cNvSpPr>
            <a:spLocks noGrp="1"/>
          </p:cNvSpPr>
          <p:nvPr>
            <p:ph type="ftr" sz="quarter" idx="11"/>
          </p:nvPr>
        </p:nvSpPr>
        <p:spPr/>
        <p:txBody>
          <a:bodyPr/>
          <a:lstStyle/>
          <a:p>
            <a:pPr>
              <a:defRPr/>
            </a:pPr>
            <a:r>
              <a:rPr lang="en-US"/>
              <a:t>Verification Joel Grodstein</a:t>
            </a:r>
            <a:endParaRPr lang="en-US" dirty="0"/>
          </a:p>
        </p:txBody>
      </p:sp>
      <p:sp>
        <p:nvSpPr>
          <p:cNvPr id="50" name="TextBox 49">
            <a:extLst>
              <a:ext uri="{FF2B5EF4-FFF2-40B4-BE49-F238E27FC236}">
                <a16:creationId xmlns:a16="http://schemas.microsoft.com/office/drawing/2014/main" id="{D76793BB-5906-4753-BA35-9A01907F4119}"/>
              </a:ext>
            </a:extLst>
          </p:cNvPr>
          <p:cNvSpPr txBox="1"/>
          <p:nvPr/>
        </p:nvSpPr>
        <p:spPr>
          <a:xfrm>
            <a:off x="722868"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00</a:t>
            </a:r>
          </a:p>
        </p:txBody>
      </p:sp>
      <p:sp>
        <p:nvSpPr>
          <p:cNvPr id="51" name="TextBox 50">
            <a:extLst>
              <a:ext uri="{FF2B5EF4-FFF2-40B4-BE49-F238E27FC236}">
                <a16:creationId xmlns:a16="http://schemas.microsoft.com/office/drawing/2014/main" id="{B4AD15FE-8FA6-4C64-B7D8-87BBFE43C619}"/>
              </a:ext>
            </a:extLst>
          </p:cNvPr>
          <p:cNvSpPr txBox="1"/>
          <p:nvPr/>
        </p:nvSpPr>
        <p:spPr>
          <a:xfrm>
            <a:off x="20617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01</a:t>
            </a:r>
          </a:p>
        </p:txBody>
      </p:sp>
      <p:sp>
        <p:nvSpPr>
          <p:cNvPr id="52" name="TextBox 51">
            <a:extLst>
              <a:ext uri="{FF2B5EF4-FFF2-40B4-BE49-F238E27FC236}">
                <a16:creationId xmlns:a16="http://schemas.microsoft.com/office/drawing/2014/main" id="{CE502B6A-CA17-481A-B5DD-A46A9EB96609}"/>
              </a:ext>
            </a:extLst>
          </p:cNvPr>
          <p:cNvSpPr txBox="1"/>
          <p:nvPr/>
        </p:nvSpPr>
        <p:spPr>
          <a:xfrm>
            <a:off x="34333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02</a:t>
            </a:r>
          </a:p>
        </p:txBody>
      </p:sp>
      <p:sp>
        <p:nvSpPr>
          <p:cNvPr id="53" name="TextBox 52">
            <a:extLst>
              <a:ext uri="{FF2B5EF4-FFF2-40B4-BE49-F238E27FC236}">
                <a16:creationId xmlns:a16="http://schemas.microsoft.com/office/drawing/2014/main" id="{C9A64B28-6044-41CB-903A-A9E1E597F0E1}"/>
              </a:ext>
            </a:extLst>
          </p:cNvPr>
          <p:cNvSpPr txBox="1"/>
          <p:nvPr/>
        </p:nvSpPr>
        <p:spPr>
          <a:xfrm>
            <a:off x="4804954" y="4979465"/>
            <a:ext cx="574765" cy="461665"/>
          </a:xfrm>
          <a:prstGeom prst="rect">
            <a:avLst/>
          </a:prstGeom>
          <a:solidFill>
            <a:schemeClr val="bg1"/>
          </a:solidFill>
          <a:ln w="19050">
            <a:solidFill>
              <a:schemeClr val="tx1"/>
            </a:solidFill>
          </a:ln>
        </p:spPr>
        <p:txBody>
          <a:bodyPr wrap="square" rtlCol="0">
            <a:spAutoFit/>
          </a:bodyPr>
          <a:lstStyle/>
          <a:p>
            <a:pPr algn="ctr"/>
            <a:r>
              <a:rPr lang="en-US" dirty="0"/>
              <a:t>03</a:t>
            </a:r>
          </a:p>
        </p:txBody>
      </p:sp>
      <p:sp>
        <p:nvSpPr>
          <p:cNvPr id="54" name="TextBox 53">
            <a:extLst>
              <a:ext uri="{FF2B5EF4-FFF2-40B4-BE49-F238E27FC236}">
                <a16:creationId xmlns:a16="http://schemas.microsoft.com/office/drawing/2014/main" id="{B5749615-6DF7-4C81-A4E4-514E5E2AEE96}"/>
              </a:ext>
            </a:extLst>
          </p:cNvPr>
          <p:cNvSpPr txBox="1"/>
          <p:nvPr/>
        </p:nvSpPr>
        <p:spPr>
          <a:xfrm>
            <a:off x="727220"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10</a:t>
            </a:r>
          </a:p>
        </p:txBody>
      </p:sp>
      <p:sp>
        <p:nvSpPr>
          <p:cNvPr id="55" name="TextBox 54">
            <a:extLst>
              <a:ext uri="{FF2B5EF4-FFF2-40B4-BE49-F238E27FC236}">
                <a16:creationId xmlns:a16="http://schemas.microsoft.com/office/drawing/2014/main" id="{81A737CB-3B7D-4245-9ACF-EF1A3F920698}"/>
              </a:ext>
            </a:extLst>
          </p:cNvPr>
          <p:cNvSpPr txBox="1"/>
          <p:nvPr/>
        </p:nvSpPr>
        <p:spPr>
          <a:xfrm>
            <a:off x="20661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11</a:t>
            </a:r>
          </a:p>
        </p:txBody>
      </p:sp>
      <p:sp>
        <p:nvSpPr>
          <p:cNvPr id="56" name="TextBox 55">
            <a:extLst>
              <a:ext uri="{FF2B5EF4-FFF2-40B4-BE49-F238E27FC236}">
                <a16:creationId xmlns:a16="http://schemas.microsoft.com/office/drawing/2014/main" id="{64C59939-2905-468C-840B-C77C9341C80B}"/>
              </a:ext>
            </a:extLst>
          </p:cNvPr>
          <p:cNvSpPr txBox="1"/>
          <p:nvPr/>
        </p:nvSpPr>
        <p:spPr>
          <a:xfrm>
            <a:off x="34377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12</a:t>
            </a:r>
          </a:p>
        </p:txBody>
      </p:sp>
      <p:sp>
        <p:nvSpPr>
          <p:cNvPr id="57" name="TextBox 56">
            <a:extLst>
              <a:ext uri="{FF2B5EF4-FFF2-40B4-BE49-F238E27FC236}">
                <a16:creationId xmlns:a16="http://schemas.microsoft.com/office/drawing/2014/main" id="{ACC03248-DEEB-4DB1-A259-CA861BCCDA41}"/>
              </a:ext>
            </a:extLst>
          </p:cNvPr>
          <p:cNvSpPr txBox="1"/>
          <p:nvPr/>
        </p:nvSpPr>
        <p:spPr>
          <a:xfrm>
            <a:off x="4809306" y="3881735"/>
            <a:ext cx="574765" cy="461665"/>
          </a:xfrm>
          <a:prstGeom prst="rect">
            <a:avLst/>
          </a:prstGeom>
          <a:solidFill>
            <a:schemeClr val="bg1"/>
          </a:solidFill>
          <a:ln w="19050">
            <a:solidFill>
              <a:schemeClr val="tx1"/>
            </a:solidFill>
          </a:ln>
        </p:spPr>
        <p:txBody>
          <a:bodyPr wrap="square" rtlCol="0">
            <a:spAutoFit/>
          </a:bodyPr>
          <a:lstStyle/>
          <a:p>
            <a:pPr algn="ctr"/>
            <a:r>
              <a:rPr lang="en-US" dirty="0"/>
              <a:t>13</a:t>
            </a:r>
          </a:p>
        </p:txBody>
      </p:sp>
      <p:sp>
        <p:nvSpPr>
          <p:cNvPr id="58" name="TextBox 57">
            <a:extLst>
              <a:ext uri="{FF2B5EF4-FFF2-40B4-BE49-F238E27FC236}">
                <a16:creationId xmlns:a16="http://schemas.microsoft.com/office/drawing/2014/main" id="{626256D1-2E91-4CBF-B308-2BFCF9469FDF}"/>
              </a:ext>
            </a:extLst>
          </p:cNvPr>
          <p:cNvSpPr txBox="1"/>
          <p:nvPr/>
        </p:nvSpPr>
        <p:spPr>
          <a:xfrm>
            <a:off x="718514"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20</a:t>
            </a:r>
          </a:p>
        </p:txBody>
      </p:sp>
      <p:sp>
        <p:nvSpPr>
          <p:cNvPr id="59" name="TextBox 58">
            <a:extLst>
              <a:ext uri="{FF2B5EF4-FFF2-40B4-BE49-F238E27FC236}">
                <a16:creationId xmlns:a16="http://schemas.microsoft.com/office/drawing/2014/main" id="{5355E3A6-AA7C-4617-BC64-AA4A35E9002D}"/>
              </a:ext>
            </a:extLst>
          </p:cNvPr>
          <p:cNvSpPr txBox="1"/>
          <p:nvPr/>
        </p:nvSpPr>
        <p:spPr>
          <a:xfrm>
            <a:off x="20574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21</a:t>
            </a:r>
          </a:p>
        </p:txBody>
      </p:sp>
      <p:sp>
        <p:nvSpPr>
          <p:cNvPr id="60" name="TextBox 59">
            <a:extLst>
              <a:ext uri="{FF2B5EF4-FFF2-40B4-BE49-F238E27FC236}">
                <a16:creationId xmlns:a16="http://schemas.microsoft.com/office/drawing/2014/main" id="{5A19351E-C095-44DE-9828-0BE3E5C05C26}"/>
              </a:ext>
            </a:extLst>
          </p:cNvPr>
          <p:cNvSpPr txBox="1"/>
          <p:nvPr/>
        </p:nvSpPr>
        <p:spPr>
          <a:xfrm>
            <a:off x="34290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22</a:t>
            </a:r>
          </a:p>
        </p:txBody>
      </p:sp>
      <p:sp>
        <p:nvSpPr>
          <p:cNvPr id="61" name="TextBox 60">
            <a:extLst>
              <a:ext uri="{FF2B5EF4-FFF2-40B4-BE49-F238E27FC236}">
                <a16:creationId xmlns:a16="http://schemas.microsoft.com/office/drawing/2014/main" id="{7D429B11-2212-445F-A672-10372C68A054}"/>
              </a:ext>
            </a:extLst>
          </p:cNvPr>
          <p:cNvSpPr txBox="1"/>
          <p:nvPr/>
        </p:nvSpPr>
        <p:spPr>
          <a:xfrm>
            <a:off x="4800600" y="2746996"/>
            <a:ext cx="574765" cy="461665"/>
          </a:xfrm>
          <a:prstGeom prst="rect">
            <a:avLst/>
          </a:prstGeom>
          <a:solidFill>
            <a:schemeClr val="bg1"/>
          </a:solidFill>
          <a:ln w="19050">
            <a:solidFill>
              <a:schemeClr val="tx1"/>
            </a:solidFill>
          </a:ln>
        </p:spPr>
        <p:txBody>
          <a:bodyPr wrap="square" rtlCol="0">
            <a:spAutoFit/>
          </a:bodyPr>
          <a:lstStyle/>
          <a:p>
            <a:pPr algn="ctr"/>
            <a:r>
              <a:rPr lang="en-US" dirty="0"/>
              <a:t>23</a:t>
            </a:r>
          </a:p>
        </p:txBody>
      </p:sp>
      <p:sp>
        <p:nvSpPr>
          <p:cNvPr id="62" name="TextBox 61">
            <a:extLst>
              <a:ext uri="{FF2B5EF4-FFF2-40B4-BE49-F238E27FC236}">
                <a16:creationId xmlns:a16="http://schemas.microsoft.com/office/drawing/2014/main" id="{F2BA8546-6BAF-4D13-800D-6E65D6C601CB}"/>
              </a:ext>
            </a:extLst>
          </p:cNvPr>
          <p:cNvSpPr txBox="1"/>
          <p:nvPr/>
        </p:nvSpPr>
        <p:spPr>
          <a:xfrm>
            <a:off x="727218"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30</a:t>
            </a:r>
          </a:p>
        </p:txBody>
      </p:sp>
      <p:sp>
        <p:nvSpPr>
          <p:cNvPr id="63" name="TextBox 62">
            <a:extLst>
              <a:ext uri="{FF2B5EF4-FFF2-40B4-BE49-F238E27FC236}">
                <a16:creationId xmlns:a16="http://schemas.microsoft.com/office/drawing/2014/main" id="{3528B43B-5640-4DA4-9D98-EC364A0275CC}"/>
              </a:ext>
            </a:extLst>
          </p:cNvPr>
          <p:cNvSpPr txBox="1"/>
          <p:nvPr/>
        </p:nvSpPr>
        <p:spPr>
          <a:xfrm>
            <a:off x="20661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31</a:t>
            </a:r>
          </a:p>
        </p:txBody>
      </p:sp>
      <p:sp>
        <p:nvSpPr>
          <p:cNvPr id="64" name="TextBox 63">
            <a:extLst>
              <a:ext uri="{FF2B5EF4-FFF2-40B4-BE49-F238E27FC236}">
                <a16:creationId xmlns:a16="http://schemas.microsoft.com/office/drawing/2014/main" id="{6AD342C2-7480-44C8-97A2-8773DBDB9AB9}"/>
              </a:ext>
            </a:extLst>
          </p:cNvPr>
          <p:cNvSpPr txBox="1"/>
          <p:nvPr/>
        </p:nvSpPr>
        <p:spPr>
          <a:xfrm>
            <a:off x="34377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32</a:t>
            </a:r>
          </a:p>
        </p:txBody>
      </p:sp>
      <p:sp>
        <p:nvSpPr>
          <p:cNvPr id="65" name="TextBox 64">
            <a:extLst>
              <a:ext uri="{FF2B5EF4-FFF2-40B4-BE49-F238E27FC236}">
                <a16:creationId xmlns:a16="http://schemas.microsoft.com/office/drawing/2014/main" id="{B871EE04-4A34-474F-A862-DEB4B42A17BA}"/>
              </a:ext>
            </a:extLst>
          </p:cNvPr>
          <p:cNvSpPr txBox="1"/>
          <p:nvPr/>
        </p:nvSpPr>
        <p:spPr>
          <a:xfrm>
            <a:off x="4809304" y="1714588"/>
            <a:ext cx="574765" cy="461665"/>
          </a:xfrm>
          <a:prstGeom prst="rect">
            <a:avLst/>
          </a:prstGeom>
          <a:solidFill>
            <a:schemeClr val="bg1"/>
          </a:solidFill>
          <a:ln w="19050">
            <a:solidFill>
              <a:schemeClr val="tx1"/>
            </a:solidFill>
          </a:ln>
        </p:spPr>
        <p:txBody>
          <a:bodyPr wrap="square" rtlCol="0">
            <a:spAutoFit/>
          </a:bodyPr>
          <a:lstStyle/>
          <a:p>
            <a:pPr algn="ctr"/>
            <a:r>
              <a:rPr lang="en-US" dirty="0"/>
              <a:t>33</a:t>
            </a:r>
          </a:p>
        </p:txBody>
      </p:sp>
      <p:sp>
        <p:nvSpPr>
          <p:cNvPr id="85" name="TextBox 84">
            <a:extLst>
              <a:ext uri="{FF2B5EF4-FFF2-40B4-BE49-F238E27FC236}">
                <a16:creationId xmlns:a16="http://schemas.microsoft.com/office/drawing/2014/main" id="{882A01DC-59CF-4029-84FD-5A5DB0549A0C}"/>
              </a:ext>
            </a:extLst>
          </p:cNvPr>
          <p:cNvSpPr txBox="1"/>
          <p:nvPr/>
        </p:nvSpPr>
        <p:spPr>
          <a:xfrm>
            <a:off x="187235" y="1290935"/>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7" name="Straight Arrow Connector 86">
            <a:extLst>
              <a:ext uri="{FF2B5EF4-FFF2-40B4-BE49-F238E27FC236}">
                <a16:creationId xmlns:a16="http://schemas.microsoft.com/office/drawing/2014/main" id="{56435D75-2902-477E-B110-8B162C7E1570}"/>
              </a:ext>
            </a:extLst>
          </p:cNvPr>
          <p:cNvCxnSpPr/>
          <p:nvPr/>
        </p:nvCxnSpPr>
        <p:spPr>
          <a:xfrm>
            <a:off x="609600"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24487335-03AF-4AD7-A2AE-A3A93F4E3667}"/>
              </a:ext>
            </a:extLst>
          </p:cNvPr>
          <p:cNvSpPr txBox="1"/>
          <p:nvPr/>
        </p:nvSpPr>
        <p:spPr>
          <a:xfrm>
            <a:off x="187235" y="2308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89" name="Straight Arrow Connector 88">
            <a:extLst>
              <a:ext uri="{FF2B5EF4-FFF2-40B4-BE49-F238E27FC236}">
                <a16:creationId xmlns:a16="http://schemas.microsoft.com/office/drawing/2014/main" id="{2F274E91-63A1-425A-B2F4-47B8FB150B6E}"/>
              </a:ext>
            </a:extLst>
          </p:cNvPr>
          <p:cNvCxnSpPr/>
          <p:nvPr/>
        </p:nvCxnSpPr>
        <p:spPr>
          <a:xfrm>
            <a:off x="609600"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C659384-7566-42A6-9581-361C258A5C0D}"/>
              </a:ext>
            </a:extLst>
          </p:cNvPr>
          <p:cNvSpPr txBox="1"/>
          <p:nvPr/>
        </p:nvSpPr>
        <p:spPr>
          <a:xfrm>
            <a:off x="187235" y="3429000"/>
            <a:ext cx="574765" cy="461665"/>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1" name="Straight Arrow Connector 90">
            <a:extLst>
              <a:ext uri="{FF2B5EF4-FFF2-40B4-BE49-F238E27FC236}">
                <a16:creationId xmlns:a16="http://schemas.microsoft.com/office/drawing/2014/main" id="{898C75C4-07FF-4028-B86F-FD4FC7D9BC6C}"/>
              </a:ext>
            </a:extLst>
          </p:cNvPr>
          <p:cNvCxnSpPr/>
          <p:nvPr/>
        </p:nvCxnSpPr>
        <p:spPr>
          <a:xfrm>
            <a:off x="609600"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C158D57-5E95-4ADF-8A4F-84BB143E1A6F}"/>
              </a:ext>
            </a:extLst>
          </p:cNvPr>
          <p:cNvSpPr txBox="1"/>
          <p:nvPr/>
        </p:nvSpPr>
        <p:spPr>
          <a:xfrm>
            <a:off x="147781" y="4539827"/>
            <a:ext cx="623455" cy="466283"/>
          </a:xfrm>
          <a:prstGeom prst="rect">
            <a:avLst/>
          </a:prstGeom>
          <a:noFill/>
          <a:ln w="19050">
            <a:noFill/>
          </a:ln>
        </p:spPr>
        <p:txBody>
          <a:bodyPr wrap="square" rtlCol="0">
            <a:spAutoFit/>
          </a:bodyPr>
          <a:lstStyle/>
          <a:p>
            <a:pPr algn="ctr"/>
            <a:r>
              <a:rPr lang="en-US" dirty="0">
                <a:solidFill>
                  <a:schemeClr val="accent2"/>
                </a:solidFill>
              </a:rPr>
              <a:t>Ca</a:t>
            </a:r>
          </a:p>
        </p:txBody>
      </p:sp>
      <p:cxnSp>
        <p:nvCxnSpPr>
          <p:cNvPr id="93" name="Straight Arrow Connector 92">
            <a:extLst>
              <a:ext uri="{FF2B5EF4-FFF2-40B4-BE49-F238E27FC236}">
                <a16:creationId xmlns:a16="http://schemas.microsoft.com/office/drawing/2014/main" id="{F41D5370-91E9-4C9E-83FB-68BA8262D336}"/>
              </a:ext>
            </a:extLst>
          </p:cNvPr>
          <p:cNvCxnSpPr/>
          <p:nvPr/>
        </p:nvCxnSpPr>
        <p:spPr>
          <a:xfrm>
            <a:off x="609600"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96207182-2917-4248-A2E3-A9CB9E764369}"/>
              </a:ext>
            </a:extLst>
          </p:cNvPr>
          <p:cNvSpPr txBox="1"/>
          <p:nvPr/>
        </p:nvSpPr>
        <p:spPr>
          <a:xfrm>
            <a:off x="1521891" y="1290935"/>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7" name="Straight Arrow Connector 96">
            <a:extLst>
              <a:ext uri="{FF2B5EF4-FFF2-40B4-BE49-F238E27FC236}">
                <a16:creationId xmlns:a16="http://schemas.microsoft.com/office/drawing/2014/main" id="{CA09DC52-156F-4E2A-A8E0-979B8AC10808}"/>
              </a:ext>
            </a:extLst>
          </p:cNvPr>
          <p:cNvCxnSpPr/>
          <p:nvPr/>
        </p:nvCxnSpPr>
        <p:spPr>
          <a:xfrm>
            <a:off x="1944256" y="163076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448FD5-4EE4-427C-B116-01121599DC81}"/>
              </a:ext>
            </a:extLst>
          </p:cNvPr>
          <p:cNvSpPr txBox="1"/>
          <p:nvPr/>
        </p:nvSpPr>
        <p:spPr>
          <a:xfrm>
            <a:off x="1521891" y="2308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99" name="Straight Arrow Connector 98">
            <a:extLst>
              <a:ext uri="{FF2B5EF4-FFF2-40B4-BE49-F238E27FC236}">
                <a16:creationId xmlns:a16="http://schemas.microsoft.com/office/drawing/2014/main" id="{CBFF0469-4236-4B95-8BD4-2A3938BFF6BD}"/>
              </a:ext>
            </a:extLst>
          </p:cNvPr>
          <p:cNvCxnSpPr/>
          <p:nvPr/>
        </p:nvCxnSpPr>
        <p:spPr>
          <a:xfrm>
            <a:off x="1944256" y="2647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6951DD95-F66D-433A-988B-BF8A2684BFA0}"/>
              </a:ext>
            </a:extLst>
          </p:cNvPr>
          <p:cNvSpPr txBox="1"/>
          <p:nvPr/>
        </p:nvSpPr>
        <p:spPr>
          <a:xfrm>
            <a:off x="1521891" y="3429000"/>
            <a:ext cx="574765" cy="461665"/>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1" name="Straight Arrow Connector 100">
            <a:extLst>
              <a:ext uri="{FF2B5EF4-FFF2-40B4-BE49-F238E27FC236}">
                <a16:creationId xmlns:a16="http://schemas.microsoft.com/office/drawing/2014/main" id="{5E219076-CD98-4066-B115-DD102A9C3240}"/>
              </a:ext>
            </a:extLst>
          </p:cNvPr>
          <p:cNvCxnSpPr/>
          <p:nvPr/>
        </p:nvCxnSpPr>
        <p:spPr>
          <a:xfrm>
            <a:off x="1944256" y="37688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06B0F48D-2D2D-4F73-9CC2-A8CC3C500760}"/>
              </a:ext>
            </a:extLst>
          </p:cNvPr>
          <p:cNvSpPr txBox="1"/>
          <p:nvPr/>
        </p:nvSpPr>
        <p:spPr>
          <a:xfrm>
            <a:off x="1482437" y="4539827"/>
            <a:ext cx="623455" cy="466283"/>
          </a:xfrm>
          <a:prstGeom prst="rect">
            <a:avLst/>
          </a:prstGeom>
          <a:noFill/>
          <a:ln w="19050">
            <a:noFill/>
          </a:ln>
        </p:spPr>
        <p:txBody>
          <a:bodyPr wrap="square" rtlCol="0">
            <a:spAutoFit/>
          </a:bodyPr>
          <a:lstStyle/>
          <a:p>
            <a:pPr algn="ctr"/>
            <a:r>
              <a:rPr lang="en-US" dirty="0" err="1">
                <a:solidFill>
                  <a:schemeClr val="accent2"/>
                </a:solidFill>
              </a:rPr>
              <a:t>Pr</a:t>
            </a:r>
            <a:endParaRPr lang="en-US" dirty="0">
              <a:solidFill>
                <a:schemeClr val="accent2"/>
              </a:solidFill>
            </a:endParaRPr>
          </a:p>
        </p:txBody>
      </p:sp>
      <p:cxnSp>
        <p:nvCxnSpPr>
          <p:cNvPr id="103" name="Straight Arrow Connector 102">
            <a:extLst>
              <a:ext uri="{FF2B5EF4-FFF2-40B4-BE49-F238E27FC236}">
                <a16:creationId xmlns:a16="http://schemas.microsoft.com/office/drawing/2014/main" id="{11DF8B33-3551-4F0A-920A-399AF7BD6650}"/>
              </a:ext>
            </a:extLst>
          </p:cNvPr>
          <p:cNvCxnSpPr/>
          <p:nvPr/>
        </p:nvCxnSpPr>
        <p:spPr>
          <a:xfrm>
            <a:off x="1944256" y="48576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B23216-63D5-41BE-8B76-018886F5A9D0}"/>
              </a:ext>
            </a:extLst>
          </p:cNvPr>
          <p:cNvSpPr txBox="1"/>
          <p:nvPr/>
        </p:nvSpPr>
        <p:spPr>
          <a:xfrm>
            <a:off x="2808587" y="1295400"/>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5" name="Straight Arrow Connector 104">
            <a:extLst>
              <a:ext uri="{FF2B5EF4-FFF2-40B4-BE49-F238E27FC236}">
                <a16:creationId xmlns:a16="http://schemas.microsoft.com/office/drawing/2014/main" id="{575D38A9-A414-4E1C-BF44-F560E25D01E9}"/>
              </a:ext>
            </a:extLst>
          </p:cNvPr>
          <p:cNvCxnSpPr/>
          <p:nvPr/>
        </p:nvCxnSpPr>
        <p:spPr>
          <a:xfrm>
            <a:off x="3352800"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A121591-E3B9-4233-B948-76EA43647B9E}"/>
              </a:ext>
            </a:extLst>
          </p:cNvPr>
          <p:cNvSpPr txBox="1"/>
          <p:nvPr/>
        </p:nvSpPr>
        <p:spPr>
          <a:xfrm>
            <a:off x="2808587" y="2312465"/>
            <a:ext cx="696613" cy="461665"/>
          </a:xfrm>
          <a:prstGeom prst="rect">
            <a:avLst/>
          </a:prstGeom>
          <a:noFill/>
          <a:ln w="19050">
            <a:noFill/>
          </a:ln>
        </p:spPr>
        <p:txBody>
          <a:bodyPr wrap="square" rtlCol="0">
            <a:spAutoFit/>
          </a:bodyPr>
          <a:lstStyle/>
          <a:p>
            <a:pPr algn="ctr"/>
            <a:r>
              <a:rPr lang="en-US" dirty="0">
                <a:solidFill>
                  <a:schemeClr val="accent2"/>
                </a:solidFill>
              </a:rPr>
              <a:t>MC</a:t>
            </a:r>
          </a:p>
        </p:txBody>
      </p:sp>
      <p:cxnSp>
        <p:nvCxnSpPr>
          <p:cNvPr id="107" name="Straight Arrow Connector 106">
            <a:extLst>
              <a:ext uri="{FF2B5EF4-FFF2-40B4-BE49-F238E27FC236}">
                <a16:creationId xmlns:a16="http://schemas.microsoft.com/office/drawing/2014/main" id="{38DA875A-85CC-4B80-A371-3DE9B5E84F0D}"/>
              </a:ext>
            </a:extLst>
          </p:cNvPr>
          <p:cNvCxnSpPr/>
          <p:nvPr/>
        </p:nvCxnSpPr>
        <p:spPr>
          <a:xfrm>
            <a:off x="3352800"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F3A45D1-9A80-415A-A279-342F35FB06AB}"/>
              </a:ext>
            </a:extLst>
          </p:cNvPr>
          <p:cNvSpPr txBox="1"/>
          <p:nvPr/>
        </p:nvSpPr>
        <p:spPr>
          <a:xfrm>
            <a:off x="2930435" y="3433465"/>
            <a:ext cx="574765" cy="461665"/>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09" name="Straight Arrow Connector 108">
            <a:extLst>
              <a:ext uri="{FF2B5EF4-FFF2-40B4-BE49-F238E27FC236}">
                <a16:creationId xmlns:a16="http://schemas.microsoft.com/office/drawing/2014/main" id="{76D638B5-358C-48B8-BC7B-22620A82813D}"/>
              </a:ext>
            </a:extLst>
          </p:cNvPr>
          <p:cNvCxnSpPr/>
          <p:nvPr/>
        </p:nvCxnSpPr>
        <p:spPr>
          <a:xfrm>
            <a:off x="3352800"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433AC40-053B-4F27-9649-D2A83F830603}"/>
              </a:ext>
            </a:extLst>
          </p:cNvPr>
          <p:cNvSpPr txBox="1"/>
          <p:nvPr/>
        </p:nvSpPr>
        <p:spPr>
          <a:xfrm>
            <a:off x="2890981" y="4544292"/>
            <a:ext cx="623455" cy="466283"/>
          </a:xfrm>
          <a:prstGeom prst="rect">
            <a:avLst/>
          </a:prstGeom>
          <a:noFill/>
          <a:ln w="19050">
            <a:noFill/>
          </a:ln>
        </p:spPr>
        <p:txBody>
          <a:bodyPr wrap="square" rtlCol="0">
            <a:spAutoFit/>
          </a:bodyPr>
          <a:lstStyle/>
          <a:p>
            <a:pPr algn="ctr"/>
            <a:r>
              <a:rPr lang="en-US" dirty="0">
                <a:solidFill>
                  <a:schemeClr val="accent2"/>
                </a:solidFill>
              </a:rPr>
              <a:t>IO</a:t>
            </a:r>
          </a:p>
        </p:txBody>
      </p:sp>
      <p:cxnSp>
        <p:nvCxnSpPr>
          <p:cNvPr id="111" name="Straight Arrow Connector 110">
            <a:extLst>
              <a:ext uri="{FF2B5EF4-FFF2-40B4-BE49-F238E27FC236}">
                <a16:creationId xmlns:a16="http://schemas.microsoft.com/office/drawing/2014/main" id="{1E9436FF-3F81-4F00-B38E-163EB5BDFC07}"/>
              </a:ext>
            </a:extLst>
          </p:cNvPr>
          <p:cNvCxnSpPr/>
          <p:nvPr/>
        </p:nvCxnSpPr>
        <p:spPr>
          <a:xfrm>
            <a:off x="3352800"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93F07625-D74B-42C3-94C4-F6A6C6D043AC}"/>
              </a:ext>
            </a:extLst>
          </p:cNvPr>
          <p:cNvSpPr txBox="1"/>
          <p:nvPr/>
        </p:nvSpPr>
        <p:spPr>
          <a:xfrm>
            <a:off x="4230454" y="1295400"/>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3" name="Straight Arrow Connector 112">
            <a:extLst>
              <a:ext uri="{FF2B5EF4-FFF2-40B4-BE49-F238E27FC236}">
                <a16:creationId xmlns:a16="http://schemas.microsoft.com/office/drawing/2014/main" id="{DE63F094-F76B-4BED-9517-50C8C2741D7B}"/>
              </a:ext>
            </a:extLst>
          </p:cNvPr>
          <p:cNvCxnSpPr/>
          <p:nvPr/>
        </p:nvCxnSpPr>
        <p:spPr>
          <a:xfrm>
            <a:off x="4652819" y="1635227"/>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3BE0496F-4140-441A-B196-60B7F5BF3DD5}"/>
              </a:ext>
            </a:extLst>
          </p:cNvPr>
          <p:cNvSpPr txBox="1"/>
          <p:nvPr/>
        </p:nvSpPr>
        <p:spPr>
          <a:xfrm>
            <a:off x="4230454" y="2312465"/>
            <a:ext cx="574765" cy="461665"/>
          </a:xfrm>
          <a:prstGeom prst="rect">
            <a:avLst/>
          </a:prstGeom>
          <a:noFill/>
          <a:ln w="19050">
            <a:noFill/>
          </a:ln>
        </p:spPr>
        <p:txBody>
          <a:bodyPr wrap="square" rtlCol="0">
            <a:spAutoFit/>
          </a:bodyPr>
          <a:lstStyle/>
          <a:p>
            <a:pPr algn="ctr"/>
            <a:r>
              <a:rPr lang="en-US" dirty="0">
                <a:solidFill>
                  <a:schemeClr val="accent2"/>
                </a:solidFill>
              </a:rPr>
              <a:t>Gr</a:t>
            </a:r>
          </a:p>
        </p:txBody>
      </p:sp>
      <p:cxnSp>
        <p:nvCxnSpPr>
          <p:cNvPr id="115" name="Straight Arrow Connector 114">
            <a:extLst>
              <a:ext uri="{FF2B5EF4-FFF2-40B4-BE49-F238E27FC236}">
                <a16:creationId xmlns:a16="http://schemas.microsoft.com/office/drawing/2014/main" id="{EDC6150C-488C-4F6C-B7B9-41EDE2AAED4D}"/>
              </a:ext>
            </a:extLst>
          </p:cNvPr>
          <p:cNvCxnSpPr/>
          <p:nvPr/>
        </p:nvCxnSpPr>
        <p:spPr>
          <a:xfrm>
            <a:off x="4652819" y="2652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3BC219C-BA79-4AD6-9F9F-D3D813A28CA6}"/>
              </a:ext>
            </a:extLst>
          </p:cNvPr>
          <p:cNvSpPr txBox="1"/>
          <p:nvPr/>
        </p:nvSpPr>
        <p:spPr>
          <a:xfrm>
            <a:off x="4097378" y="3433465"/>
            <a:ext cx="707842"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7" name="Straight Arrow Connector 116">
            <a:extLst>
              <a:ext uri="{FF2B5EF4-FFF2-40B4-BE49-F238E27FC236}">
                <a16:creationId xmlns:a16="http://schemas.microsoft.com/office/drawing/2014/main" id="{897B6FCD-6093-422C-9434-0FE89AD842A6}"/>
              </a:ext>
            </a:extLst>
          </p:cNvPr>
          <p:cNvCxnSpPr/>
          <p:nvPr/>
        </p:nvCxnSpPr>
        <p:spPr>
          <a:xfrm>
            <a:off x="4652819" y="37732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76FF30D-EB0E-4CD9-B951-28D2407D60C4}"/>
              </a:ext>
            </a:extLst>
          </p:cNvPr>
          <p:cNvSpPr txBox="1"/>
          <p:nvPr/>
        </p:nvSpPr>
        <p:spPr>
          <a:xfrm>
            <a:off x="4174836" y="4544292"/>
            <a:ext cx="639619" cy="461665"/>
          </a:xfrm>
          <a:prstGeom prst="rect">
            <a:avLst/>
          </a:prstGeom>
          <a:noFill/>
          <a:ln w="19050">
            <a:noFill/>
          </a:ln>
        </p:spPr>
        <p:txBody>
          <a:bodyPr wrap="square" rtlCol="0">
            <a:spAutoFit/>
          </a:bodyPr>
          <a:lstStyle/>
          <a:p>
            <a:pPr algn="ctr"/>
            <a:r>
              <a:rPr lang="en-US" dirty="0">
                <a:solidFill>
                  <a:schemeClr val="accent2"/>
                </a:solidFill>
              </a:rPr>
              <a:t>DD</a:t>
            </a:r>
          </a:p>
        </p:txBody>
      </p:sp>
      <p:cxnSp>
        <p:nvCxnSpPr>
          <p:cNvPr id="119" name="Straight Arrow Connector 118">
            <a:extLst>
              <a:ext uri="{FF2B5EF4-FFF2-40B4-BE49-F238E27FC236}">
                <a16:creationId xmlns:a16="http://schemas.microsoft.com/office/drawing/2014/main" id="{5250444C-C7C0-4006-B80D-044D9E97ADA9}"/>
              </a:ext>
            </a:extLst>
          </p:cNvPr>
          <p:cNvCxnSpPr/>
          <p:nvPr/>
        </p:nvCxnSpPr>
        <p:spPr>
          <a:xfrm>
            <a:off x="4652819" y="4862092"/>
            <a:ext cx="228600" cy="247773"/>
          </a:xfrm>
          <a:prstGeom prst="straightConnector1">
            <a:avLst/>
          </a:prstGeom>
          <a:ln w="28575">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CB5D346A-189B-4805-910A-DBA400E425A7}"/>
              </a:ext>
            </a:extLst>
          </p:cNvPr>
          <p:cNvSpPr>
            <a:spLocks noGrp="1"/>
          </p:cNvSpPr>
          <p:nvPr>
            <p:ph type="title"/>
          </p:nvPr>
        </p:nvSpPr>
        <p:spPr>
          <a:xfrm>
            <a:off x="685800" y="304800"/>
            <a:ext cx="7772400" cy="1143000"/>
          </a:xfrm>
        </p:spPr>
        <p:txBody>
          <a:bodyPr/>
          <a:lstStyle/>
          <a:p>
            <a:r>
              <a:rPr lang="en-US" dirty="0"/>
              <a:t>Bug</a:t>
            </a:r>
          </a:p>
        </p:txBody>
      </p:sp>
    </p:spTree>
    <p:extLst>
      <p:ext uri="{BB962C8B-B14F-4D97-AF65-F5344CB8AC3E}">
        <p14:creationId xmlns:p14="http://schemas.microsoft.com/office/powerpoint/2010/main" val="1859007515"/>
      </p:ext>
    </p:extLst>
  </p:cSld>
  <p:clrMapOvr>
    <a:masterClrMapping/>
  </p:clrMapOvr>
</p:sld>
</file>

<file path=ppt/theme/theme1.xml><?xml version="1.0" encoding="utf-8"?>
<a:theme xmlns:a="http://schemas.openxmlformats.org/drawingml/2006/main" name="Default Design">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37974</TotalTime>
  <Words>3646</Words>
  <Application>Microsoft Office PowerPoint</Application>
  <PresentationFormat>On-screen Show (4:3)</PresentationFormat>
  <Paragraphs>654</Paragraphs>
  <Slides>47</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Cambria Math</vt:lpstr>
      <vt:lpstr>Times New Roman</vt:lpstr>
      <vt:lpstr>Default Design</vt:lpstr>
      <vt:lpstr>Verification</vt:lpstr>
      <vt:lpstr>Outline of this lecture</vt:lpstr>
      <vt:lpstr>Generating test content</vt:lpstr>
      <vt:lpstr>Directed vs. random</vt:lpstr>
      <vt:lpstr>Writing a test is hard!</vt:lpstr>
      <vt:lpstr>Does randomness work?</vt:lpstr>
      <vt:lpstr>Mesh in a system</vt:lpstr>
      <vt:lpstr>PowerPoint Presentation</vt:lpstr>
      <vt:lpstr>Bug</vt:lpstr>
      <vt:lpstr>Way too many cross products!</vt:lpstr>
      <vt:lpstr>Outline of this lecture</vt:lpstr>
      <vt:lpstr>What’s in a float?</vt:lpstr>
      <vt:lpstr>Number line</vt:lpstr>
      <vt:lpstr>What should we test?</vt:lpstr>
      <vt:lpstr>More corner cases</vt:lpstr>
      <vt:lpstr>Trust or verify?</vt:lpstr>
      <vt:lpstr>Trust or verify?</vt:lpstr>
      <vt:lpstr>Trust or verify?</vt:lpstr>
      <vt:lpstr>Purely random?</vt:lpstr>
      <vt:lpstr>Knobs &amp; weights</vt:lpstr>
      <vt:lpstr>In-class exercise</vt:lpstr>
      <vt:lpstr>Outline of this lecture</vt:lpstr>
      <vt:lpstr>CPU testing</vt:lpstr>
      <vt:lpstr>RCG</vt:lpstr>
      <vt:lpstr>Exercise: can you fix the issues?</vt:lpstr>
      <vt:lpstr>Exercise: can you fix the issues?</vt:lpstr>
      <vt:lpstr>Templates</vt:lpstr>
      <vt:lpstr>St/ld template</vt:lpstr>
      <vt:lpstr>2-way set-associative cache</vt:lpstr>
      <vt:lpstr>Knobs</vt:lpstr>
      <vt:lpstr>Constraints – details</vt:lpstr>
      <vt:lpstr>Discussion</vt:lpstr>
      <vt:lpstr>Outline of this lecture</vt:lpstr>
      <vt:lpstr>Knobs &amp; weights</vt:lpstr>
      <vt:lpstr>Genetic algorithms</vt:lpstr>
      <vt:lpstr>Reasonable?</vt:lpstr>
      <vt:lpstr>Genetic alg + coverage</vt:lpstr>
      <vt:lpstr>Many Rats</vt:lpstr>
      <vt:lpstr>Outline of this lecture</vt:lpstr>
      <vt:lpstr>Divide by zero</vt:lpstr>
      <vt:lpstr>Error injection</vt:lpstr>
      <vt:lpstr>CrashMe</vt:lpstr>
      <vt:lpstr>BACKUP</vt:lpstr>
      <vt:lpstr>Floating-point math unit</vt:lpstr>
      <vt:lpstr>Now make it sneaky</vt:lpstr>
      <vt:lpstr>IEEE 754 summary</vt:lpstr>
      <vt:lpstr>Denorms and special numbers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ECEC 621 High Performance Computer Architecture</dc:title>
  <dc:creator>Mark Hempstead</dc:creator>
  <cp:lastModifiedBy>Grodstein, Joel</cp:lastModifiedBy>
  <cp:revision>1037</cp:revision>
  <cp:lastPrinted>2005-02-07T17:53:54Z</cp:lastPrinted>
  <dcterms:created xsi:type="dcterms:W3CDTF">2002-09-07T18:50:54Z</dcterms:created>
  <dcterms:modified xsi:type="dcterms:W3CDTF">2021-03-16T12:08:58Z</dcterms:modified>
</cp:coreProperties>
</file>