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8" r:id="rId2"/>
    <p:sldId id="666" r:id="rId3"/>
    <p:sldId id="667" r:id="rId4"/>
    <p:sldId id="668" r:id="rId5"/>
    <p:sldId id="690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6" r:id="rId14"/>
    <p:sldId id="677" r:id="rId15"/>
    <p:sldId id="678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7" r:id="rId24"/>
    <p:sldId id="688" r:id="rId25"/>
    <p:sldId id="689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59A7217-B840-4F10-B831-9654E69C22F5}">
          <p14:sldIdLst>
            <p14:sldId id="328"/>
            <p14:sldId id="666"/>
            <p14:sldId id="667"/>
            <p14:sldId id="668"/>
            <p14:sldId id="690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464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84372" autoAdjust="0"/>
  </p:normalViewPr>
  <p:slideViewPr>
    <p:cSldViewPr>
      <p:cViewPr varScale="1">
        <p:scale>
          <a:sx n="83" d="100"/>
          <a:sy n="83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1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yes – it is a FIFO</a:t>
            </a:r>
          </a:p>
          <a:p>
            <a:r>
              <a:rPr lang="en-US" dirty="0"/>
              <a:t>But not a good one. It takes four cycles to get through even if you’re the first person in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659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67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87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82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two-bit read and write pointers, there is *no way* to distinguish empty from full based on just the pointers.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23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counters must be reset; the </a:t>
            </a:r>
            <a:r>
              <a:rPr lang="en-US" dirty="0" err="1"/>
              <a:t>regfile</a:t>
            </a:r>
            <a:r>
              <a:rPr lang="en-US" dirty="0"/>
              <a:t> doesn’t (and typically cannot be).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69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02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27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53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13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847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aylo20@tufts.edu" TargetMode="External"/><Relationship Id="rId2" Type="http://schemas.openxmlformats.org/officeDocument/2006/relationships/hyperlink" Target="mailto:Joel.grodstein@tuft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Verification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382000" cy="3733800"/>
          </a:xfrm>
        </p:spPr>
        <p:txBody>
          <a:bodyPr/>
          <a:lstStyle/>
          <a:p>
            <a:pPr eaLnBrk="1" hangingPunct="1"/>
            <a:r>
              <a:rPr lang="en-US" altLang="en-US"/>
              <a:t>Spring 2022</a:t>
            </a:r>
            <a:endParaRPr lang="en-US" altLang="en-US" dirty="0"/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Instructors: Joel Grodstein, Scott Taylor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2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dirty="0">
                <a:hlinkClick r:id="rId3"/>
              </a:rPr>
              <a:t>staylo20@tufts.edu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Building a FIFO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914400"/>
          </a:xfrm>
        </p:spPr>
        <p:txBody>
          <a:bodyPr/>
          <a:lstStyle/>
          <a:p>
            <a:r>
              <a:rPr lang="en-US" dirty="0"/>
              <a:t>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295400" y="3350568"/>
            <a:ext cx="5334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>
            <a:off x="2584990" y="3052466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193F0-D60F-4E70-90E6-2B04FD707554}"/>
              </a:ext>
            </a:extLst>
          </p:cNvPr>
          <p:cNvCxnSpPr>
            <a:cxnSpLocks/>
          </p:cNvCxnSpPr>
          <p:nvPr/>
        </p:nvCxnSpPr>
        <p:spPr>
          <a:xfrm rot="5400000">
            <a:off x="2057215" y="3505014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1143000"/>
          </a:xfrm>
        </p:spPr>
        <p:txBody>
          <a:bodyPr/>
          <a:lstStyle/>
          <a:p>
            <a:r>
              <a:rPr lang="en-US" dirty="0"/>
              <a:t>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is empty again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295400" y="3350568"/>
            <a:ext cx="5334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193F0-D60F-4E70-90E6-2B04FD707554}"/>
              </a:ext>
            </a:extLst>
          </p:cNvPr>
          <p:cNvCxnSpPr>
            <a:cxnSpLocks/>
          </p:cNvCxnSpPr>
          <p:nvPr/>
        </p:nvCxnSpPr>
        <p:spPr>
          <a:xfrm rot="5400000">
            <a:off x="2057215" y="3505014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6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1143000"/>
          </a:xfrm>
        </p:spPr>
        <p:txBody>
          <a:bodyPr/>
          <a:lstStyle/>
          <a:p>
            <a:r>
              <a:rPr lang="en-US" dirty="0"/>
              <a:t>Write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295400" y="3350568"/>
            <a:ext cx="5334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CC5C-1847-4B90-BAB4-D5D4686D8603}"/>
              </a:ext>
            </a:extLst>
          </p:cNvPr>
          <p:cNvSpPr txBox="1"/>
          <p:nvPr/>
        </p:nvSpPr>
        <p:spPr>
          <a:xfrm>
            <a:off x="410096" y="2467956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2A61-DCC6-449C-93D7-5EA42C35DDB7}"/>
              </a:ext>
            </a:extLst>
          </p:cNvPr>
          <p:cNvCxnSpPr>
            <a:cxnSpLocks/>
          </p:cNvCxnSpPr>
          <p:nvPr/>
        </p:nvCxnSpPr>
        <p:spPr>
          <a:xfrm flipV="1">
            <a:off x="2059634" y="2326147"/>
            <a:ext cx="0" cy="79805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8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1143000"/>
          </a:xfrm>
        </p:spPr>
        <p:txBody>
          <a:bodyPr/>
          <a:lstStyle/>
          <a:p>
            <a:r>
              <a:rPr lang="en-US" dirty="0"/>
              <a:t>Write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>
            <a:off x="2438400" y="3350568"/>
            <a:ext cx="7620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CC5C-1847-4B90-BAB4-D5D4686D8603}"/>
              </a:ext>
            </a:extLst>
          </p:cNvPr>
          <p:cNvSpPr txBox="1"/>
          <p:nvPr/>
        </p:nvSpPr>
        <p:spPr>
          <a:xfrm>
            <a:off x="410096" y="2467956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2A61-DCC6-449C-93D7-5EA42C35DDB7}"/>
              </a:ext>
            </a:extLst>
          </p:cNvPr>
          <p:cNvCxnSpPr>
            <a:cxnSpLocks/>
          </p:cNvCxnSpPr>
          <p:nvPr/>
        </p:nvCxnSpPr>
        <p:spPr>
          <a:xfrm flipV="1">
            <a:off x="2059634" y="2326147"/>
            <a:ext cx="0" cy="79805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455F9-9ACD-444C-B2A7-48CDBBD5DBA6}"/>
              </a:ext>
            </a:extLst>
          </p:cNvPr>
          <p:cNvSpPr txBox="1"/>
          <p:nvPr/>
        </p:nvSpPr>
        <p:spPr>
          <a:xfrm>
            <a:off x="2520039" y="1595735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252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1143000"/>
          </a:xfrm>
        </p:spPr>
        <p:txBody>
          <a:bodyPr/>
          <a:lstStyle/>
          <a:p>
            <a:r>
              <a:rPr lang="en-US" dirty="0"/>
              <a:t>Write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>
            <a:off x="2438400" y="3350568"/>
            <a:ext cx="7620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CC5C-1847-4B90-BAB4-D5D4686D8603}"/>
              </a:ext>
            </a:extLst>
          </p:cNvPr>
          <p:cNvSpPr txBox="1"/>
          <p:nvPr/>
        </p:nvSpPr>
        <p:spPr>
          <a:xfrm>
            <a:off x="410096" y="2467956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2A61-DCC6-449C-93D7-5EA42C35DDB7}"/>
              </a:ext>
            </a:extLst>
          </p:cNvPr>
          <p:cNvCxnSpPr>
            <a:cxnSpLocks/>
          </p:cNvCxnSpPr>
          <p:nvPr/>
        </p:nvCxnSpPr>
        <p:spPr>
          <a:xfrm>
            <a:off x="2059634" y="3469147"/>
            <a:ext cx="0" cy="49325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455F9-9ACD-444C-B2A7-48CDBBD5DBA6}"/>
              </a:ext>
            </a:extLst>
          </p:cNvPr>
          <p:cNvSpPr txBox="1"/>
          <p:nvPr/>
        </p:nvSpPr>
        <p:spPr>
          <a:xfrm>
            <a:off x="2520039" y="1595735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26C46-CD8C-47E6-B54D-DFA8C2319FA3}"/>
              </a:ext>
            </a:extLst>
          </p:cNvPr>
          <p:cNvSpPr txBox="1"/>
          <p:nvPr/>
        </p:nvSpPr>
        <p:spPr>
          <a:xfrm>
            <a:off x="3657600" y="3352800"/>
            <a:ext cx="59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594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2359480"/>
          </a:xfrm>
        </p:spPr>
        <p:txBody>
          <a:bodyPr/>
          <a:lstStyle/>
          <a:p>
            <a:r>
              <a:rPr lang="en-US" dirty="0"/>
              <a:t>Write 11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is full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how to tell empty from full?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 flipH="1">
            <a:off x="1295400" y="3350568"/>
            <a:ext cx="5334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 flipH="1">
            <a:off x="1295400" y="3052466"/>
            <a:ext cx="83820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CC5C-1847-4B90-BAB4-D5D4686D8603}"/>
              </a:ext>
            </a:extLst>
          </p:cNvPr>
          <p:cNvSpPr txBox="1"/>
          <p:nvPr/>
        </p:nvSpPr>
        <p:spPr>
          <a:xfrm>
            <a:off x="410096" y="2467956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2A61-DCC6-449C-93D7-5EA42C35DDB7}"/>
              </a:ext>
            </a:extLst>
          </p:cNvPr>
          <p:cNvCxnSpPr>
            <a:cxnSpLocks/>
          </p:cNvCxnSpPr>
          <p:nvPr/>
        </p:nvCxnSpPr>
        <p:spPr>
          <a:xfrm>
            <a:off x="2059634" y="3469147"/>
            <a:ext cx="0" cy="49325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0455F9-9ACD-444C-B2A7-48CDBBD5DBA6}"/>
              </a:ext>
            </a:extLst>
          </p:cNvPr>
          <p:cNvSpPr txBox="1"/>
          <p:nvPr/>
        </p:nvSpPr>
        <p:spPr>
          <a:xfrm>
            <a:off x="2520039" y="1595735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26C46-CD8C-47E6-B54D-DFA8C2319FA3}"/>
              </a:ext>
            </a:extLst>
          </p:cNvPr>
          <p:cNvSpPr txBox="1"/>
          <p:nvPr/>
        </p:nvSpPr>
        <p:spPr>
          <a:xfrm>
            <a:off x="3657600" y="3352800"/>
            <a:ext cx="59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53A371-78DA-41AC-BDE9-32AC24290E5E}"/>
              </a:ext>
            </a:extLst>
          </p:cNvPr>
          <p:cNvSpPr txBox="1"/>
          <p:nvPr/>
        </p:nvSpPr>
        <p:spPr>
          <a:xfrm>
            <a:off x="2438400" y="4191000"/>
            <a:ext cx="52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0269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43399"/>
            <a:ext cx="7315200" cy="1752601"/>
          </a:xfrm>
        </p:spPr>
        <p:txBody>
          <a:bodyPr/>
          <a:lstStyle/>
          <a:p>
            <a:r>
              <a:rPr lang="en-US" dirty="0"/>
              <a:t>What’s missing?</a:t>
            </a:r>
          </a:p>
          <a:p>
            <a:pPr lvl="1"/>
            <a:r>
              <a:rPr lang="en-US" dirty="0"/>
              <a:t>Clock, reset (what needs to be reset?)</a:t>
            </a:r>
          </a:p>
          <a:p>
            <a:pPr lvl="1"/>
            <a:r>
              <a:rPr lang="en-US" dirty="0"/>
              <a:t>Outputs for Empty, Full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(2-bit ctr)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(2-bit ctr)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1"/>
          </a:xfrm>
        </p:spPr>
        <p:txBody>
          <a:bodyPr/>
          <a:lstStyle/>
          <a:p>
            <a:r>
              <a:rPr lang="en-US" sz="2400" dirty="0"/>
              <a:t>Trick for empty, full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Empty = (</a:t>
            </a:r>
            <a:r>
              <a:rPr lang="en-US" sz="2000" dirty="0" err="1"/>
              <a:t>rd_ptr</a:t>
            </a:r>
            <a:r>
              <a:rPr lang="en-US" sz="2000" dirty="0"/>
              <a:t>[2:0] == </a:t>
            </a:r>
            <a:r>
              <a:rPr lang="en-US" sz="2000" dirty="0" err="1"/>
              <a:t>wr_ptr</a:t>
            </a:r>
            <a:r>
              <a:rPr lang="en-US" sz="2000" dirty="0"/>
              <a:t>[</a:t>
            </a:r>
            <a:r>
              <a:rPr lang="en-US" sz="2000"/>
              <a:t>2:0])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Full = (</a:t>
            </a:r>
            <a:r>
              <a:rPr lang="en-US" sz="2000" dirty="0" err="1"/>
              <a:t>rd_ptr</a:t>
            </a:r>
            <a:r>
              <a:rPr lang="en-US" sz="2000" dirty="0"/>
              <a:t>[1:0] == </a:t>
            </a:r>
            <a:r>
              <a:rPr lang="en-US" sz="2000" dirty="0" err="1"/>
              <a:t>wr_ptr</a:t>
            </a:r>
            <a:r>
              <a:rPr lang="en-US" sz="2000" dirty="0"/>
              <a:t>[1:0]) &amp;&amp; (</a:t>
            </a:r>
            <a:r>
              <a:rPr lang="en-US" sz="2000" dirty="0" err="1"/>
              <a:t>rd_ptr</a:t>
            </a:r>
            <a:r>
              <a:rPr lang="en-US" sz="2000" dirty="0"/>
              <a:t>[2] != </a:t>
            </a:r>
            <a:r>
              <a:rPr lang="en-US" sz="2000" dirty="0" err="1"/>
              <a:t>wr_ptr</a:t>
            </a:r>
            <a:r>
              <a:rPr lang="en-US" sz="2000" dirty="0"/>
              <a:t>[2])</a:t>
            </a:r>
          </a:p>
          <a:p>
            <a:r>
              <a:rPr lang="en-US" sz="2400" dirty="0"/>
              <a:t>Drive </a:t>
            </a:r>
            <a:r>
              <a:rPr lang="en-US" sz="2400" dirty="0" err="1"/>
              <a:t>regfile</a:t>
            </a:r>
            <a:r>
              <a:rPr lang="en-US" sz="2400" dirty="0"/>
              <a:t> with only [1:0]</a:t>
            </a:r>
          </a:p>
          <a:p>
            <a:r>
              <a:rPr lang="en-US" sz="2400" dirty="0"/>
              <a:t>Now for an example to convince you that it 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(3-bit ctr)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(3-bit ctr)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5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15CA17-86FE-4751-A6DE-60A0E414EAC1}"/>
              </a:ext>
            </a:extLst>
          </p:cNvPr>
          <p:cNvSpPr txBox="1"/>
          <p:nvPr/>
        </p:nvSpPr>
        <p:spPr>
          <a:xfrm>
            <a:off x="3548978" y="1913159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E516B-66FB-465E-822B-FEE354676594}"/>
              </a:ext>
            </a:extLst>
          </p:cNvPr>
          <p:cNvSpPr txBox="1"/>
          <p:nvPr/>
        </p:nvSpPr>
        <p:spPr>
          <a:xfrm>
            <a:off x="3558214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31897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C27F5-795B-4CDB-B71F-12D8FF5FD46F}"/>
              </a:ext>
            </a:extLst>
          </p:cNvPr>
          <p:cNvSpPr txBox="1"/>
          <p:nvPr/>
        </p:nvSpPr>
        <p:spPr>
          <a:xfrm>
            <a:off x="8001000" y="35098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591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14236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B0E16F-3686-4DE5-AD8F-BC2CC7F23A47}"/>
              </a:ext>
            </a:extLst>
          </p:cNvPr>
          <p:cNvSpPr txBox="1"/>
          <p:nvPr/>
        </p:nvSpPr>
        <p:spPr>
          <a:xfrm>
            <a:off x="7639493" y="3098709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8C2FE-90F8-4869-A752-AC67DE1D7E6A}"/>
              </a:ext>
            </a:extLst>
          </p:cNvPr>
          <p:cNvSpPr txBox="1"/>
          <p:nvPr/>
        </p:nvSpPr>
        <p:spPr>
          <a:xfrm>
            <a:off x="7659256" y="3092027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17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5" grpId="0"/>
      <p:bldP spid="17" grpId="0"/>
      <p:bldP spid="36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15CA17-86FE-4751-A6DE-60A0E414EAC1}"/>
              </a:ext>
            </a:extLst>
          </p:cNvPr>
          <p:cNvSpPr txBox="1"/>
          <p:nvPr/>
        </p:nvSpPr>
        <p:spPr>
          <a:xfrm>
            <a:off x="3548978" y="1913159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E516B-66FB-465E-822B-FEE354676594}"/>
              </a:ext>
            </a:extLst>
          </p:cNvPr>
          <p:cNvSpPr txBox="1"/>
          <p:nvPr/>
        </p:nvSpPr>
        <p:spPr>
          <a:xfrm>
            <a:off x="3558214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591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EBF1B-FA5A-42DC-9DCE-457A336A7018}"/>
              </a:ext>
            </a:extLst>
          </p:cNvPr>
          <p:cNvSpPr txBox="1"/>
          <p:nvPr/>
        </p:nvSpPr>
        <p:spPr>
          <a:xfrm>
            <a:off x="7659256" y="3092027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272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752600"/>
          </a:xfrm>
        </p:spPr>
        <p:txBody>
          <a:bodyPr/>
          <a:lstStyle/>
          <a:p>
            <a:r>
              <a:rPr lang="en-US" dirty="0"/>
              <a:t>FIFO = First In First Out</a:t>
            </a:r>
          </a:p>
          <a:p>
            <a:pPr lvl="1"/>
            <a:r>
              <a:rPr lang="en-US" dirty="0"/>
              <a:t>Think of the line at a supermarket!</a:t>
            </a:r>
          </a:p>
          <a:p>
            <a:pPr lvl="1"/>
            <a:r>
              <a:rPr lang="en-US" dirty="0"/>
              <a:t>But how do we build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58033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Read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6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AE516B-66FB-465E-822B-FEE354676594}"/>
              </a:ext>
            </a:extLst>
          </p:cNvPr>
          <p:cNvSpPr txBox="1"/>
          <p:nvPr/>
        </p:nvSpPr>
        <p:spPr>
          <a:xfrm>
            <a:off x="3558214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591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73555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720850-D494-4409-9B10-02B7B67DF5EA}"/>
              </a:ext>
            </a:extLst>
          </p:cNvPr>
          <p:cNvSpPr txBox="1"/>
          <p:nvPr/>
        </p:nvSpPr>
        <p:spPr>
          <a:xfrm>
            <a:off x="7659256" y="3092027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4B77A-E98C-42BB-A255-CE06A2BE635E}"/>
              </a:ext>
            </a:extLst>
          </p:cNvPr>
          <p:cNvSpPr txBox="1"/>
          <p:nvPr/>
        </p:nvSpPr>
        <p:spPr>
          <a:xfrm>
            <a:off x="7668492" y="3105728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53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/>
              <a:t>Do another Read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7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AE516B-66FB-465E-822B-FEE354676594}"/>
              </a:ext>
            </a:extLst>
          </p:cNvPr>
          <p:cNvSpPr txBox="1"/>
          <p:nvPr/>
        </p:nvSpPr>
        <p:spPr>
          <a:xfrm>
            <a:off x="3558214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75708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4B77A-E98C-42BB-A255-CE06A2BE635E}"/>
              </a:ext>
            </a:extLst>
          </p:cNvPr>
          <p:cNvSpPr txBox="1"/>
          <p:nvPr/>
        </p:nvSpPr>
        <p:spPr>
          <a:xfrm>
            <a:off x="7696200" y="3105728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4200E-400A-45EA-8D9E-9EEE9E268E54}"/>
              </a:ext>
            </a:extLst>
          </p:cNvPr>
          <p:cNvSpPr txBox="1"/>
          <p:nvPr/>
        </p:nvSpPr>
        <p:spPr>
          <a:xfrm>
            <a:off x="7668492" y="3096492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1986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1" grpId="0"/>
      <p:bldP spid="23" grpId="0"/>
      <p:bldP spid="2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8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70A6-0399-47D6-85B5-410B20916B17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48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4B77A-E98C-42BB-A255-CE06A2BE635E}"/>
              </a:ext>
            </a:extLst>
          </p:cNvPr>
          <p:cNvSpPr txBox="1"/>
          <p:nvPr/>
        </p:nvSpPr>
        <p:spPr>
          <a:xfrm>
            <a:off x="7696200" y="3105728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AE008-4B8A-4B3E-876B-2AFB6F10622B}"/>
              </a:ext>
            </a:extLst>
          </p:cNvPr>
          <p:cNvSpPr txBox="1"/>
          <p:nvPr/>
        </p:nvSpPr>
        <p:spPr>
          <a:xfrm>
            <a:off x="6573848" y="3000973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FDCA9-788D-4118-A294-846BC0454C0D}"/>
              </a:ext>
            </a:extLst>
          </p:cNvPr>
          <p:cNvSpPr txBox="1"/>
          <p:nvPr/>
        </p:nvSpPr>
        <p:spPr>
          <a:xfrm>
            <a:off x="3556415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1BC69-0DB0-478A-A8FA-FF965319C53B}"/>
              </a:ext>
            </a:extLst>
          </p:cNvPr>
          <p:cNvSpPr txBox="1"/>
          <p:nvPr/>
        </p:nvSpPr>
        <p:spPr>
          <a:xfrm>
            <a:off x="7723908" y="3117276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551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  <p:bldP spid="2" grpId="0"/>
      <p:bldP spid="21" grpId="0"/>
      <p:bldP spid="22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9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48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AE008-4B8A-4B3E-876B-2AFB6F10622B}"/>
              </a:ext>
            </a:extLst>
          </p:cNvPr>
          <p:cNvSpPr txBox="1"/>
          <p:nvPr/>
        </p:nvSpPr>
        <p:spPr>
          <a:xfrm>
            <a:off x="6573848" y="29718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FDCA9-788D-4118-A294-846BC0454C0D}"/>
              </a:ext>
            </a:extLst>
          </p:cNvPr>
          <p:cNvSpPr txBox="1"/>
          <p:nvPr/>
        </p:nvSpPr>
        <p:spPr>
          <a:xfrm>
            <a:off x="3556415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1BC69-0DB0-478A-A8FA-FF965319C53B}"/>
              </a:ext>
            </a:extLst>
          </p:cNvPr>
          <p:cNvSpPr txBox="1"/>
          <p:nvPr/>
        </p:nvSpPr>
        <p:spPr>
          <a:xfrm>
            <a:off x="7723908" y="31242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B3686B-DCAA-4E9F-B936-59C026C464F5}"/>
              </a:ext>
            </a:extLst>
          </p:cNvPr>
          <p:cNvSpPr txBox="1"/>
          <p:nvPr/>
        </p:nvSpPr>
        <p:spPr>
          <a:xfrm>
            <a:off x="6571672" y="35769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2555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10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F925D-7ABE-452C-8A94-15D79925DF6C}"/>
              </a:ext>
            </a:extLst>
          </p:cNvPr>
          <p:cNvSpPr txBox="1"/>
          <p:nvPr/>
        </p:nvSpPr>
        <p:spPr>
          <a:xfrm>
            <a:off x="6553200" y="17481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48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AE008-4B8A-4B3E-876B-2AFB6F10622B}"/>
              </a:ext>
            </a:extLst>
          </p:cNvPr>
          <p:cNvSpPr txBox="1"/>
          <p:nvPr/>
        </p:nvSpPr>
        <p:spPr>
          <a:xfrm>
            <a:off x="6573848" y="29718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FDCA9-788D-4118-A294-846BC0454C0D}"/>
              </a:ext>
            </a:extLst>
          </p:cNvPr>
          <p:cNvSpPr txBox="1"/>
          <p:nvPr/>
        </p:nvSpPr>
        <p:spPr>
          <a:xfrm>
            <a:off x="3547179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1BC69-0DB0-478A-A8FA-FF965319C53B}"/>
              </a:ext>
            </a:extLst>
          </p:cNvPr>
          <p:cNvSpPr txBox="1"/>
          <p:nvPr/>
        </p:nvSpPr>
        <p:spPr>
          <a:xfrm>
            <a:off x="7723908" y="31242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B3686B-DCAA-4E9F-B936-59C026C464F5}"/>
              </a:ext>
            </a:extLst>
          </p:cNvPr>
          <p:cNvSpPr txBox="1"/>
          <p:nvPr/>
        </p:nvSpPr>
        <p:spPr>
          <a:xfrm>
            <a:off x="6571672" y="35769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4FA4C3-5E47-4C7B-B925-31EBC944EFD2}"/>
              </a:ext>
            </a:extLst>
          </p:cNvPr>
          <p:cNvSpPr txBox="1"/>
          <p:nvPr/>
        </p:nvSpPr>
        <p:spPr>
          <a:xfrm>
            <a:off x="6404222" y="1754632"/>
            <a:ext cx="6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850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C86-ECFC-445F-A921-A6EC586C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19600"/>
            <a:ext cx="7543800" cy="1909462"/>
          </a:xfrm>
        </p:spPr>
        <p:txBody>
          <a:bodyPr/>
          <a:lstStyle/>
          <a:p>
            <a:r>
              <a:rPr lang="en-US" sz="2400" dirty="0"/>
              <a:t>Write 11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598B3-E638-4BAD-860A-7094A91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C4E6-E954-483F-8E52-2AC7E5CFD765}"/>
              </a:ext>
            </a:extLst>
          </p:cNvPr>
          <p:cNvSpPr txBox="1"/>
          <p:nvPr/>
        </p:nvSpPr>
        <p:spPr>
          <a:xfrm>
            <a:off x="5389265" y="1634323"/>
            <a:ext cx="1788188" cy="2556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0" tIns="0" rtlCol="0">
            <a:noAutofit/>
          </a:bodyPr>
          <a:lstStyle/>
          <a:p>
            <a:r>
              <a:rPr lang="en-US" dirty="0" err="1"/>
              <a:t>Regfile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002D-1331-415A-AD6F-C85D11E99F7E}"/>
              </a:ext>
            </a:extLst>
          </p:cNvPr>
          <p:cNvSpPr txBox="1"/>
          <p:nvPr/>
        </p:nvSpPr>
        <p:spPr>
          <a:xfrm>
            <a:off x="2575518" y="3048000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Rd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F99DF-FA91-4399-B666-688C76A912E9}"/>
              </a:ext>
            </a:extLst>
          </p:cNvPr>
          <p:cNvSpPr txBox="1"/>
          <p:nvPr/>
        </p:nvSpPr>
        <p:spPr>
          <a:xfrm>
            <a:off x="2568819" y="1880088"/>
            <a:ext cx="1788188" cy="1015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6E5F0-45C8-47E4-9617-7C2846D7D996}"/>
              </a:ext>
            </a:extLst>
          </p:cNvPr>
          <p:cNvSpPr txBox="1"/>
          <p:nvPr/>
        </p:nvSpPr>
        <p:spPr>
          <a:xfrm>
            <a:off x="1143000" y="45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86771-F839-4106-AC16-558CD06707B0}"/>
              </a:ext>
            </a:extLst>
          </p:cNvPr>
          <p:cNvSpPr txBox="1"/>
          <p:nvPr/>
        </p:nvSpPr>
        <p:spPr>
          <a:xfrm>
            <a:off x="7239000" y="26498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0DB8-2780-4460-872C-04FE9DF363B8}"/>
              </a:ext>
            </a:extLst>
          </p:cNvPr>
          <p:cNvSpPr txBox="1"/>
          <p:nvPr/>
        </p:nvSpPr>
        <p:spPr>
          <a:xfrm>
            <a:off x="1219200" y="1214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FAEA9-4FFE-4024-B8A8-B1D2B71F8490}"/>
              </a:ext>
            </a:extLst>
          </p:cNvPr>
          <p:cNvSpPr txBox="1"/>
          <p:nvPr/>
        </p:nvSpPr>
        <p:spPr>
          <a:xfrm>
            <a:off x="12954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EB9F0-D16F-4C28-8A41-D3EAFC0641A7}"/>
              </a:ext>
            </a:extLst>
          </p:cNvPr>
          <p:cNvCxnSpPr/>
          <p:nvPr/>
        </p:nvCxnSpPr>
        <p:spPr>
          <a:xfrm>
            <a:off x="5389265" y="22860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162BC-5B94-4FA6-A1B3-6FA0EB048D71}"/>
              </a:ext>
            </a:extLst>
          </p:cNvPr>
          <p:cNvCxnSpPr/>
          <p:nvPr/>
        </p:nvCxnSpPr>
        <p:spPr>
          <a:xfrm>
            <a:off x="5410200" y="35052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D200FA-505C-4ADC-9E42-7DAE95182818}"/>
              </a:ext>
            </a:extLst>
          </p:cNvPr>
          <p:cNvCxnSpPr/>
          <p:nvPr/>
        </p:nvCxnSpPr>
        <p:spPr>
          <a:xfrm>
            <a:off x="5410200" y="2895600"/>
            <a:ext cx="17881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5F190-E10A-4C7E-AF90-760A1F3FC73E}"/>
              </a:ext>
            </a:extLst>
          </p:cNvPr>
          <p:cNvCxnSpPr/>
          <p:nvPr/>
        </p:nvCxnSpPr>
        <p:spPr>
          <a:xfrm>
            <a:off x="1295400" y="1219200"/>
            <a:ext cx="4343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DD47A-7BD4-49BD-B879-A022BAE346F2}"/>
              </a:ext>
            </a:extLst>
          </p:cNvPr>
          <p:cNvCxnSpPr>
            <a:cxnSpLocks/>
          </p:cNvCxnSpPr>
          <p:nvPr/>
        </p:nvCxnSpPr>
        <p:spPr>
          <a:xfrm>
            <a:off x="5638800" y="1214735"/>
            <a:ext cx="0" cy="385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58F99-2CE1-48DF-A845-492DD8936209}"/>
              </a:ext>
            </a:extLst>
          </p:cNvPr>
          <p:cNvCxnSpPr>
            <a:cxnSpLocks/>
          </p:cNvCxnSpPr>
          <p:nvPr/>
        </p:nvCxnSpPr>
        <p:spPr>
          <a:xfrm>
            <a:off x="1371600" y="838200"/>
            <a:ext cx="5181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31FAF-F067-408A-AA7A-2C3020A0B91B}"/>
              </a:ext>
            </a:extLst>
          </p:cNvPr>
          <p:cNvCxnSpPr>
            <a:cxnSpLocks/>
          </p:cNvCxnSpPr>
          <p:nvPr/>
        </p:nvCxnSpPr>
        <p:spPr>
          <a:xfrm>
            <a:off x="6553200" y="838200"/>
            <a:ext cx="0" cy="7664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CD58C-AD89-4EC2-BACE-A6602D207ECB}"/>
              </a:ext>
            </a:extLst>
          </p:cNvPr>
          <p:cNvCxnSpPr>
            <a:cxnSpLocks/>
          </p:cNvCxnSpPr>
          <p:nvPr/>
        </p:nvCxnSpPr>
        <p:spPr>
          <a:xfrm>
            <a:off x="3505200" y="1221432"/>
            <a:ext cx="0" cy="633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30CAC-08F1-46F0-ACB6-A56BBF01C22D}"/>
              </a:ext>
            </a:extLst>
          </p:cNvPr>
          <p:cNvCxnSpPr/>
          <p:nvPr/>
        </p:nvCxnSpPr>
        <p:spPr>
          <a:xfrm>
            <a:off x="1371600" y="3585865"/>
            <a:ext cx="11972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B778B-93D2-4D40-AD1F-F7DF1A5AC4D5}"/>
              </a:ext>
            </a:extLst>
          </p:cNvPr>
          <p:cNvCxnSpPr>
            <a:stCxn id="9" idx="3"/>
          </p:cNvCxnSpPr>
          <p:nvPr/>
        </p:nvCxnSpPr>
        <p:spPr>
          <a:xfrm>
            <a:off x="4357007" y="2387844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09AA3C-625A-4964-B8C0-FD38DFEF2736}"/>
              </a:ext>
            </a:extLst>
          </p:cNvPr>
          <p:cNvCxnSpPr/>
          <p:nvPr/>
        </p:nvCxnSpPr>
        <p:spPr>
          <a:xfrm>
            <a:off x="4343400" y="35814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F3B26-B327-41BA-A106-BB783910B39D}"/>
              </a:ext>
            </a:extLst>
          </p:cNvPr>
          <p:cNvCxnSpPr/>
          <p:nvPr/>
        </p:nvCxnSpPr>
        <p:spPr>
          <a:xfrm>
            <a:off x="7197342" y="3048000"/>
            <a:ext cx="10322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5FEEA7-3F72-4AC0-9FD8-51E7D493F4F9}"/>
              </a:ext>
            </a:extLst>
          </p:cNvPr>
          <p:cNvSpPr txBox="1"/>
          <p:nvPr/>
        </p:nvSpPr>
        <p:spPr>
          <a:xfrm>
            <a:off x="6913378" y="304800"/>
            <a:ext cx="131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Empty=</a:t>
            </a:r>
          </a:p>
          <a:p>
            <a:r>
              <a:rPr lang="en-US" dirty="0"/>
              <a:t>Full=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85629-262B-4182-BD21-8E8F9A462928}"/>
              </a:ext>
            </a:extLst>
          </p:cNvPr>
          <p:cNvSpPr txBox="1"/>
          <p:nvPr/>
        </p:nvSpPr>
        <p:spPr>
          <a:xfrm>
            <a:off x="3553443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3902-2D35-4A43-A80F-64E579C7C959}"/>
              </a:ext>
            </a:extLst>
          </p:cNvPr>
          <p:cNvSpPr txBox="1"/>
          <p:nvPr/>
        </p:nvSpPr>
        <p:spPr>
          <a:xfrm>
            <a:off x="6560034" y="23577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9F0CA-283B-42DD-815F-70E702FF1476}"/>
              </a:ext>
            </a:extLst>
          </p:cNvPr>
          <p:cNvSpPr txBox="1"/>
          <p:nvPr/>
        </p:nvSpPr>
        <p:spPr>
          <a:xfrm>
            <a:off x="3560526" y="3048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FB099-B814-4CAA-ADA7-B9F6F8D4CC28}"/>
              </a:ext>
            </a:extLst>
          </p:cNvPr>
          <p:cNvSpPr txBox="1"/>
          <p:nvPr/>
        </p:nvSpPr>
        <p:spPr>
          <a:xfrm>
            <a:off x="8001000" y="351286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AE008-4B8A-4B3E-876B-2AFB6F10622B}"/>
              </a:ext>
            </a:extLst>
          </p:cNvPr>
          <p:cNvSpPr txBox="1"/>
          <p:nvPr/>
        </p:nvSpPr>
        <p:spPr>
          <a:xfrm>
            <a:off x="6573848" y="29718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FDCA9-788D-4118-A294-846BC0454C0D}"/>
              </a:ext>
            </a:extLst>
          </p:cNvPr>
          <p:cNvSpPr txBox="1"/>
          <p:nvPr/>
        </p:nvSpPr>
        <p:spPr>
          <a:xfrm>
            <a:off x="3547179" y="1905000"/>
            <a:ext cx="8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1BC69-0DB0-478A-A8FA-FF965319C53B}"/>
              </a:ext>
            </a:extLst>
          </p:cNvPr>
          <p:cNvSpPr txBox="1"/>
          <p:nvPr/>
        </p:nvSpPr>
        <p:spPr>
          <a:xfrm>
            <a:off x="7723908" y="3124200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B3686B-DCAA-4E9F-B936-59C026C464F5}"/>
              </a:ext>
            </a:extLst>
          </p:cNvPr>
          <p:cNvSpPr txBox="1"/>
          <p:nvPr/>
        </p:nvSpPr>
        <p:spPr>
          <a:xfrm>
            <a:off x="6571672" y="3576935"/>
            <a:ext cx="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4FA4C3-5E47-4C7B-B925-31EBC944EFD2}"/>
              </a:ext>
            </a:extLst>
          </p:cNvPr>
          <p:cNvSpPr txBox="1"/>
          <p:nvPr/>
        </p:nvSpPr>
        <p:spPr>
          <a:xfrm>
            <a:off x="6404222" y="1752600"/>
            <a:ext cx="6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2B761-DA57-4545-8532-043D389D8703}"/>
              </a:ext>
            </a:extLst>
          </p:cNvPr>
          <p:cNvSpPr txBox="1"/>
          <p:nvPr/>
        </p:nvSpPr>
        <p:spPr>
          <a:xfrm>
            <a:off x="6400800" y="2357735"/>
            <a:ext cx="66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8D990-ECD0-4C76-B311-B804A636AD16}"/>
              </a:ext>
            </a:extLst>
          </p:cNvPr>
          <p:cNvSpPr txBox="1"/>
          <p:nvPr/>
        </p:nvSpPr>
        <p:spPr>
          <a:xfrm>
            <a:off x="8004468" y="350980"/>
            <a:ext cx="45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0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2" grpId="0"/>
      <p:bldP spid="22" grpId="0"/>
      <p:bldP spid="6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FF0973-851F-440F-842F-215444F0F31B}"/>
              </a:ext>
            </a:extLst>
          </p:cNvPr>
          <p:cNvCxnSpPr/>
          <p:nvPr/>
        </p:nvCxnSpPr>
        <p:spPr>
          <a:xfrm>
            <a:off x="1295400" y="3125725"/>
            <a:ext cx="70866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723E62-DFEA-4682-9CD5-FB7D48F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FIFO,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1DD9-E1F2-4FD1-B43E-575FFCAD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685800"/>
          </a:xfrm>
        </p:spPr>
        <p:txBody>
          <a:bodyPr/>
          <a:lstStyle/>
          <a:p>
            <a:r>
              <a:rPr lang="en-US" dirty="0"/>
              <a:t>Just four flops in a row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C35A-ED81-4623-AFE4-F10CA0F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6DBD0-D556-45AF-909B-CC7E28CD0F56}"/>
              </a:ext>
            </a:extLst>
          </p:cNvPr>
          <p:cNvSpPr txBox="1"/>
          <p:nvPr/>
        </p:nvSpPr>
        <p:spPr>
          <a:xfrm>
            <a:off x="1219200" y="2743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6FA65-2028-4B4F-A0EB-0E7141E71B55}"/>
              </a:ext>
            </a:extLst>
          </p:cNvPr>
          <p:cNvSpPr txBox="1"/>
          <p:nvPr/>
        </p:nvSpPr>
        <p:spPr>
          <a:xfrm>
            <a:off x="7864168" y="2743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F6218FE-5162-400C-AF33-C4C93BD1D692}"/>
              </a:ext>
            </a:extLst>
          </p:cNvPr>
          <p:cNvSpPr txBox="1">
            <a:spLocks/>
          </p:cNvSpPr>
          <p:nvPr/>
        </p:nvSpPr>
        <p:spPr bwMode="auto">
          <a:xfrm>
            <a:off x="701368" y="3706361"/>
            <a:ext cx="4632632" cy="12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Is this a FIFO?</a:t>
            </a:r>
          </a:p>
          <a:p>
            <a:r>
              <a:rPr lang="en-US" kern="0" dirty="0"/>
              <a:t>Is it a very good one?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9A4973-6547-47C8-980A-B42E08ACB3DA}"/>
              </a:ext>
            </a:extLst>
          </p:cNvPr>
          <p:cNvGrpSpPr/>
          <p:nvPr/>
        </p:nvGrpSpPr>
        <p:grpSpPr>
          <a:xfrm>
            <a:off x="7157361" y="2803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F3C090-9268-4FDE-B78E-2BEE20900035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DB8D897-2B1B-4375-A721-F22AFF10EB31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E68B6D1F-598D-40C0-A32B-BA82CAA562C3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EE9099-1C03-475A-BA0E-7DFF50FEA19E}"/>
              </a:ext>
            </a:extLst>
          </p:cNvPr>
          <p:cNvGrpSpPr/>
          <p:nvPr/>
        </p:nvGrpSpPr>
        <p:grpSpPr>
          <a:xfrm>
            <a:off x="5633361" y="2803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5F916-5241-4DAF-8BE4-CE1F28D4C2F3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BA7679A-2489-4CE4-A59A-CBECB3B5E151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24C443EC-15A2-42F4-84EE-50F47B1FF020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3FDA02-F3AC-4AEF-8BED-939521A3E7DF}"/>
              </a:ext>
            </a:extLst>
          </p:cNvPr>
          <p:cNvGrpSpPr/>
          <p:nvPr/>
        </p:nvGrpSpPr>
        <p:grpSpPr>
          <a:xfrm>
            <a:off x="4033161" y="2803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7F48E9-6274-4168-A3F1-45105494F08B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5F7D368-3D62-4A34-9E47-F63E4807488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454556F1-D679-477B-BFC4-FB8D5C1C9D08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028ECD-459E-4D35-9A36-BA0E60DA0E0A}"/>
              </a:ext>
            </a:extLst>
          </p:cNvPr>
          <p:cNvGrpSpPr/>
          <p:nvPr/>
        </p:nvGrpSpPr>
        <p:grpSpPr>
          <a:xfrm>
            <a:off x="2128161" y="2803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0D66B5-BEED-41BC-A0DF-02FF93CA7662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5A2C3174-9DB9-4C7A-A85F-92B1753033B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6134EBC0-AFAC-4906-B852-5A4E15FDA86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45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D35DC1-D98B-4651-BDF0-2A820D5F7B1A}"/>
              </a:ext>
            </a:extLst>
          </p:cNvPr>
          <p:cNvCxnSpPr>
            <a:cxnSpLocks/>
          </p:cNvCxnSpPr>
          <p:nvPr/>
        </p:nvCxnSpPr>
        <p:spPr>
          <a:xfrm>
            <a:off x="1509765" y="2694054"/>
            <a:ext cx="29893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94C365A-8F30-400E-BABC-E4510446EFFA}"/>
              </a:ext>
            </a:extLst>
          </p:cNvPr>
          <p:cNvCxnSpPr>
            <a:cxnSpLocks/>
          </p:cNvCxnSpPr>
          <p:nvPr/>
        </p:nvCxnSpPr>
        <p:spPr>
          <a:xfrm flipV="1">
            <a:off x="3132848" y="2442267"/>
            <a:ext cx="296152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C0E47D-0A3D-44FA-99D9-18F9EF35780C}"/>
              </a:ext>
            </a:extLst>
          </p:cNvPr>
          <p:cNvCxnSpPr>
            <a:cxnSpLocks/>
          </p:cNvCxnSpPr>
          <p:nvPr/>
        </p:nvCxnSpPr>
        <p:spPr>
          <a:xfrm flipV="1">
            <a:off x="4885448" y="2442267"/>
            <a:ext cx="296152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92B0C6D-1D1C-4E96-B455-2B3586A77D4D}"/>
              </a:ext>
            </a:extLst>
          </p:cNvPr>
          <p:cNvCxnSpPr>
            <a:cxnSpLocks/>
          </p:cNvCxnSpPr>
          <p:nvPr/>
        </p:nvCxnSpPr>
        <p:spPr>
          <a:xfrm flipV="1">
            <a:off x="6790448" y="2442267"/>
            <a:ext cx="296152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723E62-DFEA-4682-9CD5-FB7D48F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FIFO, take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C35A-ED81-4623-AFE4-F10CA0F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1" name="Flowchart: Manual Operation 50">
            <a:extLst>
              <a:ext uri="{FF2B5EF4-FFF2-40B4-BE49-F238E27FC236}">
                <a16:creationId xmlns:a16="http://schemas.microsoft.com/office/drawing/2014/main" id="{59161112-307B-4C14-8F89-5D840B01B31C}"/>
              </a:ext>
            </a:extLst>
          </p:cNvPr>
          <p:cNvSpPr/>
          <p:nvPr/>
        </p:nvSpPr>
        <p:spPr>
          <a:xfrm rot="16200000">
            <a:off x="6771857" y="2535472"/>
            <a:ext cx="914399" cy="3048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230521-53C5-45C4-ACA2-F21BF36862C9}"/>
              </a:ext>
            </a:extLst>
          </p:cNvPr>
          <p:cNvCxnSpPr>
            <a:cxnSpLocks/>
          </p:cNvCxnSpPr>
          <p:nvPr/>
        </p:nvCxnSpPr>
        <p:spPr>
          <a:xfrm flipV="1">
            <a:off x="683625" y="1981200"/>
            <a:ext cx="6098175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1F8AE6-2FF8-40B5-A5D6-4FED5D6F3125}"/>
              </a:ext>
            </a:extLst>
          </p:cNvPr>
          <p:cNvGrpSpPr/>
          <p:nvPr/>
        </p:nvGrpSpPr>
        <p:grpSpPr>
          <a:xfrm>
            <a:off x="7614561" y="2383072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C822CF-3621-478B-AA47-18C9063FAB3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8C4111CD-BA85-4592-9BA2-BDA8251DC2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953D3D43-4BE7-4E21-9F0F-36961193810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40561C-AB3E-4ED9-9312-4536294ED475}"/>
              </a:ext>
            </a:extLst>
          </p:cNvPr>
          <p:cNvGrpSpPr/>
          <p:nvPr/>
        </p:nvGrpSpPr>
        <p:grpSpPr>
          <a:xfrm>
            <a:off x="1823361" y="2383072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681638-EB88-440B-AB9C-D9BD909A0239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2AE6D50A-46BC-4EA5-BE1A-463A1E2A8417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B5A67928-3905-48EF-9872-2AF331AB8411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lowchart: Manual Operation 73">
            <a:extLst>
              <a:ext uri="{FF2B5EF4-FFF2-40B4-BE49-F238E27FC236}">
                <a16:creationId xmlns:a16="http://schemas.microsoft.com/office/drawing/2014/main" id="{55DD29F8-199C-44EE-BF62-3ADEF94D7127}"/>
              </a:ext>
            </a:extLst>
          </p:cNvPr>
          <p:cNvSpPr/>
          <p:nvPr/>
        </p:nvSpPr>
        <p:spPr>
          <a:xfrm rot="16200000">
            <a:off x="4870831" y="2535472"/>
            <a:ext cx="914399" cy="3048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9DC350B-08CA-4F23-ADE8-8AE4B3E63BFC}"/>
              </a:ext>
            </a:extLst>
          </p:cNvPr>
          <p:cNvGrpSpPr/>
          <p:nvPr/>
        </p:nvGrpSpPr>
        <p:grpSpPr>
          <a:xfrm>
            <a:off x="5713535" y="2383072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13ABBD-B422-4AD9-9F65-2403C05E5F38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5C64E50-5FD4-4464-BC84-2F05DCA42BE2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6F8E582-6336-4B56-85E1-E5C3583760F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Flowchart: Manual Operation 78">
            <a:extLst>
              <a:ext uri="{FF2B5EF4-FFF2-40B4-BE49-F238E27FC236}">
                <a16:creationId xmlns:a16="http://schemas.microsoft.com/office/drawing/2014/main" id="{6BB40242-3201-4E26-8375-CB320220E7E3}"/>
              </a:ext>
            </a:extLst>
          </p:cNvPr>
          <p:cNvSpPr/>
          <p:nvPr/>
        </p:nvSpPr>
        <p:spPr>
          <a:xfrm rot="16200000">
            <a:off x="3094052" y="2535472"/>
            <a:ext cx="914399" cy="3048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2729D4-BF54-4018-AE0F-CD75A3C2CFBF}"/>
              </a:ext>
            </a:extLst>
          </p:cNvPr>
          <p:cNvGrpSpPr/>
          <p:nvPr/>
        </p:nvGrpSpPr>
        <p:grpSpPr>
          <a:xfrm>
            <a:off x="3936756" y="2383072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B2A107E-C2A6-43BC-9C46-B6BC445C8B0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F0B74E69-AB7C-4358-B073-E53FEBB64FD4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E53743D-84F5-4838-BBBE-A4EFDEC6C8C3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F84D94-CB41-4411-BA4B-7CBBB0C213BD}"/>
              </a:ext>
            </a:extLst>
          </p:cNvPr>
          <p:cNvCxnSpPr>
            <a:cxnSpLocks/>
          </p:cNvCxnSpPr>
          <p:nvPr/>
        </p:nvCxnSpPr>
        <p:spPr>
          <a:xfrm flipV="1">
            <a:off x="3721222" y="2687872"/>
            <a:ext cx="241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9EFB68-BCB2-4FC3-9F72-421052EE0A41}"/>
              </a:ext>
            </a:extLst>
          </p:cNvPr>
          <p:cNvCxnSpPr>
            <a:cxnSpLocks/>
          </p:cNvCxnSpPr>
          <p:nvPr/>
        </p:nvCxnSpPr>
        <p:spPr>
          <a:xfrm flipV="1">
            <a:off x="5473822" y="2687872"/>
            <a:ext cx="241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29B87A-5A40-442D-A4B1-04D2CDD958C0}"/>
              </a:ext>
            </a:extLst>
          </p:cNvPr>
          <p:cNvCxnSpPr>
            <a:cxnSpLocks/>
          </p:cNvCxnSpPr>
          <p:nvPr/>
        </p:nvCxnSpPr>
        <p:spPr>
          <a:xfrm flipV="1">
            <a:off x="7378822" y="2687872"/>
            <a:ext cx="241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77A413-C443-4905-9CF9-418E0C273A3A}"/>
              </a:ext>
            </a:extLst>
          </p:cNvPr>
          <p:cNvCxnSpPr>
            <a:cxnSpLocks/>
          </p:cNvCxnSpPr>
          <p:nvPr/>
        </p:nvCxnSpPr>
        <p:spPr>
          <a:xfrm>
            <a:off x="1524000" y="1981200"/>
            <a:ext cx="0" cy="71285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600D1A-B0F7-4DB5-95B5-097EEC225E6B}"/>
              </a:ext>
            </a:extLst>
          </p:cNvPr>
          <p:cNvCxnSpPr/>
          <p:nvPr/>
        </p:nvCxnSpPr>
        <p:spPr>
          <a:xfrm>
            <a:off x="3139484" y="1988158"/>
            <a:ext cx="0" cy="4780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F5C731-3851-4A09-93B6-E32A748C7032}"/>
              </a:ext>
            </a:extLst>
          </p:cNvPr>
          <p:cNvCxnSpPr/>
          <p:nvPr/>
        </p:nvCxnSpPr>
        <p:spPr>
          <a:xfrm>
            <a:off x="4892084" y="1988158"/>
            <a:ext cx="0" cy="4780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5D5019D-306D-41CE-8E21-CE1509DF29AD}"/>
              </a:ext>
            </a:extLst>
          </p:cNvPr>
          <p:cNvCxnSpPr/>
          <p:nvPr/>
        </p:nvCxnSpPr>
        <p:spPr>
          <a:xfrm>
            <a:off x="6797084" y="1988158"/>
            <a:ext cx="0" cy="4780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6C232E36-AF99-4C0B-A0BF-CB3056CA4BBA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286000" y="2687687"/>
            <a:ext cx="1122062" cy="228322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FF65DC4-8006-4397-A2C4-8FBF4C54D285}"/>
              </a:ext>
            </a:extLst>
          </p:cNvPr>
          <p:cNvCxnSpPr>
            <a:cxnSpLocks/>
          </p:cNvCxnSpPr>
          <p:nvPr/>
        </p:nvCxnSpPr>
        <p:spPr>
          <a:xfrm>
            <a:off x="4419600" y="2673958"/>
            <a:ext cx="726153" cy="214685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CA92712-0EB7-42E9-B1B3-80E19F738762}"/>
              </a:ext>
            </a:extLst>
          </p:cNvPr>
          <p:cNvCxnSpPr>
            <a:cxnSpLocks/>
          </p:cNvCxnSpPr>
          <p:nvPr/>
        </p:nvCxnSpPr>
        <p:spPr>
          <a:xfrm>
            <a:off x="6182144" y="2750158"/>
            <a:ext cx="848199" cy="117944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210F1D6-7C59-48C4-83BA-1523464AFBEB}"/>
              </a:ext>
            </a:extLst>
          </p:cNvPr>
          <p:cNvCxnSpPr>
            <a:cxnSpLocks/>
          </p:cNvCxnSpPr>
          <p:nvPr/>
        </p:nvCxnSpPr>
        <p:spPr>
          <a:xfrm>
            <a:off x="8077200" y="2699010"/>
            <a:ext cx="29893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C393C6CA-9E63-4812-AEB6-0FD0C429D621}"/>
              </a:ext>
            </a:extLst>
          </p:cNvPr>
          <p:cNvSpPr txBox="1">
            <a:spLocks/>
          </p:cNvSpPr>
          <p:nvPr/>
        </p:nvSpPr>
        <p:spPr bwMode="auto">
          <a:xfrm>
            <a:off x="603738" y="3380631"/>
            <a:ext cx="8159261" cy="248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Literally build the supermarket line</a:t>
            </a:r>
          </a:p>
          <a:p>
            <a:r>
              <a:rPr lang="en-US" kern="0" dirty="0"/>
              <a:t>Input can hop right to the register if nobody else is in line</a:t>
            </a:r>
          </a:p>
          <a:p>
            <a:r>
              <a:rPr lang="en-US" kern="0" dirty="0"/>
              <a:t>Otherwise, go to the end of the line (wherever that is)</a:t>
            </a:r>
          </a:p>
          <a:p>
            <a:r>
              <a:rPr lang="en-US" kern="0" dirty="0"/>
              <a:t>Not shown – logic to keep track of who’s in line</a:t>
            </a:r>
          </a:p>
        </p:txBody>
      </p:sp>
    </p:spTree>
    <p:extLst>
      <p:ext uri="{BB962C8B-B14F-4D97-AF65-F5344CB8AC3E}">
        <p14:creationId xmlns:p14="http://schemas.microsoft.com/office/powerpoint/2010/main" val="51292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3E62-DFEA-4682-9CD5-FB7D48F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FIFO, take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C35A-ED81-4623-AFE4-F10CA0F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C393C6CA-9E63-4812-AEB6-0FD0C429D621}"/>
              </a:ext>
            </a:extLst>
          </p:cNvPr>
          <p:cNvSpPr txBox="1">
            <a:spLocks/>
          </p:cNvSpPr>
          <p:nvPr/>
        </p:nvSpPr>
        <p:spPr bwMode="auto">
          <a:xfrm>
            <a:off x="603738" y="3751274"/>
            <a:ext cx="8159261" cy="211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Doesn’t quite mimic an actual supermarket line</a:t>
            </a:r>
          </a:p>
          <a:p>
            <a:r>
              <a:rPr lang="en-US" kern="0" dirty="0"/>
              <a:t>But the mux control might be easier</a:t>
            </a:r>
          </a:p>
          <a:p>
            <a:r>
              <a:rPr lang="en-US" kern="0" dirty="0"/>
              <a:t>You’ll do this to build your testbench </a:t>
            </a:r>
            <a:r>
              <a:rPr lang="en-US" i="1" kern="0" dirty="0"/>
              <a:t>scoreboard</a:t>
            </a:r>
            <a:endParaRPr lang="en-US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9A6F1E-00AE-4EB5-9450-1AC576FCF390}"/>
              </a:ext>
            </a:extLst>
          </p:cNvPr>
          <p:cNvGrpSpPr/>
          <p:nvPr/>
        </p:nvGrpSpPr>
        <p:grpSpPr>
          <a:xfrm>
            <a:off x="441632" y="1066804"/>
            <a:ext cx="8030969" cy="2209796"/>
            <a:chOff x="441632" y="1066804"/>
            <a:chExt cx="8030969" cy="220979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230521-53C5-45C4-ACA2-F21BF36862C9}"/>
                </a:ext>
              </a:extLst>
            </p:cNvPr>
            <p:cNvCxnSpPr>
              <a:cxnSpLocks/>
            </p:cNvCxnSpPr>
            <p:nvPr/>
          </p:nvCxnSpPr>
          <p:spPr>
            <a:xfrm>
              <a:off x="3922355" y="1600199"/>
              <a:ext cx="3593737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Manual Operation 78">
              <a:extLst>
                <a:ext uri="{FF2B5EF4-FFF2-40B4-BE49-F238E27FC236}">
                  <a16:creationId xmlns:a16="http://schemas.microsoft.com/office/drawing/2014/main" id="{6BB40242-3201-4E26-8375-CB320220E7E3}"/>
                </a:ext>
              </a:extLst>
            </p:cNvPr>
            <p:cNvSpPr/>
            <p:nvPr/>
          </p:nvSpPr>
          <p:spPr>
            <a:xfrm rot="16200000">
              <a:off x="7003674" y="1576782"/>
              <a:ext cx="1324756" cy="30480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F84D94-CB41-4411-BA4B-7CBBB0C21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6022" y="1752599"/>
              <a:ext cx="241178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E9EFB68-BCB2-4FC3-9F72-421052EE0A41}"/>
                </a:ext>
              </a:extLst>
            </p:cNvPr>
            <p:cNvCxnSpPr>
              <a:cxnSpLocks/>
            </p:cNvCxnSpPr>
            <p:nvPr/>
          </p:nvCxnSpPr>
          <p:spPr>
            <a:xfrm>
              <a:off x="5606793" y="1905000"/>
              <a:ext cx="1909299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77A413-C443-4905-9CF9-418E0C273A3A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1295400"/>
              <a:ext cx="0" cy="169387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FF5C731-3851-4A09-93B6-E32A748C7032}"/>
                </a:ext>
              </a:extLst>
            </p:cNvPr>
            <p:cNvCxnSpPr>
              <a:cxnSpLocks/>
            </p:cNvCxnSpPr>
            <p:nvPr/>
          </p:nvCxnSpPr>
          <p:spPr>
            <a:xfrm>
              <a:off x="7030343" y="2195228"/>
              <a:ext cx="0" cy="79404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5D5019D-306D-41CE-8E21-CE1509DF29AD}"/>
                </a:ext>
              </a:extLst>
            </p:cNvPr>
            <p:cNvCxnSpPr>
              <a:cxnSpLocks/>
            </p:cNvCxnSpPr>
            <p:nvPr/>
          </p:nvCxnSpPr>
          <p:spPr>
            <a:xfrm>
              <a:off x="5606793" y="1913487"/>
              <a:ext cx="0" cy="10757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829FFD-096F-4345-9F76-0DE68D33A852}"/>
                </a:ext>
              </a:extLst>
            </p:cNvPr>
            <p:cNvCxnSpPr/>
            <p:nvPr/>
          </p:nvCxnSpPr>
          <p:spPr>
            <a:xfrm>
              <a:off x="517832" y="2989276"/>
              <a:ext cx="70866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99F1DD-4743-40C9-A74C-5A192C7ADE6B}"/>
                </a:ext>
              </a:extLst>
            </p:cNvPr>
            <p:cNvSpPr txBox="1"/>
            <p:nvPr/>
          </p:nvSpPr>
          <p:spPr>
            <a:xfrm>
              <a:off x="441632" y="260675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0D8AF1-9552-45D3-96C9-492A31673C9D}"/>
                </a:ext>
              </a:extLst>
            </p:cNvPr>
            <p:cNvSpPr txBox="1"/>
            <p:nvPr/>
          </p:nvSpPr>
          <p:spPr>
            <a:xfrm>
              <a:off x="7863001" y="11766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EE9C2C-9535-400E-925E-45F13C9ABDF2}"/>
                </a:ext>
              </a:extLst>
            </p:cNvPr>
            <p:cNvGrpSpPr/>
            <p:nvPr/>
          </p:nvGrpSpPr>
          <p:grpSpPr>
            <a:xfrm>
              <a:off x="63797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61FEA2-F340-491D-BE84-211E38601291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57277F78-C585-4F8F-AE5C-56A01C704780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369FE6D8-E3F0-41CE-9DBB-00CD31642F59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B0A0B4F-1234-4163-8726-33D6BA98E18D}"/>
                </a:ext>
              </a:extLst>
            </p:cNvPr>
            <p:cNvGrpSpPr/>
            <p:nvPr/>
          </p:nvGrpSpPr>
          <p:grpSpPr>
            <a:xfrm>
              <a:off x="48557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7741D1-2142-4140-91F6-689226D892CE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67829DE6-93FA-492D-A960-F33E1B177A8C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2C167A28-168B-4563-B589-509450547875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16E381-DE4B-45E6-821E-E469652E625A}"/>
                </a:ext>
              </a:extLst>
            </p:cNvPr>
            <p:cNvGrpSpPr/>
            <p:nvPr/>
          </p:nvGrpSpPr>
          <p:grpSpPr>
            <a:xfrm>
              <a:off x="32555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2CFCFC-9111-42CF-96CC-2E8492CD8FB6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4114C0D3-34EE-4687-84CA-2E5851199204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BFEE4418-D60C-4EA6-9FF1-95FA8030586F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97489C3-D676-40E9-ACCA-7996E94A2E52}"/>
                </a:ext>
              </a:extLst>
            </p:cNvPr>
            <p:cNvGrpSpPr/>
            <p:nvPr/>
          </p:nvGrpSpPr>
          <p:grpSpPr>
            <a:xfrm>
              <a:off x="13505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AA1E40-64FF-4984-9141-FB85CD340830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9E1E84AE-FA32-42A9-BB0F-5F252CD5F72F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DCDFCE1A-F5BE-48FD-AE32-CA7E61CC4806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23C1B4-530A-4B9D-B07E-3E8EB3624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2783" y="2209800"/>
              <a:ext cx="48330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E45D472-A166-4965-8FC3-CC5E32B10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9839" y="1295400"/>
              <a:ext cx="545625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8DF5148-250C-478F-B238-BA18AB217D1E}"/>
                </a:ext>
              </a:extLst>
            </p:cNvPr>
            <p:cNvCxnSpPr>
              <a:cxnSpLocks/>
            </p:cNvCxnSpPr>
            <p:nvPr/>
          </p:nvCxnSpPr>
          <p:spPr>
            <a:xfrm>
              <a:off x="3936756" y="1591210"/>
              <a:ext cx="0" cy="139806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E59926-8AF4-4D86-9BAA-A7FDA1B2C534}"/>
                </a:ext>
              </a:extLst>
            </p:cNvPr>
            <p:cNvSpPr txBox="1"/>
            <p:nvPr/>
          </p:nvSpPr>
          <p:spPr>
            <a:xfrm>
              <a:off x="2018898" y="2579252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76E295-89BF-49FA-9ABE-8515DE4FAC27}"/>
                </a:ext>
              </a:extLst>
            </p:cNvPr>
            <p:cNvSpPr txBox="1"/>
            <p:nvPr/>
          </p:nvSpPr>
          <p:spPr>
            <a:xfrm>
              <a:off x="3902891" y="2592252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423796-435A-411A-A466-EC6D212C2F24}"/>
                </a:ext>
              </a:extLst>
            </p:cNvPr>
            <p:cNvSpPr txBox="1"/>
            <p:nvPr/>
          </p:nvSpPr>
          <p:spPr>
            <a:xfrm>
              <a:off x="5561601" y="2607826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7F8093-0D69-4259-8868-2E6733383D67}"/>
                </a:ext>
              </a:extLst>
            </p:cNvPr>
            <p:cNvSpPr txBox="1"/>
            <p:nvPr/>
          </p:nvSpPr>
          <p:spPr>
            <a:xfrm>
              <a:off x="6954127" y="2576681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2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3E62-DFEA-4682-9CD5-FB7D48F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FIFO, take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C35A-ED81-4623-AFE4-F10CA0F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C393C6CA-9E63-4812-AEB6-0FD0C429D621}"/>
              </a:ext>
            </a:extLst>
          </p:cNvPr>
          <p:cNvSpPr txBox="1">
            <a:spLocks/>
          </p:cNvSpPr>
          <p:nvPr/>
        </p:nvSpPr>
        <p:spPr bwMode="auto">
          <a:xfrm>
            <a:off x="603738" y="3380631"/>
            <a:ext cx="8159261" cy="248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Problems</a:t>
            </a:r>
          </a:p>
          <a:p>
            <a:pPr lvl="1"/>
            <a:r>
              <a:rPr lang="en-US" sz="2800" dirty="0"/>
              <a:t>Hard to track who’s in what position</a:t>
            </a:r>
          </a:p>
          <a:p>
            <a:pPr lvl="1"/>
            <a:r>
              <a:rPr lang="en-US" sz="2800" kern="0" dirty="0"/>
              <a:t>Too much data movement!</a:t>
            </a:r>
          </a:p>
          <a:p>
            <a:pPr lvl="1"/>
            <a:r>
              <a:rPr lang="en-US" sz="2800" kern="0" dirty="0"/>
              <a:t>Doesn’t work with memories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107A77-27C9-4F36-882A-C8E29E360B61}"/>
              </a:ext>
            </a:extLst>
          </p:cNvPr>
          <p:cNvGrpSpPr/>
          <p:nvPr/>
        </p:nvGrpSpPr>
        <p:grpSpPr>
          <a:xfrm>
            <a:off x="441632" y="1066804"/>
            <a:ext cx="8030969" cy="2209796"/>
            <a:chOff x="441632" y="1066804"/>
            <a:chExt cx="8030969" cy="220979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F16AF9-1C5E-487D-B91A-27FB342340A7}"/>
                </a:ext>
              </a:extLst>
            </p:cNvPr>
            <p:cNvCxnSpPr>
              <a:cxnSpLocks/>
            </p:cNvCxnSpPr>
            <p:nvPr/>
          </p:nvCxnSpPr>
          <p:spPr>
            <a:xfrm>
              <a:off x="3922355" y="1600199"/>
              <a:ext cx="3593737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Manual Operation 41">
              <a:extLst>
                <a:ext uri="{FF2B5EF4-FFF2-40B4-BE49-F238E27FC236}">
                  <a16:creationId xmlns:a16="http://schemas.microsoft.com/office/drawing/2014/main" id="{056A7655-D214-4BD2-A109-996D826B1D88}"/>
                </a:ext>
              </a:extLst>
            </p:cNvPr>
            <p:cNvSpPr/>
            <p:nvPr/>
          </p:nvSpPr>
          <p:spPr>
            <a:xfrm rot="16200000">
              <a:off x="7003674" y="1576782"/>
              <a:ext cx="1324756" cy="30480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ED7B74-BD00-4681-B745-DD59290E1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6022" y="1752599"/>
              <a:ext cx="241178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E255A5-BE1A-400C-9A7A-2544D8E36F52}"/>
                </a:ext>
              </a:extLst>
            </p:cNvPr>
            <p:cNvCxnSpPr>
              <a:cxnSpLocks/>
            </p:cNvCxnSpPr>
            <p:nvPr/>
          </p:nvCxnSpPr>
          <p:spPr>
            <a:xfrm>
              <a:off x="5606793" y="1905000"/>
              <a:ext cx="1909299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844DEF-78C7-429F-B502-20D01AD7320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1295400"/>
              <a:ext cx="0" cy="169387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F43BA93-D76D-4E9C-9291-D12496132FA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343" y="2195228"/>
              <a:ext cx="0" cy="79404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1E97B5-8813-419B-B2D4-C20C7AA1FB73}"/>
                </a:ext>
              </a:extLst>
            </p:cNvPr>
            <p:cNvCxnSpPr>
              <a:cxnSpLocks/>
            </p:cNvCxnSpPr>
            <p:nvPr/>
          </p:nvCxnSpPr>
          <p:spPr>
            <a:xfrm>
              <a:off x="5606793" y="1913487"/>
              <a:ext cx="0" cy="10757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B67966-3F58-499B-84B2-EF32A665A01B}"/>
                </a:ext>
              </a:extLst>
            </p:cNvPr>
            <p:cNvCxnSpPr/>
            <p:nvPr/>
          </p:nvCxnSpPr>
          <p:spPr>
            <a:xfrm>
              <a:off x="517832" y="2989276"/>
              <a:ext cx="70866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FF0AE-115F-40B8-A943-54F0E648D9F9}"/>
                </a:ext>
              </a:extLst>
            </p:cNvPr>
            <p:cNvSpPr txBox="1"/>
            <p:nvPr/>
          </p:nvSpPr>
          <p:spPr>
            <a:xfrm>
              <a:off x="441632" y="260675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FF214C-34DE-4881-89F1-7C45CC1C58EE}"/>
                </a:ext>
              </a:extLst>
            </p:cNvPr>
            <p:cNvSpPr txBox="1"/>
            <p:nvPr/>
          </p:nvSpPr>
          <p:spPr>
            <a:xfrm>
              <a:off x="7863001" y="11766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5384B74-1872-4982-88D7-E9781DC27CD0}"/>
                </a:ext>
              </a:extLst>
            </p:cNvPr>
            <p:cNvGrpSpPr/>
            <p:nvPr/>
          </p:nvGrpSpPr>
          <p:grpSpPr>
            <a:xfrm>
              <a:off x="63797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FF8338-B4CC-43DE-A976-2CB623F7514A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96CE2B7F-424C-428C-A152-00B78F59087B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16EA339A-CBA0-467B-A48E-04373A5CE96B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3C9FBF0-4B94-4431-AA0D-E836892D5E9C}"/>
                </a:ext>
              </a:extLst>
            </p:cNvPr>
            <p:cNvGrpSpPr/>
            <p:nvPr/>
          </p:nvGrpSpPr>
          <p:grpSpPr>
            <a:xfrm>
              <a:off x="48557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0BA5C70-760C-41A7-9A29-F86C9C3B518B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8D3137CC-7410-46FE-BE9C-44C60A353289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BDF9B34E-BB04-48C7-9909-2F1C739F7429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D087A37-67A6-499D-BF75-BAD735670192}"/>
                </a:ext>
              </a:extLst>
            </p:cNvPr>
            <p:cNvGrpSpPr/>
            <p:nvPr/>
          </p:nvGrpSpPr>
          <p:grpSpPr>
            <a:xfrm>
              <a:off x="32555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BFED329-8938-4C6B-BB41-6DD78FE2FDD7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E6B23855-5F99-4E6E-9F04-63E6D9E182BA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5A24F006-FF9F-42CC-BEBF-729AF234953A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A748B1-F0D0-4C90-A1E1-9BF5BE31FB1B}"/>
                </a:ext>
              </a:extLst>
            </p:cNvPr>
            <p:cNvGrpSpPr/>
            <p:nvPr/>
          </p:nvGrpSpPr>
          <p:grpSpPr>
            <a:xfrm>
              <a:off x="1350593" y="2666999"/>
              <a:ext cx="462639" cy="609601"/>
              <a:chOff x="7010400" y="4724399"/>
              <a:chExt cx="462639" cy="609601"/>
            </a:xfrm>
            <a:solidFill>
              <a:schemeClr val="bg1"/>
            </a:solidFill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066EBF-C1B8-43ED-AB51-60B643763D36}"/>
                  </a:ext>
                </a:extLst>
              </p:cNvPr>
              <p:cNvSpPr txBox="1"/>
              <p:nvPr/>
            </p:nvSpPr>
            <p:spPr>
              <a:xfrm>
                <a:off x="7010400" y="4724399"/>
                <a:ext cx="462639" cy="60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dirty="0"/>
                  <a:t>D Q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CE13E107-1E2E-4617-93F9-61505404CF79}"/>
                  </a:ext>
                </a:extLst>
              </p:cNvPr>
              <p:cNvSpPr/>
              <p:nvPr/>
            </p:nvSpPr>
            <p:spPr>
              <a:xfrm>
                <a:off x="7127419" y="51816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57F93085-F5A4-4912-BED2-F3A0218354D8}"/>
                  </a:ext>
                </a:extLst>
              </p:cNvPr>
              <p:cNvSpPr/>
              <p:nvPr/>
            </p:nvSpPr>
            <p:spPr>
              <a:xfrm flipV="1">
                <a:off x="7127419" y="47244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B4C5E6-9400-42B9-94C5-9AA74CF54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2783" y="2209800"/>
              <a:ext cx="48330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2A6F3A-3AD0-4345-A1E6-F9DFDBC1C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9839" y="1295400"/>
              <a:ext cx="545625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4BC874-7484-438D-9CF4-30CC49514A21}"/>
                </a:ext>
              </a:extLst>
            </p:cNvPr>
            <p:cNvCxnSpPr>
              <a:cxnSpLocks/>
            </p:cNvCxnSpPr>
            <p:nvPr/>
          </p:nvCxnSpPr>
          <p:spPr>
            <a:xfrm>
              <a:off x="3936756" y="1591210"/>
              <a:ext cx="0" cy="139806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D050554-3A6A-4554-8165-0C9F88D0F3F3}"/>
                </a:ext>
              </a:extLst>
            </p:cNvPr>
            <p:cNvSpPr txBox="1"/>
            <p:nvPr/>
          </p:nvSpPr>
          <p:spPr>
            <a:xfrm>
              <a:off x="2018898" y="2579252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8F1D45-7639-4A04-A961-26E9CFCFFF84}"/>
                </a:ext>
              </a:extLst>
            </p:cNvPr>
            <p:cNvSpPr txBox="1"/>
            <p:nvPr/>
          </p:nvSpPr>
          <p:spPr>
            <a:xfrm>
              <a:off x="3902891" y="2592252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4E7CA9-DE4A-4783-8A0C-5EF3E137DD08}"/>
                </a:ext>
              </a:extLst>
            </p:cNvPr>
            <p:cNvSpPr txBox="1"/>
            <p:nvPr/>
          </p:nvSpPr>
          <p:spPr>
            <a:xfrm>
              <a:off x="5561601" y="2607826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DF8847-3E45-4D5A-9826-1F04D7769D09}"/>
                </a:ext>
              </a:extLst>
            </p:cNvPr>
            <p:cNvSpPr txBox="1"/>
            <p:nvPr/>
          </p:nvSpPr>
          <p:spPr>
            <a:xfrm>
              <a:off x="6954127" y="2576681"/>
              <a:ext cx="876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468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FIFO, take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3048000"/>
          </a:xfrm>
        </p:spPr>
        <p:txBody>
          <a:bodyPr/>
          <a:lstStyle/>
          <a:p>
            <a:r>
              <a:rPr lang="en-US" dirty="0"/>
              <a:t>Drawn as circular ring of flops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hookup of write data to all </a:t>
            </a:r>
            <a:r>
              <a:rPr lang="en-US" i="1" dirty="0"/>
              <a:t>D</a:t>
            </a:r>
            <a:r>
              <a:rPr lang="en-US" dirty="0"/>
              <a:t> inputs not shown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ditto for read data from all </a:t>
            </a:r>
            <a:r>
              <a:rPr lang="en-US" i="1" dirty="0"/>
              <a:t>Q</a:t>
            </a:r>
            <a:endParaRPr lang="en-US" dirty="0"/>
          </a:p>
          <a:p>
            <a:r>
              <a:rPr lang="en-US" dirty="0"/>
              <a:t>Really a register file!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FIFO input can write one location / cycle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FIFO output gets read data from one location / cycle 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83EB3E5-6006-4815-997E-8EDEF319FA4A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A4896A-17E9-4639-A9BC-1D37DFE1EE10}"/>
              </a:ext>
            </a:extLst>
          </p:cNvPr>
          <p:cNvCxnSpPr>
            <a:cxnSpLocks/>
          </p:cNvCxnSpPr>
          <p:nvPr/>
        </p:nvCxnSpPr>
        <p:spPr>
          <a:xfrm>
            <a:off x="2584990" y="3052466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>
            <a:off x="2432961" y="3350568"/>
            <a:ext cx="7620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A21F87-BFC5-4750-A15E-B023A782CDBF}"/>
              </a:ext>
            </a:extLst>
          </p:cNvPr>
          <p:cNvGrpSpPr/>
          <p:nvPr/>
        </p:nvGrpSpPr>
        <p:grpSpPr>
          <a:xfrm>
            <a:off x="202645" y="1376364"/>
            <a:ext cx="3531155" cy="2967036"/>
            <a:chOff x="202645" y="1376364"/>
            <a:chExt cx="3531155" cy="29670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A7DBFC-BA3C-4BFF-98A1-023D6BC21CD2}"/>
                </a:ext>
              </a:extLst>
            </p:cNvPr>
            <p:cNvSpPr txBox="1"/>
            <p:nvPr/>
          </p:nvSpPr>
          <p:spPr>
            <a:xfrm>
              <a:off x="202645" y="1376364"/>
              <a:ext cx="547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5EABAE-B9E0-4B21-9427-09CE8F0D43C4}"/>
                </a:ext>
              </a:extLst>
            </p:cNvPr>
            <p:cNvGrpSpPr/>
            <p:nvPr/>
          </p:nvGrpSpPr>
          <p:grpSpPr>
            <a:xfrm>
              <a:off x="457200" y="1828800"/>
              <a:ext cx="3276600" cy="2514600"/>
              <a:chOff x="457200" y="1828800"/>
              <a:chExt cx="3276600" cy="25146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48ACE69-C859-4AA4-9CAB-FEE1FA96B158}"/>
                  </a:ext>
                </a:extLst>
              </p:cNvPr>
              <p:cNvCxnSpPr/>
              <p:nvPr/>
            </p:nvCxnSpPr>
            <p:spPr>
              <a:xfrm>
                <a:off x="457200" y="1828800"/>
                <a:ext cx="155802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D73DDD-8E9E-4BD7-A27E-C93AEA1FB1FC}"/>
                  </a:ext>
                </a:extLst>
              </p:cNvPr>
              <p:cNvCxnSpPr/>
              <p:nvPr/>
            </p:nvCxnSpPr>
            <p:spPr>
              <a:xfrm>
                <a:off x="1447800" y="1838029"/>
                <a:ext cx="0" cy="1971971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55AE28-24C1-4F50-8865-A8CB3AEC5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528" y="3810000"/>
                <a:ext cx="1923472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11F4B86-54BB-440F-9632-05F7FED8F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452" y="3392260"/>
                <a:ext cx="0" cy="41774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B1AE5F6-9BA1-43B7-A96F-A7BC301AA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3810000"/>
                <a:ext cx="0" cy="5334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969EBDA-30EB-4D5B-99F2-3C8587716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7860" y="4343400"/>
                <a:ext cx="18914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A06AB4D-B029-49D4-87E2-A70C37150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908" y="2514600"/>
                <a:ext cx="2279892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77C3A87-1DBF-4C43-AEC6-8CEDEABEE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3800" y="2505568"/>
                <a:ext cx="0" cy="41774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72245F-93F1-4360-A9F9-4A81209209DE}"/>
              </a:ext>
            </a:extLst>
          </p:cNvPr>
          <p:cNvGrpSpPr/>
          <p:nvPr/>
        </p:nvGrpSpPr>
        <p:grpSpPr>
          <a:xfrm>
            <a:off x="762001" y="1831334"/>
            <a:ext cx="3271157" cy="4221127"/>
            <a:chOff x="762001" y="1831334"/>
            <a:chExt cx="3271157" cy="422112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98A4ED-A667-4D70-8242-F1E23AF4638C}"/>
                </a:ext>
              </a:extLst>
            </p:cNvPr>
            <p:cNvGrpSpPr/>
            <p:nvPr/>
          </p:nvGrpSpPr>
          <p:grpSpPr>
            <a:xfrm>
              <a:off x="762001" y="1831334"/>
              <a:ext cx="2966545" cy="3426466"/>
              <a:chOff x="762001" y="1831334"/>
              <a:chExt cx="2966545" cy="342646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08E7F9-6CF8-4DED-87A1-1DE10847E4E7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3728546" y="3392260"/>
                <a:ext cx="0" cy="186554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2D5346A-4CEA-4986-A0F4-E60FC214880B}"/>
                  </a:ext>
                </a:extLst>
              </p:cNvPr>
              <p:cNvCxnSpPr>
                <a:stCxn id="18" idx="3"/>
              </p:cNvCxnSpPr>
              <p:nvPr/>
            </p:nvCxnSpPr>
            <p:spPr>
              <a:xfrm flipH="1">
                <a:off x="1752600" y="4340866"/>
                <a:ext cx="262621" cy="2534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E2218CC-E039-4CA2-8277-B793CF4C2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673" y="4340679"/>
                <a:ext cx="0" cy="917121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8B9575F-F319-4B21-ACC6-1ED7FF11E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001" y="2718026"/>
                <a:ext cx="47420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C2AACB2-1AA6-4816-BE7E-F73937CFA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924" y="2714438"/>
                <a:ext cx="0" cy="213903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2B9A95B-FA7D-401A-960B-39E085DB4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8436" y="2714438"/>
                <a:ext cx="0" cy="2543362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0426476-EA69-4AD9-84AE-A85FCEC84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357" y="1840576"/>
                <a:ext cx="0" cy="3417224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8F5868E-59C5-4B5C-8068-321FD6D6D3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0580" y="1831334"/>
                <a:ext cx="43877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13277FD-1876-4625-B3F6-CF64671E7CBF}"/>
                </a:ext>
              </a:extLst>
            </p:cNvPr>
            <p:cNvGrpSpPr/>
            <p:nvPr/>
          </p:nvGrpSpPr>
          <p:grpSpPr>
            <a:xfrm>
              <a:off x="885043" y="5256440"/>
              <a:ext cx="3148115" cy="796021"/>
              <a:chOff x="885043" y="5256440"/>
              <a:chExt cx="3148115" cy="796021"/>
            </a:xfrm>
          </p:grpSpPr>
          <p:sp>
            <p:nvSpPr>
              <p:cNvPr id="60" name="Flowchart: Manual Operation 59">
                <a:extLst>
                  <a:ext uri="{FF2B5EF4-FFF2-40B4-BE49-F238E27FC236}">
                    <a16:creationId xmlns:a16="http://schemas.microsoft.com/office/drawing/2014/main" id="{99F0696C-B4EB-41DB-BF50-DF02137A0D79}"/>
                  </a:ext>
                </a:extLst>
              </p:cNvPr>
              <p:cNvSpPr/>
              <p:nvPr/>
            </p:nvSpPr>
            <p:spPr>
              <a:xfrm>
                <a:off x="885043" y="5256440"/>
                <a:ext cx="3148115" cy="304800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7801B8F-BC53-48DF-B4AA-C7D1F1490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840" y="5561240"/>
                <a:ext cx="0" cy="30616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5EB52F-FCC0-4F18-BF38-ED39DA418113}"/>
                  </a:ext>
                </a:extLst>
              </p:cNvPr>
              <p:cNvSpPr txBox="1"/>
              <p:nvPr/>
            </p:nvSpPr>
            <p:spPr>
              <a:xfrm>
                <a:off x="2346787" y="5590796"/>
                <a:ext cx="7012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98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3048000"/>
          </a:xfrm>
        </p:spPr>
        <p:txBody>
          <a:bodyPr/>
          <a:lstStyle/>
          <a:p>
            <a:r>
              <a:rPr lang="en-US" dirty="0"/>
              <a:t>FIFO starts out empty</a:t>
            </a:r>
          </a:p>
          <a:p>
            <a:r>
              <a:rPr lang="en-US" dirty="0"/>
              <a:t>Rd* = </a:t>
            </a:r>
            <a:r>
              <a:rPr lang="en-US" dirty="0" err="1"/>
              <a:t>Wr</a:t>
            </a:r>
            <a:r>
              <a:rPr lang="en-US" dirty="0"/>
              <a:t>*</a:t>
            </a:r>
          </a:p>
          <a:p>
            <a:r>
              <a:rPr lang="en-US" dirty="0"/>
              <a:t>Write 6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</p:cNvCxnSpPr>
          <p:nvPr/>
        </p:nvCxnSpPr>
        <p:spPr>
          <a:xfrm>
            <a:off x="2432961" y="3350568"/>
            <a:ext cx="7620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678117-5C65-4D20-A8A7-FE196943CA5B}"/>
              </a:ext>
            </a:extLst>
          </p:cNvPr>
          <p:cNvCxnSpPr>
            <a:cxnSpLocks/>
          </p:cNvCxnSpPr>
          <p:nvPr/>
        </p:nvCxnSpPr>
        <p:spPr>
          <a:xfrm>
            <a:off x="2440634" y="3352800"/>
            <a:ext cx="0" cy="46166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>
            <a:off x="2584990" y="3052466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3352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E8A9-A917-4CDE-9FD1-67CB2F82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17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B96-27AF-4041-AB77-B7B5C2D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61" y="1676400"/>
            <a:ext cx="4501240" cy="3048000"/>
          </a:xfrm>
        </p:spPr>
        <p:txBody>
          <a:bodyPr/>
          <a:lstStyle/>
          <a:p>
            <a:r>
              <a:rPr lang="en-US" dirty="0"/>
              <a:t>Write 7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432E-9868-4DC5-88DD-92101DF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73FE9-416E-421F-BF32-6EC19231E176}"/>
              </a:ext>
            </a:extLst>
          </p:cNvPr>
          <p:cNvGrpSpPr/>
          <p:nvPr/>
        </p:nvGrpSpPr>
        <p:grpSpPr>
          <a:xfrm>
            <a:off x="2015221" y="15240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9DFE1A-2D0E-4D46-A770-BC1E8C4646E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3484E69-086A-431F-9CB3-C05BF4966C5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29DEFB-D280-4ACD-AA23-E166FF4BE55E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47593-5DD9-455E-ADB9-FEF001E7CA17}"/>
              </a:ext>
            </a:extLst>
          </p:cNvPr>
          <p:cNvGrpSpPr/>
          <p:nvPr/>
        </p:nvGrpSpPr>
        <p:grpSpPr>
          <a:xfrm rot="5400000">
            <a:off x="349704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0B3EF-C793-47B1-9C90-E21BFB829CD1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D6E4E3-7F7D-4317-9A69-984F9A486FB9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046164-BA5B-47F6-A3C6-BEE3AEF574B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9285-078A-4B6B-9781-A6FF055DF091}"/>
              </a:ext>
            </a:extLst>
          </p:cNvPr>
          <p:cNvGrpSpPr/>
          <p:nvPr/>
        </p:nvGrpSpPr>
        <p:grpSpPr>
          <a:xfrm rot="10800000">
            <a:off x="2015221" y="403588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CA960-4E54-4D01-A5DF-25A98E57DBE0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3A2756-5DB5-414B-8BB3-B9E885520A33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852078-A818-4D30-B4C8-B1879DA5E5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F5E29-61D2-4EC8-86EA-02CC12DD63C9}"/>
              </a:ext>
            </a:extLst>
          </p:cNvPr>
          <p:cNvGrpSpPr/>
          <p:nvPr/>
        </p:nvGrpSpPr>
        <p:grpSpPr>
          <a:xfrm rot="16200000">
            <a:off x="530681" y="285614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69B8-B40E-4FBE-825D-D367538A58C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9D0D778-B930-4F88-8184-4BA5F4AA4B5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846F502-FF65-4A15-9536-C3E2C3627122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27C68B-F3E9-49EA-9670-A517006BB04A}"/>
              </a:ext>
            </a:extLst>
          </p:cNvPr>
          <p:cNvSpPr txBox="1"/>
          <p:nvPr/>
        </p:nvSpPr>
        <p:spPr>
          <a:xfrm>
            <a:off x="1828800" y="3119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EEB5-1341-459B-AEE2-3DF25B01571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295400" y="3350568"/>
            <a:ext cx="533400" cy="223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1BD7B-F396-436F-9214-0EE0944F92F3}"/>
              </a:ext>
            </a:extLst>
          </p:cNvPr>
          <p:cNvSpPr txBox="1"/>
          <p:nvPr/>
        </p:nvSpPr>
        <p:spPr>
          <a:xfrm>
            <a:off x="3657600" y="33528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678117-5C65-4D20-A8A7-FE196943CA5B}"/>
              </a:ext>
            </a:extLst>
          </p:cNvPr>
          <p:cNvCxnSpPr>
            <a:cxnSpLocks/>
          </p:cNvCxnSpPr>
          <p:nvPr/>
        </p:nvCxnSpPr>
        <p:spPr>
          <a:xfrm>
            <a:off x="2440634" y="3352800"/>
            <a:ext cx="0" cy="46166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EB760-AB0C-4692-8A46-3125F1F9A47A}"/>
              </a:ext>
            </a:extLst>
          </p:cNvPr>
          <p:cNvCxnSpPr>
            <a:cxnSpLocks/>
          </p:cNvCxnSpPr>
          <p:nvPr/>
        </p:nvCxnSpPr>
        <p:spPr>
          <a:xfrm>
            <a:off x="2584990" y="3052466"/>
            <a:ext cx="6099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FC7E8D-9C3E-48E0-9AA1-667E006E6748}"/>
              </a:ext>
            </a:extLst>
          </p:cNvPr>
          <p:cNvSpPr txBox="1"/>
          <p:nvPr/>
        </p:nvSpPr>
        <p:spPr>
          <a:xfrm>
            <a:off x="2102203" y="2773346"/>
            <a:ext cx="73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FCBD2-1A2A-4A3C-948D-EC11DF59D4AD}"/>
              </a:ext>
            </a:extLst>
          </p:cNvPr>
          <p:cNvSpPr txBox="1"/>
          <p:nvPr/>
        </p:nvSpPr>
        <p:spPr>
          <a:xfrm>
            <a:off x="2438400" y="4191000"/>
            <a:ext cx="3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3275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34666</TotalTime>
  <Words>1041</Words>
  <Application>Microsoft Office PowerPoint</Application>
  <PresentationFormat>On-screen Show (4:3)</PresentationFormat>
  <Paragraphs>423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Times New Roman</vt:lpstr>
      <vt:lpstr>Default Design</vt:lpstr>
      <vt:lpstr>Verification</vt:lpstr>
      <vt:lpstr>Building a FIFO</vt:lpstr>
      <vt:lpstr>FIFO, take 1</vt:lpstr>
      <vt:lpstr>FIFO, take 2</vt:lpstr>
      <vt:lpstr>FIFO, take 3</vt:lpstr>
      <vt:lpstr>FIFO, take 3</vt:lpstr>
      <vt:lpstr>FIFO, take 4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621 High Performance Computer Architecture</dc:title>
  <dc:creator>Mark Hempstead</dc:creator>
  <cp:lastModifiedBy>Grodstein, Joel</cp:lastModifiedBy>
  <cp:revision>873</cp:revision>
  <cp:lastPrinted>2005-02-07T17:53:54Z</cp:lastPrinted>
  <dcterms:created xsi:type="dcterms:W3CDTF">2002-09-07T18:50:54Z</dcterms:created>
  <dcterms:modified xsi:type="dcterms:W3CDTF">2022-01-27T14:02:25Z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scottt@nvidia.com</vt:lpwstr>
  </property>
  <property fmtid="{D5CDD505-2E9C-101B-9397-08002B2CF9AE}" pid="5" name="MSIP_Label_6b558183-044c-4105-8d9c-cea02a2a3d86_SetDate">
    <vt:lpwstr>2021-02-02T03:47:46.1529913Z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