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8" r:id="rId2"/>
    <p:sldId id="695" r:id="rId3"/>
    <p:sldId id="696" r:id="rId4"/>
    <p:sldId id="694" r:id="rId5"/>
    <p:sldId id="700" r:id="rId6"/>
    <p:sldId id="701" r:id="rId7"/>
    <p:sldId id="697" r:id="rId8"/>
    <p:sldId id="698" r:id="rId9"/>
    <p:sldId id="702" r:id="rId10"/>
    <p:sldId id="699" r:id="rId11"/>
    <p:sldId id="703" r:id="rId12"/>
    <p:sldId id="674" r:id="rId13"/>
    <p:sldId id="704" r:id="rId14"/>
    <p:sldId id="705" r:id="rId15"/>
    <p:sldId id="706" r:id="rId16"/>
    <p:sldId id="707" r:id="rId17"/>
    <p:sldId id="708" r:id="rId18"/>
    <p:sldId id="709" r:id="rId19"/>
    <p:sldId id="711" r:id="rId20"/>
    <p:sldId id="710" r:id="rId21"/>
    <p:sldId id="712" r:id="rId22"/>
    <p:sldId id="713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59A7217-B840-4F10-B831-9654E69C22F5}">
          <p14:sldIdLst>
            <p14:sldId id="328"/>
            <p14:sldId id="695"/>
            <p14:sldId id="696"/>
            <p14:sldId id="694"/>
            <p14:sldId id="700"/>
            <p14:sldId id="701"/>
            <p14:sldId id="697"/>
            <p14:sldId id="698"/>
            <p14:sldId id="702"/>
            <p14:sldId id="699"/>
            <p14:sldId id="703"/>
            <p14:sldId id="674"/>
            <p14:sldId id="704"/>
            <p14:sldId id="705"/>
            <p14:sldId id="706"/>
            <p14:sldId id="707"/>
            <p14:sldId id="708"/>
            <p14:sldId id="709"/>
            <p14:sldId id="711"/>
            <p14:sldId id="710"/>
            <p14:sldId id="712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464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84372" autoAdjust="0"/>
  </p:normalViewPr>
  <p:slideViewPr>
    <p:cSldViewPr>
      <p:cViewPr varScale="1">
        <p:scale>
          <a:sx n="83" d="100"/>
          <a:sy n="83" d="100"/>
        </p:scale>
        <p:origin x="170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614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02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94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like the hierarchical signal name is just a big string, not a part of an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14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Again: this version works because the hierarchical signal name is more like a big string, not a part of an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0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probably play with global variables to get “hunted” in, but that’s ugly.</a:t>
            </a:r>
          </a:p>
          <a:p>
            <a:r>
              <a:rPr lang="en-US" dirty="0"/>
              <a:t>Polluting the design is the kiss of death. Cannot do this!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18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85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reduced the amount of verification-only code in the </a:t>
            </a:r>
            <a:r>
              <a:rPr lang="en-US" dirty="0" err="1"/>
              <a:t>mesh_stop</a:t>
            </a:r>
            <a:r>
              <a:rPr lang="en-US" dirty="0"/>
              <a:t> module, but we haven’t eliminated it --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92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reduced the amount of verification-only code in the </a:t>
            </a:r>
            <a:r>
              <a:rPr lang="en-US" dirty="0" err="1"/>
              <a:t>mesh_stop</a:t>
            </a:r>
            <a:r>
              <a:rPr lang="en-US" dirty="0"/>
              <a:t> module, but we haven’t eliminated it --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38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98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hard! You have to look at the </a:t>
            </a:r>
            <a:r>
              <a:rPr lang="en-US" dirty="0" err="1"/>
              <a:t>rd</a:t>
            </a:r>
            <a:r>
              <a:rPr lang="en-US" dirty="0"/>
              <a:t>* and </a:t>
            </a:r>
            <a:r>
              <a:rPr lang="en-US" dirty="0" err="1"/>
              <a:t>wr</a:t>
            </a:r>
            <a:r>
              <a:rPr lang="en-US" dirty="0"/>
              <a:t>* and figure out which entries are valid at any time.</a:t>
            </a:r>
          </a:p>
          <a:p>
            <a:r>
              <a:rPr lang="en-US" dirty="0"/>
              <a:t>Again – cost/benefit tradeoff.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19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133600"/>
            <a:ext cx="8382000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2021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Instructors: Joel Grodstein, Scott Taylor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Building a tracker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826D-1932-45A0-B243-13CF7E21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build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B477-A895-4F14-931A-15C0617C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419600"/>
          </a:xfrm>
        </p:spPr>
        <p:txBody>
          <a:bodyPr/>
          <a:lstStyle/>
          <a:p>
            <a:r>
              <a:rPr lang="en-US" dirty="0"/>
              <a:t>“Just a small matter of software”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turns out to be harder than it sounds!</a:t>
            </a:r>
          </a:p>
          <a:p>
            <a:r>
              <a:rPr lang="en-US" dirty="0"/>
              <a:t>Take 1 – just the main ring busses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module </a:t>
            </a:r>
            <a:r>
              <a:rPr lang="en-US" sz="1600" dirty="0" err="1">
                <a:latin typeface="Lucida Console" panose="020B0609040504020204" pitchFamily="49" charset="0"/>
              </a:rPr>
              <a:t>tb_mesh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for (y=0; y&lt;MESH_SIZE; ++y)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for (x=0; x&lt;MESH_SIZE; ++x)</a:t>
            </a:r>
          </a:p>
          <a:p>
            <a:pPr marL="1314450" lvl="3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vert_ring</a:t>
            </a:r>
            <a:r>
              <a:rPr lang="en-US" sz="1600" dirty="0">
                <a:latin typeface="Lucida Console" panose="020B0609040504020204" pitchFamily="49" charset="0"/>
              </a:rPr>
              <a:t>[y][x] == hunted)</a:t>
            </a:r>
          </a:p>
          <a:p>
            <a:pPr marL="1771650" lvl="4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$display (“%t. </a:t>
            </a:r>
            <a:r>
              <a:rPr lang="en-US" sz="1600" dirty="0" err="1">
                <a:latin typeface="Lucida Console" panose="020B0609040504020204" pitchFamily="49" charset="0"/>
              </a:rPr>
              <a:t>Vert_ring</a:t>
            </a:r>
            <a:r>
              <a:rPr lang="en-US" sz="1600" dirty="0">
                <a:latin typeface="Lucida Console" panose="020B0609040504020204" pitchFamily="49" charset="0"/>
              </a:rPr>
              <a:t>[%</a:t>
            </a:r>
            <a:r>
              <a:rPr lang="en-US" sz="1600" dirty="0" err="1">
                <a:latin typeface="Lucida Console" panose="020B0609040504020204" pitchFamily="49" charset="0"/>
              </a:rPr>
              <a:t>d,%d</a:t>
            </a:r>
            <a:r>
              <a:rPr lang="en-US" sz="1600" dirty="0">
                <a:latin typeface="Lucida Console" panose="020B0609040504020204" pitchFamily="49" charset="0"/>
              </a:rPr>
              <a:t>]=%s“,</a:t>
            </a:r>
          </a:p>
          <a:p>
            <a:pPr marL="1771650" lvl="4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$time, y, x, </a:t>
            </a:r>
            <a:r>
              <a:rPr lang="en-US" sz="1600" dirty="0" err="1">
                <a:latin typeface="Lucida Console" panose="020B0609040504020204" pitchFamily="49" charset="0"/>
              </a:rPr>
              <a:t>print_ring_slot</a:t>
            </a:r>
            <a:r>
              <a:rPr lang="en-US" sz="1600" dirty="0">
                <a:latin typeface="Lucida Console" panose="020B0609040504020204" pitchFamily="49" charset="0"/>
              </a:rPr>
              <a:t>(hunted));</a:t>
            </a:r>
          </a:p>
          <a:p>
            <a:pPr marL="400050"/>
            <a:r>
              <a:rPr lang="en-US" dirty="0"/>
              <a:t>Easy enough so far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800100"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but now the fun begins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8BB26-34DE-44BE-878D-54043382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8D46-D8DA-4688-9B9F-09CE1CB6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deep is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F5C8-AC0D-445C-98FC-B8589A15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a packet around the rings is easy, and is a </a:t>
            </a:r>
            <a:r>
              <a:rPr lang="en-US" i="1" dirty="0"/>
              <a:t>big</a:t>
            </a:r>
            <a:r>
              <a:rPr lang="en-US" dirty="0"/>
              <a:t> time-saver</a:t>
            </a:r>
          </a:p>
          <a:p>
            <a:pPr lvl="1"/>
            <a:r>
              <a:rPr lang="en-US" dirty="0"/>
              <a:t>even more so for a 16x16 mesh, or multi-cycle packets</a:t>
            </a:r>
          </a:p>
          <a:p>
            <a:r>
              <a:rPr lang="en-US" dirty="0"/>
              <a:t>How about tracking inside the mesh stops?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29E25-7F9C-47B1-8DB1-5AF8B0B2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8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137A005-265F-4C3F-966B-344BDCC2A7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265742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3F9404B4-942B-4C75-9B16-7B96F7204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994293"/>
            <a:ext cx="0" cy="3511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2466F004-559C-4F9A-859F-07EA9DAE7D3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3460477"/>
            <a:ext cx="0" cy="2227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356076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2661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792" y="2598185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2DE61AF2-8E8C-428B-B98D-948B12446BE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234488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983610"/>
            <a:ext cx="0" cy="2065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7DD67353-7A05-499F-873E-15CAFA7910A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342686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241037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373998-ED03-4E79-8660-74FD7419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267806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91297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76D59B-2192-41F7-99AE-99284842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4411059"/>
            <a:ext cx="1124152" cy="3157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CAF0C-4321-4FD2-A0A3-A0B27FD6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158" y="387765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C39B80-A2F5-4357-9FBE-6096AC28D247}"/>
              </a:ext>
            </a:extLst>
          </p:cNvPr>
          <p:cNvGrpSpPr/>
          <p:nvPr/>
        </p:nvGrpSpPr>
        <p:grpSpPr>
          <a:xfrm>
            <a:off x="4919202" y="76611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1BCF18-418D-4783-90FF-2CD7A9E78CE4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739D23E1-59EA-465D-A205-392682781C29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96B445-5327-4F81-B519-F2464188FA82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1"/>
            <a:ext cx="0" cy="284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04BDF6-ED50-4E38-92D9-7F9BF4712FA0}"/>
              </a:ext>
            </a:extLst>
          </p:cNvPr>
          <p:cNvGrpSpPr/>
          <p:nvPr/>
        </p:nvGrpSpPr>
        <p:grpSpPr>
          <a:xfrm rot="5400000">
            <a:off x="786974" y="276472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3CCAEC-B489-40D6-9F43-DA8508C8393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A6D8EC0-B1C0-4924-A920-569192C936E7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BDCA376-0D20-4CBE-809C-DFE784812FF5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09565D6D-7333-4691-8296-2CE007134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108" y="557540"/>
            <a:ext cx="0" cy="14236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16119667-4D0A-4FE5-8AC0-D8D4CE03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19" y="2286000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Line 9">
            <a:extLst>
              <a:ext uri="{FF2B5EF4-FFF2-40B4-BE49-F238E27FC236}">
                <a16:creationId xmlns:a16="http://schemas.microsoft.com/office/drawing/2014/main" id="{88A7A8F3-8B89-4F91-AEF3-18F19A94127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3113" y="2201874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826D-1932-45A0-B243-13CF7E21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build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B477-A895-4F14-931A-15C0617C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305800" cy="4419600"/>
          </a:xfrm>
        </p:spPr>
        <p:txBody>
          <a:bodyPr/>
          <a:lstStyle/>
          <a:p>
            <a:r>
              <a:rPr lang="en-US" dirty="0"/>
              <a:t>“Just a small matter of software”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bites us in the posterior</a:t>
            </a:r>
          </a:p>
          <a:p>
            <a:r>
              <a:rPr lang="en-US" dirty="0"/>
              <a:t>Does this code work? (see </a:t>
            </a:r>
            <a:r>
              <a:rPr lang="en-US" i="1" dirty="0"/>
              <a:t>mesh_NxN.sv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module </a:t>
            </a:r>
            <a:r>
              <a:rPr lang="en-US" sz="1600" dirty="0" err="1">
                <a:latin typeface="Lucida Console" panose="020B0609040504020204" pitchFamily="49" charset="0"/>
              </a:rPr>
              <a:t>tb_mesh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for (y=0; y&lt;MESH_SIZE; ++y)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for (x=0; x&lt;MESH_SIZE; ++x)</a:t>
            </a:r>
          </a:p>
          <a:p>
            <a:pPr marL="1314450" lvl="3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if(</a:t>
            </a:r>
            <a:r>
              <a:rPr lang="en-US" sz="1600" dirty="0" err="1">
                <a:latin typeface="Lucida Console" panose="020B0609040504020204" pitchFamily="49" charset="0"/>
              </a:rPr>
              <a:t>tb_mesh.M_NxN.yloop</a:t>
            </a:r>
            <a:r>
              <a:rPr lang="en-US" sz="1600" dirty="0">
                <a:latin typeface="Lucida Console" panose="020B0609040504020204" pitchFamily="49" charset="0"/>
              </a:rPr>
              <a:t>[y].</a:t>
            </a:r>
            <a:r>
              <a:rPr lang="en-US" sz="1600" dirty="0" err="1">
                <a:latin typeface="Lucida Console" panose="020B0609040504020204" pitchFamily="49" charset="0"/>
              </a:rPr>
              <a:t>xloop</a:t>
            </a:r>
            <a:r>
              <a:rPr lang="en-US" sz="1600" dirty="0">
                <a:latin typeface="Lucida Console" panose="020B0609040504020204" pitchFamily="49" charset="0"/>
              </a:rPr>
              <a:t>[x].</a:t>
            </a:r>
            <a:r>
              <a:rPr lang="en-US" sz="1600" dirty="0" err="1">
                <a:latin typeface="Lucida Console" panose="020B0609040504020204" pitchFamily="49" charset="0"/>
              </a:rPr>
              <a:t>MS.VRxF_out</a:t>
            </a:r>
            <a:r>
              <a:rPr lang="en-US" sz="1600" dirty="0">
                <a:latin typeface="Lucida Console" panose="020B0609040504020204" pitchFamily="49" charset="0"/>
              </a:rPr>
              <a:t>==hunted)</a:t>
            </a:r>
          </a:p>
          <a:p>
            <a:pPr marL="1771650" lvl="4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$display (“%t. </a:t>
            </a:r>
            <a:r>
              <a:rPr lang="en-US" sz="1600" dirty="0" err="1">
                <a:latin typeface="Lucida Console" panose="020B0609040504020204" pitchFamily="49" charset="0"/>
              </a:rPr>
              <a:t>VRxF_out</a:t>
            </a:r>
            <a:r>
              <a:rPr lang="en-US" sz="1600" dirty="0">
                <a:latin typeface="Lucida Console" panose="020B0609040504020204" pitchFamily="49" charset="0"/>
              </a:rPr>
              <a:t>[%</a:t>
            </a:r>
            <a:r>
              <a:rPr lang="en-US" sz="1600" dirty="0" err="1">
                <a:latin typeface="Lucida Console" panose="020B0609040504020204" pitchFamily="49" charset="0"/>
              </a:rPr>
              <a:t>d,%d</a:t>
            </a:r>
            <a:r>
              <a:rPr lang="en-US" sz="1600" dirty="0">
                <a:latin typeface="Lucida Console" panose="020B0609040504020204" pitchFamily="49" charset="0"/>
              </a:rPr>
              <a:t>]=%s“,</a:t>
            </a:r>
          </a:p>
          <a:p>
            <a:pPr marL="1771650" lvl="4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$time, y, x, </a:t>
            </a:r>
            <a:r>
              <a:rPr lang="en-US" sz="1600" dirty="0" err="1">
                <a:latin typeface="Lucida Console" panose="020B0609040504020204" pitchFamily="49" charset="0"/>
              </a:rPr>
              <a:t>print_ring_slot</a:t>
            </a:r>
            <a:r>
              <a:rPr lang="en-US" sz="1600" dirty="0">
                <a:latin typeface="Lucida Console" panose="020B0609040504020204" pitchFamily="49" charset="0"/>
              </a:rPr>
              <a:t>(hunted));</a:t>
            </a:r>
          </a:p>
          <a:p>
            <a:pPr marL="400050"/>
            <a:r>
              <a:rPr lang="en-US" dirty="0"/>
              <a:t>Compilation error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Cannot index module instances as arrays with a variable as index!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8BB26-34DE-44BE-878D-54043382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BD59-2E8A-49DF-AD2A-CFE618F98815}"/>
              </a:ext>
            </a:extLst>
          </p:cNvPr>
          <p:cNvSpPr/>
          <p:nvPr/>
        </p:nvSpPr>
        <p:spPr>
          <a:xfrm>
            <a:off x="4038600" y="3810000"/>
            <a:ext cx="2209800" cy="457200"/>
          </a:xfrm>
          <a:prstGeom prst="rect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1A90-3194-45B8-B62C-3C001AB7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Ugly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AD7B-D132-4CCE-AF5A-3530DB2C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sz="2400" dirty="0"/>
              <a:t>This way does work</a:t>
            </a:r>
          </a:p>
          <a:p>
            <a:pPr marL="85725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if(</a:t>
            </a:r>
            <a:r>
              <a:rPr lang="en-US" sz="1600" dirty="0" err="1">
                <a:latin typeface="Lucida Console" panose="020B0609040504020204" pitchFamily="49" charset="0"/>
              </a:rPr>
              <a:t>tb_mesh.M_NxN.yloop</a:t>
            </a:r>
            <a:r>
              <a:rPr lang="en-US" sz="1600" dirty="0">
                <a:latin typeface="Lucida Console" panose="020B0609040504020204" pitchFamily="49" charset="0"/>
              </a:rPr>
              <a:t>[0].</a:t>
            </a:r>
            <a:r>
              <a:rPr lang="en-US" sz="1600" dirty="0" err="1">
                <a:latin typeface="Lucida Console" panose="020B0609040504020204" pitchFamily="49" charset="0"/>
              </a:rPr>
              <a:t>xloop</a:t>
            </a:r>
            <a:r>
              <a:rPr lang="en-US" sz="1600" dirty="0">
                <a:latin typeface="Lucida Console" panose="020B0609040504020204" pitchFamily="49" charset="0"/>
              </a:rPr>
              <a:t>[0].</a:t>
            </a:r>
            <a:r>
              <a:rPr lang="en-US" sz="1600" dirty="0" err="1">
                <a:latin typeface="Lucida Console" panose="020B0609040504020204" pitchFamily="49" charset="0"/>
              </a:rPr>
              <a:t>MS.VRxF_out</a:t>
            </a:r>
            <a:r>
              <a:rPr lang="en-US" sz="1600" dirty="0">
                <a:latin typeface="Lucida Console" panose="020B0609040504020204" pitchFamily="49" charset="0"/>
              </a:rPr>
              <a:t>==hunted)</a:t>
            </a:r>
          </a:p>
          <a:p>
            <a:pPr marL="1314450" lvl="3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$display (“%t. </a:t>
            </a:r>
            <a:r>
              <a:rPr lang="en-US" sz="1600" dirty="0" err="1">
                <a:latin typeface="Lucida Console" panose="020B0609040504020204" pitchFamily="49" charset="0"/>
              </a:rPr>
              <a:t>VRxF_out</a:t>
            </a:r>
            <a:r>
              <a:rPr lang="en-US" sz="1600" dirty="0">
                <a:latin typeface="Lucida Console" panose="020B0609040504020204" pitchFamily="49" charset="0"/>
              </a:rPr>
              <a:t>[0,0]=%s“, $time, </a:t>
            </a:r>
            <a:r>
              <a:rPr lang="en-US" sz="1600" dirty="0" err="1">
                <a:latin typeface="Lucida Console" panose="020B0609040504020204" pitchFamily="49" charset="0"/>
              </a:rPr>
              <a:t>print_ring_slot</a:t>
            </a:r>
            <a:r>
              <a:rPr lang="en-US" sz="1600" dirty="0">
                <a:latin typeface="Lucida Console" panose="020B0609040504020204" pitchFamily="49" charset="0"/>
              </a:rPr>
              <a:t>(hunted));</a:t>
            </a:r>
          </a:p>
          <a:p>
            <a:pPr marL="85725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…</a:t>
            </a:r>
          </a:p>
          <a:p>
            <a:pPr marL="85725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if(</a:t>
            </a:r>
            <a:r>
              <a:rPr lang="en-US" sz="1600" dirty="0" err="1">
                <a:latin typeface="Lucida Console" panose="020B0609040504020204" pitchFamily="49" charset="0"/>
              </a:rPr>
              <a:t>tb_mesh.M_NxN.yloop</a:t>
            </a:r>
            <a:r>
              <a:rPr lang="en-US" sz="1600" dirty="0">
                <a:latin typeface="Lucida Console" panose="020B0609040504020204" pitchFamily="49" charset="0"/>
              </a:rPr>
              <a:t>[3].</a:t>
            </a:r>
            <a:r>
              <a:rPr lang="en-US" sz="1600" dirty="0" err="1">
                <a:latin typeface="Lucida Console" panose="020B0609040504020204" pitchFamily="49" charset="0"/>
              </a:rPr>
              <a:t>xloop</a:t>
            </a:r>
            <a:r>
              <a:rPr lang="en-US" sz="1600" dirty="0">
                <a:latin typeface="Lucida Console" panose="020B0609040504020204" pitchFamily="49" charset="0"/>
              </a:rPr>
              <a:t>[3].</a:t>
            </a:r>
            <a:r>
              <a:rPr lang="en-US" sz="1600" dirty="0" err="1">
                <a:latin typeface="Lucida Console" panose="020B0609040504020204" pitchFamily="49" charset="0"/>
              </a:rPr>
              <a:t>MS.VRxF_out</a:t>
            </a:r>
            <a:r>
              <a:rPr lang="en-US" sz="1600" dirty="0">
                <a:latin typeface="Lucida Console" panose="020B0609040504020204" pitchFamily="49" charset="0"/>
              </a:rPr>
              <a:t>==hunted)</a:t>
            </a:r>
          </a:p>
          <a:p>
            <a:pPr marL="1314450" lvl="3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$display (“%t. </a:t>
            </a:r>
            <a:r>
              <a:rPr lang="en-US" sz="1600" dirty="0" err="1">
                <a:latin typeface="Lucida Console" panose="020B0609040504020204" pitchFamily="49" charset="0"/>
              </a:rPr>
              <a:t>VRxF_out</a:t>
            </a:r>
            <a:r>
              <a:rPr lang="en-US" sz="1600" dirty="0">
                <a:latin typeface="Lucida Console" panose="020B0609040504020204" pitchFamily="49" charset="0"/>
              </a:rPr>
              <a:t>[3,3]=%s“, $time, </a:t>
            </a:r>
            <a:r>
              <a:rPr lang="en-US" sz="1600" dirty="0" err="1">
                <a:latin typeface="Lucida Console" panose="020B0609040504020204" pitchFamily="49" charset="0"/>
              </a:rPr>
              <a:t>print_ring_slot</a:t>
            </a:r>
            <a:r>
              <a:rPr lang="en-US" sz="1600" dirty="0">
                <a:latin typeface="Lucida Console" panose="020B0609040504020204" pitchFamily="49" charset="0"/>
              </a:rPr>
              <a:t>(hunted));</a:t>
            </a:r>
          </a:p>
          <a:p>
            <a:pPr marL="400050"/>
            <a:r>
              <a:rPr lang="en-US" sz="2400" dirty="0"/>
              <a:t>Not very nice for the entire 4x4 array (let alone 16x16)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and multiple signals in each mesh stop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and all of the FIFO-internal state</a:t>
            </a:r>
          </a:p>
          <a:p>
            <a:pPr marL="400050"/>
            <a:r>
              <a:rPr lang="en-US" sz="2400" dirty="0">
                <a:sym typeface="Wingdings" panose="05000000000000000000" pitchFamily="2" charset="2"/>
              </a:rPr>
              <a:t>What to do?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D143F-AF51-4FE6-B398-D0B65337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30C8-2CC0-4718-9C7D-0DB9BEEA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16C1-E934-45F4-BDD3-16FE0846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76600"/>
            <a:ext cx="7772400" cy="2971800"/>
          </a:xfrm>
        </p:spPr>
        <p:txBody>
          <a:bodyPr/>
          <a:lstStyle/>
          <a:p>
            <a:r>
              <a:rPr lang="en-US" sz="2400" dirty="0"/>
              <a:t>Pros?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 works! (But where does “hunted” come from?)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All mesh stops are taken care of automatically</a:t>
            </a:r>
          </a:p>
          <a:p>
            <a:pPr lvl="1">
              <a:spcBef>
                <a:spcPts val="0"/>
              </a:spcBef>
            </a:pPr>
            <a:r>
              <a:rPr lang="en-US" sz="2000" dirty="0" err="1"/>
              <a:t>Verif</a:t>
            </a:r>
            <a:r>
              <a:rPr lang="en-US" sz="2000" dirty="0"/>
              <a:t>. team need not know where all the mesh stops are</a:t>
            </a:r>
          </a:p>
          <a:p>
            <a:r>
              <a:rPr lang="en-US" sz="2400" dirty="0"/>
              <a:t>Cons?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Must ensure this code isn’t synthesized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We’ve polluted the design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00EB9-1AB6-4C7A-A0A7-43888963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C0BAF-8DA7-4A34-A319-9A7E7F94F8DF}"/>
              </a:ext>
            </a:extLst>
          </p:cNvPr>
          <p:cNvSpPr txBox="1"/>
          <p:nvPr/>
        </p:nvSpPr>
        <p:spPr>
          <a:xfrm>
            <a:off x="838200" y="1295400"/>
            <a:ext cx="7086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module </a:t>
            </a:r>
            <a:r>
              <a:rPr lang="en-US" sz="1600" dirty="0" err="1">
                <a:latin typeface="Lucida Console" panose="020B0609040504020204" pitchFamily="49" charset="0"/>
              </a:rPr>
              <a:t>mesh_stop</a:t>
            </a:r>
            <a:r>
              <a:rPr lang="en-US" sz="1600" dirty="0">
                <a:latin typeface="Lucida Console" panose="020B0609040504020204" pitchFamily="49" charset="0"/>
              </a:rPr>
              <a:t> #(parameter MY_Y=0, MY_X=0)</a:t>
            </a:r>
          </a:p>
          <a:p>
            <a:pPr lvl="1"/>
            <a:r>
              <a:rPr lang="en-US" sz="1600" dirty="0" err="1">
                <a:latin typeface="Lucida Console" panose="020B0609040504020204" pitchFamily="49" charset="0"/>
              </a:rPr>
              <a:t>Ring_slot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VRxF_out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VRxF_out</a:t>
            </a:r>
            <a:r>
              <a:rPr lang="en-US" sz="1600" dirty="0">
                <a:latin typeface="Lucida Console" panose="020B0609040504020204" pitchFamily="49" charset="0"/>
              </a:rPr>
              <a:t> == hunted)</a:t>
            </a:r>
          </a:p>
          <a:p>
            <a:pPr lvl="2"/>
            <a:r>
              <a:rPr lang="en-US" sz="1600" dirty="0">
                <a:latin typeface="Lucida Console" panose="020B0609040504020204" pitchFamily="49" charset="0"/>
              </a:rPr>
              <a:t>$display (“%t: %</a:t>
            </a:r>
            <a:r>
              <a:rPr lang="en-US" sz="1600" dirty="0" err="1">
                <a:latin typeface="Lucida Console" panose="020B0609040504020204" pitchFamily="49" charset="0"/>
              </a:rPr>
              <a:t>s.VRxF_out</a:t>
            </a:r>
            <a:r>
              <a:rPr lang="en-US" sz="1600" dirty="0">
                <a:latin typeface="Lucida Console" panose="020B0609040504020204" pitchFamily="49" charset="0"/>
              </a:rPr>
              <a:t>=%s”, $time,</a:t>
            </a:r>
          </a:p>
          <a:p>
            <a:pPr lvl="5"/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sformatf</a:t>
            </a:r>
            <a:r>
              <a:rPr lang="en-US" sz="1600" dirty="0">
                <a:latin typeface="Lucida Console" panose="020B0609040504020204" pitchFamily="49" charset="0"/>
              </a:rPr>
              <a:t> ("%m"), </a:t>
            </a:r>
            <a:r>
              <a:rPr lang="en-US" sz="1600" dirty="0" err="1">
                <a:latin typeface="Lucida Console" panose="020B0609040504020204" pitchFamily="49" charset="0"/>
              </a:rPr>
              <a:t>print_ring_slot</a:t>
            </a:r>
            <a:r>
              <a:rPr lang="en-US" sz="1600" dirty="0">
                <a:latin typeface="Lucida Console" panose="020B0609040504020204" pitchFamily="49" charset="0"/>
              </a:rPr>
              <a:t>(hunted));</a:t>
            </a:r>
          </a:p>
          <a:p>
            <a:pPr lvl="1"/>
            <a:r>
              <a:rPr lang="en-US" sz="1600" dirty="0">
                <a:latin typeface="Lucida Console" panose="020B0609040504020204" pitchFamily="49" charset="0"/>
              </a:rPr>
              <a:t>… rest of the </a:t>
            </a:r>
            <a:r>
              <a:rPr lang="en-US" sz="1600" dirty="0" err="1">
                <a:latin typeface="Lucida Console" panose="020B0609040504020204" pitchFamily="49" charset="0"/>
              </a:rPr>
              <a:t>mesh_stop</a:t>
            </a:r>
            <a:r>
              <a:rPr lang="en-US" sz="1600" dirty="0">
                <a:latin typeface="Lucida Console" panose="020B0609040504020204" pitchFamily="49" charset="0"/>
              </a:rPr>
              <a:t> module…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5E19C-47E0-4E71-B8B5-A7DE03F1C020}"/>
              </a:ext>
            </a:extLst>
          </p:cNvPr>
          <p:cNvSpPr txBox="1"/>
          <p:nvPr/>
        </p:nvSpPr>
        <p:spPr>
          <a:xfrm>
            <a:off x="6858000" y="2008257"/>
            <a:ext cx="1752600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hierarchical instance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21BD98-4AD7-4970-9080-80C5367D2559}"/>
              </a:ext>
            </a:extLst>
          </p:cNvPr>
          <p:cNvCxnSpPr/>
          <p:nvPr/>
        </p:nvCxnSpPr>
        <p:spPr>
          <a:xfrm flipH="1">
            <a:off x="5334000" y="2362200"/>
            <a:ext cx="1524000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89311-3C26-45CC-B414-1CF250A6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CC60F-417B-4AE4-AB6F-E4764DD033C9}"/>
              </a:ext>
            </a:extLst>
          </p:cNvPr>
          <p:cNvSpPr txBox="1"/>
          <p:nvPr/>
        </p:nvSpPr>
        <p:spPr>
          <a:xfrm>
            <a:off x="228600" y="1279236"/>
            <a:ext cx="5105400" cy="95410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#(parameter MY_Y=0, MY_X=0)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r>
              <a:rPr lang="en-US" sz="1400" dirty="0">
                <a:latin typeface="Lucida Console" panose="020B0609040504020204" pitchFamily="49" charset="0"/>
              </a:rPr>
              <a:t> T1 (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, “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”);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… rest of the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module…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5222-C29D-4598-B46B-2CC621B6E1CF}"/>
              </a:ext>
            </a:extLst>
          </p:cNvPr>
          <p:cNvSpPr txBox="1"/>
          <p:nvPr/>
        </p:nvSpPr>
        <p:spPr>
          <a:xfrm>
            <a:off x="230909" y="2514600"/>
            <a:ext cx="6096000" cy="181588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automatic </a:t>
            </a:r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endParaRPr lang="en-US" sz="1400" dirty="0">
              <a:latin typeface="Lucida Console" panose="020B0609040504020204" pitchFamily="49" charset="0"/>
            </a:endParaRP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(input </a:t>
            </a:r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RS, input string sig);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Tracker </a:t>
            </a:r>
            <a:r>
              <a:rPr lang="en-US" sz="1400" dirty="0" err="1">
                <a:latin typeface="Lucida Console" panose="020B0609040504020204" pitchFamily="49" charset="0"/>
              </a:rPr>
              <a:t>track_inst</a:t>
            </a:r>
            <a:r>
              <a:rPr lang="en-US" sz="1400" dirty="0">
                <a:latin typeface="Lucida Console" panose="020B0609040504020204" pitchFamily="49" charset="0"/>
              </a:rPr>
              <a:t> = new();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string </a:t>
            </a:r>
            <a:r>
              <a:rPr lang="en-US" sz="1400" dirty="0" err="1">
                <a:latin typeface="Lucida Console" panose="020B0609040504020204" pitchFamily="49" charset="0"/>
              </a:rPr>
              <a:t>signame</a:t>
            </a:r>
            <a:r>
              <a:rPr lang="en-US" sz="1400" dirty="0">
                <a:latin typeface="Lucida Console" panose="020B0609040504020204" pitchFamily="49" charset="0"/>
              </a:rPr>
              <a:t> = $</a:t>
            </a:r>
            <a:r>
              <a:rPr lang="en-US" sz="1400" dirty="0" err="1">
                <a:latin typeface="Lucida Console" panose="020B0609040504020204" pitchFamily="49" charset="0"/>
              </a:rPr>
              <a:t>sformatf</a:t>
            </a:r>
            <a:r>
              <a:rPr lang="en-US" sz="1400" dirty="0">
                <a:latin typeface="Lucida Console" panose="020B0609040504020204" pitchFamily="49" charset="0"/>
              </a:rPr>
              <a:t> ("%</a:t>
            </a:r>
            <a:r>
              <a:rPr lang="en-US" sz="1400" dirty="0" err="1">
                <a:latin typeface="Lucida Console" panose="020B0609040504020204" pitchFamily="49" charset="0"/>
              </a:rPr>
              <a:t>m%s</a:t>
            </a:r>
            <a:r>
              <a:rPr lang="en-US" sz="1400" dirty="0">
                <a:latin typeface="Lucida Console" panose="020B0609040504020204" pitchFamily="49" charset="0"/>
              </a:rPr>
              <a:t>“,sig);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always @(RS) begin</a:t>
            </a:r>
          </a:p>
          <a:p>
            <a:pPr lvl="2"/>
            <a:r>
              <a:rPr lang="en-US" sz="1400" dirty="0" err="1">
                <a:latin typeface="Lucida Console" panose="020B0609040504020204" pitchFamily="49" charset="0"/>
              </a:rPr>
              <a:t>track_inst.add_signal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signame</a:t>
            </a:r>
            <a:r>
              <a:rPr lang="en-US" sz="1400" dirty="0">
                <a:latin typeface="Lucida Console" panose="020B0609040504020204" pitchFamily="49" charset="0"/>
              </a:rPr>
              <a:t>, RS);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end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1CD8-DA53-41CF-8CBB-A052FD091936}"/>
              </a:ext>
            </a:extLst>
          </p:cNvPr>
          <p:cNvSpPr txBox="1"/>
          <p:nvPr/>
        </p:nvSpPr>
        <p:spPr>
          <a:xfrm>
            <a:off x="228600" y="4584918"/>
            <a:ext cx="6096000" cy="181588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class Tracker;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static string names[$]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static </a:t>
            </a:r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values[$];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function </a:t>
            </a:r>
            <a:r>
              <a:rPr lang="en-US" sz="1400" dirty="0" err="1">
                <a:latin typeface="Lucida Console" panose="020B0609040504020204" pitchFamily="49" charset="0"/>
              </a:rPr>
              <a:t>add_signal</a:t>
            </a:r>
            <a:r>
              <a:rPr lang="en-US" sz="1400" dirty="0">
                <a:latin typeface="Lucida Console" panose="020B0609040504020204" pitchFamily="49" charset="0"/>
              </a:rPr>
              <a:t> (name, </a:t>
            </a:r>
            <a:r>
              <a:rPr lang="en-US" sz="1400" dirty="0" err="1">
                <a:latin typeface="Lucida Console" panose="020B0609040504020204" pitchFamily="49" charset="0"/>
              </a:rPr>
              <a:t>val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update names[], values[];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function hunt (hunted)</a:t>
            </a: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go through names[], values[] &amp; print matches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658CE-E0F4-4C8F-A111-B0FFF0CECF19}"/>
              </a:ext>
            </a:extLst>
          </p:cNvPr>
          <p:cNvSpPr txBox="1"/>
          <p:nvPr/>
        </p:nvSpPr>
        <p:spPr>
          <a:xfrm>
            <a:off x="6019800" y="1297124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instance of a special module. Not quite as intrusive?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F76AB-D6BB-4293-BBA2-7476A5D8A6D1}"/>
              </a:ext>
            </a:extLst>
          </p:cNvPr>
          <p:cNvCxnSpPr>
            <a:cxnSpLocks/>
          </p:cNvCxnSpPr>
          <p:nvPr/>
        </p:nvCxnSpPr>
        <p:spPr>
          <a:xfrm flipH="1">
            <a:off x="5181600" y="1712623"/>
            <a:ext cx="914400" cy="11617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B350A1-72D5-4F7F-B79B-48F9CF38F9F8}"/>
              </a:ext>
            </a:extLst>
          </p:cNvPr>
          <p:cNvSpPr txBox="1"/>
          <p:nvPr/>
        </p:nvSpPr>
        <p:spPr>
          <a:xfrm>
            <a:off x="6733309" y="2599047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When </a:t>
            </a:r>
            <a:r>
              <a:rPr lang="en-US" sz="1600" dirty="0" err="1">
                <a:solidFill>
                  <a:schemeClr val="accent2"/>
                </a:solidFill>
              </a:rPr>
              <a:t>VRxF_out</a:t>
            </a:r>
            <a:r>
              <a:rPr lang="en-US" sz="1600" dirty="0">
                <a:solidFill>
                  <a:schemeClr val="accent2"/>
                </a:solidFill>
              </a:rPr>
              <a:t> changes…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10ADF-1B7D-47A9-B025-CC3BBEB3FB28}"/>
              </a:ext>
            </a:extLst>
          </p:cNvPr>
          <p:cNvSpPr txBox="1"/>
          <p:nvPr/>
        </p:nvSpPr>
        <p:spPr>
          <a:xfrm>
            <a:off x="6781800" y="357175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tell the </a:t>
            </a:r>
            <a:r>
              <a:rPr lang="en-US" sz="1600" dirty="0" err="1">
                <a:solidFill>
                  <a:schemeClr val="accent2"/>
                </a:solidFill>
              </a:rPr>
              <a:t>verif</a:t>
            </a:r>
            <a:r>
              <a:rPr lang="en-US" sz="1600" dirty="0">
                <a:solidFill>
                  <a:schemeClr val="accent2"/>
                </a:solidFill>
              </a:rPr>
              <a:t>. env. about the new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341DBA-0519-4640-AD2E-10E5755DA3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334000" y="3799375"/>
            <a:ext cx="1447800" cy="6476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19E712E-8472-4588-962F-3B7EFEA7C94B}"/>
              </a:ext>
            </a:extLst>
          </p:cNvPr>
          <p:cNvSpPr/>
          <p:nvPr/>
        </p:nvSpPr>
        <p:spPr>
          <a:xfrm>
            <a:off x="2835564" y="2955636"/>
            <a:ext cx="4193309" cy="614493"/>
          </a:xfrm>
          <a:custGeom>
            <a:avLst/>
            <a:gdLst>
              <a:gd name="connsiteX0" fmla="*/ 4193309 w 4193309"/>
              <a:gd name="connsiteY0" fmla="*/ 0 h 614493"/>
              <a:gd name="connsiteX1" fmla="*/ 3251200 w 4193309"/>
              <a:gd name="connsiteY1" fmla="*/ 424873 h 614493"/>
              <a:gd name="connsiteX2" fmla="*/ 1283854 w 4193309"/>
              <a:gd name="connsiteY2" fmla="*/ 600364 h 614493"/>
              <a:gd name="connsiteX3" fmla="*/ 0 w 4193309"/>
              <a:gd name="connsiteY3" fmla="*/ 591128 h 61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3309" h="614493">
                <a:moveTo>
                  <a:pt x="4193309" y="0"/>
                </a:moveTo>
                <a:cubicBezTo>
                  <a:pt x="3964709" y="162406"/>
                  <a:pt x="3736109" y="324812"/>
                  <a:pt x="3251200" y="424873"/>
                </a:cubicBezTo>
                <a:cubicBezTo>
                  <a:pt x="2766291" y="524934"/>
                  <a:pt x="1825721" y="572655"/>
                  <a:pt x="1283854" y="600364"/>
                </a:cubicBezTo>
                <a:cubicBezTo>
                  <a:pt x="741987" y="628073"/>
                  <a:pt x="370993" y="609600"/>
                  <a:pt x="0" y="591128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DB753-5C32-4F52-9646-E8B95C90132F}"/>
              </a:ext>
            </a:extLst>
          </p:cNvPr>
          <p:cNvSpPr txBox="1"/>
          <p:nvPr/>
        </p:nvSpPr>
        <p:spPr>
          <a:xfrm>
            <a:off x="6460835" y="447969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Class that makes it all 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D4C1AF-0804-460C-9C26-DADB308B20E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047509" y="4648973"/>
            <a:ext cx="413326" cy="12476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93B48E-8681-4EE1-93C5-43C52D7A32FE}"/>
              </a:ext>
            </a:extLst>
          </p:cNvPr>
          <p:cNvSpPr txBox="1"/>
          <p:nvPr/>
        </p:nvSpPr>
        <p:spPr>
          <a:xfrm>
            <a:off x="6513944" y="483779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“Static” means just one of these, </a:t>
            </a:r>
            <a:r>
              <a:rPr lang="en-US" sz="1600" i="1" dirty="0">
                <a:solidFill>
                  <a:schemeClr val="accent2"/>
                </a:solidFill>
              </a:rPr>
              <a:t>not</a:t>
            </a:r>
            <a:r>
              <a:rPr lang="en-US" sz="1600" dirty="0">
                <a:solidFill>
                  <a:schemeClr val="accent2"/>
                </a:solidFill>
              </a:rPr>
              <a:t> one per object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8D7584-54E4-40ED-BF28-AE77352FBA9C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352800" y="4987527"/>
            <a:ext cx="3161144" cy="142654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EDA373-C56B-4C1C-8032-C55E4457A4C8}"/>
              </a:ext>
            </a:extLst>
          </p:cNvPr>
          <p:cNvSpPr txBox="1"/>
          <p:nvPr/>
        </p:nvSpPr>
        <p:spPr>
          <a:xfrm>
            <a:off x="6513944" y="5481729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Now we always know the latest value </a:t>
            </a:r>
            <a:r>
              <a:rPr 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464EF0-C5D1-489E-9D98-B09D466F8427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5558567"/>
            <a:ext cx="2514600" cy="7779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0693E8-2628-4CD4-95FC-DD241849534D}"/>
              </a:ext>
            </a:extLst>
          </p:cNvPr>
          <p:cNvSpPr txBox="1"/>
          <p:nvPr/>
        </p:nvSpPr>
        <p:spPr>
          <a:xfrm>
            <a:off x="6440053" y="6029814"/>
            <a:ext cx="163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2"/>
                </a:solidFill>
              </a:rPr>
              <a:t>Ver.env</a:t>
            </a:r>
            <a:r>
              <a:rPr lang="en-US" sz="1600" dirty="0">
                <a:solidFill>
                  <a:schemeClr val="accent2"/>
                </a:solidFill>
              </a:rPr>
              <a:t>. calls this every cycle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44DAEA-D524-4565-9B41-E0D17230ABF0}"/>
              </a:ext>
            </a:extLst>
          </p:cNvPr>
          <p:cNvSpPr/>
          <p:nvPr/>
        </p:nvSpPr>
        <p:spPr>
          <a:xfrm>
            <a:off x="3251200" y="5818317"/>
            <a:ext cx="3305321" cy="240738"/>
          </a:xfrm>
          <a:custGeom>
            <a:avLst/>
            <a:gdLst>
              <a:gd name="connsiteX0" fmla="*/ 3278909 w 3305321"/>
              <a:gd name="connsiteY0" fmla="*/ 240738 h 240738"/>
              <a:gd name="connsiteX1" fmla="*/ 2826327 w 3305321"/>
              <a:gd name="connsiteY1" fmla="*/ 37538 h 240738"/>
              <a:gd name="connsiteX2" fmla="*/ 0 w 3305321"/>
              <a:gd name="connsiteY2" fmla="*/ 592 h 24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321" h="240738">
                <a:moveTo>
                  <a:pt x="3278909" y="240738"/>
                </a:moveTo>
                <a:cubicBezTo>
                  <a:pt x="3325860" y="159150"/>
                  <a:pt x="3372812" y="77562"/>
                  <a:pt x="2826327" y="37538"/>
                </a:cubicBezTo>
                <a:cubicBezTo>
                  <a:pt x="2279842" y="-2486"/>
                  <a:pt x="1139921" y="-947"/>
                  <a:pt x="0" y="59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D1460B6-00F1-4343-9F17-557B99AA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854"/>
            <a:ext cx="7772400" cy="1143000"/>
          </a:xfrm>
        </p:spPr>
        <p:txBody>
          <a:bodyPr/>
          <a:lstStyle/>
          <a:p>
            <a:r>
              <a:rPr lang="en-US" dirty="0"/>
              <a:t>Clever idea, v2</a:t>
            </a:r>
          </a:p>
        </p:txBody>
      </p:sp>
    </p:spTree>
    <p:extLst>
      <p:ext uri="{BB962C8B-B14F-4D97-AF65-F5344CB8AC3E}">
        <p14:creationId xmlns:p14="http://schemas.microsoft.com/office/powerpoint/2010/main" val="34435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3" grpId="0"/>
      <p:bldP spid="18" grpId="0"/>
      <p:bldP spid="28" grpId="0" animBg="1"/>
      <p:bldP spid="29" grpId="0"/>
      <p:bldP spid="33" grpId="0"/>
      <p:bldP spid="36" grpId="0"/>
      <p:bldP spid="40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BC4-AD41-48A2-A681-D15CA2BF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854"/>
            <a:ext cx="7772400" cy="1143000"/>
          </a:xfrm>
        </p:spPr>
        <p:txBody>
          <a:bodyPr/>
          <a:lstStyle/>
          <a:p>
            <a:r>
              <a:rPr lang="en-US" dirty="0"/>
              <a:t>Clever idea, v2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89311-3C26-45CC-B414-1CF250A6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CC60F-417B-4AE4-AB6F-E4764DD033C9}"/>
              </a:ext>
            </a:extLst>
          </p:cNvPr>
          <p:cNvSpPr txBox="1"/>
          <p:nvPr/>
        </p:nvSpPr>
        <p:spPr>
          <a:xfrm>
            <a:off x="228600" y="1279236"/>
            <a:ext cx="5105400" cy="95410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#(parameter MY_Y=0, MY_X=0)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r>
              <a:rPr lang="en-US" sz="1400" dirty="0">
                <a:latin typeface="Lucida Console" panose="020B0609040504020204" pitchFamily="49" charset="0"/>
              </a:rPr>
              <a:t> T1 (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, “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”);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… rest of the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module…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5222-C29D-4598-B46B-2CC621B6E1CF}"/>
              </a:ext>
            </a:extLst>
          </p:cNvPr>
          <p:cNvSpPr txBox="1"/>
          <p:nvPr/>
        </p:nvSpPr>
        <p:spPr>
          <a:xfrm>
            <a:off x="230909" y="2514600"/>
            <a:ext cx="6096000" cy="181588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automatic </a:t>
            </a:r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endParaRPr lang="en-US" sz="1400" dirty="0">
              <a:latin typeface="Lucida Console" panose="020B0609040504020204" pitchFamily="49" charset="0"/>
            </a:endParaRP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(input </a:t>
            </a:r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RS, input string sig);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Tracker </a:t>
            </a:r>
            <a:r>
              <a:rPr lang="en-US" sz="1400" dirty="0" err="1">
                <a:latin typeface="Lucida Console" panose="020B0609040504020204" pitchFamily="49" charset="0"/>
              </a:rPr>
              <a:t>track_inst</a:t>
            </a:r>
            <a:r>
              <a:rPr lang="en-US" sz="1400" dirty="0">
                <a:latin typeface="Lucida Console" panose="020B0609040504020204" pitchFamily="49" charset="0"/>
              </a:rPr>
              <a:t> = new();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string </a:t>
            </a:r>
            <a:r>
              <a:rPr lang="en-US" sz="1400" dirty="0" err="1">
                <a:latin typeface="Lucida Console" panose="020B0609040504020204" pitchFamily="49" charset="0"/>
              </a:rPr>
              <a:t>signame</a:t>
            </a:r>
            <a:r>
              <a:rPr lang="en-US" sz="1400" dirty="0">
                <a:latin typeface="Lucida Console" panose="020B0609040504020204" pitchFamily="49" charset="0"/>
              </a:rPr>
              <a:t> = $</a:t>
            </a:r>
            <a:r>
              <a:rPr lang="en-US" sz="1400" dirty="0" err="1">
                <a:latin typeface="Lucida Console" panose="020B0609040504020204" pitchFamily="49" charset="0"/>
              </a:rPr>
              <a:t>sformatf</a:t>
            </a:r>
            <a:r>
              <a:rPr lang="en-US" sz="1400" dirty="0">
                <a:latin typeface="Lucida Console" panose="020B0609040504020204" pitchFamily="49" charset="0"/>
              </a:rPr>
              <a:t> ("%</a:t>
            </a:r>
            <a:r>
              <a:rPr lang="en-US" sz="1400" dirty="0" err="1">
                <a:latin typeface="Lucida Console" panose="020B0609040504020204" pitchFamily="49" charset="0"/>
              </a:rPr>
              <a:t>m%s</a:t>
            </a:r>
            <a:r>
              <a:rPr lang="en-US" sz="1400" dirty="0">
                <a:latin typeface="Lucida Console" panose="020B0609040504020204" pitchFamily="49" charset="0"/>
              </a:rPr>
              <a:t>“,sig);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always @(RS) begin</a:t>
            </a:r>
          </a:p>
          <a:p>
            <a:pPr lvl="2"/>
            <a:r>
              <a:rPr lang="en-US" sz="1400" dirty="0" err="1">
                <a:latin typeface="Lucida Console" panose="020B0609040504020204" pitchFamily="49" charset="0"/>
              </a:rPr>
              <a:t>track_inst.add_signal</a:t>
            </a:r>
            <a:r>
              <a:rPr lang="en-US" sz="1400" dirty="0">
                <a:latin typeface="Lucida Console" panose="020B0609040504020204" pitchFamily="49" charset="0"/>
              </a:rPr>
              <a:t> (</a:t>
            </a:r>
            <a:r>
              <a:rPr lang="en-US" sz="1400" dirty="0" err="1">
                <a:latin typeface="Lucida Console" panose="020B0609040504020204" pitchFamily="49" charset="0"/>
              </a:rPr>
              <a:t>signame</a:t>
            </a:r>
            <a:r>
              <a:rPr lang="en-US" sz="1400" dirty="0">
                <a:latin typeface="Lucida Console" panose="020B0609040504020204" pitchFamily="49" charset="0"/>
              </a:rPr>
              <a:t>, RS);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end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1CD8-DA53-41CF-8CBB-A052FD091936}"/>
              </a:ext>
            </a:extLst>
          </p:cNvPr>
          <p:cNvSpPr txBox="1"/>
          <p:nvPr/>
        </p:nvSpPr>
        <p:spPr>
          <a:xfrm>
            <a:off x="228600" y="4584918"/>
            <a:ext cx="6096000" cy="181588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class Tracker;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static string names[$]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static </a:t>
            </a:r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values[$];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function </a:t>
            </a:r>
            <a:r>
              <a:rPr lang="en-US" sz="1400" dirty="0" err="1">
                <a:latin typeface="Lucida Console" panose="020B0609040504020204" pitchFamily="49" charset="0"/>
              </a:rPr>
              <a:t>add_signal</a:t>
            </a:r>
            <a:r>
              <a:rPr lang="en-US" sz="1400" dirty="0">
                <a:latin typeface="Lucida Console" panose="020B0609040504020204" pitchFamily="49" charset="0"/>
              </a:rPr>
              <a:t> (name, </a:t>
            </a:r>
            <a:r>
              <a:rPr lang="en-US" sz="1400" dirty="0" err="1">
                <a:latin typeface="Lucida Console" panose="020B0609040504020204" pitchFamily="49" charset="0"/>
              </a:rPr>
              <a:t>val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update names[], values[];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function hunt (hunted)</a:t>
            </a: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go through names[], values[] &amp; print matches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A374648-2966-4673-8BE0-A00A9658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9" y="1354064"/>
            <a:ext cx="2514601" cy="45895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Pros?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It works! (But where does “hunted” come from?)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All mesh stops are taken care of automatically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Verif</a:t>
            </a:r>
            <a:r>
              <a:rPr lang="en-US" sz="1600" dirty="0"/>
              <a:t>. team need not know where all the mesh stops are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Cons?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Must ensure this code isn’t synthesized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We’ve polluted the design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E35CE8-CBDB-4EE2-BC27-CF887C298C05}"/>
              </a:ext>
            </a:extLst>
          </p:cNvPr>
          <p:cNvGrpSpPr/>
          <p:nvPr/>
        </p:nvGrpSpPr>
        <p:grpSpPr>
          <a:xfrm>
            <a:off x="8382000" y="1593498"/>
            <a:ext cx="295564" cy="457200"/>
            <a:chOff x="7934036" y="914400"/>
            <a:chExt cx="295564" cy="457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5998DF-67FF-405C-AC17-734AF787BD07}"/>
                </a:ext>
              </a:extLst>
            </p:cNvPr>
            <p:cNvCxnSpPr/>
            <p:nvPr/>
          </p:nvCxnSpPr>
          <p:spPr>
            <a:xfrm>
              <a:off x="7934036" y="1198416"/>
              <a:ext cx="76200" cy="1524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CC9748-F8BC-4412-8C0F-E96662DF647A}"/>
                </a:ext>
              </a:extLst>
            </p:cNvPr>
            <p:cNvCxnSpPr/>
            <p:nvPr/>
          </p:nvCxnSpPr>
          <p:spPr>
            <a:xfrm flipV="1">
              <a:off x="8001000" y="914400"/>
              <a:ext cx="228600" cy="4572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7D9868-9949-45B1-81EA-20BDEAA62F97}"/>
              </a:ext>
            </a:extLst>
          </p:cNvPr>
          <p:cNvSpPr txBox="1"/>
          <p:nvPr/>
        </p:nvSpPr>
        <p:spPr>
          <a:xfrm>
            <a:off x="8566727" y="4097229"/>
            <a:ext cx="60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F83BED-BB1F-47D4-A499-8072FF99E17B}"/>
              </a:ext>
            </a:extLst>
          </p:cNvPr>
          <p:cNvSpPr txBox="1"/>
          <p:nvPr/>
        </p:nvSpPr>
        <p:spPr>
          <a:xfrm>
            <a:off x="7505699" y="4876800"/>
            <a:ext cx="60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3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BC4-AD41-48A2-A681-D15CA2BF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854"/>
            <a:ext cx="7772400" cy="1143000"/>
          </a:xfrm>
        </p:spPr>
        <p:txBody>
          <a:bodyPr/>
          <a:lstStyle/>
          <a:p>
            <a:r>
              <a:rPr lang="en-US" dirty="0"/>
              <a:t>Clever idea, v3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89311-3C26-45CC-B414-1CF250A6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CC60F-417B-4AE4-AB6F-E4764DD033C9}"/>
              </a:ext>
            </a:extLst>
          </p:cNvPr>
          <p:cNvSpPr txBox="1"/>
          <p:nvPr/>
        </p:nvSpPr>
        <p:spPr>
          <a:xfrm>
            <a:off x="228600" y="1279236"/>
            <a:ext cx="5105400" cy="95410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#(parameter MY_Y=0, MY_X=0)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r>
              <a:rPr lang="en-US" sz="1400" dirty="0">
                <a:latin typeface="Lucida Console" panose="020B0609040504020204" pitchFamily="49" charset="0"/>
              </a:rPr>
              <a:t> T1 (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, “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”);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… rest of the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module…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5222-C29D-4598-B46B-2CC621B6E1CF}"/>
              </a:ext>
            </a:extLst>
          </p:cNvPr>
          <p:cNvSpPr txBox="1"/>
          <p:nvPr/>
        </p:nvSpPr>
        <p:spPr>
          <a:xfrm>
            <a:off x="230909" y="2514600"/>
            <a:ext cx="6096000" cy="95410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automatic </a:t>
            </a:r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endParaRPr lang="en-US" sz="1400" dirty="0">
              <a:latin typeface="Lucida Console" panose="020B0609040504020204" pitchFamily="49" charset="0"/>
            </a:endParaRP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(input </a:t>
            </a:r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RS, input string sig);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as before…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1CD8-DA53-41CF-8CBB-A052FD091936}"/>
              </a:ext>
            </a:extLst>
          </p:cNvPr>
          <p:cNvSpPr txBox="1"/>
          <p:nvPr/>
        </p:nvSpPr>
        <p:spPr>
          <a:xfrm>
            <a:off x="196273" y="3727897"/>
            <a:ext cx="6096000" cy="73866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class Tracker;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as before…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84EF4-5A9A-4B52-A036-ED5C06F052D3}"/>
              </a:ext>
            </a:extLst>
          </p:cNvPr>
          <p:cNvGrpSpPr/>
          <p:nvPr/>
        </p:nvGrpSpPr>
        <p:grpSpPr>
          <a:xfrm>
            <a:off x="762000" y="1832489"/>
            <a:ext cx="4419600" cy="197425"/>
            <a:chOff x="762000" y="1832489"/>
            <a:chExt cx="4419600" cy="1974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46D7E9-2BAF-4F49-A3D9-06B72B2A15D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1832489"/>
              <a:ext cx="4419600" cy="197425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DBA38E-C2D5-4590-B077-065F029F1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1832489"/>
              <a:ext cx="4419600" cy="197425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BD6CBB0-67BA-469B-92CC-372001A218F8}"/>
              </a:ext>
            </a:extLst>
          </p:cNvPr>
          <p:cNvSpPr txBox="1"/>
          <p:nvPr/>
        </p:nvSpPr>
        <p:spPr>
          <a:xfrm>
            <a:off x="196272" y="4724400"/>
            <a:ext cx="6661727" cy="52322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</a:t>
            </a:r>
            <a:r>
              <a:rPr lang="en-US" sz="1400" dirty="0" err="1">
                <a:latin typeface="Lucida Console" panose="020B0609040504020204" pitchFamily="49" charset="0"/>
              </a:rPr>
              <a:t>tb_mesh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 bind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r>
              <a:rPr lang="en-US" sz="1400" dirty="0">
                <a:latin typeface="Lucida Console" panose="020B0609040504020204" pitchFamily="49" charset="0"/>
              </a:rPr>
              <a:t> T1(</a:t>
            </a:r>
            <a:r>
              <a:rPr lang="en-US" sz="1400" dirty="0" err="1">
                <a:latin typeface="Lucida Console" panose="020B0609040504020204" pitchFamily="49" charset="0"/>
              </a:rPr>
              <a:t>DrvF_out</a:t>
            </a:r>
            <a:r>
              <a:rPr lang="en-US" sz="1400" dirty="0">
                <a:latin typeface="Lucida Console" panose="020B0609040504020204" pitchFamily="49" charset="0"/>
              </a:rPr>
              <a:t>, “</a:t>
            </a:r>
            <a:r>
              <a:rPr lang="en-US" sz="1400" dirty="0" err="1">
                <a:latin typeface="Lucida Console" panose="020B0609040504020204" pitchFamily="49" charset="0"/>
              </a:rPr>
              <a:t>DrvF_out</a:t>
            </a:r>
            <a:r>
              <a:rPr lang="en-US" sz="1400" dirty="0">
                <a:latin typeface="Lucida Console" panose="020B0609040504020204" pitchFamily="49" charset="0"/>
              </a:rPr>
              <a:t>”);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E1210C-A9EB-45A1-B273-D194F8A35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09" y="3534274"/>
            <a:ext cx="1905000" cy="1713346"/>
          </a:xfrm>
        </p:spPr>
        <p:txBody>
          <a:bodyPr/>
          <a:lstStyle/>
          <a:p>
            <a:r>
              <a:rPr lang="en-US" b="1" i="1" kern="0" dirty="0"/>
              <a:t>Bind</a:t>
            </a:r>
            <a:r>
              <a:rPr lang="en-US" kern="0" dirty="0"/>
              <a:t>() is a special sauce!</a:t>
            </a:r>
          </a:p>
          <a:p>
            <a:endParaRPr lang="en-US" dirty="0"/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9F8E41C0-B50E-42DE-A420-D95AAB0E5B8E}"/>
              </a:ext>
            </a:extLst>
          </p:cNvPr>
          <p:cNvSpPr txBox="1">
            <a:spLocks/>
          </p:cNvSpPr>
          <p:nvPr/>
        </p:nvSpPr>
        <p:spPr bwMode="auto">
          <a:xfrm>
            <a:off x="457200" y="5546888"/>
            <a:ext cx="1447800" cy="100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accent2"/>
                </a:solidFill>
              </a:rPr>
              <a:t>Find all </a:t>
            </a:r>
            <a:r>
              <a:rPr lang="en-US" sz="2000" i="1" kern="0" dirty="0" err="1">
                <a:solidFill>
                  <a:schemeClr val="accent2"/>
                </a:solidFill>
              </a:rPr>
              <a:t>mesh_stop</a:t>
            </a:r>
            <a:r>
              <a:rPr lang="en-US" sz="2000" i="1" kern="0" dirty="0">
                <a:solidFill>
                  <a:schemeClr val="accent2"/>
                </a:solidFill>
              </a:rPr>
              <a:t> </a:t>
            </a:r>
            <a:r>
              <a:rPr lang="en-US" sz="2000" kern="0" dirty="0">
                <a:solidFill>
                  <a:schemeClr val="accent2"/>
                </a:solidFill>
              </a:rPr>
              <a:t>instances</a:t>
            </a:r>
          </a:p>
          <a:p>
            <a:endParaRPr lang="en-US" kern="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63F6CB-6DCE-45AC-A507-478B6369FE05}"/>
              </a:ext>
            </a:extLst>
          </p:cNvPr>
          <p:cNvCxnSpPr>
            <a:cxnSpLocks/>
          </p:cNvCxnSpPr>
          <p:nvPr/>
        </p:nvCxnSpPr>
        <p:spPr>
          <a:xfrm flipV="1">
            <a:off x="1371600" y="5334000"/>
            <a:ext cx="228600" cy="6096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10">
            <a:extLst>
              <a:ext uri="{FF2B5EF4-FFF2-40B4-BE49-F238E27FC236}">
                <a16:creationId xmlns:a16="http://schemas.microsoft.com/office/drawing/2014/main" id="{0AB9FD12-E5F7-4E62-9C33-063B12A872B4}"/>
              </a:ext>
            </a:extLst>
          </p:cNvPr>
          <p:cNvSpPr txBox="1">
            <a:spLocks/>
          </p:cNvSpPr>
          <p:nvPr/>
        </p:nvSpPr>
        <p:spPr bwMode="auto">
          <a:xfrm>
            <a:off x="1908463" y="5543209"/>
            <a:ext cx="2431474" cy="100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accent2"/>
                </a:solidFill>
              </a:rPr>
              <a:t>Stick a </a:t>
            </a:r>
            <a:r>
              <a:rPr lang="en-US" sz="2000" i="1" kern="0" dirty="0" err="1">
                <a:solidFill>
                  <a:schemeClr val="accent2"/>
                </a:solidFill>
              </a:rPr>
              <a:t>tracker_module</a:t>
            </a:r>
            <a:r>
              <a:rPr lang="en-US" sz="2000" i="1" kern="0" dirty="0">
                <a:solidFill>
                  <a:schemeClr val="accent2"/>
                </a:solidFill>
              </a:rPr>
              <a:t> </a:t>
            </a:r>
            <a:r>
              <a:rPr lang="en-US" sz="2000" kern="0" dirty="0">
                <a:solidFill>
                  <a:schemeClr val="accent2"/>
                </a:solidFill>
              </a:rPr>
              <a:t>instance in each one</a:t>
            </a:r>
          </a:p>
          <a:p>
            <a:endParaRPr lang="en-US" kern="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4CF9A-4070-429C-A94D-DAF208110682}"/>
              </a:ext>
            </a:extLst>
          </p:cNvPr>
          <p:cNvCxnSpPr>
            <a:cxnSpLocks/>
          </p:cNvCxnSpPr>
          <p:nvPr/>
        </p:nvCxnSpPr>
        <p:spPr>
          <a:xfrm flipV="1">
            <a:off x="2826327" y="5371433"/>
            <a:ext cx="228600" cy="6096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F57AD40B-CB1A-4833-9EAB-F7BBF6219B69}"/>
              </a:ext>
            </a:extLst>
          </p:cNvPr>
          <p:cNvSpPr txBox="1">
            <a:spLocks/>
          </p:cNvSpPr>
          <p:nvPr/>
        </p:nvSpPr>
        <p:spPr bwMode="auto">
          <a:xfrm>
            <a:off x="4574311" y="5603647"/>
            <a:ext cx="2431474" cy="71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solidFill>
                  <a:schemeClr val="accent2"/>
                </a:solidFill>
              </a:rPr>
              <a:t>With the same arguments as before</a:t>
            </a:r>
          </a:p>
          <a:p>
            <a:endParaRPr lang="en-US" kern="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2AFD83-D063-4FDE-A154-06F0AC5408B7}"/>
              </a:ext>
            </a:extLst>
          </p:cNvPr>
          <p:cNvCxnSpPr>
            <a:cxnSpLocks/>
          </p:cNvCxnSpPr>
          <p:nvPr/>
        </p:nvCxnSpPr>
        <p:spPr>
          <a:xfrm flipH="1" flipV="1">
            <a:off x="4281054" y="5217289"/>
            <a:ext cx="671946" cy="361475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199FEE-1695-4A45-9486-5B760290BE06}"/>
              </a:ext>
            </a:extLst>
          </p:cNvPr>
          <p:cNvCxnSpPr>
            <a:cxnSpLocks/>
          </p:cNvCxnSpPr>
          <p:nvPr/>
        </p:nvCxnSpPr>
        <p:spPr>
          <a:xfrm flipV="1">
            <a:off x="5680364" y="5272503"/>
            <a:ext cx="55417" cy="36629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BC4-AD41-48A2-A681-D15CA2BF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854"/>
            <a:ext cx="7772400" cy="1143000"/>
          </a:xfrm>
        </p:spPr>
        <p:txBody>
          <a:bodyPr/>
          <a:lstStyle/>
          <a:p>
            <a:r>
              <a:rPr lang="en-US" dirty="0"/>
              <a:t>Clever idea, v3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89311-3C26-45CC-B414-1CF250A6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CC60F-417B-4AE4-AB6F-E4764DD033C9}"/>
              </a:ext>
            </a:extLst>
          </p:cNvPr>
          <p:cNvSpPr txBox="1"/>
          <p:nvPr/>
        </p:nvSpPr>
        <p:spPr>
          <a:xfrm>
            <a:off x="228600" y="1279236"/>
            <a:ext cx="5105400" cy="95410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#(parameter MY_Y=0, MY_X=0)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r>
              <a:rPr lang="en-US" sz="1400" dirty="0">
                <a:latin typeface="Lucida Console" panose="020B0609040504020204" pitchFamily="49" charset="0"/>
              </a:rPr>
              <a:t> T1 (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, “</a:t>
            </a:r>
            <a:r>
              <a:rPr lang="en-US" sz="1400" dirty="0" err="1">
                <a:latin typeface="Lucida Console" panose="020B0609040504020204" pitchFamily="49" charset="0"/>
              </a:rPr>
              <a:t>VRxF_out</a:t>
            </a:r>
            <a:r>
              <a:rPr lang="en-US" sz="1400" dirty="0">
                <a:latin typeface="Lucida Console" panose="020B0609040504020204" pitchFamily="49" charset="0"/>
              </a:rPr>
              <a:t>”);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… rest of the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module…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5222-C29D-4598-B46B-2CC621B6E1CF}"/>
              </a:ext>
            </a:extLst>
          </p:cNvPr>
          <p:cNvSpPr txBox="1"/>
          <p:nvPr/>
        </p:nvSpPr>
        <p:spPr>
          <a:xfrm>
            <a:off x="230909" y="2514600"/>
            <a:ext cx="6096000" cy="95410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automatic </a:t>
            </a:r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endParaRPr lang="en-US" sz="1400" dirty="0">
              <a:latin typeface="Lucida Console" panose="020B0609040504020204" pitchFamily="49" charset="0"/>
            </a:endParaRPr>
          </a:p>
          <a:p>
            <a:pPr lvl="2"/>
            <a:r>
              <a:rPr lang="en-US" sz="1400" dirty="0">
                <a:latin typeface="Lucida Console" panose="020B0609040504020204" pitchFamily="49" charset="0"/>
              </a:rPr>
              <a:t>(input </a:t>
            </a:r>
            <a:r>
              <a:rPr lang="en-US" sz="1400" dirty="0" err="1">
                <a:latin typeface="Lucida Console" panose="020B0609040504020204" pitchFamily="49" charset="0"/>
              </a:rPr>
              <a:t>Ring_slot</a:t>
            </a:r>
            <a:r>
              <a:rPr lang="en-US" sz="1400" dirty="0">
                <a:latin typeface="Lucida Console" panose="020B0609040504020204" pitchFamily="49" charset="0"/>
              </a:rPr>
              <a:t> RS, input string sig);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as before…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41CD8-DA53-41CF-8CBB-A052FD091936}"/>
              </a:ext>
            </a:extLst>
          </p:cNvPr>
          <p:cNvSpPr txBox="1"/>
          <p:nvPr/>
        </p:nvSpPr>
        <p:spPr>
          <a:xfrm>
            <a:off x="196273" y="3727897"/>
            <a:ext cx="6096000" cy="73866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class Tracker;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as before…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endmodule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84EF4-5A9A-4B52-A036-ED5C06F052D3}"/>
              </a:ext>
            </a:extLst>
          </p:cNvPr>
          <p:cNvGrpSpPr/>
          <p:nvPr/>
        </p:nvGrpSpPr>
        <p:grpSpPr>
          <a:xfrm>
            <a:off x="762000" y="1832489"/>
            <a:ext cx="4419600" cy="197425"/>
            <a:chOff x="762000" y="1832489"/>
            <a:chExt cx="4419600" cy="1974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46D7E9-2BAF-4F49-A3D9-06B72B2A15D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1832489"/>
              <a:ext cx="4419600" cy="197425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DBA38E-C2D5-4590-B077-065F029F1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1832489"/>
              <a:ext cx="4419600" cy="197425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BD6CBB0-67BA-469B-92CC-372001A218F8}"/>
              </a:ext>
            </a:extLst>
          </p:cNvPr>
          <p:cNvSpPr txBox="1"/>
          <p:nvPr/>
        </p:nvSpPr>
        <p:spPr>
          <a:xfrm>
            <a:off x="196272" y="4724400"/>
            <a:ext cx="6661727" cy="52322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module </a:t>
            </a:r>
            <a:r>
              <a:rPr lang="en-US" sz="1400" dirty="0" err="1">
                <a:latin typeface="Lucida Console" panose="020B0609040504020204" pitchFamily="49" charset="0"/>
              </a:rPr>
              <a:t>tb_mesh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 bind </a:t>
            </a:r>
            <a:r>
              <a:rPr lang="en-US" sz="1400" dirty="0" err="1">
                <a:latin typeface="Lucida Console" panose="020B0609040504020204" pitchFamily="49" charset="0"/>
              </a:rPr>
              <a:t>mesh_stop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tracker_module</a:t>
            </a:r>
            <a:r>
              <a:rPr lang="en-US" sz="1400" dirty="0">
                <a:latin typeface="Lucida Console" panose="020B0609040504020204" pitchFamily="49" charset="0"/>
              </a:rPr>
              <a:t> T1(</a:t>
            </a:r>
            <a:r>
              <a:rPr lang="en-US" sz="1400" dirty="0" err="1">
                <a:latin typeface="Lucida Console" panose="020B0609040504020204" pitchFamily="49" charset="0"/>
              </a:rPr>
              <a:t>DrvF_out</a:t>
            </a:r>
            <a:r>
              <a:rPr lang="en-US" sz="1400" dirty="0">
                <a:latin typeface="Lucida Console" panose="020B0609040504020204" pitchFamily="49" charset="0"/>
              </a:rPr>
              <a:t>, “</a:t>
            </a:r>
            <a:r>
              <a:rPr lang="en-US" sz="1400" dirty="0" err="1">
                <a:latin typeface="Lucida Console" panose="020B0609040504020204" pitchFamily="49" charset="0"/>
              </a:rPr>
              <a:t>DrvF_out</a:t>
            </a:r>
            <a:r>
              <a:rPr lang="en-US" sz="1400" dirty="0">
                <a:latin typeface="Lucida Console" panose="020B0609040504020204" pitchFamily="49" charset="0"/>
              </a:rPr>
              <a:t>”);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05BDAAF-D965-4D5B-832E-67EBADADF7FE}"/>
              </a:ext>
            </a:extLst>
          </p:cNvPr>
          <p:cNvSpPr txBox="1">
            <a:spLocks/>
          </p:cNvSpPr>
          <p:nvPr/>
        </p:nvSpPr>
        <p:spPr bwMode="auto">
          <a:xfrm>
            <a:off x="6553199" y="1354064"/>
            <a:ext cx="2514601" cy="458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/>
              <a:t>Pros?</a:t>
            </a:r>
          </a:p>
          <a:p>
            <a:pPr>
              <a:spcBef>
                <a:spcPts val="0"/>
              </a:spcBef>
            </a:pPr>
            <a:r>
              <a:rPr lang="en-US" sz="1600" kern="0" dirty="0"/>
              <a:t>It works! (But where does “hunted” come from?)</a:t>
            </a:r>
          </a:p>
          <a:p>
            <a:pPr>
              <a:spcBef>
                <a:spcPts val="0"/>
              </a:spcBef>
            </a:pPr>
            <a:r>
              <a:rPr lang="en-US" sz="1600" kern="0" dirty="0"/>
              <a:t>All mesh stops are taken care of automatically</a:t>
            </a:r>
          </a:p>
          <a:p>
            <a:pPr>
              <a:spcBef>
                <a:spcPts val="0"/>
              </a:spcBef>
            </a:pPr>
            <a:r>
              <a:rPr lang="en-US" sz="1600" kern="0" dirty="0" err="1"/>
              <a:t>Verif</a:t>
            </a:r>
            <a:r>
              <a:rPr lang="en-US" sz="1600" kern="0" dirty="0"/>
              <a:t>. team need not know where all the mesh stops are</a:t>
            </a:r>
            <a:endParaRPr lang="en-US" sz="2000" kern="0" dirty="0"/>
          </a:p>
          <a:p>
            <a:pPr marL="0" indent="0">
              <a:buFontTx/>
              <a:buNone/>
            </a:pPr>
            <a:r>
              <a:rPr lang="en-US" sz="1800" kern="0" dirty="0"/>
              <a:t>Cons?</a:t>
            </a:r>
          </a:p>
          <a:p>
            <a:pPr>
              <a:spcBef>
                <a:spcPts val="0"/>
              </a:spcBef>
            </a:pPr>
            <a:r>
              <a:rPr lang="en-US" sz="1600" kern="0" dirty="0"/>
              <a:t>Must ensure this code isn’t synthesized </a:t>
            </a:r>
            <a:r>
              <a:rPr lang="en-US" sz="1600" kern="0" dirty="0">
                <a:sym typeface="Wingdings" panose="05000000000000000000" pitchFamily="2" charset="2"/>
              </a:rPr>
              <a:t></a:t>
            </a:r>
          </a:p>
          <a:p>
            <a:pPr>
              <a:spcBef>
                <a:spcPts val="0"/>
              </a:spcBef>
            </a:pPr>
            <a:r>
              <a:rPr lang="en-US" sz="1600" kern="0" dirty="0"/>
              <a:t>We’ve polluted the design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21C0E1-2C51-484C-9C1B-468E3765D8A9}"/>
              </a:ext>
            </a:extLst>
          </p:cNvPr>
          <p:cNvGrpSpPr/>
          <p:nvPr/>
        </p:nvGrpSpPr>
        <p:grpSpPr>
          <a:xfrm>
            <a:off x="8382000" y="1593498"/>
            <a:ext cx="295564" cy="457200"/>
            <a:chOff x="7934036" y="914400"/>
            <a:chExt cx="295564" cy="4572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9C9F76-97BE-40C0-B577-2A3A9DAE7E78}"/>
                </a:ext>
              </a:extLst>
            </p:cNvPr>
            <p:cNvCxnSpPr/>
            <p:nvPr/>
          </p:nvCxnSpPr>
          <p:spPr>
            <a:xfrm>
              <a:off x="7934036" y="1198416"/>
              <a:ext cx="76200" cy="1524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7D8374-A38D-44BC-A781-CBDF34BC4B4A}"/>
                </a:ext>
              </a:extLst>
            </p:cNvPr>
            <p:cNvCxnSpPr/>
            <p:nvPr/>
          </p:nvCxnSpPr>
          <p:spPr>
            <a:xfrm flipV="1">
              <a:off x="8001000" y="914400"/>
              <a:ext cx="228600" cy="4572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C7F85BF-F4E4-4423-A865-D34B7BABF784}"/>
              </a:ext>
            </a:extLst>
          </p:cNvPr>
          <p:cNvSpPr txBox="1"/>
          <p:nvPr/>
        </p:nvSpPr>
        <p:spPr>
          <a:xfrm>
            <a:off x="8566727" y="4097229"/>
            <a:ext cx="60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3BFA8-3485-4D9F-A6B4-0936635DF80E}"/>
              </a:ext>
            </a:extLst>
          </p:cNvPr>
          <p:cNvSpPr txBox="1"/>
          <p:nvPr/>
        </p:nvSpPr>
        <p:spPr>
          <a:xfrm>
            <a:off x="7543799" y="4876800"/>
            <a:ext cx="609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BE7E06-CEF3-4677-9F63-91E108C4606C}"/>
              </a:ext>
            </a:extLst>
          </p:cNvPr>
          <p:cNvGrpSpPr/>
          <p:nvPr/>
        </p:nvGrpSpPr>
        <p:grpSpPr>
          <a:xfrm>
            <a:off x="8605982" y="4097229"/>
            <a:ext cx="295564" cy="457200"/>
            <a:chOff x="7934036" y="914400"/>
            <a:chExt cx="295564" cy="4572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753E082-0A16-4BA5-ABD0-CBE0A435BABD}"/>
                </a:ext>
              </a:extLst>
            </p:cNvPr>
            <p:cNvCxnSpPr/>
            <p:nvPr/>
          </p:nvCxnSpPr>
          <p:spPr>
            <a:xfrm>
              <a:off x="7934036" y="1198416"/>
              <a:ext cx="76200" cy="1524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9F1D49-DEEB-40DD-AD45-610F13660DFB}"/>
                </a:ext>
              </a:extLst>
            </p:cNvPr>
            <p:cNvCxnSpPr/>
            <p:nvPr/>
          </p:nvCxnSpPr>
          <p:spPr>
            <a:xfrm flipV="1">
              <a:off x="8001000" y="914400"/>
              <a:ext cx="228600" cy="4572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245925D-0B84-4BF2-8515-062AAE7D301C}"/>
              </a:ext>
            </a:extLst>
          </p:cNvPr>
          <p:cNvGrpSpPr/>
          <p:nvPr/>
        </p:nvGrpSpPr>
        <p:grpSpPr>
          <a:xfrm>
            <a:off x="8310418" y="4969164"/>
            <a:ext cx="295564" cy="457200"/>
            <a:chOff x="7934036" y="914400"/>
            <a:chExt cx="295564" cy="4572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1E64A8-0D38-4460-8643-FC3DA82D422E}"/>
                </a:ext>
              </a:extLst>
            </p:cNvPr>
            <p:cNvCxnSpPr/>
            <p:nvPr/>
          </p:nvCxnSpPr>
          <p:spPr>
            <a:xfrm>
              <a:off x="7934036" y="1198416"/>
              <a:ext cx="76200" cy="1524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C1FE9F5-034A-44C6-9DCE-607E276D80DE}"/>
                </a:ext>
              </a:extLst>
            </p:cNvPr>
            <p:cNvCxnSpPr/>
            <p:nvPr/>
          </p:nvCxnSpPr>
          <p:spPr>
            <a:xfrm flipV="1">
              <a:off x="8001000" y="914400"/>
              <a:ext cx="228600" cy="45720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2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EA56-0CC1-4D41-A6A9-CD47B309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C496-2B40-4B55-9E95-A60344F3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Problem to be solved: debugging is tedious!</a:t>
            </a:r>
            <a:endParaRPr lang="en-US" dirty="0">
              <a:effectLst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OK, that’s the problem for the whole course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 won’t solve it all today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Subproblem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Poring over 100 signals on a waveform display is ugly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How else do you track a transaction around the DUT?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Is there a better way?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1FB6C-4C06-4D29-BE48-29860C62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00B4-AF3E-4B39-866E-3857893D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BKM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8CCC-82EA-4FE1-8DAF-97032EE5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752600"/>
            <a:ext cx="7772400" cy="4419600"/>
          </a:xfrm>
        </p:spPr>
        <p:txBody>
          <a:bodyPr/>
          <a:lstStyle/>
          <a:p>
            <a:r>
              <a:rPr lang="en-US" dirty="0"/>
              <a:t>Yes, it’s complex</a:t>
            </a:r>
          </a:p>
          <a:p>
            <a:pPr lvl="1"/>
            <a:r>
              <a:rPr lang="en-US" dirty="0"/>
              <a:t>Requires strong object-oriented programming skills</a:t>
            </a:r>
          </a:p>
          <a:p>
            <a:pPr lvl="1"/>
            <a:r>
              <a:rPr lang="en-US" dirty="0"/>
              <a:t>We did warn you verification = HW + SW</a:t>
            </a:r>
          </a:p>
          <a:p>
            <a:r>
              <a:rPr lang="en-US" dirty="0"/>
              <a:t>Cost/benefit tradeoff always</a:t>
            </a:r>
          </a:p>
          <a:p>
            <a:pPr lvl="1"/>
            <a:r>
              <a:rPr lang="en-US" dirty="0"/>
              <a:t>For us, just tracking main ring wires was easy</a:t>
            </a:r>
          </a:p>
          <a:p>
            <a:pPr lvl="1"/>
            <a:r>
              <a:rPr lang="en-US" dirty="0"/>
              <a:t>Going inside the mesh stops has cost, incremental value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Look inside of FIFO memory at a mesh stop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7296-9573-4869-8D1A-CCC9D7E4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B4162-3631-436A-B7D6-11F58C94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137A005-265F-4C3F-966B-344BDCC2A7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67583" y="2657429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09EB71D-270B-4C2B-8B79-67515E302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457441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8596C0-9C9F-4EF4-BA2E-97397380A8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41851" y="4300942"/>
            <a:ext cx="1253698" cy="304436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7851A39A-12F1-4A79-A7CA-CB5F7F87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35" y="4898301"/>
            <a:ext cx="12025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DEAD32C-89C2-4E46-97A3-2BF06DBB7DA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154207" y="2711086"/>
            <a:ext cx="1044392" cy="30480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D7DE259F-8D1D-42FF-A144-1BBBA04FE6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519449" y="1361511"/>
            <a:ext cx="1347951" cy="255461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BD52B042-B4CC-4479-924A-A4B376533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49" y="1792015"/>
            <a:ext cx="130516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vert_ring_out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B509E79-E2C5-48F6-9775-9DB91C06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441" y="186168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C312964-6FA0-48FA-B696-6215361ACB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46464" y="-699759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690E58-D4A0-4ECD-A252-6990F873CF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629400" y="-951223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43579A69-1246-492F-902A-F86FF7E8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27" y="152400"/>
            <a:ext cx="14283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100EB54F-B7F9-44CB-8FD8-0EEAFB51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2689"/>
            <a:ext cx="121379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hori_ring_in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3F9404B4-942B-4C75-9B16-7B96F7204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206" y="994293"/>
            <a:ext cx="0" cy="3511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41C0BC99-BA6B-44AC-990C-16A25D0B2A7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94085" y="393314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73">
            <a:extLst>
              <a:ext uri="{FF2B5EF4-FFF2-40B4-BE49-F238E27FC236}">
                <a16:creationId xmlns:a16="http://schemas.microsoft.com/office/drawing/2014/main" id="{26B7CFD0-15A8-44E1-BF85-6C05C3BAF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172812"/>
            <a:ext cx="129234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data_to_venv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6BD2302E-67BE-4ED4-9278-6778558C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60261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2466F004-559C-4F9A-859F-07EA9DAE7D3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7039" y="3460477"/>
            <a:ext cx="0" cy="2227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5273BFBD-355B-4F0B-9044-F3809F5DF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66" y="4787275"/>
            <a:ext cx="7706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25B7DF9-9F78-4315-8B89-24CD5C8C5C0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836236" y="3560766"/>
            <a:ext cx="0" cy="96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CFB407CE-3DFD-4FA1-B4C5-C76588E135A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934840" y="4421371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6D35058-BFC1-4D00-9321-A558FD74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60" y="2156187"/>
            <a:ext cx="7915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C15A61F9-48FD-4FE6-9A2E-F93D353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5" y="1602610"/>
            <a:ext cx="864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B6B4972-4236-48E2-9337-5AA7C0C6C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2610"/>
            <a:ext cx="0" cy="3526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E3F2F81C-AA5C-4A6C-A01D-AD284449A31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333500" y="2661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ED1E3D7D-B7C8-4AA5-8888-14AB9A878CD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019300" y="228078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id="{6340094E-9BB0-44AD-B21B-D298334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792" y="2598185"/>
            <a:ext cx="155403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2DE61AF2-8E8C-428B-B98D-948B12446BE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51107" y="2344888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B7C87216-9ED2-4094-B3EB-FC1DE1AAF0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232950" y="2829134"/>
            <a:ext cx="0" cy="808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9">
            <a:extLst>
              <a:ext uri="{FF2B5EF4-FFF2-40B4-BE49-F238E27FC236}">
                <a16:creationId xmlns:a16="http://schemas.microsoft.com/office/drawing/2014/main" id="{1F75BC20-98BA-4BE1-A4DB-902A34E8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100" y="3233283"/>
            <a:ext cx="0" cy="13669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9">
            <a:extLst>
              <a:ext uri="{FF2B5EF4-FFF2-40B4-BE49-F238E27FC236}">
                <a16:creationId xmlns:a16="http://schemas.microsoft.com/office/drawing/2014/main" id="{10ECF117-7582-4CDA-BDF1-1345CD188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2609"/>
            <a:ext cx="0" cy="29717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30578231-1946-4BC1-9126-5DCA4D99C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1149" y="1983610"/>
            <a:ext cx="0" cy="2065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7DD67353-7A05-499F-873E-15CAFA7910A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03218" y="3426868"/>
            <a:ext cx="0" cy="1244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55CF29E9-7DD4-4AE2-8FA4-FAD4B0A12EF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68208" y="1606551"/>
            <a:ext cx="0" cy="7541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E7DAC7AF-1A2A-4EE6-98AE-FBC39FD0B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602610"/>
            <a:ext cx="0" cy="3551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BAB9F9EB-C1C8-4833-8A6D-5AF507A278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818503" y="2410377"/>
            <a:ext cx="0" cy="8511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B760C530-A547-4E32-8E09-973BCBE5C3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9786" y="2821810"/>
            <a:ext cx="35837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373998-ED03-4E79-8660-74FD7419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060" y="2678060"/>
            <a:ext cx="1238788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Drv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B782F31-6162-4A6A-AEA5-CC740E9453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0698" y="2912974"/>
            <a:ext cx="0" cy="33315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76D59B-2192-41F7-99AE-99284842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970" y="4411059"/>
            <a:ext cx="1124152" cy="3157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VRx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CAF0C-4321-4FD2-A0A3-A0B27FD64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77659"/>
            <a:ext cx="1238787" cy="3157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HRxF</a:t>
            </a:r>
            <a:r>
              <a:rPr lang="en-US" sz="2000" dirty="0">
                <a:solidFill>
                  <a:schemeClr val="tx1"/>
                </a:solidFill>
              </a:rPr>
              <a:t> FIFO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7750BF30-2ADC-4CCF-8E73-14C80C30DB9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8103507" y="335944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70C886E0-673D-448F-B6C4-0BCC852F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30" y="354358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taking_data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C39B80-A2F5-4357-9FBE-6096AC28D247}"/>
              </a:ext>
            </a:extLst>
          </p:cNvPr>
          <p:cNvGrpSpPr/>
          <p:nvPr/>
        </p:nvGrpSpPr>
        <p:grpSpPr>
          <a:xfrm>
            <a:off x="4919202" y="766114"/>
            <a:ext cx="498807" cy="222110"/>
            <a:chOff x="4866948" y="998837"/>
            <a:chExt cx="498807" cy="222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E1BCF18-418D-4783-90FF-2CD7A9E78CE4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739D23E1-59EA-465D-A205-392682781C29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EA96B445-5327-4F81-B519-F2464188FA82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Line 9">
            <a:extLst>
              <a:ext uri="{FF2B5EF4-FFF2-40B4-BE49-F238E27FC236}">
                <a16:creationId xmlns:a16="http://schemas.microsoft.com/office/drawing/2014/main" id="{F2AAA13F-001E-4E39-98ED-949B6DCD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849" y="481381"/>
            <a:ext cx="0" cy="284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04BDF6-ED50-4E38-92D9-7F9BF4712FA0}"/>
              </a:ext>
            </a:extLst>
          </p:cNvPr>
          <p:cNvGrpSpPr/>
          <p:nvPr/>
        </p:nvGrpSpPr>
        <p:grpSpPr>
          <a:xfrm rot="5400000">
            <a:off x="786974" y="2764729"/>
            <a:ext cx="498807" cy="222110"/>
            <a:chOff x="4866948" y="998837"/>
            <a:chExt cx="498807" cy="2221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3CCAEC-B489-40D6-9F43-DA8508C8393A}"/>
                </a:ext>
              </a:extLst>
            </p:cNvPr>
            <p:cNvSpPr/>
            <p:nvPr/>
          </p:nvSpPr>
          <p:spPr>
            <a:xfrm>
              <a:off x="4866948" y="998837"/>
              <a:ext cx="498807" cy="222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A6D8EC0-B1C0-4924-A920-569192C936E7}"/>
                </a:ext>
              </a:extLst>
            </p:cNvPr>
            <p:cNvSpPr/>
            <p:nvPr/>
          </p:nvSpPr>
          <p:spPr>
            <a:xfrm rot="16200000">
              <a:off x="5249090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BDCA376-0D20-4CBE-809C-DFE784812FF5}"/>
                </a:ext>
              </a:extLst>
            </p:cNvPr>
            <p:cNvSpPr/>
            <p:nvPr/>
          </p:nvSpPr>
          <p:spPr>
            <a:xfrm rot="5400000" flipH="1">
              <a:off x="4885505" y="1042695"/>
              <a:ext cx="98935" cy="134395"/>
            </a:xfrm>
            <a:prstGeom prst="triangl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B7637097-70E1-4230-8C89-29F4002EC35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125276" y="3058992"/>
            <a:ext cx="0" cy="10094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73">
            <a:extLst>
              <a:ext uri="{FF2B5EF4-FFF2-40B4-BE49-F238E27FC236}">
                <a16:creationId xmlns:a16="http://schemas.microsoft.com/office/drawing/2014/main" id="{5666686A-6DD6-4B8F-A3F2-0FF5EBA5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301" y="3243136"/>
            <a:ext cx="190262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data_avail_for_venv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09565D6D-7333-4691-8296-2CE007134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108" y="557540"/>
            <a:ext cx="0" cy="14236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82F79392-F938-45C2-BA62-28CF536B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46" y="4259250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VRxF_out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8" name="Text Box 73">
            <a:extLst>
              <a:ext uri="{FF2B5EF4-FFF2-40B4-BE49-F238E27FC236}">
                <a16:creationId xmlns:a16="http://schemas.microsoft.com/office/drawing/2014/main" id="{04A42D2F-6A69-48D9-85D4-BFCF1B82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855" y="3776246"/>
            <a:ext cx="118974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HRxF_out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9" name="Text Box 73">
            <a:extLst>
              <a:ext uri="{FF2B5EF4-FFF2-40B4-BE49-F238E27FC236}">
                <a16:creationId xmlns:a16="http://schemas.microsoft.com/office/drawing/2014/main" id="{300D9F92-6B5A-4B8A-9EEF-D2426DCE1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57046"/>
            <a:ext cx="101991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DrvF_out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Text Box 73">
            <a:extLst>
              <a:ext uri="{FF2B5EF4-FFF2-40B4-BE49-F238E27FC236}">
                <a16:creationId xmlns:a16="http://schemas.microsoft.com/office/drawing/2014/main" id="{AE3B8475-BEA7-4D1F-8D74-94F6D9CB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678" y="5094071"/>
            <a:ext cx="237938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But about </a:t>
            </a:r>
            <a:r>
              <a:rPr lang="en-US" sz="1800" dirty="0" err="1">
                <a:solidFill>
                  <a:schemeClr val="accent2"/>
                </a:solidFill>
              </a:rPr>
              <a:t>about</a:t>
            </a:r>
            <a:r>
              <a:rPr lang="en-US" sz="1800" dirty="0">
                <a:solidFill>
                  <a:schemeClr val="accent2"/>
                </a:solidFill>
              </a:rPr>
              <a:t> tracking data inside the FIFOs?</a:t>
            </a:r>
          </a:p>
        </p:txBody>
      </p:sp>
      <p:sp>
        <p:nvSpPr>
          <p:cNvPr id="71" name="Text Box 73">
            <a:extLst>
              <a:ext uri="{FF2B5EF4-FFF2-40B4-BE49-F238E27FC236}">
                <a16:creationId xmlns:a16="http://schemas.microsoft.com/office/drawing/2014/main" id="{1CCB1A0D-BA6D-472E-805D-85B9D5F8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19" y="2286000"/>
            <a:ext cx="255668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can_accept_data_from_</a:t>
            </a:r>
            <a:r>
              <a:rPr lang="en-US" sz="1600" dirty="0" err="1"/>
              <a:t>venv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id="{C2738C67-E017-499A-A9EF-0AF72827A68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3113" y="2201874"/>
            <a:ext cx="0" cy="7632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E819-85FA-4176-BC58-3455A37F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B7BA-F738-4288-AEE8-D0801524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Trackers can automatically (i.e., in SW)</a:t>
            </a:r>
          </a:p>
          <a:p>
            <a:pPr lvl="1">
              <a:spcBef>
                <a:spcPts val="0"/>
              </a:spcBef>
            </a:pPr>
            <a:r>
              <a:rPr lang="en-US" dirty="0"/>
              <a:t>hunt through the morass of busses &amp; bits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build higher-level objects (packets, transactions)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print them as needed for debugging</a:t>
            </a:r>
          </a:p>
          <a:p>
            <a:r>
              <a:rPr lang="en-US" dirty="0"/>
              <a:t>It’s all just software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but software can be easier said than done</a:t>
            </a:r>
          </a:p>
          <a:p>
            <a:r>
              <a:rPr lang="en-US" dirty="0"/>
              <a:t>Discussion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What’s the difference between a tracker vs. monitor vs.  checker?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1FFB3-A6DB-45D3-A96E-569EC02B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3248-4297-4419-AEE2-FC7641CA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Tracker (a.k.a. monitor)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422D-CBD8-47D0-BC6D-EFC9632E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 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launch packet “data=0x123,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src_yx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=(2,2),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dst_yx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=(1,1)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It never arrives at the destination!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How do we debug this?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A24C1-C5DE-4CFF-87C1-DE5BFFBF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3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B05970A4-BB03-4088-A5F5-9B22ECB9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400"/>
            <a:ext cx="3577088" cy="578670"/>
          </a:xfrm>
        </p:spPr>
        <p:txBody>
          <a:bodyPr/>
          <a:lstStyle/>
          <a:p>
            <a:r>
              <a:rPr lang="en-US" dirty="0"/>
              <a:t>Route from 22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11</a:t>
            </a:r>
          </a:p>
        </p:txBody>
      </p:sp>
    </p:spTree>
    <p:extLst>
      <p:ext uri="{BB962C8B-B14F-4D97-AF65-F5344CB8AC3E}">
        <p14:creationId xmlns:p14="http://schemas.microsoft.com/office/powerpoint/2010/main" val="370518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B05970A4-BB03-4088-A5F5-9B22ECB9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2198779"/>
          </a:xfrm>
        </p:spPr>
        <p:txBody>
          <a:bodyPr/>
          <a:lstStyle/>
          <a:p>
            <a:r>
              <a:rPr lang="en-US" dirty="0"/>
              <a:t>Route from 22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of cake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if it didn’t work?</a:t>
            </a:r>
          </a:p>
        </p:txBody>
      </p:sp>
    </p:spTree>
    <p:extLst>
      <p:ext uri="{BB962C8B-B14F-4D97-AF65-F5344CB8AC3E}">
        <p14:creationId xmlns:p14="http://schemas.microsoft.com/office/powerpoint/2010/main" val="40289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FC8853-C13E-4696-A0D0-11EF04CCC734}"/>
              </a:ext>
            </a:extLst>
          </p:cNvPr>
          <p:cNvCxnSpPr>
            <a:cxnSpLocks/>
          </p:cNvCxnSpPr>
          <p:nvPr/>
        </p:nvCxnSpPr>
        <p:spPr>
          <a:xfrm flipH="1">
            <a:off x="5294744" y="19419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507B72-1E15-42C4-AA35-E318121D8451}"/>
              </a:ext>
            </a:extLst>
          </p:cNvPr>
          <p:cNvCxnSpPr>
            <a:cxnSpLocks/>
          </p:cNvCxnSpPr>
          <p:nvPr/>
        </p:nvCxnSpPr>
        <p:spPr>
          <a:xfrm>
            <a:off x="3998743" y="19401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B1E3A8-3AEC-446D-81AB-A7CD4FDF0DBB}"/>
              </a:ext>
            </a:extLst>
          </p:cNvPr>
          <p:cNvCxnSpPr>
            <a:cxnSpLocks/>
          </p:cNvCxnSpPr>
          <p:nvPr/>
        </p:nvCxnSpPr>
        <p:spPr>
          <a:xfrm>
            <a:off x="1297633" y="19396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6B32D-E6F2-44FD-8612-2ED65C48FB07}"/>
              </a:ext>
            </a:extLst>
          </p:cNvPr>
          <p:cNvCxnSpPr>
            <a:cxnSpLocks/>
          </p:cNvCxnSpPr>
          <p:nvPr/>
        </p:nvCxnSpPr>
        <p:spPr>
          <a:xfrm>
            <a:off x="2627815" y="19396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A1EAFA-288B-4D82-9F74-772D57197A80}"/>
              </a:ext>
            </a:extLst>
          </p:cNvPr>
          <p:cNvCxnSpPr>
            <a:cxnSpLocks/>
          </p:cNvCxnSpPr>
          <p:nvPr/>
        </p:nvCxnSpPr>
        <p:spPr>
          <a:xfrm>
            <a:off x="457202" y="19423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A932E87-15E3-42E3-A4CF-DB2AA79FB4CA}"/>
              </a:ext>
            </a:extLst>
          </p:cNvPr>
          <p:cNvCxnSpPr>
            <a:cxnSpLocks/>
          </p:cNvCxnSpPr>
          <p:nvPr/>
        </p:nvCxnSpPr>
        <p:spPr>
          <a:xfrm flipH="1">
            <a:off x="457201" y="15240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5B17892-95AA-4F6C-9DDB-1B7E56FAD1E2}"/>
              </a:ext>
            </a:extLst>
          </p:cNvPr>
          <p:cNvCxnSpPr>
            <a:cxnSpLocks/>
          </p:cNvCxnSpPr>
          <p:nvPr/>
        </p:nvCxnSpPr>
        <p:spPr>
          <a:xfrm flipV="1">
            <a:off x="4572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385E9D-CC5D-464D-9C89-E7F4752F70B7}"/>
              </a:ext>
            </a:extLst>
          </p:cNvPr>
          <p:cNvCxnSpPr>
            <a:cxnSpLocks/>
          </p:cNvCxnSpPr>
          <p:nvPr/>
        </p:nvCxnSpPr>
        <p:spPr>
          <a:xfrm flipV="1">
            <a:off x="5486400" y="15240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73E5C2A-23DC-4D73-B3E4-4C5B4D400656}"/>
              </a:ext>
            </a:extLst>
          </p:cNvPr>
          <p:cNvCxnSpPr>
            <a:cxnSpLocks/>
          </p:cNvCxnSpPr>
          <p:nvPr/>
        </p:nvCxnSpPr>
        <p:spPr>
          <a:xfrm flipH="1">
            <a:off x="5294744" y="2971371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2B0CDB-350B-46DC-91D1-288329F2C5D1}"/>
              </a:ext>
            </a:extLst>
          </p:cNvPr>
          <p:cNvCxnSpPr>
            <a:cxnSpLocks/>
          </p:cNvCxnSpPr>
          <p:nvPr/>
        </p:nvCxnSpPr>
        <p:spPr>
          <a:xfrm>
            <a:off x="3998743" y="2969593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232567-7FFC-46C6-8F27-2EF07725488B}"/>
              </a:ext>
            </a:extLst>
          </p:cNvPr>
          <p:cNvCxnSpPr>
            <a:cxnSpLocks/>
          </p:cNvCxnSpPr>
          <p:nvPr/>
        </p:nvCxnSpPr>
        <p:spPr>
          <a:xfrm>
            <a:off x="1297633" y="2969062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B9A561B-63AD-40C8-9661-A783B23B2F98}"/>
              </a:ext>
            </a:extLst>
          </p:cNvPr>
          <p:cNvCxnSpPr>
            <a:cxnSpLocks/>
          </p:cNvCxnSpPr>
          <p:nvPr/>
        </p:nvCxnSpPr>
        <p:spPr>
          <a:xfrm>
            <a:off x="2627815" y="2969065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C878FDD-5D90-4658-BFDE-FC6DFEC8E6C8}"/>
              </a:ext>
            </a:extLst>
          </p:cNvPr>
          <p:cNvCxnSpPr>
            <a:cxnSpLocks/>
          </p:cNvCxnSpPr>
          <p:nvPr/>
        </p:nvCxnSpPr>
        <p:spPr>
          <a:xfrm>
            <a:off x="457202" y="2971800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5155DD2-E2BA-4E9C-9B76-B0D6DF87D093}"/>
              </a:ext>
            </a:extLst>
          </p:cNvPr>
          <p:cNvCxnSpPr>
            <a:cxnSpLocks/>
          </p:cNvCxnSpPr>
          <p:nvPr/>
        </p:nvCxnSpPr>
        <p:spPr>
          <a:xfrm flipH="1">
            <a:off x="457201" y="2553427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A6A9740-E5FB-44CD-AF91-343771FD1271}"/>
              </a:ext>
            </a:extLst>
          </p:cNvPr>
          <p:cNvCxnSpPr>
            <a:cxnSpLocks/>
          </p:cNvCxnSpPr>
          <p:nvPr/>
        </p:nvCxnSpPr>
        <p:spPr>
          <a:xfrm flipV="1">
            <a:off x="4572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BD3134D-F278-4801-9283-05042B37C372}"/>
              </a:ext>
            </a:extLst>
          </p:cNvPr>
          <p:cNvCxnSpPr>
            <a:cxnSpLocks/>
          </p:cNvCxnSpPr>
          <p:nvPr/>
        </p:nvCxnSpPr>
        <p:spPr>
          <a:xfrm flipV="1">
            <a:off x="5486400" y="2553427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3B3D66-44EF-4254-B34C-793D4926197C}"/>
              </a:ext>
            </a:extLst>
          </p:cNvPr>
          <p:cNvCxnSpPr>
            <a:cxnSpLocks/>
          </p:cNvCxnSpPr>
          <p:nvPr/>
        </p:nvCxnSpPr>
        <p:spPr>
          <a:xfrm flipH="1">
            <a:off x="5294744" y="4105135"/>
            <a:ext cx="19707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0B2037D-D099-4209-B854-72FD4ECEB03A}"/>
              </a:ext>
            </a:extLst>
          </p:cNvPr>
          <p:cNvCxnSpPr>
            <a:cxnSpLocks/>
          </p:cNvCxnSpPr>
          <p:nvPr/>
        </p:nvCxnSpPr>
        <p:spPr>
          <a:xfrm flipH="1">
            <a:off x="5294744" y="5218544"/>
            <a:ext cx="197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B93A2A-D60C-46AC-BB02-03FB742B31B5}"/>
              </a:ext>
            </a:extLst>
          </p:cNvPr>
          <p:cNvCxnSpPr/>
          <p:nvPr/>
        </p:nvCxnSpPr>
        <p:spPr>
          <a:xfrm flipV="1">
            <a:off x="5073870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878902-2B68-4236-8F37-C7E4B39B9A45}"/>
              </a:ext>
            </a:extLst>
          </p:cNvPr>
          <p:cNvCxnSpPr>
            <a:cxnSpLocks/>
          </p:cNvCxnSpPr>
          <p:nvPr/>
        </p:nvCxnSpPr>
        <p:spPr>
          <a:xfrm flipV="1">
            <a:off x="5077045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DF9FD2E-2D98-41E4-B325-3750CD80C8C9}"/>
              </a:ext>
            </a:extLst>
          </p:cNvPr>
          <p:cNvCxnSpPr>
            <a:cxnSpLocks/>
          </p:cNvCxnSpPr>
          <p:nvPr/>
        </p:nvCxnSpPr>
        <p:spPr>
          <a:xfrm flipH="1" flipV="1">
            <a:off x="5101048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50765D2-BEAE-48C8-B88B-6110EE26CF08}"/>
              </a:ext>
            </a:extLst>
          </p:cNvPr>
          <p:cNvCxnSpPr>
            <a:cxnSpLocks/>
          </p:cNvCxnSpPr>
          <p:nvPr/>
        </p:nvCxnSpPr>
        <p:spPr>
          <a:xfrm flipH="1" flipV="1">
            <a:off x="50923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CE352B-A8E3-47D1-8F04-A899E36936CF}"/>
              </a:ext>
            </a:extLst>
          </p:cNvPr>
          <p:cNvCxnSpPr>
            <a:cxnSpLocks/>
          </p:cNvCxnSpPr>
          <p:nvPr/>
        </p:nvCxnSpPr>
        <p:spPr>
          <a:xfrm flipV="1">
            <a:off x="5105400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853198-83DA-4D0C-B588-099DBBC00102}"/>
              </a:ext>
            </a:extLst>
          </p:cNvPr>
          <p:cNvCxnSpPr>
            <a:cxnSpLocks/>
          </p:cNvCxnSpPr>
          <p:nvPr/>
        </p:nvCxnSpPr>
        <p:spPr>
          <a:xfrm flipV="1">
            <a:off x="4696045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CA4961B-058A-42AC-B81D-146770D61684}"/>
              </a:ext>
            </a:extLst>
          </p:cNvPr>
          <p:cNvCxnSpPr>
            <a:cxnSpLocks/>
          </p:cNvCxnSpPr>
          <p:nvPr/>
        </p:nvCxnSpPr>
        <p:spPr>
          <a:xfrm flipH="1">
            <a:off x="4696045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6D7A44-E524-425D-9D8F-C93C2FD9064E}"/>
              </a:ext>
            </a:extLst>
          </p:cNvPr>
          <p:cNvCxnSpPr>
            <a:cxnSpLocks/>
          </p:cNvCxnSpPr>
          <p:nvPr/>
        </p:nvCxnSpPr>
        <p:spPr>
          <a:xfrm flipH="1">
            <a:off x="4696046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DC66FF-A7C5-4AAC-BD45-8BA074F8FF09}"/>
              </a:ext>
            </a:extLst>
          </p:cNvPr>
          <p:cNvCxnSpPr/>
          <p:nvPr/>
        </p:nvCxnSpPr>
        <p:spPr>
          <a:xfrm flipV="1">
            <a:off x="3702270" y="1447800"/>
            <a:ext cx="0" cy="381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DBE8BF9-DF3C-4739-8A64-50AB3EA37AE7}"/>
              </a:ext>
            </a:extLst>
          </p:cNvPr>
          <p:cNvCxnSpPr>
            <a:cxnSpLocks/>
          </p:cNvCxnSpPr>
          <p:nvPr/>
        </p:nvCxnSpPr>
        <p:spPr>
          <a:xfrm flipV="1">
            <a:off x="3705445" y="2176253"/>
            <a:ext cx="0" cy="690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6EDA4-6F65-4C47-A00F-10DDEDD6C6AD}"/>
              </a:ext>
            </a:extLst>
          </p:cNvPr>
          <p:cNvCxnSpPr>
            <a:cxnSpLocks/>
          </p:cNvCxnSpPr>
          <p:nvPr/>
        </p:nvCxnSpPr>
        <p:spPr>
          <a:xfrm flipH="1" flipV="1">
            <a:off x="3729448" y="4343400"/>
            <a:ext cx="2176" cy="63606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B8F4E8-5494-4BB6-A4C4-62D56435A8AE}"/>
              </a:ext>
            </a:extLst>
          </p:cNvPr>
          <p:cNvCxnSpPr>
            <a:cxnSpLocks/>
          </p:cNvCxnSpPr>
          <p:nvPr/>
        </p:nvCxnSpPr>
        <p:spPr>
          <a:xfrm flipH="1" flipV="1">
            <a:off x="3720742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69BA12-8B05-4570-BEFE-21C9386C080C}"/>
              </a:ext>
            </a:extLst>
          </p:cNvPr>
          <p:cNvCxnSpPr>
            <a:cxnSpLocks/>
          </p:cNvCxnSpPr>
          <p:nvPr/>
        </p:nvCxnSpPr>
        <p:spPr>
          <a:xfrm flipV="1">
            <a:off x="3733800" y="5432321"/>
            <a:ext cx="0" cy="2064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3384C5-A320-4BF6-9B85-7EFCB185CDC8}"/>
              </a:ext>
            </a:extLst>
          </p:cNvPr>
          <p:cNvCxnSpPr>
            <a:cxnSpLocks/>
          </p:cNvCxnSpPr>
          <p:nvPr/>
        </p:nvCxnSpPr>
        <p:spPr>
          <a:xfrm flipV="1">
            <a:off x="3324445" y="1447800"/>
            <a:ext cx="0" cy="4191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5D9D9E-F0F3-464E-9807-B4562B18BE1F}"/>
              </a:ext>
            </a:extLst>
          </p:cNvPr>
          <p:cNvCxnSpPr>
            <a:cxnSpLocks/>
          </p:cNvCxnSpPr>
          <p:nvPr/>
        </p:nvCxnSpPr>
        <p:spPr>
          <a:xfrm flipH="1">
            <a:off x="3324445" y="1447800"/>
            <a:ext cx="37782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1AAFE5-7E49-4872-9A0A-2C86BF23F5D2}"/>
              </a:ext>
            </a:extLst>
          </p:cNvPr>
          <p:cNvCxnSpPr>
            <a:cxnSpLocks/>
          </p:cNvCxnSpPr>
          <p:nvPr/>
        </p:nvCxnSpPr>
        <p:spPr>
          <a:xfrm flipH="1">
            <a:off x="3324446" y="5638800"/>
            <a:ext cx="4050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17CAED-BAA4-472D-835B-41CF5C6DCAD4}"/>
              </a:ext>
            </a:extLst>
          </p:cNvPr>
          <p:cNvCxnSpPr/>
          <p:nvPr/>
        </p:nvCxnSpPr>
        <p:spPr>
          <a:xfrm flipV="1">
            <a:off x="23590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41F09C-11A8-4E9A-8FD1-0B65E0BC583C}"/>
              </a:ext>
            </a:extLst>
          </p:cNvPr>
          <p:cNvCxnSpPr>
            <a:cxnSpLocks/>
          </p:cNvCxnSpPr>
          <p:nvPr/>
        </p:nvCxnSpPr>
        <p:spPr>
          <a:xfrm flipV="1">
            <a:off x="23622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5B091DB-DD94-4E21-AFAA-DC7C21B1D6E2}"/>
              </a:ext>
            </a:extLst>
          </p:cNvPr>
          <p:cNvCxnSpPr>
            <a:cxnSpLocks/>
          </p:cNvCxnSpPr>
          <p:nvPr/>
        </p:nvCxnSpPr>
        <p:spPr>
          <a:xfrm flipH="1" flipV="1">
            <a:off x="23862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19C324-43EF-4185-B79A-F66529CBE10B}"/>
              </a:ext>
            </a:extLst>
          </p:cNvPr>
          <p:cNvCxnSpPr>
            <a:cxnSpLocks/>
          </p:cNvCxnSpPr>
          <p:nvPr/>
        </p:nvCxnSpPr>
        <p:spPr>
          <a:xfrm flipH="1" flipV="1">
            <a:off x="23774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DD9E19-9EC4-45FD-9EE2-75D8583B9839}"/>
              </a:ext>
            </a:extLst>
          </p:cNvPr>
          <p:cNvCxnSpPr>
            <a:cxnSpLocks/>
          </p:cNvCxnSpPr>
          <p:nvPr/>
        </p:nvCxnSpPr>
        <p:spPr>
          <a:xfrm flipV="1">
            <a:off x="23905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AC14DF-E26E-4CD9-8A52-2C999759E340}"/>
              </a:ext>
            </a:extLst>
          </p:cNvPr>
          <p:cNvCxnSpPr>
            <a:cxnSpLocks/>
          </p:cNvCxnSpPr>
          <p:nvPr/>
        </p:nvCxnSpPr>
        <p:spPr>
          <a:xfrm flipV="1">
            <a:off x="19812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871159-345B-48FD-A3D3-F90FF9A3732A}"/>
              </a:ext>
            </a:extLst>
          </p:cNvPr>
          <p:cNvCxnSpPr>
            <a:cxnSpLocks/>
          </p:cNvCxnSpPr>
          <p:nvPr/>
        </p:nvCxnSpPr>
        <p:spPr>
          <a:xfrm flipH="1">
            <a:off x="19812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5F5CB9-A2A3-49F9-8AA0-CBFA6DD4BEDC}"/>
              </a:ext>
            </a:extLst>
          </p:cNvPr>
          <p:cNvCxnSpPr>
            <a:cxnSpLocks/>
          </p:cNvCxnSpPr>
          <p:nvPr/>
        </p:nvCxnSpPr>
        <p:spPr>
          <a:xfrm flipH="1">
            <a:off x="19812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1C9761-EB91-4C99-899B-40BD1D43F6F0}"/>
              </a:ext>
            </a:extLst>
          </p:cNvPr>
          <p:cNvCxnSpPr/>
          <p:nvPr/>
        </p:nvCxnSpPr>
        <p:spPr>
          <a:xfrm flipV="1">
            <a:off x="987425" y="14478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73C11A-8CE7-44D7-BB34-CDC2BBF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DC373-7194-4753-AD2D-64ECDA9C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Verification Joel Grodstein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FF8A9-78D3-404B-A7A5-40C74DF0CF5A}"/>
              </a:ext>
            </a:extLst>
          </p:cNvPr>
          <p:cNvCxnSpPr>
            <a:cxnSpLocks/>
          </p:cNvCxnSpPr>
          <p:nvPr/>
        </p:nvCxnSpPr>
        <p:spPr>
          <a:xfrm flipV="1">
            <a:off x="990600" y="2176253"/>
            <a:ext cx="0" cy="6904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7EC30A-1C9B-4AA9-B629-9CC1A904483A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1014603" y="4343400"/>
            <a:ext cx="2176" cy="6360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3162C3-76BA-40D2-8A02-B8A7A16760B8}"/>
              </a:ext>
            </a:extLst>
          </p:cNvPr>
          <p:cNvSpPr txBox="1"/>
          <p:nvPr/>
        </p:nvSpPr>
        <p:spPr>
          <a:xfrm>
            <a:off x="722868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B9F23-725D-415F-8412-296AD5A1F064}"/>
              </a:ext>
            </a:extLst>
          </p:cNvPr>
          <p:cNvSpPr txBox="1"/>
          <p:nvPr/>
        </p:nvSpPr>
        <p:spPr>
          <a:xfrm>
            <a:off x="20617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0D32D0-BE2B-47E4-8658-3F47F7B9FA74}"/>
              </a:ext>
            </a:extLst>
          </p:cNvPr>
          <p:cNvSpPr txBox="1"/>
          <p:nvPr/>
        </p:nvSpPr>
        <p:spPr>
          <a:xfrm>
            <a:off x="34333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014A40-7120-405E-BE5B-F2260BDE5C5A}"/>
              </a:ext>
            </a:extLst>
          </p:cNvPr>
          <p:cNvSpPr txBox="1"/>
          <p:nvPr/>
        </p:nvSpPr>
        <p:spPr>
          <a:xfrm>
            <a:off x="4804954" y="497946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3A01-D188-42EC-95FD-0EBD0295FB3E}"/>
              </a:ext>
            </a:extLst>
          </p:cNvPr>
          <p:cNvSpPr txBox="1"/>
          <p:nvPr/>
        </p:nvSpPr>
        <p:spPr>
          <a:xfrm>
            <a:off x="727220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F3BB1-C875-4D68-8EA7-347FFB95235C}"/>
              </a:ext>
            </a:extLst>
          </p:cNvPr>
          <p:cNvSpPr txBox="1"/>
          <p:nvPr/>
        </p:nvSpPr>
        <p:spPr>
          <a:xfrm>
            <a:off x="20661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7D3498-8F95-4114-A561-2AD04BCBFC87}"/>
              </a:ext>
            </a:extLst>
          </p:cNvPr>
          <p:cNvSpPr txBox="1"/>
          <p:nvPr/>
        </p:nvSpPr>
        <p:spPr>
          <a:xfrm>
            <a:off x="34377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DC6C28-B79F-46F3-A0A4-37DCAB15C4D3}"/>
              </a:ext>
            </a:extLst>
          </p:cNvPr>
          <p:cNvSpPr txBox="1"/>
          <p:nvPr/>
        </p:nvSpPr>
        <p:spPr>
          <a:xfrm>
            <a:off x="4809306" y="3881735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A3E18-B9D2-45B9-8AB1-DEDE4303E829}"/>
              </a:ext>
            </a:extLst>
          </p:cNvPr>
          <p:cNvSpPr txBox="1"/>
          <p:nvPr/>
        </p:nvSpPr>
        <p:spPr>
          <a:xfrm>
            <a:off x="718514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56372-2071-4054-AB75-60C79C45B9CA}"/>
              </a:ext>
            </a:extLst>
          </p:cNvPr>
          <p:cNvSpPr txBox="1"/>
          <p:nvPr/>
        </p:nvSpPr>
        <p:spPr>
          <a:xfrm>
            <a:off x="20574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0D39E9-D981-4E44-A44B-7C2F3F72C9F8}"/>
              </a:ext>
            </a:extLst>
          </p:cNvPr>
          <p:cNvSpPr txBox="1"/>
          <p:nvPr/>
        </p:nvSpPr>
        <p:spPr>
          <a:xfrm>
            <a:off x="34290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94A3C-E1BF-4007-94EA-B1D8D744E8BE}"/>
              </a:ext>
            </a:extLst>
          </p:cNvPr>
          <p:cNvSpPr txBox="1"/>
          <p:nvPr/>
        </p:nvSpPr>
        <p:spPr>
          <a:xfrm>
            <a:off x="4800600" y="2746996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1AE678-28A0-4E06-9318-5E21172B260A}"/>
              </a:ext>
            </a:extLst>
          </p:cNvPr>
          <p:cNvSpPr txBox="1"/>
          <p:nvPr/>
        </p:nvSpPr>
        <p:spPr>
          <a:xfrm>
            <a:off x="727218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418E5-2BAF-4951-AAD6-5076BEB67626}"/>
              </a:ext>
            </a:extLst>
          </p:cNvPr>
          <p:cNvSpPr txBox="1"/>
          <p:nvPr/>
        </p:nvSpPr>
        <p:spPr>
          <a:xfrm>
            <a:off x="20661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A4AFD1-9CC6-4EF1-89C2-ACAB400226F9}"/>
              </a:ext>
            </a:extLst>
          </p:cNvPr>
          <p:cNvSpPr txBox="1"/>
          <p:nvPr/>
        </p:nvSpPr>
        <p:spPr>
          <a:xfrm>
            <a:off x="34377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53DA7F-7814-4C0C-85FD-06472239FCE9}"/>
              </a:ext>
            </a:extLst>
          </p:cNvPr>
          <p:cNvSpPr txBox="1"/>
          <p:nvPr/>
        </p:nvSpPr>
        <p:spPr>
          <a:xfrm>
            <a:off x="4809304" y="1714588"/>
            <a:ext cx="57476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5BB343-CDE8-4103-BDCA-3DA91C77F7B7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1005897" y="3208661"/>
            <a:ext cx="13058" cy="666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B72B50-9AD6-4AC9-AE0A-6C6CE8BC87D3}"/>
              </a:ext>
            </a:extLst>
          </p:cNvPr>
          <p:cNvCxnSpPr>
            <a:cxnSpLocks/>
          </p:cNvCxnSpPr>
          <p:nvPr/>
        </p:nvCxnSpPr>
        <p:spPr>
          <a:xfrm flipV="1">
            <a:off x="1018955" y="5432321"/>
            <a:ext cx="0" cy="2064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D05F5A-3F64-4C41-BF72-58B840428DDE}"/>
              </a:ext>
            </a:extLst>
          </p:cNvPr>
          <p:cNvCxnSpPr>
            <a:cxnSpLocks/>
          </p:cNvCxnSpPr>
          <p:nvPr/>
        </p:nvCxnSpPr>
        <p:spPr>
          <a:xfrm>
            <a:off x="3998743" y="5216766"/>
            <a:ext cx="80771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5C4F6A-50B7-4FE1-9A27-D26A7003FCC4}"/>
              </a:ext>
            </a:extLst>
          </p:cNvPr>
          <p:cNvCxnSpPr>
            <a:cxnSpLocks/>
          </p:cNvCxnSpPr>
          <p:nvPr/>
        </p:nvCxnSpPr>
        <p:spPr>
          <a:xfrm>
            <a:off x="1297633" y="5216235"/>
            <a:ext cx="7597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DB8739-624D-4F88-8006-03F4CBA5C5FF}"/>
              </a:ext>
            </a:extLst>
          </p:cNvPr>
          <p:cNvCxnSpPr>
            <a:cxnSpLocks/>
          </p:cNvCxnSpPr>
          <p:nvPr/>
        </p:nvCxnSpPr>
        <p:spPr>
          <a:xfrm>
            <a:off x="2627815" y="5216238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00EC72-DACA-4FE6-A8B6-E697465FD414}"/>
              </a:ext>
            </a:extLst>
          </p:cNvPr>
          <p:cNvCxnSpPr>
            <a:cxnSpLocks/>
          </p:cNvCxnSpPr>
          <p:nvPr/>
        </p:nvCxnSpPr>
        <p:spPr>
          <a:xfrm>
            <a:off x="457202" y="5218973"/>
            <a:ext cx="2558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3EFD72-1520-4DE0-91B6-A287320F9A13}"/>
              </a:ext>
            </a:extLst>
          </p:cNvPr>
          <p:cNvCxnSpPr>
            <a:cxnSpLocks/>
          </p:cNvCxnSpPr>
          <p:nvPr/>
        </p:nvCxnSpPr>
        <p:spPr>
          <a:xfrm flipV="1">
            <a:off x="609600" y="1447800"/>
            <a:ext cx="0" cy="4191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7B237D-729A-44F4-A2AA-C9AFC318E5AE}"/>
              </a:ext>
            </a:extLst>
          </p:cNvPr>
          <p:cNvCxnSpPr>
            <a:cxnSpLocks/>
          </p:cNvCxnSpPr>
          <p:nvPr/>
        </p:nvCxnSpPr>
        <p:spPr>
          <a:xfrm flipH="1">
            <a:off x="609600" y="1447800"/>
            <a:ext cx="37782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287097-3ADE-4529-A198-EC712C8DCA1C}"/>
              </a:ext>
            </a:extLst>
          </p:cNvPr>
          <p:cNvCxnSpPr>
            <a:cxnSpLocks/>
          </p:cNvCxnSpPr>
          <p:nvPr/>
        </p:nvCxnSpPr>
        <p:spPr>
          <a:xfrm flipH="1">
            <a:off x="609601" y="5638800"/>
            <a:ext cx="40500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0E902DD-52CB-44EC-9A36-F403F647EB86}"/>
              </a:ext>
            </a:extLst>
          </p:cNvPr>
          <p:cNvCxnSpPr>
            <a:cxnSpLocks/>
          </p:cNvCxnSpPr>
          <p:nvPr/>
        </p:nvCxnSpPr>
        <p:spPr>
          <a:xfrm flipH="1">
            <a:off x="457201" y="4800600"/>
            <a:ext cx="502919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742432-36A1-4536-80BF-B51F321D0500}"/>
              </a:ext>
            </a:extLst>
          </p:cNvPr>
          <p:cNvCxnSpPr>
            <a:cxnSpLocks/>
          </p:cNvCxnSpPr>
          <p:nvPr/>
        </p:nvCxnSpPr>
        <p:spPr>
          <a:xfrm flipV="1">
            <a:off x="4572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15152AC-946B-4DD0-B8F1-175CC1695A9E}"/>
              </a:ext>
            </a:extLst>
          </p:cNvPr>
          <p:cNvCxnSpPr>
            <a:cxnSpLocks/>
          </p:cNvCxnSpPr>
          <p:nvPr/>
        </p:nvCxnSpPr>
        <p:spPr>
          <a:xfrm flipV="1">
            <a:off x="5486400" y="4800600"/>
            <a:ext cx="0" cy="41563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550232-059B-4976-9ED5-3D0EB6A02639}"/>
              </a:ext>
            </a:extLst>
          </p:cNvPr>
          <p:cNvCxnSpPr>
            <a:cxnSpLocks/>
          </p:cNvCxnSpPr>
          <p:nvPr/>
        </p:nvCxnSpPr>
        <p:spPr>
          <a:xfrm>
            <a:off x="3998743" y="4103357"/>
            <a:ext cx="80771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74E944-3564-4E3A-B12F-8D04F3E6CD05}"/>
              </a:ext>
            </a:extLst>
          </p:cNvPr>
          <p:cNvCxnSpPr>
            <a:cxnSpLocks/>
          </p:cNvCxnSpPr>
          <p:nvPr/>
        </p:nvCxnSpPr>
        <p:spPr>
          <a:xfrm>
            <a:off x="1297633" y="4102826"/>
            <a:ext cx="759767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A86B892-6392-47B8-B892-4A362C0F7F85}"/>
              </a:ext>
            </a:extLst>
          </p:cNvPr>
          <p:cNvCxnSpPr>
            <a:cxnSpLocks/>
          </p:cNvCxnSpPr>
          <p:nvPr/>
        </p:nvCxnSpPr>
        <p:spPr>
          <a:xfrm>
            <a:off x="2627815" y="4102829"/>
            <a:ext cx="80118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759519-D95D-4B8D-92EB-E72CB3778C5F}"/>
              </a:ext>
            </a:extLst>
          </p:cNvPr>
          <p:cNvCxnSpPr>
            <a:cxnSpLocks/>
          </p:cNvCxnSpPr>
          <p:nvPr/>
        </p:nvCxnSpPr>
        <p:spPr>
          <a:xfrm>
            <a:off x="457202" y="4105564"/>
            <a:ext cx="25585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BBB59DD-253F-48B1-B4B2-3210F870E7EB}"/>
              </a:ext>
            </a:extLst>
          </p:cNvPr>
          <p:cNvCxnSpPr>
            <a:cxnSpLocks/>
          </p:cNvCxnSpPr>
          <p:nvPr/>
        </p:nvCxnSpPr>
        <p:spPr>
          <a:xfrm flipH="1">
            <a:off x="457201" y="3687191"/>
            <a:ext cx="502919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929C40-DE72-487D-892D-F085159AD62A}"/>
              </a:ext>
            </a:extLst>
          </p:cNvPr>
          <p:cNvCxnSpPr>
            <a:cxnSpLocks/>
          </p:cNvCxnSpPr>
          <p:nvPr/>
        </p:nvCxnSpPr>
        <p:spPr>
          <a:xfrm flipV="1">
            <a:off x="457200" y="3687191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762343E-8348-48D9-8311-113EAA5D2184}"/>
              </a:ext>
            </a:extLst>
          </p:cNvPr>
          <p:cNvCxnSpPr>
            <a:cxnSpLocks/>
          </p:cNvCxnSpPr>
          <p:nvPr/>
        </p:nvCxnSpPr>
        <p:spPr>
          <a:xfrm flipV="1">
            <a:off x="5486400" y="3687191"/>
            <a:ext cx="0" cy="4156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B05970A4-BB03-4088-A5F5-9B22ECB9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620" y="1676399"/>
            <a:ext cx="3577088" cy="4038595"/>
          </a:xfrm>
        </p:spPr>
        <p:txBody>
          <a:bodyPr/>
          <a:lstStyle/>
          <a:p>
            <a:r>
              <a:rPr lang="en-US" dirty="0"/>
              <a:t>Trace the top-level signals one by one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gets old fast!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still have to dive into the broken mesh stop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F01998-8BC9-400B-B584-263CA8E7713F}"/>
              </a:ext>
            </a:extLst>
          </p:cNvPr>
          <p:cNvSpPr/>
          <p:nvPr/>
        </p:nvSpPr>
        <p:spPr>
          <a:xfrm>
            <a:off x="3581400" y="2176253"/>
            <a:ext cx="272042" cy="579553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FACCA5-9F5B-4351-9FBE-7EB6ED2B4405}"/>
              </a:ext>
            </a:extLst>
          </p:cNvPr>
          <p:cNvSpPr/>
          <p:nvPr/>
        </p:nvSpPr>
        <p:spPr>
          <a:xfrm>
            <a:off x="3276600" y="1351665"/>
            <a:ext cx="462725" cy="248535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4E84A91-FC33-42CC-AD86-F4F13EA96E96}"/>
              </a:ext>
            </a:extLst>
          </p:cNvPr>
          <p:cNvSpPr/>
          <p:nvPr/>
        </p:nvSpPr>
        <p:spPr>
          <a:xfrm>
            <a:off x="3595602" y="4415135"/>
            <a:ext cx="272042" cy="546702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C006509-A08E-479B-B837-0E86B4476A90}"/>
              </a:ext>
            </a:extLst>
          </p:cNvPr>
          <p:cNvSpPr/>
          <p:nvPr/>
        </p:nvSpPr>
        <p:spPr>
          <a:xfrm>
            <a:off x="4109275" y="3962400"/>
            <a:ext cx="462725" cy="248535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C0E7AC-63F9-4843-B3DC-B015003F9DE2}"/>
              </a:ext>
            </a:extLst>
          </p:cNvPr>
          <p:cNvSpPr/>
          <p:nvPr/>
        </p:nvSpPr>
        <p:spPr>
          <a:xfrm>
            <a:off x="5099875" y="3657600"/>
            <a:ext cx="462725" cy="248535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E9B9011-19A4-4957-B4DA-E926E43E66F1}"/>
              </a:ext>
            </a:extLst>
          </p:cNvPr>
          <p:cNvSpPr/>
          <p:nvPr/>
        </p:nvSpPr>
        <p:spPr>
          <a:xfrm>
            <a:off x="1438564" y="3980872"/>
            <a:ext cx="462725" cy="248535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9" grpId="0" animBg="1"/>
      <p:bldP spid="109" grpId="1" animBg="1"/>
      <p:bldP spid="111" grpId="0" animBg="1"/>
      <p:bldP spid="111" grpId="1" animBg="1"/>
      <p:bldP spid="113" grpId="0" animBg="1"/>
      <p:bldP spid="113" grpId="1" animBg="1"/>
      <p:bldP spid="115" grpId="0" animBg="1"/>
      <p:bldP spid="115" grpId="1" animBg="1"/>
      <p:bldP spid="117" grpId="0" animBg="1"/>
      <p:bldP spid="1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FD24-2955-45FC-9B13-BBB5A411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can get much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3859-BDD8-4F4E-BD52-5F15799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may be bigger than 4x4</a:t>
            </a:r>
          </a:p>
          <a:p>
            <a:r>
              <a:rPr lang="en-US" dirty="0"/>
              <a:t>Packets may be multiple cycles long</a:t>
            </a:r>
          </a:p>
          <a:p>
            <a:pPr lvl="1"/>
            <a:r>
              <a:rPr lang="en-US" dirty="0"/>
              <a:t>or a variety of formats</a:t>
            </a:r>
          </a:p>
          <a:p>
            <a:pPr lvl="1"/>
            <a:r>
              <a:rPr lang="en-US" dirty="0"/>
              <a:t>difficult to find your packet among a sea of bus transactions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0496D-0A0C-4F0E-9370-ED06AB4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4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9290-BD4A-4321-8569-C2319715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Tracker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6E4A-5508-4E05-9513-02FDB868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5105400" cy="3886200"/>
          </a:xfrm>
        </p:spPr>
        <p:txBody>
          <a:bodyPr/>
          <a:lstStyle/>
          <a:p>
            <a:r>
              <a:rPr lang="en-US" sz="2400" dirty="0"/>
              <a:t>A tracker helps you debug efficiently</a:t>
            </a:r>
          </a:p>
          <a:p>
            <a:r>
              <a:rPr lang="en-US" sz="2400" dirty="0"/>
              <a:t>What is it?</a:t>
            </a:r>
          </a:p>
          <a:p>
            <a:pPr lvl="1"/>
            <a:r>
              <a:rPr lang="en-US" sz="2000" dirty="0"/>
              <a:t>Crawls through the entire DUT</a:t>
            </a:r>
          </a:p>
          <a:p>
            <a:pPr lvl="1"/>
            <a:r>
              <a:rPr lang="en-US" sz="2000" dirty="0"/>
              <a:t>Looks at the signals</a:t>
            </a:r>
          </a:p>
          <a:p>
            <a:r>
              <a:rPr lang="en-US" sz="2400" dirty="0"/>
              <a:t>Abstracts and beautifies</a:t>
            </a:r>
          </a:p>
          <a:p>
            <a:pPr lvl="1"/>
            <a:r>
              <a:rPr lang="en-US" sz="2000" dirty="0"/>
              <a:t>Turns bits into transactions</a:t>
            </a:r>
          </a:p>
          <a:p>
            <a:pPr lvl="1"/>
            <a:r>
              <a:rPr lang="en-US" sz="2000" dirty="0"/>
              <a:t>Presents the transactions in simple-to-understand text or graphics</a:t>
            </a:r>
          </a:p>
          <a:p>
            <a:pPr lvl="1"/>
            <a:r>
              <a:rPr lang="en-US" sz="2000" dirty="0"/>
              <a:t>E.g., can hunt/trace one specified packet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95576-96A2-451C-AA41-F30796F5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3E2CF-841F-416A-A88C-23E4F6B9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371600"/>
            <a:ext cx="2867025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9290-BD4A-4321-8569-C2319715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for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6E4A-5508-4E05-9513-02FDB868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r>
              <a:rPr lang="en-US" sz="2400" dirty="0"/>
              <a:t>Sample output: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200. MS[2,2].</a:t>
            </a:r>
            <a:r>
              <a:rPr lang="en-US" sz="1400" dirty="0" err="1"/>
              <a:t>DRV.FMem</a:t>
            </a:r>
            <a:r>
              <a:rPr lang="en-US" sz="1400" dirty="0"/>
              <a:t>[0]: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200. MS[2,2].</a:t>
            </a:r>
            <a:r>
              <a:rPr lang="en-US" sz="1400" dirty="0" err="1"/>
              <a:t>DrvFOut</a:t>
            </a:r>
            <a:r>
              <a:rPr lang="en-US" sz="1400" dirty="0"/>
              <a:t>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220. vert[3,2]: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240. vert[0,2]: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260. vert[1,2]: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280. MS[1,2].</a:t>
            </a:r>
            <a:r>
              <a:rPr lang="en-US" sz="1400" dirty="0" err="1"/>
              <a:t>VRxF.FMem</a:t>
            </a:r>
            <a:r>
              <a:rPr lang="en-US" sz="1400" dirty="0"/>
              <a:t>[0]: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280. MS[1,2].</a:t>
            </a:r>
            <a:r>
              <a:rPr lang="en-US" sz="1400" dirty="0" err="1"/>
              <a:t>VRxFOut</a:t>
            </a:r>
            <a:r>
              <a:rPr lang="en-US" sz="1400" dirty="0"/>
              <a:t>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300. </a:t>
            </a:r>
            <a:r>
              <a:rPr lang="en-US" sz="1400" dirty="0" err="1"/>
              <a:t>hori</a:t>
            </a:r>
            <a:r>
              <a:rPr lang="en-US" sz="1400" dirty="0"/>
              <a:t>[1,3]: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320. </a:t>
            </a:r>
            <a:r>
              <a:rPr lang="en-US" sz="1400" dirty="0" err="1"/>
              <a:t>hori</a:t>
            </a:r>
            <a:r>
              <a:rPr lang="en-US" sz="1400" dirty="0"/>
              <a:t>[1,0]: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340. </a:t>
            </a:r>
            <a:r>
              <a:rPr lang="en-US" sz="1400" dirty="0" err="1"/>
              <a:t>hori</a:t>
            </a:r>
            <a:r>
              <a:rPr lang="en-US" sz="1400" dirty="0"/>
              <a:t>[1,1]: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360. MS[1,1].</a:t>
            </a:r>
            <a:r>
              <a:rPr lang="en-US" sz="1400" dirty="0" err="1"/>
              <a:t>HRxF.FMem</a:t>
            </a:r>
            <a:r>
              <a:rPr lang="en-US" sz="1400" dirty="0"/>
              <a:t>[0]: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360. MS[1,1].</a:t>
            </a:r>
            <a:r>
              <a:rPr lang="en-US" sz="1400" dirty="0" err="1"/>
              <a:t>HRxFOut</a:t>
            </a:r>
            <a:r>
              <a:rPr lang="en-US" sz="1400" dirty="0"/>
              <a:t>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380. MS[1,1].</a:t>
            </a:r>
            <a:r>
              <a:rPr lang="en-US" sz="1400" dirty="0" err="1"/>
              <a:t>HRxF.FMem</a:t>
            </a:r>
            <a:r>
              <a:rPr lang="en-US" sz="1400" dirty="0"/>
              <a:t>[0]: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380. MS[1,1].</a:t>
            </a:r>
            <a:r>
              <a:rPr lang="en-US" sz="1400" dirty="0" err="1"/>
              <a:t>HRxFOut</a:t>
            </a:r>
            <a:r>
              <a:rPr lang="en-US" sz="1400" dirty="0"/>
              <a:t>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400. MS[1,1].</a:t>
            </a:r>
            <a:r>
              <a:rPr lang="en-US" sz="1400" dirty="0" err="1"/>
              <a:t>HRxF.FMem</a:t>
            </a:r>
            <a:r>
              <a:rPr lang="en-US" sz="1400" dirty="0"/>
              <a:t>[0]: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400" dirty="0"/>
              <a:t>400. MS[1,1].</a:t>
            </a:r>
            <a:r>
              <a:rPr lang="en-US" sz="1400" dirty="0" err="1"/>
              <a:t>HRxFOut</a:t>
            </a:r>
            <a:r>
              <a:rPr lang="en-US" sz="1400" dirty="0"/>
              <a:t>: Data=5, from </a:t>
            </a:r>
            <a:r>
              <a:rPr lang="en-US" sz="1400" dirty="0" err="1"/>
              <a:t>y,x</a:t>
            </a:r>
            <a:r>
              <a:rPr lang="en-US" sz="1400" dirty="0"/>
              <a:t>=(2,2) -&gt; (1,1)</a:t>
            </a:r>
          </a:p>
          <a:p>
            <a:r>
              <a:rPr lang="en-US" sz="2400" dirty="0"/>
              <a:t>Immediately tells you where to look!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95576-96A2-451C-AA41-F30796F5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Verification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231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35418</TotalTime>
  <Words>2410</Words>
  <Application>Microsoft Office PowerPoint</Application>
  <PresentationFormat>On-screen Show (4:3)</PresentationFormat>
  <Paragraphs>354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Lucida Console</vt:lpstr>
      <vt:lpstr>Times New Roman</vt:lpstr>
      <vt:lpstr>Default Design</vt:lpstr>
      <vt:lpstr>Verification</vt:lpstr>
      <vt:lpstr>Problem of the day</vt:lpstr>
      <vt:lpstr>Tracker (a.k.a. monitor)</vt:lpstr>
      <vt:lpstr>Example</vt:lpstr>
      <vt:lpstr>Example</vt:lpstr>
      <vt:lpstr>Example</vt:lpstr>
      <vt:lpstr>It can get much worse</vt:lpstr>
      <vt:lpstr>Tracker to the rescue!</vt:lpstr>
      <vt:lpstr>Sample output for us</vt:lpstr>
      <vt:lpstr>How do you build it?</vt:lpstr>
      <vt:lpstr>How deep is enough?</vt:lpstr>
      <vt:lpstr>PowerPoint Presentation</vt:lpstr>
      <vt:lpstr>How do you build it?</vt:lpstr>
      <vt:lpstr>Ugly workaround</vt:lpstr>
      <vt:lpstr>Clever idea?</vt:lpstr>
      <vt:lpstr>Clever idea, v2</vt:lpstr>
      <vt:lpstr>Clever idea, v2</vt:lpstr>
      <vt:lpstr>Clever idea, v3</vt:lpstr>
      <vt:lpstr>Clever idea, v3</vt:lpstr>
      <vt:lpstr>Software BKM</vt:lpstr>
      <vt:lpstr>PowerPoint Presentation</vt:lpstr>
      <vt:lpstr>Summary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Grodstein, Joel</cp:lastModifiedBy>
  <cp:revision>941</cp:revision>
  <cp:lastPrinted>2005-02-07T17:53:54Z</cp:lastPrinted>
  <dcterms:created xsi:type="dcterms:W3CDTF">2002-09-07T18:50:54Z</dcterms:created>
  <dcterms:modified xsi:type="dcterms:W3CDTF">2021-02-01T00:07:20Z</dcterms:modified>
</cp:coreProperties>
</file>