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28" r:id="rId2"/>
    <p:sldId id="725" r:id="rId3"/>
    <p:sldId id="741" r:id="rId4"/>
    <p:sldId id="639" r:id="rId5"/>
    <p:sldId id="687" r:id="rId6"/>
    <p:sldId id="642" r:id="rId7"/>
    <p:sldId id="739" r:id="rId8"/>
    <p:sldId id="742" r:id="rId9"/>
    <p:sldId id="743" r:id="rId10"/>
    <p:sldId id="744" r:id="rId11"/>
    <p:sldId id="726" r:id="rId12"/>
    <p:sldId id="703" r:id="rId13"/>
    <p:sldId id="710" r:id="rId14"/>
    <p:sldId id="698" r:id="rId15"/>
    <p:sldId id="700" r:id="rId16"/>
    <p:sldId id="748" r:id="rId17"/>
    <p:sldId id="717" r:id="rId18"/>
    <p:sldId id="718" r:id="rId19"/>
    <p:sldId id="740" r:id="rId20"/>
    <p:sldId id="729" r:id="rId21"/>
    <p:sldId id="731" r:id="rId22"/>
    <p:sldId id="730" r:id="rId23"/>
    <p:sldId id="719" r:id="rId24"/>
    <p:sldId id="732" r:id="rId25"/>
    <p:sldId id="684" r:id="rId26"/>
    <p:sldId id="745" r:id="rId27"/>
    <p:sldId id="688" r:id="rId28"/>
    <p:sldId id="716" r:id="rId29"/>
    <p:sldId id="702" r:id="rId30"/>
    <p:sldId id="720" r:id="rId31"/>
    <p:sldId id="689" r:id="rId32"/>
    <p:sldId id="733" r:id="rId33"/>
    <p:sldId id="704" r:id="rId34"/>
    <p:sldId id="705" r:id="rId35"/>
    <p:sldId id="706" r:id="rId36"/>
    <p:sldId id="746" r:id="rId37"/>
    <p:sldId id="697" r:id="rId38"/>
    <p:sldId id="699" r:id="rId39"/>
    <p:sldId id="722" r:id="rId40"/>
    <p:sldId id="723" r:id="rId41"/>
    <p:sldId id="721" r:id="rId42"/>
    <p:sldId id="711" r:id="rId43"/>
    <p:sldId id="712" r:id="rId44"/>
    <p:sldId id="713" r:id="rId45"/>
    <p:sldId id="714" r:id="rId46"/>
    <p:sldId id="690" r:id="rId47"/>
    <p:sldId id="692" r:id="rId48"/>
    <p:sldId id="693" r:id="rId49"/>
    <p:sldId id="708" r:id="rId50"/>
    <p:sldId id="728" r:id="rId51"/>
    <p:sldId id="715" r:id="rId52"/>
    <p:sldId id="670" r:id="rId53"/>
    <p:sldId id="747" r:id="rId54"/>
    <p:sldId id="635" r:id="rId55"/>
    <p:sldId id="643" r:id="rId56"/>
    <p:sldId id="641" r:id="rId57"/>
    <p:sldId id="694" r:id="rId58"/>
    <p:sldId id="695" r:id="rId59"/>
    <p:sldId id="696" r:id="rId60"/>
    <p:sldId id="671" r:id="rId6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59A7217-B840-4F10-B831-9654E69C22F5}">
          <p14:sldIdLst>
            <p14:sldId id="328"/>
            <p14:sldId id="725"/>
            <p14:sldId id="741"/>
            <p14:sldId id="639"/>
            <p14:sldId id="687"/>
            <p14:sldId id="642"/>
            <p14:sldId id="739"/>
            <p14:sldId id="742"/>
            <p14:sldId id="743"/>
            <p14:sldId id="744"/>
            <p14:sldId id="726"/>
            <p14:sldId id="703"/>
            <p14:sldId id="710"/>
            <p14:sldId id="698"/>
            <p14:sldId id="700"/>
            <p14:sldId id="748"/>
            <p14:sldId id="717"/>
            <p14:sldId id="718"/>
            <p14:sldId id="740"/>
            <p14:sldId id="729"/>
            <p14:sldId id="731"/>
            <p14:sldId id="730"/>
            <p14:sldId id="719"/>
            <p14:sldId id="732"/>
            <p14:sldId id="684"/>
            <p14:sldId id="745"/>
            <p14:sldId id="688"/>
            <p14:sldId id="716"/>
            <p14:sldId id="702"/>
            <p14:sldId id="720"/>
            <p14:sldId id="689"/>
            <p14:sldId id="733"/>
            <p14:sldId id="704"/>
            <p14:sldId id="705"/>
            <p14:sldId id="706"/>
            <p14:sldId id="746"/>
            <p14:sldId id="697"/>
            <p14:sldId id="699"/>
            <p14:sldId id="722"/>
            <p14:sldId id="723"/>
            <p14:sldId id="721"/>
            <p14:sldId id="711"/>
            <p14:sldId id="712"/>
            <p14:sldId id="713"/>
            <p14:sldId id="714"/>
            <p14:sldId id="690"/>
            <p14:sldId id="692"/>
            <p14:sldId id="693"/>
            <p14:sldId id="708"/>
            <p14:sldId id="728"/>
            <p14:sldId id="715"/>
            <p14:sldId id="670"/>
            <p14:sldId id="747"/>
            <p14:sldId id="635"/>
            <p14:sldId id="643"/>
            <p14:sldId id="641"/>
            <p14:sldId id="694"/>
            <p14:sldId id="695"/>
            <p14:sldId id="696"/>
            <p14:sldId id="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464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4372" autoAdjust="0"/>
  </p:normalViewPr>
  <p:slideViewPr>
    <p:cSldViewPr>
      <p:cViewPr varScale="1">
        <p:scale>
          <a:sx n="83" d="100"/>
          <a:sy n="83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5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format of the course is the coronavirus version!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72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I.e., this is another reason why verification teams are growing </a:t>
            </a:r>
            <a:r>
              <a:rPr lang="en-US"/>
              <a:t>faster than design teams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412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spins are of course much cheaper and faster with FPGAs, which changes the economics a lot. But silicon debug is still lots harder than debugging a failed verification test, due to the reduced visibility. So the message is that without sufficient pre-silicon verification, you still get </a:t>
            </a:r>
            <a:r>
              <a:rPr lang="en-US"/>
              <a:t>customer bugs.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96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why those idiots don’t get it right the first time!</a:t>
            </a:r>
          </a:p>
          <a:p>
            <a:r>
              <a:rPr lang="en-US" dirty="0"/>
              <a:t>For the security features: security is getting more and more important, which means it’s an area where new features are being added and code bases are changing all of the time. Result – lots of bugs! And maybe some last-minute spec changes 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86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design errors are the most common escape to silicon. But spec changes happen all the time – and as the worlds keeps changing quickly, specs become more and more fluid.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197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40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Nvidia Ampere = over 50 billion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034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baseline="0" dirty="0"/>
              <a:t>The original bug find was by Tom </a:t>
            </a:r>
            <a:r>
              <a:rPr lang="en-US" u="none" baseline="0" dirty="0" err="1">
                <a:solidFill>
                  <a:schemeClr val="tx1"/>
                </a:solidFill>
              </a:rPr>
              <a:t>Kraljevic</a:t>
            </a:r>
            <a:r>
              <a:rPr lang="en-US" u="none" baseline="0" dirty="0">
                <a:solidFill>
                  <a:schemeClr val="tx1"/>
                </a:solidFill>
              </a:rPr>
              <a:t>, a Purdue intern student </a:t>
            </a:r>
            <a:r>
              <a:rPr lang="en-US" u="none" baseline="0" dirty="0"/>
              <a:t>working for Intel in Hillsboro! But Intel never made it public (or so says Wikipedia).</a:t>
            </a:r>
          </a:p>
          <a:p>
            <a:r>
              <a:rPr lang="en-US" u="none" baseline="0" dirty="0"/>
              <a:t>Yes, the half-billion dollar charge was from, according to Wikipedia, “only a small fraction of users” requesting replacement CPUs.</a:t>
            </a:r>
          </a:p>
          <a:p>
            <a:r>
              <a:rPr lang="en-US" u="none" baseline="0" dirty="0"/>
              <a:t>Did they mishandle the issue? Perhaps. They were learning how big, famous companies must behave!</a:t>
            </a:r>
          </a:p>
          <a:p>
            <a:r>
              <a:rPr lang="en-US" u="none" baseline="0" dirty="0"/>
              <a:t>The motto – if you’re successful and you make money – then everyone wants a piece of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26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that’s quite an oversimplification of why the bugs slipped through for so long! Scott’s more detailed story is that back in the day, the existence of possible side channels </a:t>
            </a:r>
            <a:r>
              <a:rPr lang="en-US" i="1" dirty="0"/>
              <a:t>was</a:t>
            </a:r>
            <a:r>
              <a:rPr lang="en-US" i="0" dirty="0"/>
              <a:t> known at Intel. But that was before the advent of a user-accessible fine-grained timer, so Intel (correctly) concluded that there was no way to exploit the problem -- and proceeded to forget all about it. Then later they did add a fine-grained times and forgot that there would be consequences! (It’s even a bit more complex than this; I think there was another dependency or two in addition to the fine-grained timer).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640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an unspecified server chip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94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“exponentially worse” is because the number of states in the final machine is the product of those in its pieces. And more state = more cross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483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294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course, this is what we’ll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76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“Resources” includes human (how many engineers), time (How long will it take), and sometimes cost (we need to buy this software tool license, or this rack of servers and hard drives)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627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05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format of the course is the coronavirus version!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0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CPU architecture is more for the examples than anything else; we’ll be building a router, not a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17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FIFO assignments are definitely less work than the four mesh ones. But it’s hard to switch people when a group of assignments all builds the same code 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05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format of the course is the coronavirus version!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93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register to get the video (free registration).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Surveyed 1500 people (across all major EDA companies).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Crossover point where more </a:t>
            </a:r>
            <a:r>
              <a:rPr lang="en-US" dirty="0" err="1"/>
              <a:t>verif</a:t>
            </a:r>
            <a:r>
              <a:rPr lang="en-US" dirty="0"/>
              <a:t>. engineers than design happened in 2014.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74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what CAGR stands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don’t pay you for writing beautiful papers… unfortunately.</a:t>
            </a:r>
          </a:p>
          <a:p>
            <a:r>
              <a:rPr lang="en-US" dirty="0"/>
              <a:t>Message – the way to improve time to other peoples’ money is to *not* have 10 </a:t>
            </a:r>
            <a:r>
              <a:rPr lang="en-US" dirty="0" err="1"/>
              <a:t>tapeouts</a:t>
            </a:r>
            <a:r>
              <a:rPr lang="en-US" dirty="0"/>
              <a:t>.</a:t>
            </a:r>
          </a:p>
          <a:p>
            <a:r>
              <a:rPr lang="en-US" dirty="0"/>
              <a:t>In other words, verify!</a:t>
            </a:r>
          </a:p>
          <a:p>
            <a:r>
              <a:rPr lang="en-US" dirty="0"/>
              <a:t>That’s why verification is financially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21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you’re selling a GPU; 1M units/year, $100/unit. so $100M/year or $2M/week</a:t>
            </a:r>
          </a:p>
          <a:p>
            <a:r>
              <a:rPr lang="en-US" dirty="0"/>
              <a:t>Hard to compute the cost of a </a:t>
            </a:r>
            <a:r>
              <a:rPr lang="en-US" dirty="0" err="1"/>
              <a:t>tapeout</a:t>
            </a:r>
            <a:r>
              <a:rPr lang="en-US" dirty="0"/>
              <a:t> (depends on your volume, </a:t>
            </a:r>
            <a:r>
              <a:rPr lang="en-US" dirty="0" err="1"/>
              <a:t>etc</a:t>
            </a:r>
            <a:r>
              <a:rPr lang="en-US" dirty="0"/>
              <a:t> and how many layers it involves). Scott’s numbers are $1M/layer, or $40M for a full-layer </a:t>
            </a:r>
            <a:r>
              <a:rPr lang="en-US" dirty="0" err="1"/>
              <a:t>tapeout</a:t>
            </a:r>
            <a:r>
              <a:rPr lang="en-US" dirty="0"/>
              <a:t> and $20M for metal-only. I’ll use $50M since Scott’s numbers are slightly old.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2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286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.grodstein@tuft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erificationacademy.com/seminars/2020-functional-verification-stud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dam/www/public/us/en/documents/specification-updates/8th-gen-core-spec-updat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burst-design.com/papers/" TargetMode="External"/><Relationship Id="rId2" Type="http://schemas.openxmlformats.org/officeDocument/2006/relationships/hyperlink" Target="http://www.sunburst-design.com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e.tufts.edu/ee/16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382000" cy="3733800"/>
          </a:xfrm>
        </p:spPr>
        <p:txBody>
          <a:bodyPr/>
          <a:lstStyle/>
          <a:p>
            <a:pPr eaLnBrk="1" hangingPunct="1"/>
            <a:r>
              <a:rPr lang="en-US" altLang="en-US"/>
              <a:t>Spring 2022</a:t>
            </a:r>
            <a:endParaRPr lang="en-US" altLang="en-US" dirty="0"/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Instructors: Joel Grodstein, Scott Taylor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2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Introduction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C602-7950-45FD-A929-7663CC006030}"/>
              </a:ext>
            </a:extLst>
          </p:cNvPr>
          <p:cNvSpPr/>
          <p:nvPr/>
        </p:nvSpPr>
        <p:spPr>
          <a:xfrm>
            <a:off x="457200" y="2133600"/>
            <a:ext cx="59436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7E5-214C-4403-9C3B-33FA2A23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5007-0674-4B5E-9B80-0A683A0F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is a big (and getting bigger) job market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ECFB7-C0CC-427A-8DCE-CEB14740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90639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2B04-7448-41F4-8922-85A6BCD7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A084-0B3F-4423-9345-5BDD1D6A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2020 Wilson Group Verification Study</a:t>
            </a:r>
          </a:p>
          <a:p>
            <a:pPr lvl="1"/>
            <a:r>
              <a:rPr lang="en-US" dirty="0"/>
              <a:t>full 1-hour video at </a:t>
            </a:r>
            <a:r>
              <a:rPr lang="en-US" dirty="0">
                <a:hlinkClick r:id="rId3"/>
              </a:rPr>
              <a:t>https://verificationacademy.com/seminars/2020-functional-verification-study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7870-818A-45A7-B561-A8F3C235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49839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FF949-23E7-4EC9-A87E-C4A6B990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5D4A20E-6052-4F2F-A8D2-C493D3D0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7552267" cy="42481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B6DF3B-E7A1-4854-895E-7516D9D2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914400"/>
          </a:xfrm>
        </p:spPr>
        <p:txBody>
          <a:bodyPr/>
          <a:lstStyle/>
          <a:p>
            <a:r>
              <a:rPr lang="en-US" sz="2400" dirty="0"/>
              <a:t>CAGR for </a:t>
            </a:r>
            <a:r>
              <a:rPr lang="en-US" sz="2400" dirty="0" err="1"/>
              <a:t>verif</a:t>
            </a:r>
            <a:r>
              <a:rPr lang="en-US" sz="2400" dirty="0"/>
              <a:t>(design) is 5.5%(1.5%) from 2012-2020</a:t>
            </a:r>
          </a:p>
          <a:p>
            <a:r>
              <a:rPr lang="en-US" sz="2400" dirty="0"/>
              <a:t>47% of design-</a:t>
            </a:r>
            <a:r>
              <a:rPr lang="en-US" sz="2400" dirty="0" err="1"/>
              <a:t>eng</a:t>
            </a:r>
            <a:r>
              <a:rPr lang="en-US" sz="2400" dirty="0"/>
              <a:t> time is spent in </a:t>
            </a:r>
            <a:r>
              <a:rPr lang="en-US" sz="2400" dirty="0" err="1"/>
              <a:t>verif</a:t>
            </a:r>
            <a:r>
              <a:rPr lang="en-US" sz="2400" dirty="0"/>
              <a:t>, 53% in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1093-3A00-466E-B4CA-EDBBD672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4893-1943-4BD5-816C-B827DAAB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657600"/>
            <a:ext cx="7772400" cy="2667000"/>
          </a:xfrm>
        </p:spPr>
        <p:txBody>
          <a:bodyPr/>
          <a:lstStyle/>
          <a:p>
            <a:r>
              <a:rPr lang="en-US" dirty="0"/>
              <a:t>Which milestone is most “important?”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your definition of “important” includes the company staying afloat…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“time to other peoples’ money”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Customers really, really dislike giving you money for a broken product!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Silicon spins take lots of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24E9E-76A6-40C3-965E-3B7F5F45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BC9F6-D00A-460F-9655-EAFEE49B9E71}"/>
              </a:ext>
            </a:extLst>
          </p:cNvPr>
          <p:cNvSpPr txBox="1"/>
          <p:nvPr/>
        </p:nvSpPr>
        <p:spPr>
          <a:xfrm>
            <a:off x="5486400" y="3203722"/>
            <a:ext cx="122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Tapeout</a:t>
            </a:r>
            <a:r>
              <a:rPr lang="en-US" sz="2000" dirty="0"/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26964-E085-4C36-B87A-472C74E938A5}"/>
              </a:ext>
            </a:extLst>
          </p:cNvPr>
          <p:cNvSpPr txBox="1"/>
          <p:nvPr/>
        </p:nvSpPr>
        <p:spPr>
          <a:xfrm>
            <a:off x="6781800" y="3203722"/>
            <a:ext cx="122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Tapeout</a:t>
            </a:r>
            <a:r>
              <a:rPr lang="en-US" sz="2000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AF27D-11B0-48BF-9A84-91DD89A97FBF}"/>
              </a:ext>
            </a:extLst>
          </p:cNvPr>
          <p:cNvSpPr txBox="1"/>
          <p:nvPr/>
        </p:nvSpPr>
        <p:spPr>
          <a:xfrm>
            <a:off x="8031020" y="3203722"/>
            <a:ext cx="49693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sales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0ACF8-18DD-4935-9A05-8611F9675BAC}"/>
              </a:ext>
            </a:extLst>
          </p:cNvPr>
          <p:cNvSpPr txBox="1"/>
          <p:nvPr/>
        </p:nvSpPr>
        <p:spPr>
          <a:xfrm>
            <a:off x="2223076" y="3049834"/>
            <a:ext cx="1129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units coded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0A15-3419-481C-8DA0-8CD4DD3D5A0F}"/>
              </a:ext>
            </a:extLst>
          </p:cNvPr>
          <p:cNvSpPr txBox="1"/>
          <p:nvPr/>
        </p:nvSpPr>
        <p:spPr>
          <a:xfrm>
            <a:off x="3870036" y="3049834"/>
            <a:ext cx="131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top-level assembled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A9343-FC5F-4946-8FAE-741DE7203EF6}"/>
              </a:ext>
            </a:extLst>
          </p:cNvPr>
          <p:cNvSpPr/>
          <p:nvPr/>
        </p:nvSpPr>
        <p:spPr>
          <a:xfrm>
            <a:off x="685800" y="2606036"/>
            <a:ext cx="79248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34000">
                <a:srgbClr val="92D050"/>
              </a:gs>
              <a:gs pos="7000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4BBDE-880E-45A6-9B40-1269503A35BD}"/>
              </a:ext>
            </a:extLst>
          </p:cNvPr>
          <p:cNvSpPr txBox="1"/>
          <p:nvPr/>
        </p:nvSpPr>
        <p:spPr>
          <a:xfrm>
            <a:off x="402937" y="3049834"/>
            <a:ext cx="1129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concepts 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17AA3-6CA3-4183-BECB-A9D5175AA494}"/>
              </a:ext>
            </a:extLst>
          </p:cNvPr>
          <p:cNvSpPr txBox="1"/>
          <p:nvPr/>
        </p:nvSpPr>
        <p:spPr>
          <a:xfrm>
            <a:off x="228600" y="1082576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 team moves to next project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18D411-D446-44FD-99B1-54246F996B3D}"/>
              </a:ext>
            </a:extLst>
          </p:cNvPr>
          <p:cNvCxnSpPr>
            <a:cxnSpLocks/>
          </p:cNvCxnSpPr>
          <p:nvPr/>
        </p:nvCxnSpPr>
        <p:spPr>
          <a:xfrm>
            <a:off x="1104900" y="1848477"/>
            <a:ext cx="0" cy="7470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1BF2FB6-AFA6-40D5-AC7C-E926560519F4}"/>
              </a:ext>
            </a:extLst>
          </p:cNvPr>
          <p:cNvSpPr/>
          <p:nvPr/>
        </p:nvSpPr>
        <p:spPr>
          <a:xfrm rot="16200000">
            <a:off x="3214995" y="-113885"/>
            <a:ext cx="404919" cy="4899891"/>
          </a:xfrm>
          <a:prstGeom prst="rightBrace">
            <a:avLst>
              <a:gd name="adj1" fmla="val 8333"/>
              <a:gd name="adj2" fmla="val 50997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517C2-CE30-4CC7-ACBE-4A9D5D972FB2}"/>
              </a:ext>
            </a:extLst>
          </p:cNvPr>
          <p:cNvSpPr txBox="1"/>
          <p:nvPr/>
        </p:nvSpPr>
        <p:spPr>
          <a:xfrm>
            <a:off x="2646794" y="1136833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huge team ramps up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C1945-5865-4F29-9BA7-EE837EAE883F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flipH="1">
            <a:off x="3466306" y="1844719"/>
            <a:ext cx="56788" cy="2888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059EC-980C-4B3F-B366-460B0405EF0C}"/>
              </a:ext>
            </a:extLst>
          </p:cNvPr>
          <p:cNvSpPr txBox="1"/>
          <p:nvPr/>
        </p:nvSpPr>
        <p:spPr>
          <a:xfrm>
            <a:off x="5667558" y="1098731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leaders write a paper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AB0012-B705-498A-AA8D-AF8E26F94BB5}"/>
              </a:ext>
            </a:extLst>
          </p:cNvPr>
          <p:cNvCxnSpPr>
            <a:cxnSpLocks/>
          </p:cNvCxnSpPr>
          <p:nvPr/>
        </p:nvCxnSpPr>
        <p:spPr>
          <a:xfrm>
            <a:off x="5967320" y="1781131"/>
            <a:ext cx="0" cy="845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C7A05-6619-4069-8BB8-C3F68C6C0E80}"/>
              </a:ext>
            </a:extLst>
          </p:cNvPr>
          <p:cNvSpPr/>
          <p:nvPr/>
        </p:nvSpPr>
        <p:spPr>
          <a:xfrm>
            <a:off x="967508" y="4876800"/>
            <a:ext cx="4595092" cy="381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DED5261-4A99-4A42-A221-D2839FC4D356}"/>
              </a:ext>
            </a:extLst>
          </p:cNvPr>
          <p:cNvSpPr/>
          <p:nvPr/>
        </p:nvSpPr>
        <p:spPr>
          <a:xfrm rot="16200000">
            <a:off x="7074639" y="1154959"/>
            <a:ext cx="404919" cy="2362197"/>
          </a:xfrm>
          <a:prstGeom prst="rightBrace">
            <a:avLst>
              <a:gd name="adj1" fmla="val 8333"/>
              <a:gd name="adj2" fmla="val 50997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74478-D66B-4E78-8545-23E8BB9BBDAB}"/>
              </a:ext>
            </a:extLst>
          </p:cNvPr>
          <p:cNvSpPr txBox="1"/>
          <p:nvPr/>
        </p:nvSpPr>
        <p:spPr>
          <a:xfrm>
            <a:off x="7197907" y="1650601"/>
            <a:ext cx="1441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team ramps down</a:t>
            </a:r>
          </a:p>
        </p:txBody>
      </p:sp>
    </p:spTree>
    <p:extLst>
      <p:ext uri="{BB962C8B-B14F-4D97-AF65-F5344CB8AC3E}">
        <p14:creationId xmlns:p14="http://schemas.microsoft.com/office/powerpoint/2010/main" val="42059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0" grpId="0"/>
      <p:bldP spid="24" grpId="0"/>
      <p:bldP spid="12" grpId="0" animBg="1"/>
      <p:bldP spid="22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4700-B3A6-4E6C-B00B-0885930D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Cost of a bug</a:t>
            </a:r>
            <a:r>
              <a:rPr lang="en-US" dirty="0"/>
              <a:t>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0FA8-04B3-4FAC-A2D1-067995D0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419600"/>
          </a:xfrm>
        </p:spPr>
        <p:txBody>
          <a:bodyPr/>
          <a:lstStyle/>
          <a:p>
            <a:r>
              <a:rPr lang="en-US" dirty="0"/>
              <a:t>Early in design: 1 engineer week ($5K)</a:t>
            </a:r>
          </a:p>
          <a:p>
            <a:r>
              <a:rPr lang="en-US" dirty="0"/>
              <a:t>Late in design: 1 week </a:t>
            </a:r>
            <a:r>
              <a:rPr lang="en-US" dirty="0" err="1"/>
              <a:t>tapeout</a:t>
            </a:r>
            <a:r>
              <a:rPr lang="en-US" dirty="0"/>
              <a:t> slip = $2M</a:t>
            </a:r>
          </a:p>
          <a:p>
            <a:pPr lvl="1">
              <a:spcBef>
                <a:spcPts val="0"/>
              </a:spcBef>
            </a:pPr>
            <a:r>
              <a:rPr lang="en-US" dirty="0"/>
              <a:t>or 1 week = 1% performance</a:t>
            </a:r>
          </a:p>
          <a:p>
            <a:r>
              <a:rPr lang="en-US" dirty="0"/>
              <a:t>Post-silicon: 1 extra </a:t>
            </a:r>
            <a:r>
              <a:rPr lang="en-US" dirty="0" err="1"/>
              <a:t>tapeout</a:t>
            </a:r>
            <a:r>
              <a:rPr lang="en-US" dirty="0"/>
              <a:t> ($+2 months) = $20M</a:t>
            </a:r>
          </a:p>
          <a:p>
            <a:r>
              <a:rPr lang="en-US" dirty="0"/>
              <a:t>Post-FRS: lose 20% of your customers = $20M/year</a:t>
            </a:r>
          </a:p>
          <a:p>
            <a:r>
              <a:rPr lang="en-US" dirty="0"/>
              <a:t>After substantial field volume: recalls</a:t>
            </a:r>
          </a:p>
          <a:p>
            <a:pPr lvl="1"/>
            <a:r>
              <a:rPr lang="en-US" dirty="0"/>
              <a:t>1995 Pentium fix = $495M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8A8E5-9BD4-4FB1-A164-FDAE362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52F21-9FFB-46C2-B954-2F5D67C50784}"/>
              </a:ext>
            </a:extLst>
          </p:cNvPr>
          <p:cNvSpPr txBox="1"/>
          <p:nvPr/>
        </p:nvSpPr>
        <p:spPr>
          <a:xfrm>
            <a:off x="7546109" y="217978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400x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87684-EEF7-4D18-B8FB-8658640BB2F6}"/>
              </a:ext>
            </a:extLst>
          </p:cNvPr>
          <p:cNvSpPr txBox="1"/>
          <p:nvPr/>
        </p:nvSpPr>
        <p:spPr>
          <a:xfrm>
            <a:off x="7925955" y="3054924"/>
            <a:ext cx="114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4000x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D2078-C86C-43C6-82AF-D7C76BD9439A}"/>
              </a:ext>
            </a:extLst>
          </p:cNvPr>
          <p:cNvSpPr txBox="1"/>
          <p:nvPr/>
        </p:nvSpPr>
        <p:spPr>
          <a:xfrm>
            <a:off x="7010400" y="450692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100,000x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2FC-163D-4CB8-B341-42B35C53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4160-D06A-438E-A815-6CF4A502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use of multicore, SOC</a:t>
            </a:r>
          </a:p>
          <a:p>
            <a:pPr lvl="1"/>
            <a:r>
              <a:rPr lang="en-US" dirty="0"/>
              <a:t>designers “just” assemble existing pieces</a:t>
            </a:r>
          </a:p>
          <a:p>
            <a:pPr lvl="1"/>
            <a:r>
              <a:rPr lang="en-US" dirty="0"/>
              <a:t>harder than it sounds, but still!</a:t>
            </a:r>
          </a:p>
          <a:p>
            <a:pPr lvl="1"/>
            <a:r>
              <a:rPr lang="en-US" dirty="0"/>
              <a:t>lots of individual pieces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large cross-product space to verify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96501-6F69-475B-8547-9DACB2F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7736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AE225A0-8BAF-434C-8980-506B4FA27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14400"/>
            <a:ext cx="904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96C1BFF-B740-44C6-8B55-0EBC5E50A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725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D60B-9D99-4AD2-AFAD-1664AA72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7EB-0884-4505-AD97-DA59DFAD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Errata happen all the time</a:t>
            </a:r>
          </a:p>
          <a:p>
            <a:r>
              <a:rPr lang="en-US" dirty="0"/>
              <a:t>Intel </a:t>
            </a:r>
            <a:r>
              <a:rPr lang="en-US"/>
              <a:t>Core 8</a:t>
            </a:r>
            <a:r>
              <a:rPr lang="en-US" baseline="30000"/>
              <a:t>th</a:t>
            </a:r>
            <a:r>
              <a:rPr lang="en-US"/>
              <a:t> and 9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gen (Coffee Lake)</a:t>
            </a:r>
          </a:p>
          <a:p>
            <a:pPr lvl="1"/>
            <a:r>
              <a:rPr lang="en-US" dirty="0"/>
              <a:t>137 errata in released chips</a:t>
            </a:r>
          </a:p>
          <a:p>
            <a:pPr lvl="1"/>
            <a:r>
              <a:rPr lang="en-US" dirty="0">
                <a:hlinkClick r:id="rId2"/>
              </a:rPr>
              <a:t>https://www.intel.com/content/dam/www/public/us/en/documents/specification-updates/8th-gen-core-spec-update.pdf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AEAE-878A-49E6-825C-07282B6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87259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E2418-D6B1-41F5-8E8B-235BDEA8156A}"/>
              </a:ext>
            </a:extLst>
          </p:cNvPr>
          <p:cNvSpPr/>
          <p:nvPr/>
        </p:nvSpPr>
        <p:spPr>
          <a:xfrm>
            <a:off x="457200" y="1600200"/>
            <a:ext cx="59436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478D-3D4B-4553-9003-91F6313B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 escapes?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8227-7014-451E-A5C2-16EAFD84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don’t those idiots get things right the first 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2D3CB-D00D-4347-B0BA-8FB8041C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48986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5BDD-0FF3-42E4-A10D-2E936723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A9C7F4F-1131-47DE-86B7-3D8182258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86800" cy="48863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1F508C8-D694-49A6-B49D-3740A7183141}"/>
              </a:ext>
            </a:extLst>
          </p:cNvPr>
          <p:cNvGrpSpPr/>
          <p:nvPr/>
        </p:nvGrpSpPr>
        <p:grpSpPr>
          <a:xfrm>
            <a:off x="7501355" y="3640156"/>
            <a:ext cx="1752600" cy="1830583"/>
            <a:chOff x="7501355" y="3640156"/>
            <a:chExt cx="1752600" cy="1830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83C9A9B-1C45-45F1-9311-0CC3E402B79F}"/>
                </a:ext>
              </a:extLst>
            </p:cNvPr>
            <p:cNvSpPr/>
            <p:nvPr/>
          </p:nvSpPr>
          <p:spPr>
            <a:xfrm rot="804443">
              <a:off x="7774450" y="3640156"/>
              <a:ext cx="457200" cy="1313085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86D53-A098-4AAF-A548-B002B2D90E06}"/>
                </a:ext>
              </a:extLst>
            </p:cNvPr>
            <p:cNvSpPr txBox="1"/>
            <p:nvPr/>
          </p:nvSpPr>
          <p:spPr>
            <a:xfrm>
              <a:off x="7501355" y="4824408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what do think about this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5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5BDD-0FF3-42E4-A10D-2E936723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EA41C2-AC75-49E1-87EF-0939F9327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63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7C5EFEC-18E3-43F3-9BC4-D9B01D2D8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725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5BDD-0FF3-42E4-A10D-2E936723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F6E280D-8A78-410F-8125-E34647BBD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365067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7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4F20-DED2-439F-9323-C8625C80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George </a:t>
            </a:r>
            <a:r>
              <a:rPr lang="en-US" dirty="0"/>
              <a:t>Bernard Shaw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2EF1-DF97-4B73-B251-49AA3130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single biggest problem in communication is the illusion that it has taken place”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59166-2C3E-42FF-8E5F-9C4C3422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419205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C602-7950-45FD-A929-7663CC006030}"/>
              </a:ext>
            </a:extLst>
          </p:cNvPr>
          <p:cNvSpPr/>
          <p:nvPr/>
        </p:nvSpPr>
        <p:spPr>
          <a:xfrm>
            <a:off x="609600" y="2667000"/>
            <a:ext cx="52578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5234-FC10-4876-AAB0-861E32D5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A4C7-9E3D-471F-93AD-44746D05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6096000" cy="3505200"/>
          </a:xfrm>
        </p:spPr>
        <p:txBody>
          <a:bodyPr/>
          <a:lstStyle/>
          <a:p>
            <a:r>
              <a:rPr lang="en-US" sz="2400" dirty="0"/>
              <a:t>Or – what isn’t it?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/>
              <a:t>Is it…</a:t>
            </a:r>
          </a:p>
          <a:p>
            <a:pPr lvl="1"/>
            <a:r>
              <a:rPr lang="en-US" sz="2000" dirty="0"/>
              <a:t>finding ALL the bugs?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proving that there are NO bugs? 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guaranteeing production-ready first silicon?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showing that we’ve eliminated the likely sources of bugs that may block silicon </a:t>
            </a:r>
            <a:r>
              <a:rPr lang="en-US" sz="2000" dirty="0" err="1"/>
              <a:t>bringup</a:t>
            </a:r>
            <a:r>
              <a:rPr lang="en-US" sz="2000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CB8C8-D26A-44F1-80A9-E3E804EA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1C7CF-DB73-44A5-81FF-37FAAEFA8A20}"/>
              </a:ext>
            </a:extLst>
          </p:cNvPr>
          <p:cNvSpPr txBox="1"/>
          <p:nvPr/>
        </p:nvSpPr>
        <p:spPr>
          <a:xfrm>
            <a:off x="5029200" y="292330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more on Formal later…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D13C2-BE63-44AB-9B13-8B2FDDA5E781}"/>
              </a:ext>
            </a:extLst>
          </p:cNvPr>
          <p:cNvSpPr txBox="1"/>
          <p:nvPr/>
        </p:nvSpPr>
        <p:spPr>
          <a:xfrm>
            <a:off x="5715000" y="3273624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life doesn’t come with guarantees </a:t>
            </a:r>
            <a:r>
              <a:rPr 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D45E6-6FC1-4F44-A23D-0542EB865D69}"/>
              </a:ext>
            </a:extLst>
          </p:cNvPr>
          <p:cNvSpPr txBox="1"/>
          <p:nvPr/>
        </p:nvSpPr>
        <p:spPr>
          <a:xfrm>
            <a:off x="4191000" y="2534746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good luck with that goal!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4DFFF4-D92F-4340-B391-8B1D2724C6BF}"/>
              </a:ext>
            </a:extLst>
          </p:cNvPr>
          <p:cNvSpPr/>
          <p:nvPr/>
        </p:nvSpPr>
        <p:spPr>
          <a:xfrm>
            <a:off x="1143000" y="3962400"/>
            <a:ext cx="5181600" cy="62871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1F66C7B-4D58-439E-878F-5EDE0B9A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990600"/>
            <a:ext cx="863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612F-A4B0-4FDC-8A1B-808F81E6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A3CD-B1F8-4218-BAA0-F79EC85A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r>
              <a:rPr lang="en-US" sz="2400" dirty="0"/>
              <a:t>Verification requires a jack-of-all-trades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now call it diversity of skills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400" dirty="0"/>
              <a:t>Architecture design, HW design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To understand the thing you’re writing tests for!</a:t>
            </a:r>
          </a:p>
          <a:p>
            <a:r>
              <a:rPr lang="en-US" sz="2400" dirty="0"/>
              <a:t>Software skills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20% of time spent in testbench development</a:t>
            </a:r>
          </a:p>
          <a:p>
            <a:r>
              <a:rPr lang="en-US" sz="2400" dirty="0"/>
              <a:t>Debug skills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41% of your time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400" dirty="0"/>
              <a:t>Paranoia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must think what’s most likely to break</a:t>
            </a:r>
          </a:p>
          <a:p>
            <a:r>
              <a:rPr lang="en-US" sz="2400" dirty="0"/>
              <a:t>Levelheaded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You are the agent of turmoil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A427-66B5-4AC2-8FC6-FB815B9A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27049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0673-0804-49D5-AC60-20972E3C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68FA-122C-400C-B906-4CCE511C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find the bugs in a design</a:t>
            </a:r>
          </a:p>
          <a:p>
            <a:r>
              <a:rPr lang="en-US" dirty="0"/>
              <a:t>You’ve found your own bugs in your own designs</a:t>
            </a:r>
          </a:p>
          <a:p>
            <a:pPr lvl="1"/>
            <a:r>
              <a:rPr lang="en-US" dirty="0"/>
              <a:t>probably hasn’t been easy</a:t>
            </a:r>
          </a:p>
          <a:p>
            <a:pPr lvl="1"/>
            <a:r>
              <a:rPr lang="en-US" dirty="0"/>
              <a:t>gets exponentially worse for larger designs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Verification is a separate specialty</a:t>
            </a:r>
          </a:p>
          <a:p>
            <a:pPr lvl="1"/>
            <a:r>
              <a:rPr lang="en-US" dirty="0"/>
              <a:t>Typically more verification engineers than design engineers!</a:t>
            </a:r>
          </a:p>
          <a:p>
            <a:pPr lvl="1"/>
            <a:r>
              <a:rPr lang="en-US" dirty="0"/>
              <a:t>And design engineers spend over half their time in verification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60A3E-6AB6-4088-A23F-B054D3DA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90194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462DBA-4E4F-4FF0-9674-7B387FF77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915400" cy="5014913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310A89D-6739-41CF-8680-BBBFEA8532D4}"/>
              </a:ext>
            </a:extLst>
          </p:cNvPr>
          <p:cNvSpPr/>
          <p:nvPr/>
        </p:nvSpPr>
        <p:spPr>
          <a:xfrm>
            <a:off x="990600" y="3048000"/>
            <a:ext cx="2057400" cy="838200"/>
          </a:xfrm>
          <a:prstGeom prst="leftBrac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B5F7F-CA7C-4C9A-BA33-7F63AC32B4EE}"/>
              </a:ext>
            </a:extLst>
          </p:cNvPr>
          <p:cNvSpPr txBox="1"/>
          <p:nvPr/>
        </p:nvSpPr>
        <p:spPr>
          <a:xfrm>
            <a:off x="228600" y="2859055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what do you think about tradeoffs between these two?</a:t>
            </a:r>
          </a:p>
        </p:txBody>
      </p:sp>
    </p:spTree>
    <p:extLst>
      <p:ext uri="{BB962C8B-B14F-4D97-AF65-F5344CB8AC3E}">
        <p14:creationId xmlns:p14="http://schemas.microsoft.com/office/powerpoint/2010/main" val="191417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E67D-4C8C-4877-8EF0-8509515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6257-2756-4482-BD0C-5271E080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r>
              <a:rPr lang="en-US" dirty="0"/>
              <a:t>The “good old days”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designs were relatively simple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everyone “verified” their own work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and it usually worked fine!</a:t>
            </a:r>
          </a:p>
          <a:p>
            <a:r>
              <a:rPr lang="en-US" dirty="0"/>
              <a:t>But then designs got more complex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Billions of transistors, numerous clock domains, embedded CPUs, …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Too many tests to write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Specialized infrastructure and skills are needed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And so… specialists are needed!</a:t>
            </a:r>
          </a:p>
          <a:p>
            <a:r>
              <a:rPr lang="en-US" dirty="0"/>
              <a:t>Realization: verifying your own design is a bad idea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humans are really bad at finding our own flaws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9A88-2C9C-49F0-A41D-D83EF4E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49344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DFB4-158A-4E9F-BD5F-68A8F01A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126B-92C4-4BA6-9EC7-7BBE2E51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“learn what a verification engineer does by hearing some horror stories”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95A2A-3420-4C81-8F25-4B9439C7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057423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51D9-C485-4856-8FB5-42F0F81F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Pentium FDIV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2E74-9439-475A-94BA-258B52A0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Oct 19, 1994 discovered by Thomas Nicely</a:t>
            </a:r>
          </a:p>
          <a:p>
            <a:r>
              <a:rPr lang="en-US" sz="2000" dirty="0"/>
              <a:t>Oct 24: reported to Intel</a:t>
            </a:r>
          </a:p>
          <a:p>
            <a:pPr lvl="1"/>
            <a:r>
              <a:rPr lang="en-US" sz="1800" dirty="0"/>
              <a:t>previously discovered (but not publicized) by Intel</a:t>
            </a:r>
          </a:p>
          <a:p>
            <a:r>
              <a:rPr lang="en-US" sz="2000" dirty="0"/>
              <a:t>Oct 30: reported to friends for independent confirmation</a:t>
            </a:r>
          </a:p>
          <a:p>
            <a:r>
              <a:rPr lang="en-US" sz="2000" dirty="0"/>
              <a:t>Nov 7 EE Times article</a:t>
            </a:r>
          </a:p>
          <a:p>
            <a:r>
              <a:rPr lang="en-US" sz="2000" dirty="0"/>
              <a:t>Nov 21 CNN article</a:t>
            </a:r>
          </a:p>
          <a:p>
            <a:pPr lvl="1"/>
            <a:r>
              <a:rPr lang="en-US" sz="1800" dirty="0"/>
              <a:t>Intel offers to replace parts for users who can show they were “affected”</a:t>
            </a:r>
          </a:p>
          <a:p>
            <a:pPr lvl="1"/>
            <a:r>
              <a:rPr lang="en-US" sz="1800" dirty="0"/>
              <a:t>Public outcry; IBM joins condemnation</a:t>
            </a:r>
          </a:p>
          <a:p>
            <a:r>
              <a:rPr lang="en-US" sz="2000" dirty="0"/>
              <a:t>Dec 1994: Intel replaces for “all users who request it”</a:t>
            </a:r>
          </a:p>
          <a:p>
            <a:r>
              <a:rPr lang="en-US" sz="2000" dirty="0"/>
              <a:t>Jan 1995: $495M charge against earnings ($750M today) </a:t>
            </a:r>
          </a:p>
          <a:p>
            <a:r>
              <a:rPr lang="en-US" sz="2000" dirty="0"/>
              <a:t>Background: Intel had gone from a no-name PC-component supplier to starting “Intel Inside” in 1991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53EB-890C-47E5-98C6-5CFA9BDA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408981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4B33-42E8-4B53-AFBD-42CF83C9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/ 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FA5B-592F-4720-B942-5E30E0BE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to exploit hardware security holes</a:t>
            </a:r>
          </a:p>
          <a:p>
            <a:r>
              <a:rPr lang="en-US" dirty="0"/>
              <a:t>The holes have been in CPU hardware for many years</a:t>
            </a:r>
          </a:p>
          <a:p>
            <a:r>
              <a:rPr lang="en-US" dirty="0"/>
              <a:t>Nobody thought of them until recently – why not?</a:t>
            </a:r>
          </a:p>
          <a:p>
            <a:pPr lvl="1"/>
            <a:r>
              <a:rPr lang="en-US" dirty="0"/>
              <a:t>Thousands of verification engineers, and nobody wrote the right test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Again: verification doesn’t prove the design works perfectly!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4E6A5-9D68-410E-BA4D-20402F0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2662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3505-BC68-4E84-AFAF-9CBD9BAA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server reset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18C7-6C8B-4689-99C2-D4DA874C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Nearly all chips need to be reset</a:t>
            </a:r>
          </a:p>
          <a:p>
            <a:r>
              <a:rPr lang="en-US" sz="2400" dirty="0"/>
              <a:t>How hard is it to get reset right?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Really hard!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Multiple clock domains, voltage domains, turning on power supplies and clocks…</a:t>
            </a:r>
          </a:p>
          <a:p>
            <a:r>
              <a:rPr lang="en-US" sz="2400" dirty="0"/>
              <a:t>Bug in clock crossing hardware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Chips would not come out of reset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Lots of on-die debugging logic; almost none of it would function during reset!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4 weeks of frantic all-hands-on-board debug found a lousy workaround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fixed on second </a:t>
            </a:r>
            <a:r>
              <a:rPr lang="en-US" sz="2000" dirty="0" err="1"/>
              <a:t>tapeout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AE0BD-D350-42B8-B924-32B7B0BF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7040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C602-7950-45FD-A929-7663CC006030}"/>
              </a:ext>
            </a:extLst>
          </p:cNvPr>
          <p:cNvSpPr/>
          <p:nvPr/>
        </p:nvSpPr>
        <p:spPr>
          <a:xfrm>
            <a:off x="685800" y="3200400"/>
            <a:ext cx="30480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822A-627B-42E7-B7AB-20CC6209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Skills we’ll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F038-91F2-4460-B9BE-AE5F59AD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 how to verify a register-transfer level (RTL) description of a chip</a:t>
            </a:r>
          </a:p>
          <a:p>
            <a:r>
              <a:rPr lang="en-US" altLang="en-US" dirty="0"/>
              <a:t>Learn a verification mindset</a:t>
            </a:r>
          </a:p>
          <a:p>
            <a:r>
              <a:rPr lang="en-US" altLang="en-US" dirty="0"/>
              <a:t>Understand the business of verification</a:t>
            </a:r>
          </a:p>
          <a:p>
            <a:r>
              <a:rPr lang="en-US" altLang="en-US" dirty="0"/>
              <a:t>Learn about the life of a verification engineer</a:t>
            </a:r>
          </a:p>
          <a:p>
            <a:r>
              <a:rPr lang="en-US" altLang="en-US" dirty="0"/>
              <a:t>Learn </a:t>
            </a:r>
            <a:r>
              <a:rPr lang="en-US" altLang="en-US" dirty="0" err="1"/>
              <a:t>SystemVerilog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15B9A-69C5-4374-9423-728EDFC4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231152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FA7B-D61A-4968-92B1-D480D9B0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 in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B3AC-C286-4D58-88EA-334ADA73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Intro to verification and the course (this lecture!)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Intro to </a:t>
            </a:r>
            <a:r>
              <a:rPr lang="en-US" sz="2400" dirty="0" err="1"/>
              <a:t>SystemVerilog</a:t>
            </a:r>
            <a:r>
              <a:rPr lang="en-US" sz="2400" dirty="0"/>
              <a:t> and a FIFO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Understanding a design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Verification – the big concepts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The mesh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Testbenches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Stimulus: directed vs. random tests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Correctness: knowing if your test passed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Coverage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Developing a test plan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Post silicon verification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D0042-0D72-4CA8-9282-20A4A87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4060406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87E4-D971-4736-B566-8C79EE81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78C2-F0ED-4DFA-8A77-9E99D546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 err="1"/>
              <a:t>testplan</a:t>
            </a:r>
            <a:r>
              <a:rPr lang="en-US" dirty="0"/>
              <a:t> lists</a:t>
            </a:r>
          </a:p>
          <a:p>
            <a:pPr lvl="1"/>
            <a:r>
              <a:rPr lang="en-US" dirty="0"/>
              <a:t>what to test</a:t>
            </a:r>
          </a:p>
          <a:p>
            <a:pPr lvl="1"/>
            <a:r>
              <a:rPr lang="en-US" dirty="0"/>
              <a:t>how to test it</a:t>
            </a:r>
          </a:p>
          <a:p>
            <a:pPr lvl="1"/>
            <a:r>
              <a:rPr lang="en-US" dirty="0"/>
              <a:t>what’s your infrastructure</a:t>
            </a:r>
          </a:p>
          <a:p>
            <a:pPr lvl="1"/>
            <a:r>
              <a:rPr lang="en-US" dirty="0"/>
              <a:t>resources needed</a:t>
            </a:r>
          </a:p>
          <a:p>
            <a:r>
              <a:rPr lang="en-US" dirty="0"/>
              <a:t>A </a:t>
            </a:r>
            <a:r>
              <a:rPr lang="en-US" i="1" dirty="0"/>
              <a:t>testbench</a:t>
            </a:r>
            <a:r>
              <a:rPr lang="en-US" dirty="0"/>
              <a:t> includes</a:t>
            </a:r>
          </a:p>
          <a:p>
            <a:pPr lvl="1"/>
            <a:r>
              <a:rPr lang="en-US" dirty="0"/>
              <a:t>Your </a:t>
            </a:r>
            <a:r>
              <a:rPr lang="en-US" i="1" dirty="0"/>
              <a:t>drivers</a:t>
            </a:r>
            <a:r>
              <a:rPr lang="en-US" dirty="0"/>
              <a:t>, </a:t>
            </a:r>
            <a:r>
              <a:rPr lang="en-US" i="1" dirty="0"/>
              <a:t>monitors</a:t>
            </a:r>
            <a:r>
              <a:rPr lang="en-US" dirty="0"/>
              <a:t>, </a:t>
            </a:r>
            <a:r>
              <a:rPr lang="en-US" i="1" dirty="0"/>
              <a:t>checkers</a:t>
            </a:r>
            <a:r>
              <a:rPr lang="en-US" dirty="0"/>
              <a:t>, </a:t>
            </a:r>
            <a:r>
              <a:rPr lang="en-US" i="1" dirty="0"/>
              <a:t>scoreboards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DE7E4-CF22-47DE-A240-578BDF50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74682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Instructor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Instructor: Joel Grodstein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Office Hours: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Tue/Thu noon-1:15 or </a:t>
            </a:r>
            <a:r>
              <a:rPr lang="en-US" altLang="en-US"/>
              <a:t>after class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Background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30 years in the semiconductor industry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career as a half-time lecturer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60157F-091C-4B59-88F8-8D31B87A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908A-FD02-44BF-93A3-7508E082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C28E-9492-41CE-9A07-0809AA6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i="1" dirty="0"/>
              <a:t>Directed</a:t>
            </a:r>
            <a:r>
              <a:rPr lang="en-US" dirty="0"/>
              <a:t> test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test, typically written by hand, to test a specific feature with a specific (typically) hand-chosen stimulus</a:t>
            </a:r>
          </a:p>
          <a:p>
            <a:r>
              <a:rPr lang="en-US" i="1" dirty="0"/>
              <a:t>Random-code generator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Like the name says!</a:t>
            </a:r>
          </a:p>
          <a:p>
            <a:pPr lvl="1">
              <a:spcBef>
                <a:spcPts val="0"/>
              </a:spcBef>
            </a:pPr>
            <a:r>
              <a:rPr lang="en-US" dirty="0"/>
              <a:t>Generate tons of random input</a:t>
            </a:r>
          </a:p>
          <a:p>
            <a:r>
              <a:rPr lang="en-US" dirty="0"/>
              <a:t>Pros and cons of each?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 RCG can generate lots of tests, fast!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you test stuff you never thought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how do you know what the right answer is?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do you know if you’ve tested a given feature?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E765E-6DD2-48DE-A47A-0D3ACCD7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4192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6E1C-78FB-4D0F-99B7-AA52B51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3F22-0FF9-4DC2-9FB4-9FE4B181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</a:t>
            </a:r>
            <a:r>
              <a:rPr lang="en-US" sz="2400" i="1" dirty="0"/>
              <a:t>not</a:t>
            </a:r>
            <a:r>
              <a:rPr lang="en-US" sz="2400" dirty="0"/>
              <a:t> primarily a language course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it’s about learning verification concepts</a:t>
            </a:r>
          </a:p>
          <a:p>
            <a:r>
              <a:rPr lang="en-US" sz="2400" dirty="0"/>
              <a:t>But SV is: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overwhelmingly used in verification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underwhelmingly taught at universities</a:t>
            </a:r>
          </a:p>
          <a:p>
            <a:r>
              <a:rPr lang="en-US" sz="2400" dirty="0"/>
              <a:t>How we’ll learn it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videos on the basics, and on common mistakes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Spear textbook has more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Learn by doing; from simple stuff to harder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We’re here for questions!</a:t>
            </a:r>
          </a:p>
          <a:p>
            <a:r>
              <a:rPr lang="en-US" sz="2400" dirty="0"/>
              <a:t>Our running examples are all in SV, as is the testbench</a:t>
            </a:r>
          </a:p>
          <a:p>
            <a:r>
              <a:rPr lang="en-US" sz="2400" dirty="0"/>
              <a:t>Verification code in industry is heavily object-oriented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5230B-33B5-4EF8-AF21-1C82D3CC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42291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0B7F-0380-4DAF-84C2-1A9278F1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1FD019-BBD3-49D3-B248-67A8CBEB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3914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0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591BE00-F999-4728-B9CC-63CB8EDB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416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9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5F90C17-3366-445B-88E0-3C75DF51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56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444AD78-AE79-43D7-B666-8493AE9F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66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AF47-71F8-4C2C-9547-8DAB402C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7B4F-4FCB-43FB-A1B8-4DDB165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proofs that the design does </a:t>
            </a:r>
            <a:r>
              <a:rPr lang="en-US" i="1" dirty="0"/>
              <a:t>X</a:t>
            </a:r>
            <a:endParaRPr lang="en-US" dirty="0"/>
          </a:p>
          <a:p>
            <a:r>
              <a:rPr lang="en-US" i="1" dirty="0"/>
              <a:t>X</a:t>
            </a:r>
            <a:r>
              <a:rPr lang="en-US" dirty="0"/>
              <a:t> may be</a:t>
            </a:r>
          </a:p>
          <a:p>
            <a:pPr lvl="1">
              <a:spcBef>
                <a:spcPts val="0"/>
              </a:spcBef>
            </a:pPr>
            <a:r>
              <a:rPr lang="en-US" dirty="0"/>
              <a:t>two mux selects are never on in the same cycle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floating-point multiplier gives correct answer for </a:t>
            </a:r>
            <a:r>
              <a:rPr lang="en-US" i="1" dirty="0"/>
              <a:t>all</a:t>
            </a:r>
            <a:r>
              <a:rPr lang="en-US" dirty="0"/>
              <a:t> inputs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or most anything else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can be great when it succeeds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requires expertise to get it to succeed 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DDAFA-8658-41D6-8719-B7F6B170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3891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5C0D-8858-4E4B-A2BB-AA06DB54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C85F-1DAE-4D3A-B1EB-2B4D553A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14400"/>
          </a:xfrm>
        </p:spPr>
        <p:txBody>
          <a:bodyPr/>
          <a:lstStyle/>
          <a:p>
            <a:r>
              <a:rPr lang="en-US" dirty="0"/>
              <a:t>How do we know when a design is ready to tape out?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4387C-07DF-49FB-B703-894C9547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58E59D-89C7-4B29-BF2B-59D565FB850B}"/>
              </a:ext>
            </a:extLst>
          </p:cNvPr>
          <p:cNvCxnSpPr/>
          <p:nvPr/>
        </p:nvCxnSpPr>
        <p:spPr>
          <a:xfrm>
            <a:off x="3276600" y="2286000"/>
            <a:ext cx="0" cy="1143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9FAD4-885F-4E55-8951-740A52DFB3D2}"/>
              </a:ext>
            </a:extLst>
          </p:cNvPr>
          <p:cNvCxnSpPr/>
          <p:nvPr/>
        </p:nvCxnSpPr>
        <p:spPr>
          <a:xfrm>
            <a:off x="3276600" y="3429000"/>
            <a:ext cx="2133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D38135-B681-4304-9819-B8F7FE4536CB}"/>
              </a:ext>
            </a:extLst>
          </p:cNvPr>
          <p:cNvSpPr txBox="1"/>
          <p:nvPr/>
        </p:nvSpPr>
        <p:spPr>
          <a:xfrm>
            <a:off x="2057400" y="2257335"/>
            <a:ext cx="129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bug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446C6-F524-4DDA-A6B5-5CF770109824}"/>
              </a:ext>
            </a:extLst>
          </p:cNvPr>
          <p:cNvSpPr txBox="1"/>
          <p:nvPr/>
        </p:nvSpPr>
        <p:spPr>
          <a:xfrm>
            <a:off x="4953001" y="3333690"/>
            <a:ext cx="6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365F5-C009-4A10-880F-412BA250BF4D}"/>
              </a:ext>
            </a:extLst>
          </p:cNvPr>
          <p:cNvSpPr/>
          <p:nvPr/>
        </p:nvSpPr>
        <p:spPr>
          <a:xfrm>
            <a:off x="3447473" y="2366818"/>
            <a:ext cx="1856509" cy="905164"/>
          </a:xfrm>
          <a:custGeom>
            <a:avLst/>
            <a:gdLst>
              <a:gd name="connsiteX0" fmla="*/ 0 w 1856509"/>
              <a:gd name="connsiteY0" fmla="*/ 0 h 905164"/>
              <a:gd name="connsiteX1" fmla="*/ 267854 w 1856509"/>
              <a:gd name="connsiteY1" fmla="*/ 406400 h 905164"/>
              <a:gd name="connsiteX2" fmla="*/ 803563 w 1856509"/>
              <a:gd name="connsiteY2" fmla="*/ 794327 h 905164"/>
              <a:gd name="connsiteX3" fmla="*/ 1348509 w 1856509"/>
              <a:gd name="connsiteY3" fmla="*/ 886691 h 905164"/>
              <a:gd name="connsiteX4" fmla="*/ 1856509 w 1856509"/>
              <a:gd name="connsiteY4" fmla="*/ 905164 h 9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509" h="905164">
                <a:moveTo>
                  <a:pt x="0" y="0"/>
                </a:moveTo>
                <a:cubicBezTo>
                  <a:pt x="66963" y="137006"/>
                  <a:pt x="133927" y="274012"/>
                  <a:pt x="267854" y="406400"/>
                </a:cubicBezTo>
                <a:cubicBezTo>
                  <a:pt x="401781" y="538788"/>
                  <a:pt x="623454" y="714279"/>
                  <a:pt x="803563" y="794327"/>
                </a:cubicBezTo>
                <a:cubicBezTo>
                  <a:pt x="983672" y="874375"/>
                  <a:pt x="1173018" y="868218"/>
                  <a:pt x="1348509" y="886691"/>
                </a:cubicBezTo>
                <a:cubicBezTo>
                  <a:pt x="1524000" y="905164"/>
                  <a:pt x="1690254" y="905164"/>
                  <a:pt x="1856509" y="905164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0B51AA-1441-4271-885F-150F2D5B9F48}"/>
              </a:ext>
            </a:extLst>
          </p:cNvPr>
          <p:cNvSpPr txBox="1">
            <a:spLocks/>
          </p:cNvSpPr>
          <p:nvPr/>
        </p:nvSpPr>
        <p:spPr bwMode="auto">
          <a:xfrm>
            <a:off x="685800" y="3962400"/>
            <a:ext cx="7772400" cy="20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faster you find bugs up front, the faster you can finish!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As noted: fixing bugs early is relatively cheap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The bugs </a:t>
            </a:r>
            <a:r>
              <a:rPr lang="en-US" i="1" kern="0" dirty="0"/>
              <a:t>are</a:t>
            </a:r>
            <a:r>
              <a:rPr lang="en-US" kern="0" dirty="0"/>
              <a:t> there; finding them is good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When you find a bug, shout it from the rooftops!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45F58-BD8B-4AE0-8ADA-CB2B12A81236}"/>
              </a:ext>
            </a:extLst>
          </p:cNvPr>
          <p:cNvSpPr txBox="1"/>
          <p:nvPr/>
        </p:nvSpPr>
        <p:spPr>
          <a:xfrm>
            <a:off x="5715000" y="2514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Bugs are good!</a:t>
            </a:r>
          </a:p>
        </p:txBody>
      </p:sp>
    </p:spTree>
    <p:extLst>
      <p:ext uri="{BB962C8B-B14F-4D97-AF65-F5344CB8AC3E}">
        <p14:creationId xmlns:p14="http://schemas.microsoft.com/office/powerpoint/2010/main" val="36113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308D-830C-4D1B-AA41-8C23154F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8E50-B393-40EF-9E6B-5679BC20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518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Items go in… come out in the same order</a:t>
            </a:r>
          </a:p>
          <a:p>
            <a:pPr>
              <a:spcBef>
                <a:spcPts val="0"/>
              </a:spcBef>
            </a:pPr>
            <a:r>
              <a:rPr lang="en-US" dirty="0"/>
              <a:t>Won’t make it asynchronous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Why is </a:t>
            </a:r>
            <a:r>
              <a:rPr lang="en-US" dirty="0" err="1"/>
              <a:t>asynch</a:t>
            </a:r>
            <a:r>
              <a:rPr lang="en-US" dirty="0"/>
              <a:t> harder?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6A6D-A90B-492C-AD24-9235376E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0B9-C1CF-420D-BD6A-E537D40865EF}"/>
              </a:ext>
            </a:extLst>
          </p:cNvPr>
          <p:cNvSpPr/>
          <p:nvPr/>
        </p:nvSpPr>
        <p:spPr>
          <a:xfrm>
            <a:off x="3405909" y="3854905"/>
            <a:ext cx="2057400" cy="1631494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66B6D-CFFF-4548-B2DE-7277A4DE2CEE}"/>
              </a:ext>
            </a:extLst>
          </p:cNvPr>
          <p:cNvSpPr txBox="1"/>
          <p:nvPr/>
        </p:nvSpPr>
        <p:spPr>
          <a:xfrm>
            <a:off x="3733812" y="33959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rst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C0F158-108F-4658-B30C-7C82884A4A37}"/>
              </a:ext>
            </a:extLst>
          </p:cNvPr>
          <p:cNvCxnSpPr>
            <a:cxnSpLocks/>
          </p:cNvCxnSpPr>
          <p:nvPr/>
        </p:nvCxnSpPr>
        <p:spPr>
          <a:xfrm>
            <a:off x="3810012" y="3395974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B5EFFC-9462-4932-8EA6-2631FBCDFD4A}"/>
              </a:ext>
            </a:extLst>
          </p:cNvPr>
          <p:cNvCxnSpPr>
            <a:cxnSpLocks/>
          </p:cNvCxnSpPr>
          <p:nvPr/>
        </p:nvCxnSpPr>
        <p:spPr>
          <a:xfrm rot="5400000">
            <a:off x="5695662" y="4483266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D13517-421C-4946-B59F-3329EC45C3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5866" y="4990235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529515-3F0B-4C7A-BF8E-9E09FB2FF5A8}"/>
              </a:ext>
            </a:extLst>
          </p:cNvPr>
          <p:cNvSpPr txBox="1"/>
          <p:nvPr/>
        </p:nvSpPr>
        <p:spPr>
          <a:xfrm>
            <a:off x="5458692" y="437110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rd_en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EFED1-B240-4307-AA3F-F5404399A9C6}"/>
              </a:ext>
            </a:extLst>
          </p:cNvPr>
          <p:cNvSpPr txBox="1"/>
          <p:nvPr/>
        </p:nvSpPr>
        <p:spPr>
          <a:xfrm>
            <a:off x="5410200" y="3821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rd_clk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0CCBB-4A85-4662-BFC9-E410D6698FFA}"/>
              </a:ext>
            </a:extLst>
          </p:cNvPr>
          <p:cNvCxnSpPr>
            <a:cxnSpLocks/>
          </p:cNvCxnSpPr>
          <p:nvPr/>
        </p:nvCxnSpPr>
        <p:spPr>
          <a:xfrm rot="5400000">
            <a:off x="5683539" y="3961534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27CE24-5E05-4921-B1DF-C30F86D136C2}"/>
              </a:ext>
            </a:extLst>
          </p:cNvPr>
          <p:cNvSpPr txBox="1"/>
          <p:nvPr/>
        </p:nvSpPr>
        <p:spPr>
          <a:xfrm>
            <a:off x="4876811" y="3352800"/>
            <a:ext cx="53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clk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E397F-05B5-48C6-BA62-1CC0BCFCD9A7}"/>
              </a:ext>
            </a:extLst>
          </p:cNvPr>
          <p:cNvCxnSpPr>
            <a:cxnSpLocks/>
          </p:cNvCxnSpPr>
          <p:nvPr/>
        </p:nvCxnSpPr>
        <p:spPr>
          <a:xfrm>
            <a:off x="4953012" y="3389744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3A137B-0E03-45D8-8DE1-AA8A302FBB3D}"/>
              </a:ext>
            </a:extLst>
          </p:cNvPr>
          <p:cNvSpPr txBox="1"/>
          <p:nvPr/>
        </p:nvSpPr>
        <p:spPr>
          <a:xfrm>
            <a:off x="5467928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rd_data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6472D0-D050-4E92-81AE-0A16AE718D5A}"/>
              </a:ext>
            </a:extLst>
          </p:cNvPr>
          <p:cNvCxnSpPr>
            <a:cxnSpLocks/>
          </p:cNvCxnSpPr>
          <p:nvPr/>
        </p:nvCxnSpPr>
        <p:spPr>
          <a:xfrm rot="5400000">
            <a:off x="3151622" y="4990235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D2D34-CDE1-456E-9FDB-39D5871B8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1826" y="455946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ED1298-9183-4180-AE11-80D0B292527A}"/>
              </a:ext>
            </a:extLst>
          </p:cNvPr>
          <p:cNvSpPr txBox="1"/>
          <p:nvPr/>
        </p:nvSpPr>
        <p:spPr>
          <a:xfrm>
            <a:off x="2667000" y="44496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wr_en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FCAFF-EFC0-4D35-A6C3-6B1A261939DA}"/>
              </a:ext>
            </a:extLst>
          </p:cNvPr>
          <p:cNvSpPr txBox="1"/>
          <p:nvPr/>
        </p:nvSpPr>
        <p:spPr>
          <a:xfrm>
            <a:off x="2534804" y="48952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wr_data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8CBBB-4D76-4491-973A-E27A0A145B9D}"/>
              </a:ext>
            </a:extLst>
          </p:cNvPr>
          <p:cNvSpPr txBox="1"/>
          <p:nvPr/>
        </p:nvSpPr>
        <p:spPr>
          <a:xfrm>
            <a:off x="3733811" y="5484667"/>
            <a:ext cx="76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empty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3710C4-6ADB-4A91-A384-2A07654A49C8}"/>
              </a:ext>
            </a:extLst>
          </p:cNvPr>
          <p:cNvCxnSpPr>
            <a:cxnSpLocks/>
          </p:cNvCxnSpPr>
          <p:nvPr/>
        </p:nvCxnSpPr>
        <p:spPr>
          <a:xfrm>
            <a:off x="3810012" y="548466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437125-9868-4F9A-91B2-5FE5803B04F0}"/>
              </a:ext>
            </a:extLst>
          </p:cNvPr>
          <p:cNvSpPr txBox="1"/>
          <p:nvPr/>
        </p:nvSpPr>
        <p:spPr>
          <a:xfrm>
            <a:off x="4876811" y="5441493"/>
            <a:ext cx="53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full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6FB700-6136-4C65-88FE-79B5F8FE0A67}"/>
              </a:ext>
            </a:extLst>
          </p:cNvPr>
          <p:cNvCxnSpPr>
            <a:cxnSpLocks/>
          </p:cNvCxnSpPr>
          <p:nvPr/>
        </p:nvCxnSpPr>
        <p:spPr>
          <a:xfrm>
            <a:off x="4953012" y="547843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76EBFA-D6B9-4F16-B012-90BFBECC6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1826" y="396602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9EF12B-10D5-426E-906F-4C01A2C5D00C}"/>
              </a:ext>
            </a:extLst>
          </p:cNvPr>
          <p:cNvSpPr txBox="1"/>
          <p:nvPr/>
        </p:nvSpPr>
        <p:spPr>
          <a:xfrm>
            <a:off x="2590800" y="386541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wr_clk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8A472-4405-4CDF-BDF0-F3F081CE46A9}"/>
              </a:ext>
            </a:extLst>
          </p:cNvPr>
          <p:cNvCxnSpPr>
            <a:cxnSpLocks/>
          </p:cNvCxnSpPr>
          <p:nvPr/>
        </p:nvCxnSpPr>
        <p:spPr>
          <a:xfrm flipH="1">
            <a:off x="3124200" y="5137666"/>
            <a:ext cx="76200" cy="164068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A0CAC5-1293-43F4-946E-9B377D08D87F}"/>
              </a:ext>
            </a:extLst>
          </p:cNvPr>
          <p:cNvCxnSpPr>
            <a:cxnSpLocks/>
          </p:cNvCxnSpPr>
          <p:nvPr/>
        </p:nvCxnSpPr>
        <p:spPr>
          <a:xfrm flipH="1">
            <a:off x="5715000" y="5137666"/>
            <a:ext cx="76200" cy="164068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A1C0-2213-447C-8D66-5DBCB13A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mesh routing fabric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AD0C-A8D8-4302-860C-2D384D5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7BF263-4C9F-4603-9CEA-9CD40C5CDBE0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7AA55-BDD5-43AD-9C6D-9043D106B9C2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F0BCF-3150-4916-9B26-BFBD57BBCD83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38F5F-1A6C-4994-B6CB-C5B9D487DF79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949EBF-BCEA-48BC-9983-7F2D8E1D4B3B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A6A732-C45A-473D-A7D2-FCF3916AC27C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AC3A73-021C-42B9-99DE-67BCCDC1AE3F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68DDE-A20C-4B75-9AC8-7479A0ABB19B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968993-92ED-4345-9106-F15FCEEC2982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950538-BEB3-4537-B847-62A25F0C45DF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0A8378-5222-416B-BD6B-4061566EDDE3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38B4B6-E1D3-4AF5-9CB1-2F1FE19EB68C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3395C0-D573-48C7-8274-886CF352CA4D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AD15FA-5F20-4A17-B39B-68A19767FEFC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0895BD-AFAE-49D8-A0D6-86C9F306BEC8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DBF0ED-22D8-4912-968F-56655836EC0D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433F94-132F-4BD6-931F-048B3E0E227F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E7862-A49F-4DEC-984E-82C01BD9DFCE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2ACE1F-589E-4F2B-B60F-7CA20B534F7C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C6366F-80EA-4454-A583-6EA1C00259AF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5BC7FE-DCDD-435C-B9C9-17D9BB3532F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938E7-A35D-41C9-AF98-85C255D17FDD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FD15A4-32C2-48FA-8E21-FA2B2ED023D3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34868E-7BE0-48E8-9FA2-C333F0C44205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82A3C5-6FB9-40C8-91E5-E615557AEE99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B815-1F4C-4C0E-9DC4-3472C30BC9B1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A4773F-9376-4E96-8134-76178D8449C0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7874F3-9437-4BB3-8152-74415BC1393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A4A9A6-7564-4C13-8BDB-5A67E014F2C3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4B83AD-A466-4EC7-BABC-8786004961D6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0FB5FA-862B-4DF7-B02D-646A754E9FAD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AF6B9F-4951-4719-8388-3F53810D609E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608E32-8DD3-42C1-B3C3-293D7AD1E412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CBDCE7-6328-4CC8-93DF-4935872F4C34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4F0FED-D457-4D00-A914-D378CC958086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BE56B-A37E-413F-9278-F72D9C747006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D09B74-F7D9-4ADB-B1A7-66F330B3B59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7DDB4C-6FB7-41A1-AEFD-54DB07C1359F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64EACD-A0A9-4A61-BBA7-B9BF592D7C2B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3AF276-31E8-4235-8FDD-C24A225DCB4D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3A2003-80E1-43BA-A4E8-ABD92456D46B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799395-8648-417D-8D42-219AAC37083D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D7E749-0A95-4BFF-9A80-83C86C4991D3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2DFAAC78-F66C-4E6F-8434-7397E7A2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400"/>
            <a:ext cx="3357194" cy="4267196"/>
          </a:xfrm>
        </p:spPr>
        <p:txBody>
          <a:bodyPr/>
          <a:lstStyle/>
          <a:p>
            <a:r>
              <a:rPr lang="en-US" dirty="0"/>
              <a:t>Main design for this course: a mesh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grid of mesh stops (MS)</a:t>
            </a:r>
          </a:p>
          <a:p>
            <a:pPr lvl="1"/>
            <a:r>
              <a:rPr lang="en-US" dirty="0"/>
              <a:t>A MS can accept a packet from the environment</a:t>
            </a:r>
          </a:p>
          <a:p>
            <a:pPr lvl="1"/>
            <a:r>
              <a:rPr lang="en-US" dirty="0"/>
              <a:t>Fabric routes packets to their destination MS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65C95E-0CEF-4900-B9EE-0DDBD75FCCFC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DDE0931-C1B3-462B-B14D-0AF50D028C55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E1EEF22-B400-498E-AD64-B410379DD360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952AA0-777D-459A-931F-116BABA05862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EEA40B-48A5-4E90-A927-10804F9C8229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CA883-E7D9-4DAA-8017-8026872BE341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19E2F3-C67D-4DE3-AF33-0A4D6B9E6D7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92070-FD2F-4BE1-BAB9-40189037AC9A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C10DE3-10A4-4B7F-A73A-AF6D4D52DD98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6C3170-B094-4481-9492-F4281478B3FD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B4E6D4-10C3-4641-A9AD-8B1BBDA260D3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6B8F12-72B0-4AF1-8235-02AE8C021EF7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3D17E5-2DD3-4948-94EE-4A51450DFDB3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69848C-AB43-40A7-B3B8-2796AEDEB510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EDA5A5-231A-434E-9C32-5DF7620E07B7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3482C1-4BE3-46F2-89B1-83295E99320A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938193-E6CC-44A8-A768-626C2740751E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3FDA27-E8CB-4DFF-A91A-E311F7A45B60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574681-B3AD-49E3-A7CF-4D08A45708D1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9A350F-3E4F-47D0-853D-459872FF9E98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5796DC-2AEE-46A0-AE6F-481F7BD006A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9090E-3B17-4782-AB1C-C763E2200F96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9A142F-9F9A-4B8E-B1C0-D984645DAE61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17F38C-6A45-4FCD-96BB-4F62915C2668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BBBE3B-E308-4DB8-95D7-8C999DA77FBC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EFC8416-0872-434E-B17F-668BAEA1222B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B59489-A19E-42CC-98D3-10DA0ACC0099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556292-6936-42AB-A116-599CD39F250B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A616523-9C7F-4373-B5C9-254E271BDA5A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772DDB-5FF5-4564-BEE2-D7B638B1BFE5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736772-6755-4CB1-B128-2BD4251F46DC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ECF5404-B32A-4BFC-861D-B0E12F2AF8FF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3D94F07-445A-4F3D-B539-1E3317969511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60D286-2795-486B-897F-2FB936333EFB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94AF806-F99F-44BE-A723-10A2C98C225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92FDC5-B7CB-43C6-ACE3-D7C0128B215B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FD67597-5A0C-461C-A0FE-40ACF03918B6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8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Instructor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Instructor: Scott Taylor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Office Hours: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TBD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Background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29 years in the semiconductor industry, mostly in verification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15 years at Intel, currently at Nvidia (6 years)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Currently on CPU verification for self-driving cars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Principal engineer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Doing this course for the fun of it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>
                <a:sym typeface="Wingdings" panose="05000000000000000000" pitchFamily="2" charset="2"/>
              </a:rPr>
              <a:t>They pay me to break things 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3A3002-9D09-470A-92C4-CD02FE09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365278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3EB9-1900-4B48-B6CF-162D4BC1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155C-CE6B-4B47-B3E0-C5CE9414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an introductory course</a:t>
            </a:r>
          </a:p>
          <a:p>
            <a:r>
              <a:rPr lang="en-US" dirty="0"/>
              <a:t>Lots of formal verification</a:t>
            </a:r>
          </a:p>
          <a:p>
            <a:r>
              <a:rPr lang="en-US" i="1" dirty="0"/>
              <a:t>UVM</a:t>
            </a:r>
            <a:r>
              <a:rPr lang="en-US" dirty="0"/>
              <a:t> (Universal Verification Methodology)</a:t>
            </a:r>
          </a:p>
          <a:p>
            <a:pPr lvl="1"/>
            <a:r>
              <a:rPr lang="en-US" dirty="0"/>
              <a:t>Almost universally used</a:t>
            </a:r>
          </a:p>
          <a:p>
            <a:pPr lvl="1"/>
            <a:r>
              <a:rPr lang="en-US" dirty="0"/>
              <a:t>We’ll run out of time to cover it</a:t>
            </a:r>
          </a:p>
          <a:p>
            <a:pPr lvl="1"/>
            <a:r>
              <a:rPr lang="en-US" dirty="0"/>
              <a:t>But you’ll know enough to pick it up quite quickly if you use it on the job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7A00E-EE30-40F2-9AB2-EF7A0743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896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534527E-81AB-4A75-90EC-AA0ADD26F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823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9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r>
              <a:rPr lang="en-US" dirty="0"/>
              <a:t>We know the problem to be solved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Just find the mistakes that the design team overlooked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Bigger, more complex designs </a:t>
            </a:r>
            <a:r>
              <a:rPr lang="en-US" dirty="0">
                <a:cs typeface="Times New Roman" panose="02020603050405020304" pitchFamily="18" charset="0"/>
              </a:rPr>
              <a:t>→ problem will get worse, not better</a:t>
            </a:r>
          </a:p>
          <a:p>
            <a:r>
              <a:rPr lang="en-US" dirty="0">
                <a:cs typeface="Times New Roman" panose="02020603050405020304" pitchFamily="18" charset="0"/>
              </a:rPr>
              <a:t>We know the names of the technologies we’ll use</a:t>
            </a: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What’s left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learn them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apply them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hone your </a:t>
            </a:r>
            <a:r>
              <a:rPr lang="en-US" dirty="0" err="1">
                <a:cs typeface="Times New Roman" panose="02020603050405020304" pitchFamily="18" charset="0"/>
                <a:sym typeface="Wingdings" panose="05000000000000000000" pitchFamily="2" charset="2"/>
              </a:rPr>
              <a:t>spidey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 sense 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71852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C602-7950-45FD-A929-7663CC006030}"/>
              </a:ext>
            </a:extLst>
          </p:cNvPr>
          <p:cNvSpPr/>
          <p:nvPr/>
        </p:nvSpPr>
        <p:spPr>
          <a:xfrm>
            <a:off x="685800" y="3715328"/>
            <a:ext cx="35052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7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Grade Formula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Programming Assignments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/>
              <a:t>65%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Quizzes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/>
              <a:t> 35%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No tests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Final </a:t>
            </a:r>
            <a:r>
              <a:rPr lang="en-US" altLang="en-US"/>
              <a:t>mesh-debug challenge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843370-8E7A-4DA5-BFF2-29447053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Late Assignments + 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10% grade reduction per day</a:t>
            </a:r>
          </a:p>
          <a:p>
            <a:pPr>
              <a:defRPr/>
            </a:pPr>
            <a:r>
              <a:rPr lang="en-US" dirty="0"/>
              <a:t>Copying even small portions of assignments from other students or open-source projects and submitting them as your own will be a violation of academic integrity. Sharing code with other students would also be considered an offense. </a:t>
            </a:r>
          </a:p>
          <a:p>
            <a:pPr>
              <a:defRPr/>
            </a:pPr>
            <a:r>
              <a:rPr lang="en-US" dirty="0"/>
              <a:t>The best way to ensure that your code is your own is to only have high level discussions with other students and never share a line of code.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67A84A-DFE2-4B72-B4CA-8C9FB258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Resources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5638800" cy="4419600"/>
          </a:xfrm>
        </p:spPr>
        <p:txBody>
          <a:bodyPr/>
          <a:lstStyle/>
          <a:p>
            <a:r>
              <a:rPr lang="en-US" altLang="en-US" dirty="0"/>
              <a:t>“</a:t>
            </a:r>
            <a:r>
              <a:rPr lang="en-US" dirty="0"/>
              <a:t>System Verilog for Verification</a:t>
            </a:r>
            <a:r>
              <a:rPr lang="en-US" altLang="en-US" dirty="0"/>
              <a:t>” by Chris Spear (2</a:t>
            </a:r>
            <a:r>
              <a:rPr lang="en-US" altLang="en-US" baseline="30000" dirty="0"/>
              <a:t>nd</a:t>
            </a:r>
            <a:r>
              <a:rPr lang="en-US" altLang="en-US" dirty="0"/>
              <a:t> Ed 2008)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/>
              <a:t>free online at Tisch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/>
              <a:t>More detail on some of the topics we cover here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/>
              <a:t>Reasonably good general overview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27F25-BBD8-4F73-9F7D-94523C7F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590800"/>
            <a:ext cx="2076450" cy="30861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3E3AEE-9FF7-4732-8C92-3699AC8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918-EC25-4CF5-B765-5C8832F2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B8E0-14B7-4608-945A-84806AA7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IEEE Standard for </a:t>
            </a:r>
            <a:r>
              <a:rPr lang="en-US" i="1" dirty="0" err="1"/>
              <a:t>SystemVerilog</a:t>
            </a:r>
            <a:endParaRPr lang="en-US" i="1" dirty="0"/>
          </a:p>
          <a:p>
            <a:pPr lvl="1"/>
            <a:r>
              <a:rPr lang="en-US" dirty="0"/>
              <a:t>Just type that into </a:t>
            </a:r>
            <a:r>
              <a:rPr lang="en-US" dirty="0" err="1"/>
              <a:t>JumboSearch</a:t>
            </a:r>
            <a:r>
              <a:rPr lang="en-US" dirty="0"/>
              <a:t>, then download the pdf (free online at Tisch)</a:t>
            </a:r>
          </a:p>
          <a:p>
            <a:pPr lvl="1"/>
            <a:r>
              <a:rPr lang="en-US" dirty="0"/>
              <a:t>IEEE standard 1800-2017</a:t>
            </a:r>
          </a:p>
          <a:p>
            <a:pPr lvl="1"/>
            <a:r>
              <a:rPr lang="en-US" dirty="0"/>
              <a:t>2017 version of the standard (previous was 2012)</a:t>
            </a:r>
          </a:p>
          <a:p>
            <a:pPr lvl="1"/>
            <a:r>
              <a:rPr lang="en-US" dirty="0"/>
              <a:t>1300-page definitive standard on </a:t>
            </a:r>
            <a:r>
              <a:rPr lang="en-US" dirty="0" err="1"/>
              <a:t>SystemVerilog</a:t>
            </a:r>
            <a:endParaRPr lang="en-US" dirty="0"/>
          </a:p>
          <a:p>
            <a:pPr lvl="1"/>
            <a:r>
              <a:rPr lang="en-US" dirty="0"/>
              <a:t>Surprisingly easy to navigate and read (well-organized chapters)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3D07C-692B-43FC-8B5F-E2FE3F45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357873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918-EC25-4CF5-B765-5C8832F2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B8E0-14B7-4608-945A-84806AA7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http://www.sunburst-design.com</a:t>
            </a:r>
            <a:endParaRPr lang="en-US" dirty="0"/>
          </a:p>
          <a:p>
            <a:pPr lvl="1"/>
            <a:r>
              <a:rPr lang="en-US" dirty="0"/>
              <a:t>A SV training company</a:t>
            </a:r>
          </a:p>
          <a:p>
            <a:pPr lvl="1"/>
            <a:r>
              <a:rPr lang="en-US" dirty="0">
                <a:hlinkClick r:id="rId3"/>
              </a:rPr>
              <a:t>http://www.sunburst-design.com/papers/</a:t>
            </a:r>
            <a:r>
              <a:rPr lang="en-US" dirty="0"/>
              <a:t> is a very nice collection of the papers they’ve written</a:t>
            </a:r>
          </a:p>
          <a:p>
            <a:pPr lvl="1"/>
            <a:r>
              <a:rPr lang="en-US" dirty="0"/>
              <a:t>many of them are tutorial papers or “why you should code this way” papers</a:t>
            </a:r>
          </a:p>
          <a:p>
            <a:pPr lvl="1"/>
            <a:r>
              <a:rPr lang="en-US" dirty="0"/>
              <a:t>but their target is working professionals in the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3D07C-692B-43FC-8B5F-E2FE3F45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4878125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E0EB-45F9-4C85-8D79-5E159A7B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FDD-479C-4443-A1E2-EAB89EA4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Functional Verification: The Complete Industry Cycle (Systems on Silicon, Bruce Wile, 2005</a:t>
            </a:r>
          </a:p>
          <a:p>
            <a:pPr lvl="1"/>
            <a:r>
              <a:rPr lang="en-US" dirty="0"/>
              <a:t>Not available at Tisch</a:t>
            </a:r>
          </a:p>
          <a:p>
            <a:pPr lvl="1"/>
            <a:r>
              <a:rPr lang="en-US" dirty="0"/>
              <a:t>$60 on Amazon/Kindle</a:t>
            </a:r>
          </a:p>
          <a:p>
            <a:pPr lvl="1"/>
            <a:r>
              <a:rPr lang="en-US" dirty="0"/>
              <a:t>Encyclopedic information on verification (600+ pages)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3ED9F-E8CC-4AED-8E0A-435A8A1C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3259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Prerequisites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Ability to program with a Hardware Description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We’ll be using </a:t>
            </a:r>
            <a:r>
              <a:rPr lang="en-US" altLang="en-US" sz="2000" dirty="0" err="1"/>
              <a:t>SystemVerilog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VHDL is 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C++ is actually fine,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Basic computer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Understand what gates, flops, clocks, memories are (ES4)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Understand what a pipeline is, basic CPU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</a:t>
            </a:r>
            <a:r>
              <a:rPr lang="en-US" altLang="en-US" sz="2000" dirty="0"/>
              <a:t> (EE126)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Attitude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You like to break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You enjoy detective work &amp; are good at finding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You enjoy automating stuff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Mix of HW and SW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D1E3-08A7-4287-A45F-18D13084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there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all there is to the course</a:t>
            </a:r>
          </a:p>
          <a:p>
            <a:pPr lvl="1"/>
            <a:r>
              <a:rPr lang="en-US" dirty="0"/>
              <a:t>except, well, all of the actual details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7825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D2FC-5072-45ED-B9D8-30427EE9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841D-19CF-4954-8727-F505AC7E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dirty="0"/>
              <a:t>Work in small groups</a:t>
            </a:r>
          </a:p>
          <a:p>
            <a:pPr lvl="1">
              <a:spcBef>
                <a:spcPts val="0"/>
              </a:spcBef>
            </a:pPr>
            <a:r>
              <a:rPr lang="en-US" dirty="0"/>
              <a:t>2-3 people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one group for the 2 FIFO assignments, one for the 4 mesh assignments, and one for the mesh debug challenge</a:t>
            </a:r>
          </a:p>
          <a:p>
            <a:r>
              <a:rPr lang="en-US" dirty="0"/>
              <a:t>Programming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write our own FIFO &amp; mesh (or parts of them)</a:t>
            </a:r>
          </a:p>
          <a:p>
            <a:pPr lvl="1">
              <a:spcBef>
                <a:spcPts val="0"/>
              </a:spcBef>
            </a:pPr>
            <a:r>
              <a:rPr lang="en-US" dirty="0"/>
              <a:t>write parts of our own testbench(es)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mesh challenge at the end</a:t>
            </a:r>
          </a:p>
          <a:p>
            <a:r>
              <a:rPr lang="en-US" dirty="0"/>
              <a:t>Oral group quizzes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quiz on the Testbenches unit is replaced by writing a short summary of two of the </a:t>
            </a:r>
            <a:r>
              <a:rPr lang="en-US"/>
              <a:t>embedded discussions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4BEF-2C26-468C-B4A6-C394567B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8138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77BD-F7DF-449E-AA6B-BD5B2DA2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5D55-7719-4A92-B80B-9A8F7369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r>
              <a:rPr lang="en-US" sz="2400" dirty="0"/>
              <a:t>Mostly a traditional classroom, except…</a:t>
            </a:r>
          </a:p>
          <a:p>
            <a:r>
              <a:rPr lang="en-US" sz="2400" dirty="0"/>
              <a:t>Some topics are flipped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5-10 minute videos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Classroom discussions, any questions</a:t>
            </a:r>
          </a:p>
          <a:p>
            <a:r>
              <a:rPr lang="en-US" sz="2400" dirty="0"/>
              <a:t>Other activities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oral group quizzes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debug/etc. help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during office hours (or class slots when flipped)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B0A5A-847C-4FC3-845D-11172C79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5613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B2A9-4825-46D0-9D2C-B33F2889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82A5-B346-462E-B980-5B0E7FFE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  <a:p>
            <a:pPr lvl="1"/>
            <a:r>
              <a:rPr lang="en-US" dirty="0">
                <a:hlinkClick r:id="rId2"/>
              </a:rPr>
              <a:t>https://www.ece.tufts.edu/ee/165/</a:t>
            </a:r>
            <a:endParaRPr lang="en-US" dirty="0"/>
          </a:p>
          <a:p>
            <a:pPr lvl="1"/>
            <a:r>
              <a:rPr lang="en-US" dirty="0"/>
              <a:t>Most everything except grades</a:t>
            </a:r>
          </a:p>
          <a:p>
            <a:r>
              <a:rPr lang="en-US" dirty="0"/>
              <a:t>Form small groups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FC84C-4DA5-4FF3-95EF-A8F24C77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3533582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38026</TotalTime>
  <Words>3320</Words>
  <Application>Microsoft Office PowerPoint</Application>
  <PresentationFormat>On-screen Show (4:3)</PresentationFormat>
  <Paragraphs>544</Paragraphs>
  <Slides>60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Times New Roman</vt:lpstr>
      <vt:lpstr>Default Design</vt:lpstr>
      <vt:lpstr>Verification</vt:lpstr>
      <vt:lpstr>What’s in this lecture</vt:lpstr>
      <vt:lpstr>What is verification?</vt:lpstr>
      <vt:lpstr>Instructor</vt:lpstr>
      <vt:lpstr>Instructor</vt:lpstr>
      <vt:lpstr>Prerequisites</vt:lpstr>
      <vt:lpstr>Assignments</vt:lpstr>
      <vt:lpstr>Format</vt:lpstr>
      <vt:lpstr>Goals for week 1</vt:lpstr>
      <vt:lpstr>What’s in this lecture</vt:lpstr>
      <vt:lpstr>First claim</vt:lpstr>
      <vt:lpstr>Job statistics</vt:lpstr>
      <vt:lpstr>PowerPoint Presentation</vt:lpstr>
      <vt:lpstr>Typical schedule</vt:lpstr>
      <vt:lpstr>Cost of a bug fix</vt:lpstr>
      <vt:lpstr>Design trends</vt:lpstr>
      <vt:lpstr>PowerPoint Presentation</vt:lpstr>
      <vt:lpstr>PowerPoint Presentation</vt:lpstr>
      <vt:lpstr>Errata</vt:lpstr>
      <vt:lpstr>Why so many escapes?</vt:lpstr>
      <vt:lpstr>PowerPoint Presentation</vt:lpstr>
      <vt:lpstr>PowerPoint Presentation</vt:lpstr>
      <vt:lpstr>PowerPoint Presentation</vt:lpstr>
      <vt:lpstr>PowerPoint Presentation</vt:lpstr>
      <vt:lpstr>George Bernard Shaw</vt:lpstr>
      <vt:lpstr>What’s in this lecture</vt:lpstr>
      <vt:lpstr>What is verification?</vt:lpstr>
      <vt:lpstr>PowerPoint Presentation</vt:lpstr>
      <vt:lpstr>Verification skills</vt:lpstr>
      <vt:lpstr>PowerPoint Presentation</vt:lpstr>
      <vt:lpstr>Evolution of verification</vt:lpstr>
      <vt:lpstr>War stories</vt:lpstr>
      <vt:lpstr>Pentium FDIV bug</vt:lpstr>
      <vt:lpstr>Spectre / Meltdown</vt:lpstr>
      <vt:lpstr>Intel server reset bug</vt:lpstr>
      <vt:lpstr>What’s in this lecture</vt:lpstr>
      <vt:lpstr>Skills we’ll learn</vt:lpstr>
      <vt:lpstr>Topics in order</vt:lpstr>
      <vt:lpstr>Big words</vt:lpstr>
      <vt:lpstr>Types of tests</vt:lpstr>
      <vt:lpstr>Intro to SystemVerilog</vt:lpstr>
      <vt:lpstr>PowerPoint Presentation</vt:lpstr>
      <vt:lpstr>PowerPoint Presentation</vt:lpstr>
      <vt:lpstr>PowerPoint Presentation</vt:lpstr>
      <vt:lpstr>PowerPoint Presentation</vt:lpstr>
      <vt:lpstr>Formal verification</vt:lpstr>
      <vt:lpstr>Verification mindset</vt:lpstr>
      <vt:lpstr>Example #1: FIFO</vt:lpstr>
      <vt:lpstr>Example #2: mesh routing fabric</vt:lpstr>
      <vt:lpstr>What we won’t cover</vt:lpstr>
      <vt:lpstr>PowerPoint Presentation</vt:lpstr>
      <vt:lpstr>The rest of the course</vt:lpstr>
      <vt:lpstr>What’s in this lecture</vt:lpstr>
      <vt:lpstr>Grading</vt:lpstr>
      <vt:lpstr>Late Assignments + Academic Integrity</vt:lpstr>
      <vt:lpstr>Resources</vt:lpstr>
      <vt:lpstr>Resources</vt:lpstr>
      <vt:lpstr>Resources</vt:lpstr>
      <vt:lpstr>Resources</vt:lpstr>
      <vt:lpstr>That’s all there is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Grodstein, Joel</cp:lastModifiedBy>
  <cp:revision>1197</cp:revision>
  <cp:lastPrinted>2005-02-07T17:53:54Z</cp:lastPrinted>
  <dcterms:created xsi:type="dcterms:W3CDTF">2002-09-07T18:50:54Z</dcterms:created>
  <dcterms:modified xsi:type="dcterms:W3CDTF">2022-01-25T22:06:27Z</dcterms:modified>
</cp:coreProperties>
</file>