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handoutMasterIdLst>
    <p:handoutMasterId r:id="rId84"/>
  </p:handoutMasterIdLst>
  <p:sldIdLst>
    <p:sldId id="328" r:id="rId2"/>
    <p:sldId id="725" r:id="rId3"/>
    <p:sldId id="729" r:id="rId4"/>
    <p:sldId id="731" r:id="rId5"/>
    <p:sldId id="790" r:id="rId6"/>
    <p:sldId id="789" r:id="rId7"/>
    <p:sldId id="791" r:id="rId8"/>
    <p:sldId id="792" r:id="rId9"/>
    <p:sldId id="793" r:id="rId10"/>
    <p:sldId id="788" r:id="rId11"/>
    <p:sldId id="795" r:id="rId12"/>
    <p:sldId id="796" r:id="rId13"/>
    <p:sldId id="797" r:id="rId14"/>
    <p:sldId id="798" r:id="rId15"/>
    <p:sldId id="739" r:id="rId16"/>
    <p:sldId id="775" r:id="rId17"/>
    <p:sldId id="743" r:id="rId18"/>
    <p:sldId id="753" r:id="rId19"/>
    <p:sldId id="794" r:id="rId20"/>
    <p:sldId id="799" r:id="rId21"/>
    <p:sldId id="800" r:id="rId22"/>
    <p:sldId id="811" r:id="rId23"/>
    <p:sldId id="741" r:id="rId24"/>
    <p:sldId id="801" r:id="rId25"/>
    <p:sldId id="769" r:id="rId26"/>
    <p:sldId id="742" r:id="rId27"/>
    <p:sldId id="740" r:id="rId28"/>
    <p:sldId id="773" r:id="rId29"/>
    <p:sldId id="809" r:id="rId30"/>
    <p:sldId id="802" r:id="rId31"/>
    <p:sldId id="738" r:id="rId32"/>
    <p:sldId id="787" r:id="rId33"/>
    <p:sldId id="776" r:id="rId34"/>
    <p:sldId id="803" r:id="rId35"/>
    <p:sldId id="812" r:id="rId36"/>
    <p:sldId id="813" r:id="rId37"/>
    <p:sldId id="749" r:id="rId38"/>
    <p:sldId id="814" r:id="rId39"/>
    <p:sldId id="755" r:id="rId40"/>
    <p:sldId id="750" r:id="rId41"/>
    <p:sldId id="748" r:id="rId42"/>
    <p:sldId id="765" r:id="rId43"/>
    <p:sldId id="804" r:id="rId44"/>
    <p:sldId id="751" r:id="rId45"/>
    <p:sldId id="767" r:id="rId46"/>
    <p:sldId id="752" r:id="rId47"/>
    <p:sldId id="779" r:id="rId48"/>
    <p:sldId id="808" r:id="rId49"/>
    <p:sldId id="758" r:id="rId50"/>
    <p:sldId id="816" r:id="rId51"/>
    <p:sldId id="806" r:id="rId52"/>
    <p:sldId id="810" r:id="rId53"/>
    <p:sldId id="807" r:id="rId54"/>
    <p:sldId id="732" r:id="rId55"/>
    <p:sldId id="734" r:id="rId56"/>
    <p:sldId id="735" r:id="rId57"/>
    <p:sldId id="784" r:id="rId58"/>
    <p:sldId id="736" r:id="rId59"/>
    <p:sldId id="783" r:id="rId60"/>
    <p:sldId id="785" r:id="rId61"/>
    <p:sldId id="786" r:id="rId62"/>
    <p:sldId id="744" r:id="rId63"/>
    <p:sldId id="737" r:id="rId64"/>
    <p:sldId id="745" r:id="rId65"/>
    <p:sldId id="746" r:id="rId66"/>
    <p:sldId id="754" r:id="rId67"/>
    <p:sldId id="770" r:id="rId68"/>
    <p:sldId id="771" r:id="rId69"/>
    <p:sldId id="781" r:id="rId70"/>
    <p:sldId id="782" r:id="rId71"/>
    <p:sldId id="757" r:id="rId72"/>
    <p:sldId id="730" r:id="rId73"/>
    <p:sldId id="747" r:id="rId74"/>
    <p:sldId id="780" r:id="rId75"/>
    <p:sldId id="815" r:id="rId76"/>
    <p:sldId id="777" r:id="rId77"/>
    <p:sldId id="733" r:id="rId78"/>
    <p:sldId id="778" r:id="rId79"/>
    <p:sldId id="764" r:id="rId80"/>
    <p:sldId id="760" r:id="rId81"/>
    <p:sldId id="761" r:id="rId82"/>
  </p:sldIdLst>
  <p:sldSz cx="12192000" cy="6858000"/>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521415D9-36F7-43E2-AB2F-B90AF26B5E84}">
      <p14:sectionLst xmlns:p14="http://schemas.microsoft.com/office/powerpoint/2010/main">
        <p14:section name="Default Section" id="{D59A7217-B840-4F10-B831-9654E69C22F5}">
          <p14:sldIdLst>
            <p14:sldId id="328"/>
            <p14:sldId id="725"/>
            <p14:sldId id="729"/>
            <p14:sldId id="731"/>
            <p14:sldId id="790"/>
            <p14:sldId id="789"/>
            <p14:sldId id="791"/>
            <p14:sldId id="792"/>
            <p14:sldId id="793"/>
            <p14:sldId id="788"/>
            <p14:sldId id="795"/>
            <p14:sldId id="796"/>
            <p14:sldId id="797"/>
            <p14:sldId id="798"/>
            <p14:sldId id="739"/>
            <p14:sldId id="775"/>
            <p14:sldId id="743"/>
            <p14:sldId id="753"/>
            <p14:sldId id="794"/>
            <p14:sldId id="799"/>
            <p14:sldId id="800"/>
            <p14:sldId id="811"/>
            <p14:sldId id="741"/>
            <p14:sldId id="801"/>
            <p14:sldId id="769"/>
            <p14:sldId id="742"/>
            <p14:sldId id="740"/>
            <p14:sldId id="773"/>
            <p14:sldId id="809"/>
            <p14:sldId id="802"/>
            <p14:sldId id="738"/>
            <p14:sldId id="787"/>
            <p14:sldId id="776"/>
            <p14:sldId id="803"/>
            <p14:sldId id="812"/>
            <p14:sldId id="813"/>
            <p14:sldId id="749"/>
            <p14:sldId id="814"/>
            <p14:sldId id="755"/>
            <p14:sldId id="750"/>
            <p14:sldId id="748"/>
            <p14:sldId id="765"/>
            <p14:sldId id="804"/>
            <p14:sldId id="751"/>
            <p14:sldId id="767"/>
            <p14:sldId id="752"/>
            <p14:sldId id="779"/>
            <p14:sldId id="808"/>
            <p14:sldId id="758"/>
            <p14:sldId id="816"/>
            <p14:sldId id="806"/>
            <p14:sldId id="810"/>
            <p14:sldId id="807"/>
            <p14:sldId id="732"/>
            <p14:sldId id="734"/>
            <p14:sldId id="735"/>
            <p14:sldId id="784"/>
            <p14:sldId id="736"/>
            <p14:sldId id="783"/>
            <p14:sldId id="785"/>
            <p14:sldId id="786"/>
            <p14:sldId id="744"/>
            <p14:sldId id="737"/>
            <p14:sldId id="745"/>
            <p14:sldId id="746"/>
            <p14:sldId id="754"/>
            <p14:sldId id="770"/>
            <p14:sldId id="771"/>
            <p14:sldId id="781"/>
            <p14:sldId id="782"/>
            <p14:sldId id="757"/>
            <p14:sldId id="730"/>
            <p14:sldId id="747"/>
            <p14:sldId id="780"/>
            <p14:sldId id="815"/>
            <p14:sldId id="777"/>
            <p14:sldId id="733"/>
            <p14:sldId id="778"/>
            <p14:sldId id="764"/>
            <p14:sldId id="760"/>
            <p14:sldId id="76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00"/>
    <a:srgbClr val="FFFF00"/>
    <a:srgbClr val="FF6464"/>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737F9B-CBD5-4B31-9229-FBF06AD6BE6A}" v="52" dt="2021-01-22T04:32:33.2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77093" autoAdjust="0"/>
  </p:normalViewPr>
  <p:slideViewPr>
    <p:cSldViewPr>
      <p:cViewPr varScale="1">
        <p:scale>
          <a:sx n="101" d="100"/>
          <a:sy n="101" d="100"/>
        </p:scale>
        <p:origin x="390"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6781"/>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89" Type="http://schemas.microsoft.com/office/2016/11/relationships/changesInfo" Target="changesInfos/changesInfo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microsoft.com/office/2015/10/relationships/revisionInfo" Target="revisionInfo.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Taylor" userId="c6d01a01-ad6b-478e-836c-4e0f2e279c52" providerId="ADAL" clId="{1A737F9B-CBD5-4B31-9229-FBF06AD6BE6A}"/>
    <pc:docChg chg="undo custSel addSld modSld sldOrd modSection">
      <pc:chgData name="Scott Taylor" userId="c6d01a01-ad6b-478e-836c-4e0f2e279c52" providerId="ADAL" clId="{1A737F9B-CBD5-4B31-9229-FBF06AD6BE6A}" dt="2021-01-22T04:45:28.801" v="10310" actId="20577"/>
      <pc:docMkLst>
        <pc:docMk/>
      </pc:docMkLst>
      <pc:sldChg chg="modSp mod">
        <pc:chgData name="Scott Taylor" userId="c6d01a01-ad6b-478e-836c-4e0f2e279c52" providerId="ADAL" clId="{1A737F9B-CBD5-4B31-9229-FBF06AD6BE6A}" dt="2021-01-18T22:16:00.710" v="0" actId="1076"/>
        <pc:sldMkLst>
          <pc:docMk/>
          <pc:sldMk cId="2087390531" sldId="725"/>
        </pc:sldMkLst>
        <pc:spChg chg="mod">
          <ac:chgData name="Scott Taylor" userId="c6d01a01-ad6b-478e-836c-4e0f2e279c52" providerId="ADAL" clId="{1A737F9B-CBD5-4B31-9229-FBF06AD6BE6A}" dt="2021-01-18T22:16:00.710" v="0" actId="1076"/>
          <ac:spMkLst>
            <pc:docMk/>
            <pc:sldMk cId="2087390531" sldId="725"/>
            <ac:spMk id="7" creationId="{37CE2418-D6B1-41F5-8E8B-235BDEA8156A}"/>
          </ac:spMkLst>
        </pc:spChg>
      </pc:sldChg>
      <pc:sldChg chg="modSp">
        <pc:chgData name="Scott Taylor" userId="c6d01a01-ad6b-478e-836c-4e0f2e279c52" providerId="ADAL" clId="{1A737F9B-CBD5-4B31-9229-FBF06AD6BE6A}" dt="2021-01-18T22:16:14.782" v="2" actId="14100"/>
        <pc:sldMkLst>
          <pc:docMk/>
          <pc:sldMk cId="2489860525" sldId="729"/>
        </pc:sldMkLst>
        <pc:spChg chg="mod">
          <ac:chgData name="Scott Taylor" userId="c6d01a01-ad6b-478e-836c-4e0f2e279c52" providerId="ADAL" clId="{1A737F9B-CBD5-4B31-9229-FBF06AD6BE6A}" dt="2021-01-18T22:16:14.782" v="2" actId="14100"/>
          <ac:spMkLst>
            <pc:docMk/>
            <pc:sldMk cId="2489860525" sldId="729"/>
            <ac:spMk id="3" creationId="{60798227-7014-451E-A5C2-16EAFD84D5F5}"/>
          </ac:spMkLst>
        </pc:spChg>
      </pc:sldChg>
      <pc:sldChg chg="addSp delSp modSp mod">
        <pc:chgData name="Scott Taylor" userId="c6d01a01-ad6b-478e-836c-4e0f2e279c52" providerId="ADAL" clId="{1A737F9B-CBD5-4B31-9229-FBF06AD6BE6A}" dt="2021-01-18T22:24:48.456" v="167" actId="20577"/>
        <pc:sldMkLst>
          <pc:docMk/>
          <pc:sldMk cId="945007131" sldId="732"/>
        </pc:sldMkLst>
        <pc:spChg chg="mod">
          <ac:chgData name="Scott Taylor" userId="c6d01a01-ad6b-478e-836c-4e0f2e279c52" providerId="ADAL" clId="{1A737F9B-CBD5-4B31-9229-FBF06AD6BE6A}" dt="2021-01-18T22:24:48.456" v="167" actId="20577"/>
          <ac:spMkLst>
            <pc:docMk/>
            <pc:sldMk cId="945007131" sldId="732"/>
            <ac:spMk id="6" creationId="{FE7E032D-5D26-46A6-8817-9FF1E760B4CB}"/>
          </ac:spMkLst>
        </pc:spChg>
        <pc:spChg chg="add del mod">
          <ac:chgData name="Scott Taylor" userId="c6d01a01-ad6b-478e-836c-4e0f2e279c52" providerId="ADAL" clId="{1A737F9B-CBD5-4B31-9229-FBF06AD6BE6A}" dt="2021-01-18T22:21:29.826" v="108" actId="21"/>
          <ac:spMkLst>
            <pc:docMk/>
            <pc:sldMk cId="945007131" sldId="732"/>
            <ac:spMk id="8" creationId="{9B445CF8-DF4E-4F1C-9F07-5CBE7C747A45}"/>
          </ac:spMkLst>
        </pc:spChg>
        <pc:spChg chg="mod">
          <ac:chgData name="Scott Taylor" userId="c6d01a01-ad6b-478e-836c-4e0f2e279c52" providerId="ADAL" clId="{1A737F9B-CBD5-4B31-9229-FBF06AD6BE6A}" dt="2021-01-18T22:21:59.850" v="116" actId="1037"/>
          <ac:spMkLst>
            <pc:docMk/>
            <pc:sldMk cId="945007131" sldId="732"/>
            <ac:spMk id="10" creationId="{F03FC475-A4E6-4E3B-8810-DDF8BF569781}"/>
          </ac:spMkLst>
        </pc:spChg>
        <pc:spChg chg="mod">
          <ac:chgData name="Scott Taylor" userId="c6d01a01-ad6b-478e-836c-4e0f2e279c52" providerId="ADAL" clId="{1A737F9B-CBD5-4B31-9229-FBF06AD6BE6A}" dt="2021-01-18T22:21:59.850" v="116" actId="1037"/>
          <ac:spMkLst>
            <pc:docMk/>
            <pc:sldMk cId="945007131" sldId="732"/>
            <ac:spMk id="11" creationId="{190ED520-D26E-4265-99A0-A92467D8CC47}"/>
          </ac:spMkLst>
        </pc:spChg>
        <pc:spChg chg="mod">
          <ac:chgData name="Scott Taylor" userId="c6d01a01-ad6b-478e-836c-4e0f2e279c52" providerId="ADAL" clId="{1A737F9B-CBD5-4B31-9229-FBF06AD6BE6A}" dt="2021-01-18T22:21:59.850" v="116" actId="1037"/>
          <ac:spMkLst>
            <pc:docMk/>
            <pc:sldMk cId="945007131" sldId="732"/>
            <ac:spMk id="12" creationId="{1D09820B-2012-45FD-868A-931506A5BA03}"/>
          </ac:spMkLst>
        </pc:spChg>
        <pc:spChg chg="del mod ord">
          <ac:chgData name="Scott Taylor" userId="c6d01a01-ad6b-478e-836c-4e0f2e279c52" providerId="ADAL" clId="{1A737F9B-CBD5-4B31-9229-FBF06AD6BE6A}" dt="2021-01-18T22:19:45.517" v="44" actId="478"/>
          <ac:spMkLst>
            <pc:docMk/>
            <pc:sldMk cId="945007131" sldId="732"/>
            <ac:spMk id="13" creationId="{568D60B8-14D7-4258-9999-F0A37ED603B1}"/>
          </ac:spMkLst>
        </pc:spChg>
        <pc:spChg chg="mod">
          <ac:chgData name="Scott Taylor" userId="c6d01a01-ad6b-478e-836c-4e0f2e279c52" providerId="ADAL" clId="{1A737F9B-CBD5-4B31-9229-FBF06AD6BE6A}" dt="2021-01-18T22:21:59.850" v="116" actId="1037"/>
          <ac:spMkLst>
            <pc:docMk/>
            <pc:sldMk cId="945007131" sldId="732"/>
            <ac:spMk id="14" creationId="{F0C7B9ED-D0F3-4971-8EE9-473CBFAB49A8}"/>
          </ac:spMkLst>
        </pc:spChg>
        <pc:spChg chg="mod">
          <ac:chgData name="Scott Taylor" userId="c6d01a01-ad6b-478e-836c-4e0f2e279c52" providerId="ADAL" clId="{1A737F9B-CBD5-4B31-9229-FBF06AD6BE6A}" dt="2021-01-18T22:24:09.625" v="158" actId="1036"/>
          <ac:spMkLst>
            <pc:docMk/>
            <pc:sldMk cId="945007131" sldId="732"/>
            <ac:spMk id="20" creationId="{0BE7B155-F622-49B3-8E0B-BE43567DCBAF}"/>
          </ac:spMkLst>
        </pc:spChg>
        <pc:spChg chg="mod">
          <ac:chgData name="Scott Taylor" userId="c6d01a01-ad6b-478e-836c-4e0f2e279c52" providerId="ADAL" clId="{1A737F9B-CBD5-4B31-9229-FBF06AD6BE6A}" dt="2021-01-18T22:24:09.625" v="158" actId="1036"/>
          <ac:spMkLst>
            <pc:docMk/>
            <pc:sldMk cId="945007131" sldId="732"/>
            <ac:spMk id="21" creationId="{DF1F21A8-28B6-45BE-A26A-5C5EB48D64D9}"/>
          </ac:spMkLst>
        </pc:spChg>
        <pc:spChg chg="mod">
          <ac:chgData name="Scott Taylor" userId="c6d01a01-ad6b-478e-836c-4e0f2e279c52" providerId="ADAL" clId="{1A737F9B-CBD5-4B31-9229-FBF06AD6BE6A}" dt="2021-01-18T22:24:09.625" v="158" actId="1036"/>
          <ac:spMkLst>
            <pc:docMk/>
            <pc:sldMk cId="945007131" sldId="732"/>
            <ac:spMk id="22" creationId="{A704CF68-044F-4238-AECB-4DF864D9356C}"/>
          </ac:spMkLst>
        </pc:spChg>
        <pc:spChg chg="add del mod">
          <ac:chgData name="Scott Taylor" userId="c6d01a01-ad6b-478e-836c-4e0f2e279c52" providerId="ADAL" clId="{1A737F9B-CBD5-4B31-9229-FBF06AD6BE6A}" dt="2021-01-18T22:20:09.665" v="53"/>
          <ac:spMkLst>
            <pc:docMk/>
            <pc:sldMk cId="945007131" sldId="732"/>
            <ac:spMk id="44" creationId="{1013F547-7483-425E-8A30-4F40AAA2AE2A}"/>
          </ac:spMkLst>
        </pc:spChg>
        <pc:spChg chg="add del mod">
          <ac:chgData name="Scott Taylor" userId="c6d01a01-ad6b-478e-836c-4e0f2e279c52" providerId="ADAL" clId="{1A737F9B-CBD5-4B31-9229-FBF06AD6BE6A}" dt="2021-01-18T22:20:09.665" v="53"/>
          <ac:spMkLst>
            <pc:docMk/>
            <pc:sldMk cId="945007131" sldId="732"/>
            <ac:spMk id="45" creationId="{C419F479-E604-48CE-AE38-B47B6E35B700}"/>
          </ac:spMkLst>
        </pc:spChg>
        <pc:spChg chg="add del mod">
          <ac:chgData name="Scott Taylor" userId="c6d01a01-ad6b-478e-836c-4e0f2e279c52" providerId="ADAL" clId="{1A737F9B-CBD5-4B31-9229-FBF06AD6BE6A}" dt="2021-01-18T22:20:09.665" v="53"/>
          <ac:spMkLst>
            <pc:docMk/>
            <pc:sldMk cId="945007131" sldId="732"/>
            <ac:spMk id="46" creationId="{07DE4961-34DF-47E6-8493-AE68C3636D8D}"/>
          </ac:spMkLst>
        </pc:spChg>
        <pc:spChg chg="add del mod">
          <ac:chgData name="Scott Taylor" userId="c6d01a01-ad6b-478e-836c-4e0f2e279c52" providerId="ADAL" clId="{1A737F9B-CBD5-4B31-9229-FBF06AD6BE6A}" dt="2021-01-18T22:20:09.665" v="53"/>
          <ac:spMkLst>
            <pc:docMk/>
            <pc:sldMk cId="945007131" sldId="732"/>
            <ac:spMk id="47" creationId="{847B6682-BE4B-4ABF-A1FC-1AA72B130735}"/>
          </ac:spMkLst>
        </pc:spChg>
        <pc:spChg chg="add del mod">
          <ac:chgData name="Scott Taylor" userId="c6d01a01-ad6b-478e-836c-4e0f2e279c52" providerId="ADAL" clId="{1A737F9B-CBD5-4B31-9229-FBF06AD6BE6A}" dt="2021-01-18T22:20:09.665" v="53"/>
          <ac:spMkLst>
            <pc:docMk/>
            <pc:sldMk cId="945007131" sldId="732"/>
            <ac:spMk id="48" creationId="{F4D830D8-6216-4F51-95D0-31725CA612A8}"/>
          </ac:spMkLst>
        </pc:spChg>
        <pc:spChg chg="add del mod">
          <ac:chgData name="Scott Taylor" userId="c6d01a01-ad6b-478e-836c-4e0f2e279c52" providerId="ADAL" clId="{1A737F9B-CBD5-4B31-9229-FBF06AD6BE6A}" dt="2021-01-18T22:20:09.665" v="53"/>
          <ac:spMkLst>
            <pc:docMk/>
            <pc:sldMk cId="945007131" sldId="732"/>
            <ac:spMk id="49" creationId="{56347846-5C49-4EB6-9B56-AEB2FC6A80F5}"/>
          </ac:spMkLst>
        </pc:spChg>
        <pc:spChg chg="add del mod">
          <ac:chgData name="Scott Taylor" userId="c6d01a01-ad6b-478e-836c-4e0f2e279c52" providerId="ADAL" clId="{1A737F9B-CBD5-4B31-9229-FBF06AD6BE6A}" dt="2021-01-18T22:20:09.665" v="53"/>
          <ac:spMkLst>
            <pc:docMk/>
            <pc:sldMk cId="945007131" sldId="732"/>
            <ac:spMk id="50" creationId="{B9222F43-5977-480C-B4FC-65934CBE7BCF}"/>
          </ac:spMkLst>
        </pc:spChg>
        <pc:spChg chg="add del mod">
          <ac:chgData name="Scott Taylor" userId="c6d01a01-ad6b-478e-836c-4e0f2e279c52" providerId="ADAL" clId="{1A737F9B-CBD5-4B31-9229-FBF06AD6BE6A}" dt="2021-01-18T22:20:09.665" v="53"/>
          <ac:spMkLst>
            <pc:docMk/>
            <pc:sldMk cId="945007131" sldId="732"/>
            <ac:spMk id="51" creationId="{D8EB0D9D-BE28-4857-9B2F-6E0159277465}"/>
          </ac:spMkLst>
        </pc:spChg>
        <pc:spChg chg="add del mod">
          <ac:chgData name="Scott Taylor" userId="c6d01a01-ad6b-478e-836c-4e0f2e279c52" providerId="ADAL" clId="{1A737F9B-CBD5-4B31-9229-FBF06AD6BE6A}" dt="2021-01-18T22:20:09.665" v="53"/>
          <ac:spMkLst>
            <pc:docMk/>
            <pc:sldMk cId="945007131" sldId="732"/>
            <ac:spMk id="52" creationId="{DAD3E243-DF95-47A9-B33A-CAD2AD737FA6}"/>
          </ac:spMkLst>
        </pc:spChg>
        <pc:spChg chg="add del mod">
          <ac:chgData name="Scott Taylor" userId="c6d01a01-ad6b-478e-836c-4e0f2e279c52" providerId="ADAL" clId="{1A737F9B-CBD5-4B31-9229-FBF06AD6BE6A}" dt="2021-01-18T22:20:09.665" v="53"/>
          <ac:spMkLst>
            <pc:docMk/>
            <pc:sldMk cId="945007131" sldId="732"/>
            <ac:spMk id="53" creationId="{E67D2C35-077A-418F-8058-AA0D5488ACBB}"/>
          </ac:spMkLst>
        </pc:spChg>
        <pc:spChg chg="add del mod">
          <ac:chgData name="Scott Taylor" userId="c6d01a01-ad6b-478e-836c-4e0f2e279c52" providerId="ADAL" clId="{1A737F9B-CBD5-4B31-9229-FBF06AD6BE6A}" dt="2021-01-18T22:20:09.665" v="53"/>
          <ac:spMkLst>
            <pc:docMk/>
            <pc:sldMk cId="945007131" sldId="732"/>
            <ac:spMk id="54" creationId="{D1897967-1B29-4C1A-ABBD-D68273F1EC49}"/>
          </ac:spMkLst>
        </pc:spChg>
        <pc:spChg chg="add del mod">
          <ac:chgData name="Scott Taylor" userId="c6d01a01-ad6b-478e-836c-4e0f2e279c52" providerId="ADAL" clId="{1A737F9B-CBD5-4B31-9229-FBF06AD6BE6A}" dt="2021-01-18T22:20:09.665" v="53"/>
          <ac:spMkLst>
            <pc:docMk/>
            <pc:sldMk cId="945007131" sldId="732"/>
            <ac:spMk id="55" creationId="{9D3D7E42-B17A-426C-85B7-2AD0C6817E6D}"/>
          </ac:spMkLst>
        </pc:spChg>
        <pc:spChg chg="add del mod">
          <ac:chgData name="Scott Taylor" userId="c6d01a01-ad6b-478e-836c-4e0f2e279c52" providerId="ADAL" clId="{1A737F9B-CBD5-4B31-9229-FBF06AD6BE6A}" dt="2021-01-18T22:20:09.665" v="53"/>
          <ac:spMkLst>
            <pc:docMk/>
            <pc:sldMk cId="945007131" sldId="732"/>
            <ac:spMk id="56" creationId="{1738604E-9A3E-4543-9343-D8CC61A00537}"/>
          </ac:spMkLst>
        </pc:spChg>
        <pc:spChg chg="add del mod">
          <ac:chgData name="Scott Taylor" userId="c6d01a01-ad6b-478e-836c-4e0f2e279c52" providerId="ADAL" clId="{1A737F9B-CBD5-4B31-9229-FBF06AD6BE6A}" dt="2021-01-18T22:20:09.665" v="53"/>
          <ac:spMkLst>
            <pc:docMk/>
            <pc:sldMk cId="945007131" sldId="732"/>
            <ac:spMk id="57" creationId="{74454928-91DC-473E-B4C9-FFB35C6BD79D}"/>
          </ac:spMkLst>
        </pc:spChg>
        <pc:spChg chg="add del mod">
          <ac:chgData name="Scott Taylor" userId="c6d01a01-ad6b-478e-836c-4e0f2e279c52" providerId="ADAL" clId="{1A737F9B-CBD5-4B31-9229-FBF06AD6BE6A}" dt="2021-01-18T22:20:09.665" v="53"/>
          <ac:spMkLst>
            <pc:docMk/>
            <pc:sldMk cId="945007131" sldId="732"/>
            <ac:spMk id="58" creationId="{4727A540-BC63-4233-B7C6-01E0831BD020}"/>
          </ac:spMkLst>
        </pc:spChg>
        <pc:spChg chg="add del mod">
          <ac:chgData name="Scott Taylor" userId="c6d01a01-ad6b-478e-836c-4e0f2e279c52" providerId="ADAL" clId="{1A737F9B-CBD5-4B31-9229-FBF06AD6BE6A}" dt="2021-01-18T22:20:09.665" v="53"/>
          <ac:spMkLst>
            <pc:docMk/>
            <pc:sldMk cId="945007131" sldId="732"/>
            <ac:spMk id="59" creationId="{39BD0955-4F73-4253-9294-A5C423545929}"/>
          </ac:spMkLst>
        </pc:spChg>
        <pc:spChg chg="add del mod">
          <ac:chgData name="Scott Taylor" userId="c6d01a01-ad6b-478e-836c-4e0f2e279c52" providerId="ADAL" clId="{1A737F9B-CBD5-4B31-9229-FBF06AD6BE6A}" dt="2021-01-18T22:20:09.665" v="53"/>
          <ac:spMkLst>
            <pc:docMk/>
            <pc:sldMk cId="945007131" sldId="732"/>
            <ac:spMk id="60" creationId="{EC7FFB15-9C8C-4D61-A903-34A3BD6AD484}"/>
          </ac:spMkLst>
        </pc:spChg>
        <pc:spChg chg="add del mod">
          <ac:chgData name="Scott Taylor" userId="c6d01a01-ad6b-478e-836c-4e0f2e279c52" providerId="ADAL" clId="{1A737F9B-CBD5-4B31-9229-FBF06AD6BE6A}" dt="2021-01-18T22:20:09.665" v="53"/>
          <ac:spMkLst>
            <pc:docMk/>
            <pc:sldMk cId="945007131" sldId="732"/>
            <ac:spMk id="61" creationId="{0693242F-EC85-4065-B3AC-442CE4A04DD1}"/>
          </ac:spMkLst>
        </pc:spChg>
        <pc:spChg chg="add del mod">
          <ac:chgData name="Scott Taylor" userId="c6d01a01-ad6b-478e-836c-4e0f2e279c52" providerId="ADAL" clId="{1A737F9B-CBD5-4B31-9229-FBF06AD6BE6A}" dt="2021-01-18T22:20:09.665" v="53"/>
          <ac:spMkLst>
            <pc:docMk/>
            <pc:sldMk cId="945007131" sldId="732"/>
            <ac:spMk id="62" creationId="{35E76AD1-26EE-447C-B003-9E4405985933}"/>
          </ac:spMkLst>
        </pc:spChg>
        <pc:spChg chg="add del mod">
          <ac:chgData name="Scott Taylor" userId="c6d01a01-ad6b-478e-836c-4e0f2e279c52" providerId="ADAL" clId="{1A737F9B-CBD5-4B31-9229-FBF06AD6BE6A}" dt="2021-01-18T22:20:09.665" v="53"/>
          <ac:spMkLst>
            <pc:docMk/>
            <pc:sldMk cId="945007131" sldId="732"/>
            <ac:spMk id="63" creationId="{1C5C0E1D-535C-4E90-A92F-A3A784178F42}"/>
          </ac:spMkLst>
        </pc:spChg>
        <pc:spChg chg="add del mod">
          <ac:chgData name="Scott Taylor" userId="c6d01a01-ad6b-478e-836c-4e0f2e279c52" providerId="ADAL" clId="{1A737F9B-CBD5-4B31-9229-FBF06AD6BE6A}" dt="2021-01-18T22:20:09.665" v="53"/>
          <ac:spMkLst>
            <pc:docMk/>
            <pc:sldMk cId="945007131" sldId="732"/>
            <ac:spMk id="64" creationId="{F73DBB69-EDFA-47F8-90A4-DD63C626E62E}"/>
          </ac:spMkLst>
        </pc:spChg>
        <pc:spChg chg="add del mod">
          <ac:chgData name="Scott Taylor" userId="c6d01a01-ad6b-478e-836c-4e0f2e279c52" providerId="ADAL" clId="{1A737F9B-CBD5-4B31-9229-FBF06AD6BE6A}" dt="2021-01-18T22:20:09.665" v="53"/>
          <ac:spMkLst>
            <pc:docMk/>
            <pc:sldMk cId="945007131" sldId="732"/>
            <ac:spMk id="65" creationId="{F397D2D5-9A16-421F-868E-73C7078567CD}"/>
          </ac:spMkLst>
        </pc:spChg>
        <pc:spChg chg="add del mod">
          <ac:chgData name="Scott Taylor" userId="c6d01a01-ad6b-478e-836c-4e0f2e279c52" providerId="ADAL" clId="{1A737F9B-CBD5-4B31-9229-FBF06AD6BE6A}" dt="2021-01-18T22:20:09.665" v="53"/>
          <ac:spMkLst>
            <pc:docMk/>
            <pc:sldMk cId="945007131" sldId="732"/>
            <ac:spMk id="66" creationId="{E1CD9AE0-B960-4F1F-8B87-DE23F10126BC}"/>
          </ac:spMkLst>
        </pc:spChg>
        <pc:spChg chg="add del mod">
          <ac:chgData name="Scott Taylor" userId="c6d01a01-ad6b-478e-836c-4e0f2e279c52" providerId="ADAL" clId="{1A737F9B-CBD5-4B31-9229-FBF06AD6BE6A}" dt="2021-01-18T22:20:09.665" v="53"/>
          <ac:spMkLst>
            <pc:docMk/>
            <pc:sldMk cId="945007131" sldId="732"/>
            <ac:spMk id="67" creationId="{1870001C-5158-4A46-95AB-71CCA98AD4F6}"/>
          </ac:spMkLst>
        </pc:spChg>
        <pc:spChg chg="add del mod">
          <ac:chgData name="Scott Taylor" userId="c6d01a01-ad6b-478e-836c-4e0f2e279c52" providerId="ADAL" clId="{1A737F9B-CBD5-4B31-9229-FBF06AD6BE6A}" dt="2021-01-18T22:20:09.665" v="53"/>
          <ac:spMkLst>
            <pc:docMk/>
            <pc:sldMk cId="945007131" sldId="732"/>
            <ac:spMk id="68" creationId="{51FB7676-107D-455B-A99C-BDC83ED178E7}"/>
          </ac:spMkLst>
        </pc:spChg>
        <pc:spChg chg="add del mod">
          <ac:chgData name="Scott Taylor" userId="c6d01a01-ad6b-478e-836c-4e0f2e279c52" providerId="ADAL" clId="{1A737F9B-CBD5-4B31-9229-FBF06AD6BE6A}" dt="2021-01-18T22:20:09.665" v="53"/>
          <ac:spMkLst>
            <pc:docMk/>
            <pc:sldMk cId="945007131" sldId="732"/>
            <ac:spMk id="69" creationId="{5963549D-8EA4-497C-826A-7B931C03C6A4}"/>
          </ac:spMkLst>
        </pc:spChg>
        <pc:spChg chg="add del mod">
          <ac:chgData name="Scott Taylor" userId="c6d01a01-ad6b-478e-836c-4e0f2e279c52" providerId="ADAL" clId="{1A737F9B-CBD5-4B31-9229-FBF06AD6BE6A}" dt="2021-01-18T22:20:09.665" v="53"/>
          <ac:spMkLst>
            <pc:docMk/>
            <pc:sldMk cId="945007131" sldId="732"/>
            <ac:spMk id="70" creationId="{F74DE6CD-851E-403F-91D6-5293D8CC5E28}"/>
          </ac:spMkLst>
        </pc:spChg>
        <pc:spChg chg="add del mod">
          <ac:chgData name="Scott Taylor" userId="c6d01a01-ad6b-478e-836c-4e0f2e279c52" providerId="ADAL" clId="{1A737F9B-CBD5-4B31-9229-FBF06AD6BE6A}" dt="2021-01-18T22:20:09.665" v="53"/>
          <ac:spMkLst>
            <pc:docMk/>
            <pc:sldMk cId="945007131" sldId="732"/>
            <ac:spMk id="71" creationId="{E6A9C5AA-6439-4E01-8241-B486D111CDF8}"/>
          </ac:spMkLst>
        </pc:spChg>
        <pc:spChg chg="add del mod">
          <ac:chgData name="Scott Taylor" userId="c6d01a01-ad6b-478e-836c-4e0f2e279c52" providerId="ADAL" clId="{1A737F9B-CBD5-4B31-9229-FBF06AD6BE6A}" dt="2021-01-18T22:20:09.665" v="53"/>
          <ac:spMkLst>
            <pc:docMk/>
            <pc:sldMk cId="945007131" sldId="732"/>
            <ac:spMk id="72" creationId="{4187C716-E47D-4626-83F2-AC95888BC44A}"/>
          </ac:spMkLst>
        </pc:spChg>
        <pc:spChg chg="add del mod">
          <ac:chgData name="Scott Taylor" userId="c6d01a01-ad6b-478e-836c-4e0f2e279c52" providerId="ADAL" clId="{1A737F9B-CBD5-4B31-9229-FBF06AD6BE6A}" dt="2021-01-18T22:20:09.665" v="53"/>
          <ac:spMkLst>
            <pc:docMk/>
            <pc:sldMk cId="945007131" sldId="732"/>
            <ac:spMk id="73" creationId="{CC8F655F-6B19-404B-8F57-3D79E43CCA90}"/>
          </ac:spMkLst>
        </pc:spChg>
        <pc:spChg chg="add del mod">
          <ac:chgData name="Scott Taylor" userId="c6d01a01-ad6b-478e-836c-4e0f2e279c52" providerId="ADAL" clId="{1A737F9B-CBD5-4B31-9229-FBF06AD6BE6A}" dt="2021-01-18T22:20:09.665" v="53"/>
          <ac:spMkLst>
            <pc:docMk/>
            <pc:sldMk cId="945007131" sldId="732"/>
            <ac:spMk id="74" creationId="{C12897DB-D50E-4C5F-8118-4077B69BE633}"/>
          </ac:spMkLst>
        </pc:spChg>
        <pc:spChg chg="add del mod">
          <ac:chgData name="Scott Taylor" userId="c6d01a01-ad6b-478e-836c-4e0f2e279c52" providerId="ADAL" clId="{1A737F9B-CBD5-4B31-9229-FBF06AD6BE6A}" dt="2021-01-18T22:20:09.665" v="53"/>
          <ac:spMkLst>
            <pc:docMk/>
            <pc:sldMk cId="945007131" sldId="732"/>
            <ac:spMk id="75" creationId="{84C37388-FB70-4859-8CBE-2554D15FA2B9}"/>
          </ac:spMkLst>
        </pc:spChg>
        <pc:spChg chg="add del mod">
          <ac:chgData name="Scott Taylor" userId="c6d01a01-ad6b-478e-836c-4e0f2e279c52" providerId="ADAL" clId="{1A737F9B-CBD5-4B31-9229-FBF06AD6BE6A}" dt="2021-01-18T22:20:09.665" v="53"/>
          <ac:spMkLst>
            <pc:docMk/>
            <pc:sldMk cId="945007131" sldId="732"/>
            <ac:spMk id="76" creationId="{F04C8CFA-8803-41FE-B696-B861F54A9DD9}"/>
          </ac:spMkLst>
        </pc:spChg>
        <pc:spChg chg="add del mod">
          <ac:chgData name="Scott Taylor" userId="c6d01a01-ad6b-478e-836c-4e0f2e279c52" providerId="ADAL" clId="{1A737F9B-CBD5-4B31-9229-FBF06AD6BE6A}" dt="2021-01-18T22:20:09.665" v="53"/>
          <ac:spMkLst>
            <pc:docMk/>
            <pc:sldMk cId="945007131" sldId="732"/>
            <ac:spMk id="77" creationId="{A7455762-463D-4C8A-B594-E0ADE488A604}"/>
          </ac:spMkLst>
        </pc:spChg>
        <pc:spChg chg="add del mod">
          <ac:chgData name="Scott Taylor" userId="c6d01a01-ad6b-478e-836c-4e0f2e279c52" providerId="ADAL" clId="{1A737F9B-CBD5-4B31-9229-FBF06AD6BE6A}" dt="2021-01-18T22:20:09.665" v="53"/>
          <ac:spMkLst>
            <pc:docMk/>
            <pc:sldMk cId="945007131" sldId="732"/>
            <ac:spMk id="78" creationId="{8CB8B804-7777-49BE-AA5D-0FA074BAD65A}"/>
          </ac:spMkLst>
        </pc:spChg>
        <pc:spChg chg="add del mod">
          <ac:chgData name="Scott Taylor" userId="c6d01a01-ad6b-478e-836c-4e0f2e279c52" providerId="ADAL" clId="{1A737F9B-CBD5-4B31-9229-FBF06AD6BE6A}" dt="2021-01-18T22:20:09.665" v="53"/>
          <ac:spMkLst>
            <pc:docMk/>
            <pc:sldMk cId="945007131" sldId="732"/>
            <ac:spMk id="79" creationId="{D52B8F8A-664A-4F70-AD82-59838AE345C3}"/>
          </ac:spMkLst>
        </pc:spChg>
        <pc:spChg chg="add del mod">
          <ac:chgData name="Scott Taylor" userId="c6d01a01-ad6b-478e-836c-4e0f2e279c52" providerId="ADAL" clId="{1A737F9B-CBD5-4B31-9229-FBF06AD6BE6A}" dt="2021-01-18T22:20:09.665" v="53"/>
          <ac:spMkLst>
            <pc:docMk/>
            <pc:sldMk cId="945007131" sldId="732"/>
            <ac:spMk id="80" creationId="{D7C0BED3-A43B-4091-B238-B21FCFBCF573}"/>
          </ac:spMkLst>
        </pc:spChg>
        <pc:spChg chg="add del mod">
          <ac:chgData name="Scott Taylor" userId="c6d01a01-ad6b-478e-836c-4e0f2e279c52" providerId="ADAL" clId="{1A737F9B-CBD5-4B31-9229-FBF06AD6BE6A}" dt="2021-01-18T22:20:09.665" v="53"/>
          <ac:spMkLst>
            <pc:docMk/>
            <pc:sldMk cId="945007131" sldId="732"/>
            <ac:spMk id="81" creationId="{7495AD49-A561-4847-B1F5-957B136EB9AF}"/>
          </ac:spMkLst>
        </pc:spChg>
        <pc:spChg chg="add del mod">
          <ac:chgData name="Scott Taylor" userId="c6d01a01-ad6b-478e-836c-4e0f2e279c52" providerId="ADAL" clId="{1A737F9B-CBD5-4B31-9229-FBF06AD6BE6A}" dt="2021-01-18T22:20:17.611" v="55"/>
          <ac:spMkLst>
            <pc:docMk/>
            <pc:sldMk cId="945007131" sldId="732"/>
            <ac:spMk id="82" creationId="{EAD1EE23-0CB7-4461-BB84-56AAA39961A3}"/>
          </ac:spMkLst>
        </pc:spChg>
        <pc:spChg chg="add del mod">
          <ac:chgData name="Scott Taylor" userId="c6d01a01-ad6b-478e-836c-4e0f2e279c52" providerId="ADAL" clId="{1A737F9B-CBD5-4B31-9229-FBF06AD6BE6A}" dt="2021-01-18T22:20:17.611" v="55"/>
          <ac:spMkLst>
            <pc:docMk/>
            <pc:sldMk cId="945007131" sldId="732"/>
            <ac:spMk id="83" creationId="{3F73F2A7-3C9C-40A2-95D9-C720D076140A}"/>
          </ac:spMkLst>
        </pc:spChg>
        <pc:spChg chg="add del mod">
          <ac:chgData name="Scott Taylor" userId="c6d01a01-ad6b-478e-836c-4e0f2e279c52" providerId="ADAL" clId="{1A737F9B-CBD5-4B31-9229-FBF06AD6BE6A}" dt="2021-01-18T22:20:17.611" v="55"/>
          <ac:spMkLst>
            <pc:docMk/>
            <pc:sldMk cId="945007131" sldId="732"/>
            <ac:spMk id="84" creationId="{B03861E4-06F4-4055-844B-2478644DF623}"/>
          </ac:spMkLst>
        </pc:spChg>
        <pc:spChg chg="add del mod">
          <ac:chgData name="Scott Taylor" userId="c6d01a01-ad6b-478e-836c-4e0f2e279c52" providerId="ADAL" clId="{1A737F9B-CBD5-4B31-9229-FBF06AD6BE6A}" dt="2021-01-18T22:20:17.611" v="55"/>
          <ac:spMkLst>
            <pc:docMk/>
            <pc:sldMk cId="945007131" sldId="732"/>
            <ac:spMk id="85" creationId="{D16DD7E5-BFD0-40FC-A39F-DFF03077C43E}"/>
          </ac:spMkLst>
        </pc:spChg>
        <pc:spChg chg="add del mod">
          <ac:chgData name="Scott Taylor" userId="c6d01a01-ad6b-478e-836c-4e0f2e279c52" providerId="ADAL" clId="{1A737F9B-CBD5-4B31-9229-FBF06AD6BE6A}" dt="2021-01-18T22:20:17.611" v="55"/>
          <ac:spMkLst>
            <pc:docMk/>
            <pc:sldMk cId="945007131" sldId="732"/>
            <ac:spMk id="86" creationId="{05C508E1-0815-4D00-8259-49EEB65FF67D}"/>
          </ac:spMkLst>
        </pc:spChg>
        <pc:spChg chg="add del mod">
          <ac:chgData name="Scott Taylor" userId="c6d01a01-ad6b-478e-836c-4e0f2e279c52" providerId="ADAL" clId="{1A737F9B-CBD5-4B31-9229-FBF06AD6BE6A}" dt="2021-01-18T22:20:17.611" v="55"/>
          <ac:spMkLst>
            <pc:docMk/>
            <pc:sldMk cId="945007131" sldId="732"/>
            <ac:spMk id="87" creationId="{4ED88E82-D0C5-4842-8495-B7509568A417}"/>
          </ac:spMkLst>
        </pc:spChg>
        <pc:spChg chg="add del mod">
          <ac:chgData name="Scott Taylor" userId="c6d01a01-ad6b-478e-836c-4e0f2e279c52" providerId="ADAL" clId="{1A737F9B-CBD5-4B31-9229-FBF06AD6BE6A}" dt="2021-01-18T22:20:17.611" v="55"/>
          <ac:spMkLst>
            <pc:docMk/>
            <pc:sldMk cId="945007131" sldId="732"/>
            <ac:spMk id="88" creationId="{25124377-8695-4A20-97A2-A1259E67A491}"/>
          </ac:spMkLst>
        </pc:spChg>
        <pc:spChg chg="add del mod">
          <ac:chgData name="Scott Taylor" userId="c6d01a01-ad6b-478e-836c-4e0f2e279c52" providerId="ADAL" clId="{1A737F9B-CBD5-4B31-9229-FBF06AD6BE6A}" dt="2021-01-18T22:20:17.611" v="55"/>
          <ac:spMkLst>
            <pc:docMk/>
            <pc:sldMk cId="945007131" sldId="732"/>
            <ac:spMk id="89" creationId="{926793B1-4B46-4209-B8F6-D204D9A8F7A6}"/>
          </ac:spMkLst>
        </pc:spChg>
        <pc:spChg chg="add del mod">
          <ac:chgData name="Scott Taylor" userId="c6d01a01-ad6b-478e-836c-4e0f2e279c52" providerId="ADAL" clId="{1A737F9B-CBD5-4B31-9229-FBF06AD6BE6A}" dt="2021-01-18T22:20:17.611" v="55"/>
          <ac:spMkLst>
            <pc:docMk/>
            <pc:sldMk cId="945007131" sldId="732"/>
            <ac:spMk id="90" creationId="{A08198A5-2C36-422D-B7C1-BCF302D096AF}"/>
          </ac:spMkLst>
        </pc:spChg>
        <pc:spChg chg="add del mod">
          <ac:chgData name="Scott Taylor" userId="c6d01a01-ad6b-478e-836c-4e0f2e279c52" providerId="ADAL" clId="{1A737F9B-CBD5-4B31-9229-FBF06AD6BE6A}" dt="2021-01-18T22:20:17.611" v="55"/>
          <ac:spMkLst>
            <pc:docMk/>
            <pc:sldMk cId="945007131" sldId="732"/>
            <ac:spMk id="91" creationId="{90265A31-D982-410D-8306-E1211EEE2FE4}"/>
          </ac:spMkLst>
        </pc:spChg>
        <pc:spChg chg="add del mod">
          <ac:chgData name="Scott Taylor" userId="c6d01a01-ad6b-478e-836c-4e0f2e279c52" providerId="ADAL" clId="{1A737F9B-CBD5-4B31-9229-FBF06AD6BE6A}" dt="2021-01-18T22:20:17.611" v="55"/>
          <ac:spMkLst>
            <pc:docMk/>
            <pc:sldMk cId="945007131" sldId="732"/>
            <ac:spMk id="92" creationId="{162A14A9-D93A-45E3-A16C-53C806D5B330}"/>
          </ac:spMkLst>
        </pc:spChg>
        <pc:spChg chg="add del mod">
          <ac:chgData name="Scott Taylor" userId="c6d01a01-ad6b-478e-836c-4e0f2e279c52" providerId="ADAL" clId="{1A737F9B-CBD5-4B31-9229-FBF06AD6BE6A}" dt="2021-01-18T22:20:17.611" v="55"/>
          <ac:spMkLst>
            <pc:docMk/>
            <pc:sldMk cId="945007131" sldId="732"/>
            <ac:spMk id="93" creationId="{20AF1EDC-F2C3-4BCA-A1F8-390B6D7B1644}"/>
          </ac:spMkLst>
        </pc:spChg>
        <pc:spChg chg="add del mod">
          <ac:chgData name="Scott Taylor" userId="c6d01a01-ad6b-478e-836c-4e0f2e279c52" providerId="ADAL" clId="{1A737F9B-CBD5-4B31-9229-FBF06AD6BE6A}" dt="2021-01-18T22:20:17.611" v="55"/>
          <ac:spMkLst>
            <pc:docMk/>
            <pc:sldMk cId="945007131" sldId="732"/>
            <ac:spMk id="94" creationId="{EDE14AEF-2A10-4B11-B3FF-68CB206B2B55}"/>
          </ac:spMkLst>
        </pc:spChg>
        <pc:spChg chg="add del mod">
          <ac:chgData name="Scott Taylor" userId="c6d01a01-ad6b-478e-836c-4e0f2e279c52" providerId="ADAL" clId="{1A737F9B-CBD5-4B31-9229-FBF06AD6BE6A}" dt="2021-01-18T22:20:17.611" v="55"/>
          <ac:spMkLst>
            <pc:docMk/>
            <pc:sldMk cId="945007131" sldId="732"/>
            <ac:spMk id="95" creationId="{1BEFF616-C185-453E-B403-AA110635E7C9}"/>
          </ac:spMkLst>
        </pc:spChg>
        <pc:spChg chg="add del mod">
          <ac:chgData name="Scott Taylor" userId="c6d01a01-ad6b-478e-836c-4e0f2e279c52" providerId="ADAL" clId="{1A737F9B-CBD5-4B31-9229-FBF06AD6BE6A}" dt="2021-01-18T22:20:17.611" v="55"/>
          <ac:spMkLst>
            <pc:docMk/>
            <pc:sldMk cId="945007131" sldId="732"/>
            <ac:spMk id="96" creationId="{D9CF7F7A-8EA2-4837-957F-249602291773}"/>
          </ac:spMkLst>
        </pc:spChg>
        <pc:spChg chg="add del mod">
          <ac:chgData name="Scott Taylor" userId="c6d01a01-ad6b-478e-836c-4e0f2e279c52" providerId="ADAL" clId="{1A737F9B-CBD5-4B31-9229-FBF06AD6BE6A}" dt="2021-01-18T22:20:17.611" v="55"/>
          <ac:spMkLst>
            <pc:docMk/>
            <pc:sldMk cId="945007131" sldId="732"/>
            <ac:spMk id="97" creationId="{63CCFDF0-0CA1-4F35-9B9E-159A130EC218}"/>
          </ac:spMkLst>
        </pc:spChg>
        <pc:spChg chg="add del mod">
          <ac:chgData name="Scott Taylor" userId="c6d01a01-ad6b-478e-836c-4e0f2e279c52" providerId="ADAL" clId="{1A737F9B-CBD5-4B31-9229-FBF06AD6BE6A}" dt="2021-01-18T22:20:17.611" v="55"/>
          <ac:spMkLst>
            <pc:docMk/>
            <pc:sldMk cId="945007131" sldId="732"/>
            <ac:spMk id="98" creationId="{67B0245F-9A8C-4AF1-97DD-09EB230354A1}"/>
          </ac:spMkLst>
        </pc:spChg>
        <pc:spChg chg="add del mod">
          <ac:chgData name="Scott Taylor" userId="c6d01a01-ad6b-478e-836c-4e0f2e279c52" providerId="ADAL" clId="{1A737F9B-CBD5-4B31-9229-FBF06AD6BE6A}" dt="2021-01-18T22:20:17.611" v="55"/>
          <ac:spMkLst>
            <pc:docMk/>
            <pc:sldMk cId="945007131" sldId="732"/>
            <ac:spMk id="99" creationId="{8784C53F-C4A9-4D21-97D4-7944BC998C28}"/>
          </ac:spMkLst>
        </pc:spChg>
        <pc:spChg chg="add del mod">
          <ac:chgData name="Scott Taylor" userId="c6d01a01-ad6b-478e-836c-4e0f2e279c52" providerId="ADAL" clId="{1A737F9B-CBD5-4B31-9229-FBF06AD6BE6A}" dt="2021-01-18T22:20:17.611" v="55"/>
          <ac:spMkLst>
            <pc:docMk/>
            <pc:sldMk cId="945007131" sldId="732"/>
            <ac:spMk id="100" creationId="{5DCFD137-A42D-4015-A640-2C9002673FC8}"/>
          </ac:spMkLst>
        </pc:spChg>
        <pc:spChg chg="add del mod">
          <ac:chgData name="Scott Taylor" userId="c6d01a01-ad6b-478e-836c-4e0f2e279c52" providerId="ADAL" clId="{1A737F9B-CBD5-4B31-9229-FBF06AD6BE6A}" dt="2021-01-18T22:20:17.611" v="55"/>
          <ac:spMkLst>
            <pc:docMk/>
            <pc:sldMk cId="945007131" sldId="732"/>
            <ac:spMk id="101" creationId="{D1EDE4F1-31FF-4C66-BEFC-4951716294E8}"/>
          </ac:spMkLst>
        </pc:spChg>
        <pc:spChg chg="add del mod">
          <ac:chgData name="Scott Taylor" userId="c6d01a01-ad6b-478e-836c-4e0f2e279c52" providerId="ADAL" clId="{1A737F9B-CBD5-4B31-9229-FBF06AD6BE6A}" dt="2021-01-18T22:20:17.611" v="55"/>
          <ac:spMkLst>
            <pc:docMk/>
            <pc:sldMk cId="945007131" sldId="732"/>
            <ac:spMk id="102" creationId="{D9D2A37D-7572-4F2A-918D-3F09895FA7D9}"/>
          </ac:spMkLst>
        </pc:spChg>
        <pc:spChg chg="add del mod">
          <ac:chgData name="Scott Taylor" userId="c6d01a01-ad6b-478e-836c-4e0f2e279c52" providerId="ADAL" clId="{1A737F9B-CBD5-4B31-9229-FBF06AD6BE6A}" dt="2021-01-18T22:20:17.611" v="55"/>
          <ac:spMkLst>
            <pc:docMk/>
            <pc:sldMk cId="945007131" sldId="732"/>
            <ac:spMk id="103" creationId="{0B94DCBC-77F1-47EE-9D10-DC0B9DC1D97C}"/>
          </ac:spMkLst>
        </pc:spChg>
        <pc:spChg chg="add del mod">
          <ac:chgData name="Scott Taylor" userId="c6d01a01-ad6b-478e-836c-4e0f2e279c52" providerId="ADAL" clId="{1A737F9B-CBD5-4B31-9229-FBF06AD6BE6A}" dt="2021-01-18T22:20:17.611" v="55"/>
          <ac:spMkLst>
            <pc:docMk/>
            <pc:sldMk cId="945007131" sldId="732"/>
            <ac:spMk id="104" creationId="{FF4DCFB0-E835-4FF0-B26C-5ACFD23F7049}"/>
          </ac:spMkLst>
        </pc:spChg>
        <pc:spChg chg="add del mod">
          <ac:chgData name="Scott Taylor" userId="c6d01a01-ad6b-478e-836c-4e0f2e279c52" providerId="ADAL" clId="{1A737F9B-CBD5-4B31-9229-FBF06AD6BE6A}" dt="2021-01-18T22:20:17.611" v="55"/>
          <ac:spMkLst>
            <pc:docMk/>
            <pc:sldMk cId="945007131" sldId="732"/>
            <ac:spMk id="105" creationId="{613E1DD7-D9C2-4677-B1E4-814F0E6A53F8}"/>
          </ac:spMkLst>
        </pc:spChg>
        <pc:spChg chg="add del mod">
          <ac:chgData name="Scott Taylor" userId="c6d01a01-ad6b-478e-836c-4e0f2e279c52" providerId="ADAL" clId="{1A737F9B-CBD5-4B31-9229-FBF06AD6BE6A}" dt="2021-01-18T22:20:17.611" v="55"/>
          <ac:spMkLst>
            <pc:docMk/>
            <pc:sldMk cId="945007131" sldId="732"/>
            <ac:spMk id="106" creationId="{DA6465F4-8963-4FC6-9093-19602BBB700C}"/>
          </ac:spMkLst>
        </pc:spChg>
        <pc:spChg chg="add del mod">
          <ac:chgData name="Scott Taylor" userId="c6d01a01-ad6b-478e-836c-4e0f2e279c52" providerId="ADAL" clId="{1A737F9B-CBD5-4B31-9229-FBF06AD6BE6A}" dt="2021-01-18T22:20:17.611" v="55"/>
          <ac:spMkLst>
            <pc:docMk/>
            <pc:sldMk cId="945007131" sldId="732"/>
            <ac:spMk id="107" creationId="{D570476F-A4A7-4251-BDB8-FBC1E61017F8}"/>
          </ac:spMkLst>
        </pc:spChg>
        <pc:spChg chg="add del mod">
          <ac:chgData name="Scott Taylor" userId="c6d01a01-ad6b-478e-836c-4e0f2e279c52" providerId="ADAL" clId="{1A737F9B-CBD5-4B31-9229-FBF06AD6BE6A}" dt="2021-01-18T22:20:17.611" v="55"/>
          <ac:spMkLst>
            <pc:docMk/>
            <pc:sldMk cId="945007131" sldId="732"/>
            <ac:spMk id="108" creationId="{2B828FB1-CEA8-45C9-9B25-1A96DA091A9B}"/>
          </ac:spMkLst>
        </pc:spChg>
        <pc:spChg chg="add del mod">
          <ac:chgData name="Scott Taylor" userId="c6d01a01-ad6b-478e-836c-4e0f2e279c52" providerId="ADAL" clId="{1A737F9B-CBD5-4B31-9229-FBF06AD6BE6A}" dt="2021-01-18T22:20:17.611" v="55"/>
          <ac:spMkLst>
            <pc:docMk/>
            <pc:sldMk cId="945007131" sldId="732"/>
            <ac:spMk id="109" creationId="{4D67F0DA-696F-40DF-A1C2-5F5859D5AD6D}"/>
          </ac:spMkLst>
        </pc:spChg>
        <pc:spChg chg="add del mod">
          <ac:chgData name="Scott Taylor" userId="c6d01a01-ad6b-478e-836c-4e0f2e279c52" providerId="ADAL" clId="{1A737F9B-CBD5-4B31-9229-FBF06AD6BE6A}" dt="2021-01-18T22:20:17.611" v="55"/>
          <ac:spMkLst>
            <pc:docMk/>
            <pc:sldMk cId="945007131" sldId="732"/>
            <ac:spMk id="110" creationId="{56EC49CD-3C77-4860-A9ED-1D5F06204407}"/>
          </ac:spMkLst>
        </pc:spChg>
        <pc:spChg chg="add del mod">
          <ac:chgData name="Scott Taylor" userId="c6d01a01-ad6b-478e-836c-4e0f2e279c52" providerId="ADAL" clId="{1A737F9B-CBD5-4B31-9229-FBF06AD6BE6A}" dt="2021-01-18T22:20:17.611" v="55"/>
          <ac:spMkLst>
            <pc:docMk/>
            <pc:sldMk cId="945007131" sldId="732"/>
            <ac:spMk id="111" creationId="{38470781-7400-4134-A754-C2AC2F3E9A01}"/>
          </ac:spMkLst>
        </pc:spChg>
        <pc:spChg chg="add del mod">
          <ac:chgData name="Scott Taylor" userId="c6d01a01-ad6b-478e-836c-4e0f2e279c52" providerId="ADAL" clId="{1A737F9B-CBD5-4B31-9229-FBF06AD6BE6A}" dt="2021-01-18T22:20:17.611" v="55"/>
          <ac:spMkLst>
            <pc:docMk/>
            <pc:sldMk cId="945007131" sldId="732"/>
            <ac:spMk id="112" creationId="{3D67D294-F55D-472E-B43B-3B5C545E68C9}"/>
          </ac:spMkLst>
        </pc:spChg>
        <pc:spChg chg="add del mod">
          <ac:chgData name="Scott Taylor" userId="c6d01a01-ad6b-478e-836c-4e0f2e279c52" providerId="ADAL" clId="{1A737F9B-CBD5-4B31-9229-FBF06AD6BE6A}" dt="2021-01-18T22:20:17.611" v="55"/>
          <ac:spMkLst>
            <pc:docMk/>
            <pc:sldMk cId="945007131" sldId="732"/>
            <ac:spMk id="113" creationId="{5898919D-CCD3-4A80-838B-A6D75E19D662}"/>
          </ac:spMkLst>
        </pc:spChg>
        <pc:spChg chg="add del mod">
          <ac:chgData name="Scott Taylor" userId="c6d01a01-ad6b-478e-836c-4e0f2e279c52" providerId="ADAL" clId="{1A737F9B-CBD5-4B31-9229-FBF06AD6BE6A}" dt="2021-01-18T22:20:17.611" v="55"/>
          <ac:spMkLst>
            <pc:docMk/>
            <pc:sldMk cId="945007131" sldId="732"/>
            <ac:spMk id="114" creationId="{1715D8FC-0713-434E-A457-F64F2993171D}"/>
          </ac:spMkLst>
        </pc:spChg>
        <pc:spChg chg="add del mod">
          <ac:chgData name="Scott Taylor" userId="c6d01a01-ad6b-478e-836c-4e0f2e279c52" providerId="ADAL" clId="{1A737F9B-CBD5-4B31-9229-FBF06AD6BE6A}" dt="2021-01-18T22:20:17.611" v="55"/>
          <ac:spMkLst>
            <pc:docMk/>
            <pc:sldMk cId="945007131" sldId="732"/>
            <ac:spMk id="115" creationId="{E9718ADC-E441-4507-A0AE-CCA83AD77B76}"/>
          </ac:spMkLst>
        </pc:spChg>
        <pc:spChg chg="add del mod">
          <ac:chgData name="Scott Taylor" userId="c6d01a01-ad6b-478e-836c-4e0f2e279c52" providerId="ADAL" clId="{1A737F9B-CBD5-4B31-9229-FBF06AD6BE6A}" dt="2021-01-18T22:20:17.611" v="55"/>
          <ac:spMkLst>
            <pc:docMk/>
            <pc:sldMk cId="945007131" sldId="732"/>
            <ac:spMk id="116" creationId="{597A7A62-0007-4C76-829B-536BB7F3ADA9}"/>
          </ac:spMkLst>
        </pc:spChg>
        <pc:spChg chg="add del mod">
          <ac:chgData name="Scott Taylor" userId="c6d01a01-ad6b-478e-836c-4e0f2e279c52" providerId="ADAL" clId="{1A737F9B-CBD5-4B31-9229-FBF06AD6BE6A}" dt="2021-01-18T22:20:17.611" v="55"/>
          <ac:spMkLst>
            <pc:docMk/>
            <pc:sldMk cId="945007131" sldId="732"/>
            <ac:spMk id="117" creationId="{DA504127-08FB-4571-BBB8-A8426FBBE0CB}"/>
          </ac:spMkLst>
        </pc:spChg>
        <pc:spChg chg="add del mod">
          <ac:chgData name="Scott Taylor" userId="c6d01a01-ad6b-478e-836c-4e0f2e279c52" providerId="ADAL" clId="{1A737F9B-CBD5-4B31-9229-FBF06AD6BE6A}" dt="2021-01-18T22:20:17.611" v="55"/>
          <ac:spMkLst>
            <pc:docMk/>
            <pc:sldMk cId="945007131" sldId="732"/>
            <ac:spMk id="118" creationId="{739C0EBB-17DC-4FF3-A1C7-19FC4730047B}"/>
          </ac:spMkLst>
        </pc:spChg>
        <pc:spChg chg="add del mod">
          <ac:chgData name="Scott Taylor" userId="c6d01a01-ad6b-478e-836c-4e0f2e279c52" providerId="ADAL" clId="{1A737F9B-CBD5-4B31-9229-FBF06AD6BE6A}" dt="2021-01-18T22:20:17.611" v="55"/>
          <ac:spMkLst>
            <pc:docMk/>
            <pc:sldMk cId="945007131" sldId="732"/>
            <ac:spMk id="119" creationId="{ACF84C63-739A-4DD4-B527-1488B7EB9D64}"/>
          </ac:spMkLst>
        </pc:spChg>
        <pc:spChg chg="add mod">
          <ac:chgData name="Scott Taylor" userId="c6d01a01-ad6b-478e-836c-4e0f2e279c52" providerId="ADAL" clId="{1A737F9B-CBD5-4B31-9229-FBF06AD6BE6A}" dt="2021-01-18T22:24:09.625" v="158" actId="1036"/>
          <ac:spMkLst>
            <pc:docMk/>
            <pc:sldMk cId="945007131" sldId="732"/>
            <ac:spMk id="120" creationId="{29AB32C1-31AB-420A-9E35-A6AC1669CC61}"/>
          </ac:spMkLst>
        </pc:spChg>
      </pc:sldChg>
      <pc:sldChg chg="modSp add mod">
        <pc:chgData name="Scott Taylor" userId="c6d01a01-ad6b-478e-836c-4e0f2e279c52" providerId="ADAL" clId="{1A737F9B-CBD5-4B31-9229-FBF06AD6BE6A}" dt="2021-01-18T22:50:34.985" v="1861" actId="1076"/>
        <pc:sldMkLst>
          <pc:docMk/>
          <pc:sldMk cId="2096398016" sldId="733"/>
        </pc:sldMkLst>
        <pc:spChg chg="mod">
          <ac:chgData name="Scott Taylor" userId="c6d01a01-ad6b-478e-836c-4e0f2e279c52" providerId="ADAL" clId="{1A737F9B-CBD5-4B31-9229-FBF06AD6BE6A}" dt="2021-01-18T22:50:34.985" v="1861" actId="1076"/>
          <ac:spMkLst>
            <pc:docMk/>
            <pc:sldMk cId="2096398016" sldId="733"/>
            <ac:spMk id="7" creationId="{37CE2418-D6B1-41F5-8E8B-235BDEA8156A}"/>
          </ac:spMkLst>
        </pc:spChg>
      </pc:sldChg>
      <pc:sldChg chg="modSp new mod">
        <pc:chgData name="Scott Taylor" userId="c6d01a01-ad6b-478e-836c-4e0f2e279c52" providerId="ADAL" clId="{1A737F9B-CBD5-4B31-9229-FBF06AD6BE6A}" dt="2021-01-18T22:28:03.283" v="742" actId="5793"/>
        <pc:sldMkLst>
          <pc:docMk/>
          <pc:sldMk cId="551476649" sldId="734"/>
        </pc:sldMkLst>
        <pc:spChg chg="mod">
          <ac:chgData name="Scott Taylor" userId="c6d01a01-ad6b-478e-836c-4e0f2e279c52" providerId="ADAL" clId="{1A737F9B-CBD5-4B31-9229-FBF06AD6BE6A}" dt="2021-01-18T22:25:45.533" v="203" actId="20577"/>
          <ac:spMkLst>
            <pc:docMk/>
            <pc:sldMk cId="551476649" sldId="734"/>
            <ac:spMk id="2" creationId="{1BCFD70D-50A1-4745-9D28-08CD9CF5E3D5}"/>
          </ac:spMkLst>
        </pc:spChg>
        <pc:spChg chg="mod">
          <ac:chgData name="Scott Taylor" userId="c6d01a01-ad6b-478e-836c-4e0f2e279c52" providerId="ADAL" clId="{1A737F9B-CBD5-4B31-9229-FBF06AD6BE6A}" dt="2021-01-18T22:28:03.283" v="742" actId="5793"/>
          <ac:spMkLst>
            <pc:docMk/>
            <pc:sldMk cId="551476649" sldId="734"/>
            <ac:spMk id="3" creationId="{22624D1E-EE21-4587-AE37-C1E8BB5E0F16}"/>
          </ac:spMkLst>
        </pc:spChg>
      </pc:sldChg>
      <pc:sldChg chg="addSp delSp modSp new mod">
        <pc:chgData name="Scott Taylor" userId="c6d01a01-ad6b-478e-836c-4e0f2e279c52" providerId="ADAL" clId="{1A737F9B-CBD5-4B31-9229-FBF06AD6BE6A}" dt="2021-01-18T22:44:47.578" v="1062" actId="208"/>
        <pc:sldMkLst>
          <pc:docMk/>
          <pc:sldMk cId="201237052" sldId="735"/>
        </pc:sldMkLst>
        <pc:spChg chg="mod">
          <ac:chgData name="Scott Taylor" userId="c6d01a01-ad6b-478e-836c-4e0f2e279c52" providerId="ADAL" clId="{1A737F9B-CBD5-4B31-9229-FBF06AD6BE6A}" dt="2021-01-18T22:28:18.801" v="777" actId="20577"/>
          <ac:spMkLst>
            <pc:docMk/>
            <pc:sldMk cId="201237052" sldId="735"/>
            <ac:spMk id="2" creationId="{623D89F3-2D29-48A1-9122-6293E7103251}"/>
          </ac:spMkLst>
        </pc:spChg>
        <pc:spChg chg="del">
          <ac:chgData name="Scott Taylor" userId="c6d01a01-ad6b-478e-836c-4e0f2e279c52" providerId="ADAL" clId="{1A737F9B-CBD5-4B31-9229-FBF06AD6BE6A}" dt="2021-01-18T22:28:22.418" v="778" actId="478"/>
          <ac:spMkLst>
            <pc:docMk/>
            <pc:sldMk cId="201237052" sldId="735"/>
            <ac:spMk id="3" creationId="{6DF4944E-F659-4E1E-9160-0E450BAAE338}"/>
          </ac:spMkLst>
        </pc:spChg>
        <pc:spChg chg="mod">
          <ac:chgData name="Scott Taylor" userId="c6d01a01-ad6b-478e-836c-4e0f2e279c52" providerId="ADAL" clId="{1A737F9B-CBD5-4B31-9229-FBF06AD6BE6A}" dt="2021-01-18T22:41:21.400" v="1039" actId="1035"/>
          <ac:spMkLst>
            <pc:docMk/>
            <pc:sldMk cId="201237052" sldId="735"/>
            <ac:spMk id="4" creationId="{DF26A217-E703-4B59-A704-DCFC4118516F}"/>
          </ac:spMkLst>
        </pc:spChg>
        <pc:spChg chg="add mod">
          <ac:chgData name="Scott Taylor" userId="c6d01a01-ad6b-478e-836c-4e0f2e279c52" providerId="ADAL" clId="{1A737F9B-CBD5-4B31-9229-FBF06AD6BE6A}" dt="2021-01-18T22:41:28.035" v="1046" actId="1036"/>
          <ac:spMkLst>
            <pc:docMk/>
            <pc:sldMk cId="201237052" sldId="735"/>
            <ac:spMk id="5" creationId="{0DFE7358-C30E-415D-9B65-910589CC8F43}"/>
          </ac:spMkLst>
        </pc:spChg>
        <pc:spChg chg="add mod">
          <ac:chgData name="Scott Taylor" userId="c6d01a01-ad6b-478e-836c-4e0f2e279c52" providerId="ADAL" clId="{1A737F9B-CBD5-4B31-9229-FBF06AD6BE6A}" dt="2021-01-18T22:41:28.035" v="1046" actId="1036"/>
          <ac:spMkLst>
            <pc:docMk/>
            <pc:sldMk cId="201237052" sldId="735"/>
            <ac:spMk id="6" creationId="{0B23F9E1-0759-445D-86A8-25485931E5AA}"/>
          </ac:spMkLst>
        </pc:spChg>
        <pc:spChg chg="add mod">
          <ac:chgData name="Scott Taylor" userId="c6d01a01-ad6b-478e-836c-4e0f2e279c52" providerId="ADAL" clId="{1A737F9B-CBD5-4B31-9229-FBF06AD6BE6A}" dt="2021-01-18T22:41:28.035" v="1046" actId="1036"/>
          <ac:spMkLst>
            <pc:docMk/>
            <pc:sldMk cId="201237052" sldId="735"/>
            <ac:spMk id="7" creationId="{4FD3BFAA-07CC-4CB6-94EF-07D5B4E2BD57}"/>
          </ac:spMkLst>
        </pc:spChg>
        <pc:spChg chg="add mod">
          <ac:chgData name="Scott Taylor" userId="c6d01a01-ad6b-478e-836c-4e0f2e279c52" providerId="ADAL" clId="{1A737F9B-CBD5-4B31-9229-FBF06AD6BE6A}" dt="2021-01-18T22:41:28.035" v="1046" actId="1036"/>
          <ac:spMkLst>
            <pc:docMk/>
            <pc:sldMk cId="201237052" sldId="735"/>
            <ac:spMk id="8" creationId="{57E78E92-28DF-490F-BDD2-BA992F2DCDB0}"/>
          </ac:spMkLst>
        </pc:spChg>
        <pc:spChg chg="add mod">
          <ac:chgData name="Scott Taylor" userId="c6d01a01-ad6b-478e-836c-4e0f2e279c52" providerId="ADAL" clId="{1A737F9B-CBD5-4B31-9229-FBF06AD6BE6A}" dt="2021-01-18T22:41:28.035" v="1046" actId="1036"/>
          <ac:spMkLst>
            <pc:docMk/>
            <pc:sldMk cId="201237052" sldId="735"/>
            <ac:spMk id="9" creationId="{3EEC3A06-AEAA-4CAD-8745-0E05BC7650A6}"/>
          </ac:spMkLst>
        </pc:spChg>
        <pc:spChg chg="add del">
          <ac:chgData name="Scott Taylor" userId="c6d01a01-ad6b-478e-836c-4e0f2e279c52" providerId="ADAL" clId="{1A737F9B-CBD5-4B31-9229-FBF06AD6BE6A}" dt="2021-01-18T22:31:25.684" v="880" actId="11529"/>
          <ac:spMkLst>
            <pc:docMk/>
            <pc:sldMk cId="201237052" sldId="735"/>
            <ac:spMk id="10" creationId="{573F635A-B03E-4CD9-8424-1A02D6434971}"/>
          </ac:spMkLst>
        </pc:spChg>
        <pc:spChg chg="add mod">
          <ac:chgData name="Scott Taylor" userId="c6d01a01-ad6b-478e-836c-4e0f2e279c52" providerId="ADAL" clId="{1A737F9B-CBD5-4B31-9229-FBF06AD6BE6A}" dt="2021-01-18T22:41:28.035" v="1046" actId="1036"/>
          <ac:spMkLst>
            <pc:docMk/>
            <pc:sldMk cId="201237052" sldId="735"/>
            <ac:spMk id="11" creationId="{BD7EDA64-BA76-4686-8BFE-90F6D59829A4}"/>
          </ac:spMkLst>
        </pc:spChg>
        <pc:spChg chg="add mod">
          <ac:chgData name="Scott Taylor" userId="c6d01a01-ad6b-478e-836c-4e0f2e279c52" providerId="ADAL" clId="{1A737F9B-CBD5-4B31-9229-FBF06AD6BE6A}" dt="2021-01-18T22:41:28.035" v="1046" actId="1036"/>
          <ac:spMkLst>
            <pc:docMk/>
            <pc:sldMk cId="201237052" sldId="735"/>
            <ac:spMk id="12" creationId="{DCA8CDDA-B9AB-41E4-B55C-08E931A8C7CF}"/>
          </ac:spMkLst>
        </pc:spChg>
        <pc:spChg chg="add mod">
          <ac:chgData name="Scott Taylor" userId="c6d01a01-ad6b-478e-836c-4e0f2e279c52" providerId="ADAL" clId="{1A737F9B-CBD5-4B31-9229-FBF06AD6BE6A}" dt="2021-01-18T22:44:47.578" v="1062" actId="208"/>
          <ac:spMkLst>
            <pc:docMk/>
            <pc:sldMk cId="201237052" sldId="735"/>
            <ac:spMk id="13" creationId="{C3B3F898-B7F4-4DFF-B2C0-712664812C04}"/>
          </ac:spMkLst>
        </pc:spChg>
        <pc:spChg chg="add mod">
          <ac:chgData name="Scott Taylor" userId="c6d01a01-ad6b-478e-836c-4e0f2e279c52" providerId="ADAL" clId="{1A737F9B-CBD5-4B31-9229-FBF06AD6BE6A}" dt="2021-01-18T22:41:56.383" v="1049" actId="14100"/>
          <ac:spMkLst>
            <pc:docMk/>
            <pc:sldMk cId="201237052" sldId="735"/>
            <ac:spMk id="14" creationId="{F2655862-27C3-423C-9408-1BA02E55AF8F}"/>
          </ac:spMkLst>
        </pc:spChg>
        <pc:spChg chg="add mod">
          <ac:chgData name="Scott Taylor" userId="c6d01a01-ad6b-478e-836c-4e0f2e279c52" providerId="ADAL" clId="{1A737F9B-CBD5-4B31-9229-FBF06AD6BE6A}" dt="2021-01-18T22:41:28.035" v="1046" actId="1036"/>
          <ac:spMkLst>
            <pc:docMk/>
            <pc:sldMk cId="201237052" sldId="735"/>
            <ac:spMk id="15" creationId="{7AFEF885-6F4B-4E94-8329-A9E2795286EA}"/>
          </ac:spMkLst>
        </pc:spChg>
        <pc:spChg chg="add mod">
          <ac:chgData name="Scott Taylor" userId="c6d01a01-ad6b-478e-836c-4e0f2e279c52" providerId="ADAL" clId="{1A737F9B-CBD5-4B31-9229-FBF06AD6BE6A}" dt="2021-01-18T22:42:00.866" v="1050" actId="1076"/>
          <ac:spMkLst>
            <pc:docMk/>
            <pc:sldMk cId="201237052" sldId="735"/>
            <ac:spMk id="16" creationId="{BD19D9FF-C321-4068-8363-3D7E34CD6CAC}"/>
          </ac:spMkLst>
        </pc:spChg>
        <pc:spChg chg="add mod">
          <ac:chgData name="Scott Taylor" userId="c6d01a01-ad6b-478e-836c-4e0f2e279c52" providerId="ADAL" clId="{1A737F9B-CBD5-4B31-9229-FBF06AD6BE6A}" dt="2021-01-18T22:44:10.168" v="1061" actId="207"/>
          <ac:spMkLst>
            <pc:docMk/>
            <pc:sldMk cId="201237052" sldId="735"/>
            <ac:spMk id="17" creationId="{81B09DB6-DF0B-4A02-90CE-3CFCC63E61CB}"/>
          </ac:spMkLst>
        </pc:spChg>
        <pc:spChg chg="add mod">
          <ac:chgData name="Scott Taylor" userId="c6d01a01-ad6b-478e-836c-4e0f2e279c52" providerId="ADAL" clId="{1A737F9B-CBD5-4B31-9229-FBF06AD6BE6A}" dt="2021-01-18T22:44:10.168" v="1061" actId="207"/>
          <ac:spMkLst>
            <pc:docMk/>
            <pc:sldMk cId="201237052" sldId="735"/>
            <ac:spMk id="18" creationId="{021E4FB0-8576-4FB6-B166-3378E35F1593}"/>
          </ac:spMkLst>
        </pc:spChg>
        <pc:spChg chg="add mod">
          <ac:chgData name="Scott Taylor" userId="c6d01a01-ad6b-478e-836c-4e0f2e279c52" providerId="ADAL" clId="{1A737F9B-CBD5-4B31-9229-FBF06AD6BE6A}" dt="2021-01-18T22:44:10.168" v="1061" actId="207"/>
          <ac:spMkLst>
            <pc:docMk/>
            <pc:sldMk cId="201237052" sldId="735"/>
            <ac:spMk id="19" creationId="{DFCF48FF-A40C-4C72-805F-401E20B04311}"/>
          </ac:spMkLst>
        </pc:spChg>
        <pc:spChg chg="add mod">
          <ac:chgData name="Scott Taylor" userId="c6d01a01-ad6b-478e-836c-4e0f2e279c52" providerId="ADAL" clId="{1A737F9B-CBD5-4B31-9229-FBF06AD6BE6A}" dt="2021-01-18T22:44:10.168" v="1061" actId="207"/>
          <ac:spMkLst>
            <pc:docMk/>
            <pc:sldMk cId="201237052" sldId="735"/>
            <ac:spMk id="20" creationId="{437FE50A-2FA9-4E2E-8157-CB55E8FB38F5}"/>
          </ac:spMkLst>
        </pc:spChg>
        <pc:spChg chg="add mod">
          <ac:chgData name="Scott Taylor" userId="c6d01a01-ad6b-478e-836c-4e0f2e279c52" providerId="ADAL" clId="{1A737F9B-CBD5-4B31-9229-FBF06AD6BE6A}" dt="2021-01-18T22:44:10.168" v="1061" actId="207"/>
          <ac:spMkLst>
            <pc:docMk/>
            <pc:sldMk cId="201237052" sldId="735"/>
            <ac:spMk id="21" creationId="{00B9CE5D-A345-44E7-A02C-EC994F9921F5}"/>
          </ac:spMkLst>
        </pc:spChg>
        <pc:spChg chg="add mod">
          <ac:chgData name="Scott Taylor" userId="c6d01a01-ad6b-478e-836c-4e0f2e279c52" providerId="ADAL" clId="{1A737F9B-CBD5-4B31-9229-FBF06AD6BE6A}" dt="2021-01-18T22:44:10.168" v="1061" actId="207"/>
          <ac:spMkLst>
            <pc:docMk/>
            <pc:sldMk cId="201237052" sldId="735"/>
            <ac:spMk id="22" creationId="{DFD9AC28-18B0-45BD-8A79-34481D9233FF}"/>
          </ac:spMkLst>
        </pc:spChg>
        <pc:spChg chg="add mod">
          <ac:chgData name="Scott Taylor" userId="c6d01a01-ad6b-478e-836c-4e0f2e279c52" providerId="ADAL" clId="{1A737F9B-CBD5-4B31-9229-FBF06AD6BE6A}" dt="2021-01-18T22:44:10.168" v="1061" actId="207"/>
          <ac:spMkLst>
            <pc:docMk/>
            <pc:sldMk cId="201237052" sldId="735"/>
            <ac:spMk id="23" creationId="{F3CB0D15-291A-49C7-B104-338D0A2BF5BE}"/>
          </ac:spMkLst>
        </pc:spChg>
        <pc:spChg chg="add del">
          <ac:chgData name="Scott Taylor" userId="c6d01a01-ad6b-478e-836c-4e0f2e279c52" providerId="ADAL" clId="{1A737F9B-CBD5-4B31-9229-FBF06AD6BE6A}" dt="2021-01-18T22:40:50.184" v="1027" actId="478"/>
          <ac:spMkLst>
            <pc:docMk/>
            <pc:sldMk cId="201237052" sldId="735"/>
            <ac:spMk id="24" creationId="{EB050CAA-CFE1-4315-95F5-068BA6D1E09E}"/>
          </ac:spMkLst>
        </pc:spChg>
        <pc:spChg chg="add del">
          <ac:chgData name="Scott Taylor" userId="c6d01a01-ad6b-478e-836c-4e0f2e279c52" providerId="ADAL" clId="{1A737F9B-CBD5-4B31-9229-FBF06AD6BE6A}" dt="2021-01-18T22:39:01.573" v="1009" actId="11529"/>
          <ac:spMkLst>
            <pc:docMk/>
            <pc:sldMk cId="201237052" sldId="735"/>
            <ac:spMk id="25" creationId="{F7809155-B1FA-4E74-9E2F-4BA54EB0104F}"/>
          </ac:spMkLst>
        </pc:spChg>
        <pc:spChg chg="add del mod">
          <ac:chgData name="Scott Taylor" userId="c6d01a01-ad6b-478e-836c-4e0f2e279c52" providerId="ADAL" clId="{1A737F9B-CBD5-4B31-9229-FBF06AD6BE6A}" dt="2021-01-18T22:39:36.588" v="1014" actId="478"/>
          <ac:spMkLst>
            <pc:docMk/>
            <pc:sldMk cId="201237052" sldId="735"/>
            <ac:spMk id="26" creationId="{0C24254A-77AC-41C5-8E90-D3491A9E8C1A}"/>
          </ac:spMkLst>
        </pc:spChg>
        <pc:spChg chg="add del mod">
          <ac:chgData name="Scott Taylor" userId="c6d01a01-ad6b-478e-836c-4e0f2e279c52" providerId="ADAL" clId="{1A737F9B-CBD5-4B31-9229-FBF06AD6BE6A}" dt="2021-01-18T22:41:42.447" v="1047" actId="478"/>
          <ac:spMkLst>
            <pc:docMk/>
            <pc:sldMk cId="201237052" sldId="735"/>
            <ac:spMk id="27" creationId="{379F5866-3DB4-46C7-B112-A5D5B401E33F}"/>
          </ac:spMkLst>
        </pc:spChg>
        <pc:spChg chg="add del mod">
          <ac:chgData name="Scott Taylor" userId="c6d01a01-ad6b-478e-836c-4e0f2e279c52" providerId="ADAL" clId="{1A737F9B-CBD5-4B31-9229-FBF06AD6BE6A}" dt="2021-01-18T22:43:03.141" v="1056" actId="478"/>
          <ac:spMkLst>
            <pc:docMk/>
            <pc:sldMk cId="201237052" sldId="735"/>
            <ac:spMk id="28" creationId="{27CEAFF8-0832-49CC-83C9-C3DCDAAF339B}"/>
          </ac:spMkLst>
        </pc:spChg>
        <pc:spChg chg="add mod">
          <ac:chgData name="Scott Taylor" userId="c6d01a01-ad6b-478e-836c-4e0f2e279c52" providerId="ADAL" clId="{1A737F9B-CBD5-4B31-9229-FBF06AD6BE6A}" dt="2021-01-18T22:42:06.040" v="1051" actId="1076"/>
          <ac:spMkLst>
            <pc:docMk/>
            <pc:sldMk cId="201237052" sldId="735"/>
            <ac:spMk id="29" creationId="{CF463B05-2258-4C0B-8CC4-2A458CFB6396}"/>
          </ac:spMkLst>
        </pc:spChg>
        <pc:spChg chg="add mod">
          <ac:chgData name="Scott Taylor" userId="c6d01a01-ad6b-478e-836c-4e0f2e279c52" providerId="ADAL" clId="{1A737F9B-CBD5-4B31-9229-FBF06AD6BE6A}" dt="2021-01-18T22:44:10.168" v="1061" actId="207"/>
          <ac:spMkLst>
            <pc:docMk/>
            <pc:sldMk cId="201237052" sldId="735"/>
            <ac:spMk id="30" creationId="{CC923355-8D4C-419B-9306-8E01067B8965}"/>
          </ac:spMkLst>
        </pc:spChg>
        <pc:spChg chg="add mod">
          <ac:chgData name="Scott Taylor" userId="c6d01a01-ad6b-478e-836c-4e0f2e279c52" providerId="ADAL" clId="{1A737F9B-CBD5-4B31-9229-FBF06AD6BE6A}" dt="2021-01-18T22:44:10.168" v="1061" actId="207"/>
          <ac:spMkLst>
            <pc:docMk/>
            <pc:sldMk cId="201237052" sldId="735"/>
            <ac:spMk id="31" creationId="{1D7FB0A2-133F-4F20-93DA-FA1A67F0AF5D}"/>
          </ac:spMkLst>
        </pc:spChg>
        <pc:spChg chg="add mod">
          <ac:chgData name="Scott Taylor" userId="c6d01a01-ad6b-478e-836c-4e0f2e279c52" providerId="ADAL" clId="{1A737F9B-CBD5-4B31-9229-FBF06AD6BE6A}" dt="2021-01-18T22:43:13.940" v="1058" actId="1076"/>
          <ac:spMkLst>
            <pc:docMk/>
            <pc:sldMk cId="201237052" sldId="735"/>
            <ac:spMk id="32" creationId="{7AD97FDE-DBE1-483C-95E4-02673357B2B7}"/>
          </ac:spMkLst>
        </pc:spChg>
        <pc:spChg chg="add mod">
          <ac:chgData name="Scott Taylor" userId="c6d01a01-ad6b-478e-836c-4e0f2e279c52" providerId="ADAL" clId="{1A737F9B-CBD5-4B31-9229-FBF06AD6BE6A}" dt="2021-01-18T22:44:10.168" v="1061" actId="207"/>
          <ac:spMkLst>
            <pc:docMk/>
            <pc:sldMk cId="201237052" sldId="735"/>
            <ac:spMk id="33" creationId="{0C5494EE-3455-4EC0-BE1B-8F479765B376}"/>
          </ac:spMkLst>
        </pc:spChg>
        <pc:spChg chg="add mod">
          <ac:chgData name="Scott Taylor" userId="c6d01a01-ad6b-478e-836c-4e0f2e279c52" providerId="ADAL" clId="{1A737F9B-CBD5-4B31-9229-FBF06AD6BE6A}" dt="2021-01-18T22:44:10.168" v="1061" actId="207"/>
          <ac:spMkLst>
            <pc:docMk/>
            <pc:sldMk cId="201237052" sldId="735"/>
            <ac:spMk id="34" creationId="{28DD8700-9FD2-4F7D-9A1A-21ABA56FA66B}"/>
          </ac:spMkLst>
        </pc:spChg>
      </pc:sldChg>
      <pc:sldChg chg="modSp new mod">
        <pc:chgData name="Scott Taylor" userId="c6d01a01-ad6b-478e-836c-4e0f2e279c52" providerId="ADAL" clId="{1A737F9B-CBD5-4B31-9229-FBF06AD6BE6A}" dt="2021-01-18T22:47:35.328" v="1342" actId="5793"/>
        <pc:sldMkLst>
          <pc:docMk/>
          <pc:sldMk cId="1566948432" sldId="736"/>
        </pc:sldMkLst>
        <pc:spChg chg="mod">
          <ac:chgData name="Scott Taylor" userId="c6d01a01-ad6b-478e-836c-4e0f2e279c52" providerId="ADAL" clId="{1A737F9B-CBD5-4B31-9229-FBF06AD6BE6A}" dt="2021-01-18T22:46:33.767" v="1091" actId="20577"/>
          <ac:spMkLst>
            <pc:docMk/>
            <pc:sldMk cId="1566948432" sldId="736"/>
            <ac:spMk id="2" creationId="{7CAC0ABD-A747-4260-9AC0-78372931AF73}"/>
          </ac:spMkLst>
        </pc:spChg>
        <pc:spChg chg="mod">
          <ac:chgData name="Scott Taylor" userId="c6d01a01-ad6b-478e-836c-4e0f2e279c52" providerId="ADAL" clId="{1A737F9B-CBD5-4B31-9229-FBF06AD6BE6A}" dt="2021-01-18T22:47:35.328" v="1342" actId="5793"/>
          <ac:spMkLst>
            <pc:docMk/>
            <pc:sldMk cId="1566948432" sldId="736"/>
            <ac:spMk id="3" creationId="{E5ABF84C-412D-4824-9E6D-B9F6AF6BFE96}"/>
          </ac:spMkLst>
        </pc:spChg>
      </pc:sldChg>
      <pc:sldChg chg="modSp new mod">
        <pc:chgData name="Scott Taylor" userId="c6d01a01-ad6b-478e-836c-4e0f2e279c52" providerId="ADAL" clId="{1A737F9B-CBD5-4B31-9229-FBF06AD6BE6A}" dt="2021-01-19T01:25:36.423" v="2130" actId="1076"/>
        <pc:sldMkLst>
          <pc:docMk/>
          <pc:sldMk cId="1172031119" sldId="737"/>
        </pc:sldMkLst>
        <pc:spChg chg="mod">
          <ac:chgData name="Scott Taylor" userId="c6d01a01-ad6b-478e-836c-4e0f2e279c52" providerId="ADAL" clId="{1A737F9B-CBD5-4B31-9229-FBF06AD6BE6A}" dt="2021-01-18T22:48:06.225" v="1362" actId="20577"/>
          <ac:spMkLst>
            <pc:docMk/>
            <pc:sldMk cId="1172031119" sldId="737"/>
            <ac:spMk id="2" creationId="{24CFE026-87D1-4EB8-95E5-0254C07EE8BC}"/>
          </ac:spMkLst>
        </pc:spChg>
        <pc:spChg chg="mod">
          <ac:chgData name="Scott Taylor" userId="c6d01a01-ad6b-478e-836c-4e0f2e279c52" providerId="ADAL" clId="{1A737F9B-CBD5-4B31-9229-FBF06AD6BE6A}" dt="2021-01-19T01:25:36.423" v="2130" actId="1076"/>
          <ac:spMkLst>
            <pc:docMk/>
            <pc:sldMk cId="1172031119" sldId="737"/>
            <ac:spMk id="3" creationId="{EDD6F8CF-D673-4E51-8918-ED6DA93C1AEB}"/>
          </ac:spMkLst>
        </pc:spChg>
      </pc:sldChg>
      <pc:sldChg chg="modSp new mod">
        <pc:chgData name="Scott Taylor" userId="c6d01a01-ad6b-478e-836c-4e0f2e279c52" providerId="ADAL" clId="{1A737F9B-CBD5-4B31-9229-FBF06AD6BE6A}" dt="2021-01-19T01:49:28.063" v="4914" actId="20577"/>
        <pc:sldMkLst>
          <pc:docMk/>
          <pc:sldMk cId="2753413421" sldId="738"/>
        </pc:sldMkLst>
        <pc:spChg chg="mod">
          <ac:chgData name="Scott Taylor" userId="c6d01a01-ad6b-478e-836c-4e0f2e279c52" providerId="ADAL" clId="{1A737F9B-CBD5-4B31-9229-FBF06AD6BE6A}" dt="2021-01-18T22:51:27.344" v="1881" actId="20577"/>
          <ac:spMkLst>
            <pc:docMk/>
            <pc:sldMk cId="2753413421" sldId="738"/>
            <ac:spMk id="2" creationId="{99E5CA60-C613-4FBC-A149-49E37E8395C0}"/>
          </ac:spMkLst>
        </pc:spChg>
        <pc:spChg chg="mod">
          <ac:chgData name="Scott Taylor" userId="c6d01a01-ad6b-478e-836c-4e0f2e279c52" providerId="ADAL" clId="{1A737F9B-CBD5-4B31-9229-FBF06AD6BE6A}" dt="2021-01-19T01:49:28.063" v="4914" actId="20577"/>
          <ac:spMkLst>
            <pc:docMk/>
            <pc:sldMk cId="2753413421" sldId="738"/>
            <ac:spMk id="3" creationId="{F9AAF3BD-D30B-4663-B765-8BBC0537C37A}"/>
          </ac:spMkLst>
        </pc:spChg>
      </pc:sldChg>
      <pc:sldChg chg="modSp new mod">
        <pc:chgData name="Scott Taylor" userId="c6d01a01-ad6b-478e-836c-4e0f2e279c52" providerId="ADAL" clId="{1A737F9B-CBD5-4B31-9229-FBF06AD6BE6A}" dt="2021-01-19T01:35:49.750" v="2913" actId="20577"/>
        <pc:sldMkLst>
          <pc:docMk/>
          <pc:sldMk cId="3611694631" sldId="739"/>
        </pc:sldMkLst>
        <pc:spChg chg="mod">
          <ac:chgData name="Scott Taylor" userId="c6d01a01-ad6b-478e-836c-4e0f2e279c52" providerId="ADAL" clId="{1A737F9B-CBD5-4B31-9229-FBF06AD6BE6A}" dt="2021-01-19T01:25:48.825" v="2146" actId="20577"/>
          <ac:spMkLst>
            <pc:docMk/>
            <pc:sldMk cId="3611694631" sldId="739"/>
            <ac:spMk id="2" creationId="{B9171A47-47FC-4C08-B576-533D62B8C8B9}"/>
          </ac:spMkLst>
        </pc:spChg>
        <pc:spChg chg="mod">
          <ac:chgData name="Scott Taylor" userId="c6d01a01-ad6b-478e-836c-4e0f2e279c52" providerId="ADAL" clId="{1A737F9B-CBD5-4B31-9229-FBF06AD6BE6A}" dt="2021-01-19T01:35:49.750" v="2913" actId="20577"/>
          <ac:spMkLst>
            <pc:docMk/>
            <pc:sldMk cId="3611694631" sldId="739"/>
            <ac:spMk id="3" creationId="{9892F6F3-6D1C-4E14-900E-06E765B527F0}"/>
          </ac:spMkLst>
        </pc:spChg>
      </pc:sldChg>
      <pc:sldChg chg="modSp new mod">
        <pc:chgData name="Scott Taylor" userId="c6d01a01-ad6b-478e-836c-4e0f2e279c52" providerId="ADAL" clId="{1A737F9B-CBD5-4B31-9229-FBF06AD6BE6A}" dt="2021-01-19T01:37:28.235" v="3239" actId="20577"/>
        <pc:sldMkLst>
          <pc:docMk/>
          <pc:sldMk cId="94490808" sldId="740"/>
        </pc:sldMkLst>
        <pc:spChg chg="mod">
          <ac:chgData name="Scott Taylor" userId="c6d01a01-ad6b-478e-836c-4e0f2e279c52" providerId="ADAL" clId="{1A737F9B-CBD5-4B31-9229-FBF06AD6BE6A}" dt="2021-01-19T01:36:02.996" v="2930" actId="20577"/>
          <ac:spMkLst>
            <pc:docMk/>
            <pc:sldMk cId="94490808" sldId="740"/>
            <ac:spMk id="2" creationId="{77B5BBC4-50D5-4A77-966C-599EE8A9CB7F}"/>
          </ac:spMkLst>
        </pc:spChg>
        <pc:spChg chg="mod">
          <ac:chgData name="Scott Taylor" userId="c6d01a01-ad6b-478e-836c-4e0f2e279c52" providerId="ADAL" clId="{1A737F9B-CBD5-4B31-9229-FBF06AD6BE6A}" dt="2021-01-19T01:37:28.235" v="3239" actId="20577"/>
          <ac:spMkLst>
            <pc:docMk/>
            <pc:sldMk cId="94490808" sldId="740"/>
            <ac:spMk id="3" creationId="{DE469CE1-3570-449D-AE56-9B544B700419}"/>
          </ac:spMkLst>
        </pc:spChg>
      </pc:sldChg>
      <pc:sldChg chg="modSp new mod">
        <pc:chgData name="Scott Taylor" userId="c6d01a01-ad6b-478e-836c-4e0f2e279c52" providerId="ADAL" clId="{1A737F9B-CBD5-4B31-9229-FBF06AD6BE6A}" dt="2021-01-19T01:41:38" v="3927" actId="20577"/>
        <pc:sldMkLst>
          <pc:docMk/>
          <pc:sldMk cId="9327361" sldId="741"/>
        </pc:sldMkLst>
        <pc:spChg chg="mod">
          <ac:chgData name="Scott Taylor" userId="c6d01a01-ad6b-478e-836c-4e0f2e279c52" providerId="ADAL" clId="{1A737F9B-CBD5-4B31-9229-FBF06AD6BE6A}" dt="2021-01-19T01:37:59.634" v="3256" actId="20577"/>
          <ac:spMkLst>
            <pc:docMk/>
            <pc:sldMk cId="9327361" sldId="741"/>
            <ac:spMk id="2" creationId="{34157488-236F-42DE-95E5-CC56CDECE1F4}"/>
          </ac:spMkLst>
        </pc:spChg>
        <pc:spChg chg="mod">
          <ac:chgData name="Scott Taylor" userId="c6d01a01-ad6b-478e-836c-4e0f2e279c52" providerId="ADAL" clId="{1A737F9B-CBD5-4B31-9229-FBF06AD6BE6A}" dt="2021-01-19T01:41:38" v="3927" actId="20577"/>
          <ac:spMkLst>
            <pc:docMk/>
            <pc:sldMk cId="9327361" sldId="741"/>
            <ac:spMk id="3" creationId="{DF1ECA91-1C20-44BC-AF24-2BFBF23CFC07}"/>
          </ac:spMkLst>
        </pc:spChg>
      </pc:sldChg>
      <pc:sldChg chg="modSp new mod">
        <pc:chgData name="Scott Taylor" userId="c6d01a01-ad6b-478e-836c-4e0f2e279c52" providerId="ADAL" clId="{1A737F9B-CBD5-4B31-9229-FBF06AD6BE6A}" dt="2021-01-19T01:45:06.863" v="4515" actId="5793"/>
        <pc:sldMkLst>
          <pc:docMk/>
          <pc:sldMk cId="1004163063" sldId="742"/>
        </pc:sldMkLst>
        <pc:spChg chg="mod">
          <ac:chgData name="Scott Taylor" userId="c6d01a01-ad6b-478e-836c-4e0f2e279c52" providerId="ADAL" clId="{1A737F9B-CBD5-4B31-9229-FBF06AD6BE6A}" dt="2021-01-19T01:45:00.566" v="4508" actId="20577"/>
          <ac:spMkLst>
            <pc:docMk/>
            <pc:sldMk cId="1004163063" sldId="742"/>
            <ac:spMk id="2" creationId="{84C27D81-9AE1-47F8-AE69-7D626EB8B65B}"/>
          </ac:spMkLst>
        </pc:spChg>
        <pc:spChg chg="mod">
          <ac:chgData name="Scott Taylor" userId="c6d01a01-ad6b-478e-836c-4e0f2e279c52" providerId="ADAL" clId="{1A737F9B-CBD5-4B31-9229-FBF06AD6BE6A}" dt="2021-01-19T01:45:06.863" v="4515" actId="5793"/>
          <ac:spMkLst>
            <pc:docMk/>
            <pc:sldMk cId="1004163063" sldId="742"/>
            <ac:spMk id="3" creationId="{32FB9F3A-3B6A-423A-A9D8-C5198A2BE1C6}"/>
          </ac:spMkLst>
        </pc:spChg>
      </pc:sldChg>
      <pc:sldChg chg="modSp new mod ord">
        <pc:chgData name="Scott Taylor" userId="c6d01a01-ad6b-478e-836c-4e0f2e279c52" providerId="ADAL" clId="{1A737F9B-CBD5-4B31-9229-FBF06AD6BE6A}" dt="2021-01-19T02:02:20.017" v="5523" actId="20577"/>
        <pc:sldMkLst>
          <pc:docMk/>
          <pc:sldMk cId="1765691392" sldId="743"/>
        </pc:sldMkLst>
        <pc:spChg chg="mod">
          <ac:chgData name="Scott Taylor" userId="c6d01a01-ad6b-478e-836c-4e0f2e279c52" providerId="ADAL" clId="{1A737F9B-CBD5-4B31-9229-FBF06AD6BE6A}" dt="2021-01-19T02:02:20.017" v="5523" actId="20577"/>
          <ac:spMkLst>
            <pc:docMk/>
            <pc:sldMk cId="1765691392" sldId="743"/>
            <ac:spMk id="2" creationId="{B2A2AF05-2069-40EA-AB28-A25437C55C5E}"/>
          </ac:spMkLst>
        </pc:spChg>
        <pc:spChg chg="mod">
          <ac:chgData name="Scott Taylor" userId="c6d01a01-ad6b-478e-836c-4e0f2e279c52" providerId="ADAL" clId="{1A737F9B-CBD5-4B31-9229-FBF06AD6BE6A}" dt="2021-01-19T01:53:57.669" v="5513" actId="20577"/>
          <ac:spMkLst>
            <pc:docMk/>
            <pc:sldMk cId="1765691392" sldId="743"/>
            <ac:spMk id="3" creationId="{BF1B0B25-49FF-49BB-A114-35A08D34BBD6}"/>
          </ac:spMkLst>
        </pc:spChg>
      </pc:sldChg>
      <pc:sldChg chg="modSp add mod">
        <pc:chgData name="Scott Taylor" userId="c6d01a01-ad6b-478e-836c-4e0f2e279c52" providerId="ADAL" clId="{1A737F9B-CBD5-4B31-9229-FBF06AD6BE6A}" dt="2021-01-19T02:02:46.659" v="5527" actId="1036"/>
        <pc:sldMkLst>
          <pc:docMk/>
          <pc:sldMk cId="235228564" sldId="744"/>
        </pc:sldMkLst>
        <pc:spChg chg="mod">
          <ac:chgData name="Scott Taylor" userId="c6d01a01-ad6b-478e-836c-4e0f2e279c52" providerId="ADAL" clId="{1A737F9B-CBD5-4B31-9229-FBF06AD6BE6A}" dt="2021-01-19T02:02:46.659" v="5527" actId="1036"/>
          <ac:spMkLst>
            <pc:docMk/>
            <pc:sldMk cId="235228564" sldId="744"/>
            <ac:spMk id="7" creationId="{37CE2418-D6B1-41F5-8E8B-235BDEA8156A}"/>
          </ac:spMkLst>
        </pc:spChg>
      </pc:sldChg>
      <pc:sldChg chg="modSp new mod">
        <pc:chgData name="Scott Taylor" userId="c6d01a01-ad6b-478e-836c-4e0f2e279c52" providerId="ADAL" clId="{1A737F9B-CBD5-4B31-9229-FBF06AD6BE6A}" dt="2021-01-19T02:11:41.623" v="6484" actId="20577"/>
        <pc:sldMkLst>
          <pc:docMk/>
          <pc:sldMk cId="1759508135" sldId="745"/>
        </pc:sldMkLst>
        <pc:spChg chg="mod">
          <ac:chgData name="Scott Taylor" userId="c6d01a01-ad6b-478e-836c-4e0f2e279c52" providerId="ADAL" clId="{1A737F9B-CBD5-4B31-9229-FBF06AD6BE6A}" dt="2021-01-19T02:03:27.366" v="5556" actId="20577"/>
          <ac:spMkLst>
            <pc:docMk/>
            <pc:sldMk cId="1759508135" sldId="745"/>
            <ac:spMk id="2" creationId="{60B0141F-750A-4444-8ECA-61376768061F}"/>
          </ac:spMkLst>
        </pc:spChg>
        <pc:spChg chg="mod">
          <ac:chgData name="Scott Taylor" userId="c6d01a01-ad6b-478e-836c-4e0f2e279c52" providerId="ADAL" clId="{1A737F9B-CBD5-4B31-9229-FBF06AD6BE6A}" dt="2021-01-19T02:11:41.623" v="6484" actId="20577"/>
          <ac:spMkLst>
            <pc:docMk/>
            <pc:sldMk cId="1759508135" sldId="745"/>
            <ac:spMk id="3" creationId="{B804E6CF-9B8F-457D-923B-23096E8ACB61}"/>
          </ac:spMkLst>
        </pc:spChg>
      </pc:sldChg>
      <pc:sldChg chg="addSp delSp modSp new mod">
        <pc:chgData name="Scott Taylor" userId="c6d01a01-ad6b-478e-836c-4e0f2e279c52" providerId="ADAL" clId="{1A737F9B-CBD5-4B31-9229-FBF06AD6BE6A}" dt="2021-01-20T04:58:55.308" v="6843" actId="11529"/>
        <pc:sldMkLst>
          <pc:docMk/>
          <pc:sldMk cId="2778353778" sldId="746"/>
        </pc:sldMkLst>
        <pc:spChg chg="mod">
          <ac:chgData name="Scott Taylor" userId="c6d01a01-ad6b-478e-836c-4e0f2e279c52" providerId="ADAL" clId="{1A737F9B-CBD5-4B31-9229-FBF06AD6BE6A}" dt="2021-01-19T02:19:48.303" v="6511" actId="20577"/>
          <ac:spMkLst>
            <pc:docMk/>
            <pc:sldMk cId="2778353778" sldId="746"/>
            <ac:spMk id="2" creationId="{50AFC5E9-5FAE-4467-8882-CD8827235670}"/>
          </ac:spMkLst>
        </pc:spChg>
        <pc:spChg chg="mod">
          <ac:chgData name="Scott Taylor" userId="c6d01a01-ad6b-478e-836c-4e0f2e279c52" providerId="ADAL" clId="{1A737F9B-CBD5-4B31-9229-FBF06AD6BE6A}" dt="2021-01-19T02:20:25.808" v="6704" actId="20577"/>
          <ac:spMkLst>
            <pc:docMk/>
            <pc:sldMk cId="2778353778" sldId="746"/>
            <ac:spMk id="3" creationId="{E53F8E4A-F2C0-42E1-97FE-1C1813ED39F7}"/>
          </ac:spMkLst>
        </pc:spChg>
        <pc:spChg chg="add mod">
          <ac:chgData name="Scott Taylor" userId="c6d01a01-ad6b-478e-836c-4e0f2e279c52" providerId="ADAL" clId="{1A737F9B-CBD5-4B31-9229-FBF06AD6BE6A}" dt="2021-01-20T04:56:31.292" v="6804" actId="1076"/>
          <ac:spMkLst>
            <pc:docMk/>
            <pc:sldMk cId="2778353778" sldId="746"/>
            <ac:spMk id="5" creationId="{78FEC21B-937D-42E5-9832-D914E6C04273}"/>
          </ac:spMkLst>
        </pc:spChg>
        <pc:spChg chg="add mod">
          <ac:chgData name="Scott Taylor" userId="c6d01a01-ad6b-478e-836c-4e0f2e279c52" providerId="ADAL" clId="{1A737F9B-CBD5-4B31-9229-FBF06AD6BE6A}" dt="2021-01-20T04:56:31.292" v="6804" actId="1076"/>
          <ac:spMkLst>
            <pc:docMk/>
            <pc:sldMk cId="2778353778" sldId="746"/>
            <ac:spMk id="6" creationId="{B78909E6-0504-4B88-BAAD-99B37C2A22D9}"/>
          </ac:spMkLst>
        </pc:spChg>
        <pc:spChg chg="add del">
          <ac:chgData name="Scott Taylor" userId="c6d01a01-ad6b-478e-836c-4e0f2e279c52" providerId="ADAL" clId="{1A737F9B-CBD5-4B31-9229-FBF06AD6BE6A}" dt="2021-01-20T04:54:28.770" v="6738" actId="478"/>
          <ac:spMkLst>
            <pc:docMk/>
            <pc:sldMk cId="2778353778" sldId="746"/>
            <ac:spMk id="7" creationId="{74011AE5-C52C-41A5-811D-38147C180847}"/>
          </ac:spMkLst>
        </pc:spChg>
        <pc:spChg chg="add del mod">
          <ac:chgData name="Scott Taylor" userId="c6d01a01-ad6b-478e-836c-4e0f2e279c52" providerId="ADAL" clId="{1A737F9B-CBD5-4B31-9229-FBF06AD6BE6A}" dt="2021-01-20T04:54:51.190" v="6745" actId="478"/>
          <ac:spMkLst>
            <pc:docMk/>
            <pc:sldMk cId="2778353778" sldId="746"/>
            <ac:spMk id="8" creationId="{1FBF9DEA-0308-40AD-8FDA-AD33EAB8A618}"/>
          </ac:spMkLst>
        </pc:spChg>
        <pc:spChg chg="add mod">
          <ac:chgData name="Scott Taylor" userId="c6d01a01-ad6b-478e-836c-4e0f2e279c52" providerId="ADAL" clId="{1A737F9B-CBD5-4B31-9229-FBF06AD6BE6A}" dt="2021-01-20T04:56:31.292" v="6804" actId="1076"/>
          <ac:spMkLst>
            <pc:docMk/>
            <pc:sldMk cId="2778353778" sldId="746"/>
            <ac:spMk id="9" creationId="{CBA18844-9E11-4F7A-BEA1-14ABDC72644A}"/>
          </ac:spMkLst>
        </pc:spChg>
        <pc:spChg chg="add mod">
          <ac:chgData name="Scott Taylor" userId="c6d01a01-ad6b-478e-836c-4e0f2e279c52" providerId="ADAL" clId="{1A737F9B-CBD5-4B31-9229-FBF06AD6BE6A}" dt="2021-01-20T04:56:31.292" v="6804" actId="1076"/>
          <ac:spMkLst>
            <pc:docMk/>
            <pc:sldMk cId="2778353778" sldId="746"/>
            <ac:spMk id="10" creationId="{6B6EDB19-14E2-4D75-B2EE-18F1DE605153}"/>
          </ac:spMkLst>
        </pc:spChg>
        <pc:spChg chg="add del">
          <ac:chgData name="Scott Taylor" userId="c6d01a01-ad6b-478e-836c-4e0f2e279c52" providerId="ADAL" clId="{1A737F9B-CBD5-4B31-9229-FBF06AD6BE6A}" dt="2021-01-20T04:55:29.844" v="6756" actId="478"/>
          <ac:spMkLst>
            <pc:docMk/>
            <pc:sldMk cId="2778353778" sldId="746"/>
            <ac:spMk id="11" creationId="{7B463426-8751-4DBA-A2BC-7A089044F697}"/>
          </ac:spMkLst>
        </pc:spChg>
        <pc:spChg chg="add mod">
          <ac:chgData name="Scott Taylor" userId="c6d01a01-ad6b-478e-836c-4e0f2e279c52" providerId="ADAL" clId="{1A737F9B-CBD5-4B31-9229-FBF06AD6BE6A}" dt="2021-01-20T04:56:31.292" v="6804" actId="1076"/>
          <ac:spMkLst>
            <pc:docMk/>
            <pc:sldMk cId="2778353778" sldId="746"/>
            <ac:spMk id="12" creationId="{C8046B50-C81C-4864-A428-4FC901DAA029}"/>
          </ac:spMkLst>
        </pc:spChg>
        <pc:spChg chg="add mod">
          <ac:chgData name="Scott Taylor" userId="c6d01a01-ad6b-478e-836c-4e0f2e279c52" providerId="ADAL" clId="{1A737F9B-CBD5-4B31-9229-FBF06AD6BE6A}" dt="2021-01-20T04:57:59.266" v="6835" actId="1076"/>
          <ac:spMkLst>
            <pc:docMk/>
            <pc:sldMk cId="2778353778" sldId="746"/>
            <ac:spMk id="13" creationId="{7F90BB18-7D98-4A21-8BF5-5AFAD86416CC}"/>
          </ac:spMkLst>
        </pc:spChg>
        <pc:spChg chg="add mod">
          <ac:chgData name="Scott Taylor" userId="c6d01a01-ad6b-478e-836c-4e0f2e279c52" providerId="ADAL" clId="{1A737F9B-CBD5-4B31-9229-FBF06AD6BE6A}" dt="2021-01-20T04:56:47.594" v="6806" actId="1076"/>
          <ac:spMkLst>
            <pc:docMk/>
            <pc:sldMk cId="2778353778" sldId="746"/>
            <ac:spMk id="14" creationId="{4755E1C5-6E52-46A0-BE45-C5FEEE9781EC}"/>
          </ac:spMkLst>
        </pc:spChg>
        <pc:spChg chg="add mod">
          <ac:chgData name="Scott Taylor" userId="c6d01a01-ad6b-478e-836c-4e0f2e279c52" providerId="ADAL" clId="{1A737F9B-CBD5-4B31-9229-FBF06AD6BE6A}" dt="2021-01-20T04:57:43.361" v="6834" actId="20577"/>
          <ac:spMkLst>
            <pc:docMk/>
            <pc:sldMk cId="2778353778" sldId="746"/>
            <ac:spMk id="15" creationId="{F68BD4C4-A4DB-4EFA-A450-CC3A7E72A1DC}"/>
          </ac:spMkLst>
        </pc:spChg>
        <pc:cxnChg chg="add">
          <ac:chgData name="Scott Taylor" userId="c6d01a01-ad6b-478e-836c-4e0f2e279c52" providerId="ADAL" clId="{1A737F9B-CBD5-4B31-9229-FBF06AD6BE6A}" dt="2021-01-20T04:58:10.014" v="6836" actId="11529"/>
          <ac:cxnSpMkLst>
            <pc:docMk/>
            <pc:sldMk cId="2778353778" sldId="746"/>
            <ac:cxnSpMk id="17" creationId="{783888AD-B697-43C4-81E8-93A4ACDA5483}"/>
          </ac:cxnSpMkLst>
        </pc:cxnChg>
        <pc:cxnChg chg="add">
          <ac:chgData name="Scott Taylor" userId="c6d01a01-ad6b-478e-836c-4e0f2e279c52" providerId="ADAL" clId="{1A737F9B-CBD5-4B31-9229-FBF06AD6BE6A}" dt="2021-01-20T04:58:16.135" v="6837" actId="11529"/>
          <ac:cxnSpMkLst>
            <pc:docMk/>
            <pc:sldMk cId="2778353778" sldId="746"/>
            <ac:cxnSpMk id="19" creationId="{F1653A59-310D-49AA-85C2-CC6ABFD6FB91}"/>
          </ac:cxnSpMkLst>
        </pc:cxnChg>
        <pc:cxnChg chg="add">
          <ac:chgData name="Scott Taylor" userId="c6d01a01-ad6b-478e-836c-4e0f2e279c52" providerId="ADAL" clId="{1A737F9B-CBD5-4B31-9229-FBF06AD6BE6A}" dt="2021-01-20T04:58:23.329" v="6838" actId="11529"/>
          <ac:cxnSpMkLst>
            <pc:docMk/>
            <pc:sldMk cId="2778353778" sldId="746"/>
            <ac:cxnSpMk id="21" creationId="{11B951A2-C83E-4D4F-BE99-61516F2F9789}"/>
          </ac:cxnSpMkLst>
        </pc:cxnChg>
        <pc:cxnChg chg="add">
          <ac:chgData name="Scott Taylor" userId="c6d01a01-ad6b-478e-836c-4e0f2e279c52" providerId="ADAL" clId="{1A737F9B-CBD5-4B31-9229-FBF06AD6BE6A}" dt="2021-01-20T04:58:28.613" v="6839" actId="11529"/>
          <ac:cxnSpMkLst>
            <pc:docMk/>
            <pc:sldMk cId="2778353778" sldId="746"/>
            <ac:cxnSpMk id="23" creationId="{4388EAC6-EAB7-4325-B34E-75916C240A7F}"/>
          </ac:cxnSpMkLst>
        </pc:cxnChg>
        <pc:cxnChg chg="add">
          <ac:chgData name="Scott Taylor" userId="c6d01a01-ad6b-478e-836c-4e0f2e279c52" providerId="ADAL" clId="{1A737F9B-CBD5-4B31-9229-FBF06AD6BE6A}" dt="2021-01-20T04:58:36.156" v="6840" actId="11529"/>
          <ac:cxnSpMkLst>
            <pc:docMk/>
            <pc:sldMk cId="2778353778" sldId="746"/>
            <ac:cxnSpMk id="25" creationId="{7FE5CA0C-72B2-4512-A355-B76E2C6EEE0E}"/>
          </ac:cxnSpMkLst>
        </pc:cxnChg>
        <pc:cxnChg chg="add">
          <ac:chgData name="Scott Taylor" userId="c6d01a01-ad6b-478e-836c-4e0f2e279c52" providerId="ADAL" clId="{1A737F9B-CBD5-4B31-9229-FBF06AD6BE6A}" dt="2021-01-20T04:58:42.030" v="6841" actId="11529"/>
          <ac:cxnSpMkLst>
            <pc:docMk/>
            <pc:sldMk cId="2778353778" sldId="746"/>
            <ac:cxnSpMk id="27" creationId="{0F49E278-AA06-4010-8133-C9D1340EE298}"/>
          </ac:cxnSpMkLst>
        </pc:cxnChg>
        <pc:cxnChg chg="add">
          <ac:chgData name="Scott Taylor" userId="c6d01a01-ad6b-478e-836c-4e0f2e279c52" providerId="ADAL" clId="{1A737F9B-CBD5-4B31-9229-FBF06AD6BE6A}" dt="2021-01-20T04:58:48.242" v="6842" actId="11529"/>
          <ac:cxnSpMkLst>
            <pc:docMk/>
            <pc:sldMk cId="2778353778" sldId="746"/>
            <ac:cxnSpMk id="29" creationId="{97DCBFF5-E518-48D2-A17A-E717885BD3C6}"/>
          </ac:cxnSpMkLst>
        </pc:cxnChg>
        <pc:cxnChg chg="add">
          <ac:chgData name="Scott Taylor" userId="c6d01a01-ad6b-478e-836c-4e0f2e279c52" providerId="ADAL" clId="{1A737F9B-CBD5-4B31-9229-FBF06AD6BE6A}" dt="2021-01-20T04:58:55.308" v="6843" actId="11529"/>
          <ac:cxnSpMkLst>
            <pc:docMk/>
            <pc:sldMk cId="2778353778" sldId="746"/>
            <ac:cxnSpMk id="31" creationId="{ECEE16C9-3901-4485-A75E-D3A187B23E04}"/>
          </ac:cxnSpMkLst>
        </pc:cxnChg>
      </pc:sldChg>
      <pc:sldChg chg="modSp new mod">
        <pc:chgData name="Scott Taylor" userId="c6d01a01-ad6b-478e-836c-4e0f2e279c52" providerId="ADAL" clId="{1A737F9B-CBD5-4B31-9229-FBF06AD6BE6A}" dt="2021-01-22T04:45:28.801" v="10310" actId="20577"/>
        <pc:sldMkLst>
          <pc:docMk/>
          <pc:sldMk cId="825965426" sldId="747"/>
        </pc:sldMkLst>
        <pc:spChg chg="mod">
          <ac:chgData name="Scott Taylor" userId="c6d01a01-ad6b-478e-836c-4e0f2e279c52" providerId="ADAL" clId="{1A737F9B-CBD5-4B31-9229-FBF06AD6BE6A}" dt="2021-01-20T05:08:43.439" v="7185" actId="20577"/>
          <ac:spMkLst>
            <pc:docMk/>
            <pc:sldMk cId="825965426" sldId="747"/>
            <ac:spMk id="2" creationId="{23AF1DEC-61DA-4B5C-901A-AB512473C36E}"/>
          </ac:spMkLst>
        </pc:spChg>
        <pc:spChg chg="mod">
          <ac:chgData name="Scott Taylor" userId="c6d01a01-ad6b-478e-836c-4e0f2e279c52" providerId="ADAL" clId="{1A737F9B-CBD5-4B31-9229-FBF06AD6BE6A}" dt="2021-01-22T04:45:28.801" v="10310" actId="20577"/>
          <ac:spMkLst>
            <pc:docMk/>
            <pc:sldMk cId="825965426" sldId="747"/>
            <ac:spMk id="3" creationId="{ED134A43-DDCF-465F-96B6-1FE7464B1258}"/>
          </ac:spMkLst>
        </pc:spChg>
      </pc:sldChg>
      <pc:sldChg chg="modSp new mod">
        <pc:chgData name="Scott Taylor" userId="c6d01a01-ad6b-478e-836c-4e0f2e279c52" providerId="ADAL" clId="{1A737F9B-CBD5-4B31-9229-FBF06AD6BE6A}" dt="2021-01-20T05:02:39.588" v="6910" actId="20577"/>
        <pc:sldMkLst>
          <pc:docMk/>
          <pc:sldMk cId="3357462687" sldId="748"/>
        </pc:sldMkLst>
        <pc:spChg chg="mod">
          <ac:chgData name="Scott Taylor" userId="c6d01a01-ad6b-478e-836c-4e0f2e279c52" providerId="ADAL" clId="{1A737F9B-CBD5-4B31-9229-FBF06AD6BE6A}" dt="2021-01-20T05:02:39.588" v="6910" actId="20577"/>
          <ac:spMkLst>
            <pc:docMk/>
            <pc:sldMk cId="3357462687" sldId="748"/>
            <ac:spMk id="2" creationId="{1ADCA195-6069-4C1E-9DC9-B64B840FB985}"/>
          </ac:spMkLst>
        </pc:spChg>
      </pc:sldChg>
      <pc:sldChg chg="modSp new mod">
        <pc:chgData name="Scott Taylor" userId="c6d01a01-ad6b-478e-836c-4e0f2e279c52" providerId="ADAL" clId="{1A737F9B-CBD5-4B31-9229-FBF06AD6BE6A}" dt="2021-01-20T05:07:58.464" v="7176" actId="20577"/>
        <pc:sldMkLst>
          <pc:docMk/>
          <pc:sldMk cId="3906556079" sldId="749"/>
        </pc:sldMkLst>
        <pc:spChg chg="mod">
          <ac:chgData name="Scott Taylor" userId="c6d01a01-ad6b-478e-836c-4e0f2e279c52" providerId="ADAL" clId="{1A737F9B-CBD5-4B31-9229-FBF06AD6BE6A}" dt="2021-01-20T05:07:39.690" v="7120" actId="20577"/>
          <ac:spMkLst>
            <pc:docMk/>
            <pc:sldMk cId="3906556079" sldId="749"/>
            <ac:spMk id="2" creationId="{80316F11-05D4-423A-8084-53300429F590}"/>
          </ac:spMkLst>
        </pc:spChg>
        <pc:spChg chg="mod">
          <ac:chgData name="Scott Taylor" userId="c6d01a01-ad6b-478e-836c-4e0f2e279c52" providerId="ADAL" clId="{1A737F9B-CBD5-4B31-9229-FBF06AD6BE6A}" dt="2021-01-20T05:07:58.464" v="7176" actId="20577"/>
          <ac:spMkLst>
            <pc:docMk/>
            <pc:sldMk cId="3906556079" sldId="749"/>
            <ac:spMk id="3" creationId="{4734A593-319B-4792-A667-E6586CB58048}"/>
          </ac:spMkLst>
        </pc:spChg>
      </pc:sldChg>
      <pc:sldChg chg="modSp new mod">
        <pc:chgData name="Scott Taylor" userId="c6d01a01-ad6b-478e-836c-4e0f2e279c52" providerId="ADAL" clId="{1A737F9B-CBD5-4B31-9229-FBF06AD6BE6A}" dt="2021-01-20T05:03:29.698" v="6986" actId="20577"/>
        <pc:sldMkLst>
          <pc:docMk/>
          <pc:sldMk cId="553115274" sldId="750"/>
        </pc:sldMkLst>
        <pc:spChg chg="mod">
          <ac:chgData name="Scott Taylor" userId="c6d01a01-ad6b-478e-836c-4e0f2e279c52" providerId="ADAL" clId="{1A737F9B-CBD5-4B31-9229-FBF06AD6BE6A}" dt="2021-01-20T05:03:29.698" v="6986" actId="20577"/>
          <ac:spMkLst>
            <pc:docMk/>
            <pc:sldMk cId="553115274" sldId="750"/>
            <ac:spMk id="2" creationId="{1AAE0A36-0CC0-4239-B5B3-00830ABFD9B6}"/>
          </ac:spMkLst>
        </pc:spChg>
      </pc:sldChg>
      <pc:sldChg chg="modSp new mod">
        <pc:chgData name="Scott Taylor" userId="c6d01a01-ad6b-478e-836c-4e0f2e279c52" providerId="ADAL" clId="{1A737F9B-CBD5-4B31-9229-FBF06AD6BE6A}" dt="2021-01-20T05:03:53.866" v="7002" actId="20577"/>
        <pc:sldMkLst>
          <pc:docMk/>
          <pc:sldMk cId="4144553545" sldId="751"/>
        </pc:sldMkLst>
        <pc:spChg chg="mod">
          <ac:chgData name="Scott Taylor" userId="c6d01a01-ad6b-478e-836c-4e0f2e279c52" providerId="ADAL" clId="{1A737F9B-CBD5-4B31-9229-FBF06AD6BE6A}" dt="2021-01-20T05:03:53.866" v="7002" actId="20577"/>
          <ac:spMkLst>
            <pc:docMk/>
            <pc:sldMk cId="4144553545" sldId="751"/>
            <ac:spMk id="2" creationId="{5C72CAF7-62E8-4420-91F2-54FDD3448F57}"/>
          </ac:spMkLst>
        </pc:spChg>
      </pc:sldChg>
      <pc:sldChg chg="modSp new mod">
        <pc:chgData name="Scott Taylor" userId="c6d01a01-ad6b-478e-836c-4e0f2e279c52" providerId="ADAL" clId="{1A737F9B-CBD5-4B31-9229-FBF06AD6BE6A}" dt="2021-01-20T05:04:05.004" v="7017" actId="20577"/>
        <pc:sldMkLst>
          <pc:docMk/>
          <pc:sldMk cId="2511305407" sldId="752"/>
        </pc:sldMkLst>
        <pc:spChg chg="mod">
          <ac:chgData name="Scott Taylor" userId="c6d01a01-ad6b-478e-836c-4e0f2e279c52" providerId="ADAL" clId="{1A737F9B-CBD5-4B31-9229-FBF06AD6BE6A}" dt="2021-01-20T05:04:05.004" v="7017" actId="20577"/>
          <ac:spMkLst>
            <pc:docMk/>
            <pc:sldMk cId="2511305407" sldId="752"/>
            <ac:spMk id="2" creationId="{8BDF242E-1347-4AA7-9715-D8D17366263E}"/>
          </ac:spMkLst>
        </pc:spChg>
      </pc:sldChg>
      <pc:sldChg chg="modSp new mod">
        <pc:chgData name="Scott Taylor" userId="c6d01a01-ad6b-478e-836c-4e0f2e279c52" providerId="ADAL" clId="{1A737F9B-CBD5-4B31-9229-FBF06AD6BE6A}" dt="2021-01-20T05:04:18.068" v="7037" actId="20577"/>
        <pc:sldMkLst>
          <pc:docMk/>
          <pc:sldMk cId="2861917650" sldId="753"/>
        </pc:sldMkLst>
        <pc:spChg chg="mod">
          <ac:chgData name="Scott Taylor" userId="c6d01a01-ad6b-478e-836c-4e0f2e279c52" providerId="ADAL" clId="{1A737F9B-CBD5-4B31-9229-FBF06AD6BE6A}" dt="2021-01-20T05:04:18.068" v="7037" actId="20577"/>
          <ac:spMkLst>
            <pc:docMk/>
            <pc:sldMk cId="2861917650" sldId="753"/>
            <ac:spMk id="2" creationId="{71252F0E-70AD-4943-8D95-116C8A519040}"/>
          </ac:spMkLst>
        </pc:spChg>
      </pc:sldChg>
      <pc:sldChg chg="modSp new mod">
        <pc:chgData name="Scott Taylor" userId="c6d01a01-ad6b-478e-836c-4e0f2e279c52" providerId="ADAL" clId="{1A737F9B-CBD5-4B31-9229-FBF06AD6BE6A}" dt="2021-01-20T05:06:47.087" v="7053" actId="20577"/>
        <pc:sldMkLst>
          <pc:docMk/>
          <pc:sldMk cId="1735238024" sldId="754"/>
        </pc:sldMkLst>
        <pc:spChg chg="mod">
          <ac:chgData name="Scott Taylor" userId="c6d01a01-ad6b-478e-836c-4e0f2e279c52" providerId="ADAL" clId="{1A737F9B-CBD5-4B31-9229-FBF06AD6BE6A}" dt="2021-01-20T05:06:47.087" v="7053" actId="20577"/>
          <ac:spMkLst>
            <pc:docMk/>
            <pc:sldMk cId="1735238024" sldId="754"/>
            <ac:spMk id="2" creationId="{92577CD2-9FA2-43F7-8226-5197A17B7070}"/>
          </ac:spMkLst>
        </pc:spChg>
      </pc:sldChg>
      <pc:sldChg chg="modSp new mod">
        <pc:chgData name="Scott Taylor" userId="c6d01a01-ad6b-478e-836c-4e0f2e279c52" providerId="ADAL" clId="{1A737F9B-CBD5-4B31-9229-FBF06AD6BE6A}" dt="2021-01-20T05:07:10.155" v="7077" actId="20577"/>
        <pc:sldMkLst>
          <pc:docMk/>
          <pc:sldMk cId="2928556402" sldId="755"/>
        </pc:sldMkLst>
        <pc:spChg chg="mod">
          <ac:chgData name="Scott Taylor" userId="c6d01a01-ad6b-478e-836c-4e0f2e279c52" providerId="ADAL" clId="{1A737F9B-CBD5-4B31-9229-FBF06AD6BE6A}" dt="2021-01-20T05:07:10.155" v="7077" actId="20577"/>
          <ac:spMkLst>
            <pc:docMk/>
            <pc:sldMk cId="2928556402" sldId="755"/>
            <ac:spMk id="2" creationId="{AE8D264C-93A8-412B-B7AF-CBF47A91E4AC}"/>
          </ac:spMkLst>
        </pc:spChg>
      </pc:sldChg>
      <pc:sldChg chg="new">
        <pc:chgData name="Scott Taylor" userId="c6d01a01-ad6b-478e-836c-4e0f2e279c52" providerId="ADAL" clId="{1A737F9B-CBD5-4B31-9229-FBF06AD6BE6A}" dt="2021-01-20T05:07:12.229" v="7078" actId="680"/>
        <pc:sldMkLst>
          <pc:docMk/>
          <pc:sldMk cId="3643533546" sldId="756"/>
        </pc:sldMkLst>
      </pc:sldChg>
      <pc:sldChg chg="modSp add mod">
        <pc:chgData name="Scott Taylor" userId="c6d01a01-ad6b-478e-836c-4e0f2e279c52" providerId="ADAL" clId="{1A737F9B-CBD5-4B31-9229-FBF06AD6BE6A}" dt="2021-01-20T05:09:06.097" v="7188" actId="14100"/>
        <pc:sldMkLst>
          <pc:docMk/>
          <pc:sldMk cId="2494496326" sldId="757"/>
        </pc:sldMkLst>
        <pc:spChg chg="mod">
          <ac:chgData name="Scott Taylor" userId="c6d01a01-ad6b-478e-836c-4e0f2e279c52" providerId="ADAL" clId="{1A737F9B-CBD5-4B31-9229-FBF06AD6BE6A}" dt="2021-01-20T05:09:06.097" v="7188" actId="14100"/>
          <ac:spMkLst>
            <pc:docMk/>
            <pc:sldMk cId="2494496326" sldId="757"/>
            <ac:spMk id="7" creationId="{37CE2418-D6B1-41F5-8E8B-235BDEA8156A}"/>
          </ac:spMkLst>
        </pc:spChg>
      </pc:sldChg>
      <pc:sldChg chg="modSp new mod">
        <pc:chgData name="Scott Taylor" userId="c6d01a01-ad6b-478e-836c-4e0f2e279c52" providerId="ADAL" clId="{1A737F9B-CBD5-4B31-9229-FBF06AD6BE6A}" dt="2021-01-21T04:55:52.698" v="7581" actId="20577"/>
        <pc:sldMkLst>
          <pc:docMk/>
          <pc:sldMk cId="259286850" sldId="758"/>
        </pc:sldMkLst>
        <pc:spChg chg="mod">
          <ac:chgData name="Scott Taylor" userId="c6d01a01-ad6b-478e-836c-4e0f2e279c52" providerId="ADAL" clId="{1A737F9B-CBD5-4B31-9229-FBF06AD6BE6A}" dt="2021-01-21T04:54:24.675" v="7247" actId="20577"/>
          <ac:spMkLst>
            <pc:docMk/>
            <pc:sldMk cId="259286850" sldId="758"/>
            <ac:spMk id="2" creationId="{B28D8D6A-F315-4F34-AE39-6C38E1ED994C}"/>
          </ac:spMkLst>
        </pc:spChg>
        <pc:spChg chg="mod">
          <ac:chgData name="Scott Taylor" userId="c6d01a01-ad6b-478e-836c-4e0f2e279c52" providerId="ADAL" clId="{1A737F9B-CBD5-4B31-9229-FBF06AD6BE6A}" dt="2021-01-21T04:55:52.698" v="7581" actId="20577"/>
          <ac:spMkLst>
            <pc:docMk/>
            <pc:sldMk cId="259286850" sldId="758"/>
            <ac:spMk id="3" creationId="{80AD82BD-A38E-45F1-B158-14639CF38154}"/>
          </ac:spMkLst>
        </pc:spChg>
      </pc:sldChg>
      <pc:sldChg chg="modSp new mod">
        <pc:chgData name="Scott Taylor" userId="c6d01a01-ad6b-478e-836c-4e0f2e279c52" providerId="ADAL" clId="{1A737F9B-CBD5-4B31-9229-FBF06AD6BE6A}" dt="2021-01-21T04:58:19.892" v="8071" actId="20577"/>
        <pc:sldMkLst>
          <pc:docMk/>
          <pc:sldMk cId="854781763" sldId="759"/>
        </pc:sldMkLst>
        <pc:spChg chg="mod">
          <ac:chgData name="Scott Taylor" userId="c6d01a01-ad6b-478e-836c-4e0f2e279c52" providerId="ADAL" clId="{1A737F9B-CBD5-4B31-9229-FBF06AD6BE6A}" dt="2021-01-21T04:56:13.282" v="7593" actId="20577"/>
          <ac:spMkLst>
            <pc:docMk/>
            <pc:sldMk cId="854781763" sldId="759"/>
            <ac:spMk id="2" creationId="{9445DD78-FD97-477D-8049-AF981CB100BE}"/>
          </ac:spMkLst>
        </pc:spChg>
        <pc:spChg chg="mod">
          <ac:chgData name="Scott Taylor" userId="c6d01a01-ad6b-478e-836c-4e0f2e279c52" providerId="ADAL" clId="{1A737F9B-CBD5-4B31-9229-FBF06AD6BE6A}" dt="2021-01-21T04:58:19.892" v="8071" actId="20577"/>
          <ac:spMkLst>
            <pc:docMk/>
            <pc:sldMk cId="854781763" sldId="759"/>
            <ac:spMk id="3" creationId="{CD49303B-D4B8-4317-902D-9160A021B331}"/>
          </ac:spMkLst>
        </pc:spChg>
      </pc:sldChg>
      <pc:sldChg chg="modSp new mod">
        <pc:chgData name="Scott Taylor" userId="c6d01a01-ad6b-478e-836c-4e0f2e279c52" providerId="ADAL" clId="{1A737F9B-CBD5-4B31-9229-FBF06AD6BE6A}" dt="2021-01-21T05:03:32.894" v="8664" actId="20577"/>
        <pc:sldMkLst>
          <pc:docMk/>
          <pc:sldMk cId="3230331724" sldId="760"/>
        </pc:sldMkLst>
        <pc:spChg chg="mod">
          <ac:chgData name="Scott Taylor" userId="c6d01a01-ad6b-478e-836c-4e0f2e279c52" providerId="ADAL" clId="{1A737F9B-CBD5-4B31-9229-FBF06AD6BE6A}" dt="2021-01-21T04:58:39.607" v="8098" actId="20577"/>
          <ac:spMkLst>
            <pc:docMk/>
            <pc:sldMk cId="3230331724" sldId="760"/>
            <ac:spMk id="2" creationId="{EEB8D509-02B5-4614-9161-AFED618E73FB}"/>
          </ac:spMkLst>
        </pc:spChg>
        <pc:spChg chg="mod">
          <ac:chgData name="Scott Taylor" userId="c6d01a01-ad6b-478e-836c-4e0f2e279c52" providerId="ADAL" clId="{1A737F9B-CBD5-4B31-9229-FBF06AD6BE6A}" dt="2021-01-21T05:03:32.894" v="8664" actId="20577"/>
          <ac:spMkLst>
            <pc:docMk/>
            <pc:sldMk cId="3230331724" sldId="760"/>
            <ac:spMk id="3" creationId="{E3DD93C8-0AC1-4B0A-A804-6A93F30EC9F0}"/>
          </ac:spMkLst>
        </pc:spChg>
      </pc:sldChg>
      <pc:sldChg chg="addSp delSp modSp new mod">
        <pc:chgData name="Scott Taylor" userId="c6d01a01-ad6b-478e-836c-4e0f2e279c52" providerId="ADAL" clId="{1A737F9B-CBD5-4B31-9229-FBF06AD6BE6A}" dt="2021-01-21T05:25:04.546" v="8990" actId="14100"/>
        <pc:sldMkLst>
          <pc:docMk/>
          <pc:sldMk cId="3481915878" sldId="761"/>
        </pc:sldMkLst>
        <pc:spChg chg="mod">
          <ac:chgData name="Scott Taylor" userId="c6d01a01-ad6b-478e-836c-4e0f2e279c52" providerId="ADAL" clId="{1A737F9B-CBD5-4B31-9229-FBF06AD6BE6A}" dt="2021-01-21T05:04:21.039" v="8684" actId="20577"/>
          <ac:spMkLst>
            <pc:docMk/>
            <pc:sldMk cId="3481915878" sldId="761"/>
            <ac:spMk id="2" creationId="{F6602828-529F-4AAB-8363-6AC9EF8250B6}"/>
          </ac:spMkLst>
        </pc:spChg>
        <pc:spChg chg="del">
          <ac:chgData name="Scott Taylor" userId="c6d01a01-ad6b-478e-836c-4e0f2e279c52" providerId="ADAL" clId="{1A737F9B-CBD5-4B31-9229-FBF06AD6BE6A}" dt="2021-01-21T05:04:28.970" v="8685" actId="478"/>
          <ac:spMkLst>
            <pc:docMk/>
            <pc:sldMk cId="3481915878" sldId="761"/>
            <ac:spMk id="3" creationId="{9F6542DA-0E38-4205-927D-3AA7348647B6}"/>
          </ac:spMkLst>
        </pc:spChg>
        <pc:spChg chg="add mod">
          <ac:chgData name="Scott Taylor" userId="c6d01a01-ad6b-478e-836c-4e0f2e279c52" providerId="ADAL" clId="{1A737F9B-CBD5-4B31-9229-FBF06AD6BE6A}" dt="2021-01-21T05:20:45.725" v="8935" actId="255"/>
          <ac:spMkLst>
            <pc:docMk/>
            <pc:sldMk cId="3481915878" sldId="761"/>
            <ac:spMk id="5" creationId="{6188E069-1C1D-401A-A4AD-2E889B36FC23}"/>
          </ac:spMkLst>
        </pc:spChg>
        <pc:spChg chg="add mod">
          <ac:chgData name="Scott Taylor" userId="c6d01a01-ad6b-478e-836c-4e0f2e279c52" providerId="ADAL" clId="{1A737F9B-CBD5-4B31-9229-FBF06AD6BE6A}" dt="2021-01-21T05:17:15.610" v="8887" actId="14100"/>
          <ac:spMkLst>
            <pc:docMk/>
            <pc:sldMk cId="3481915878" sldId="761"/>
            <ac:spMk id="6" creationId="{167A1BBC-A735-4177-8402-0787A11A6620}"/>
          </ac:spMkLst>
        </pc:spChg>
        <pc:spChg chg="add mod">
          <ac:chgData name="Scott Taylor" userId="c6d01a01-ad6b-478e-836c-4e0f2e279c52" providerId="ADAL" clId="{1A737F9B-CBD5-4B31-9229-FBF06AD6BE6A}" dt="2021-01-21T05:15:26.223" v="8866" actId="20577"/>
          <ac:spMkLst>
            <pc:docMk/>
            <pc:sldMk cId="3481915878" sldId="761"/>
            <ac:spMk id="7" creationId="{80ED8DBB-5D01-4235-B57A-9149BE697437}"/>
          </ac:spMkLst>
        </pc:spChg>
        <pc:spChg chg="add mod">
          <ac:chgData name="Scott Taylor" userId="c6d01a01-ad6b-478e-836c-4e0f2e279c52" providerId="ADAL" clId="{1A737F9B-CBD5-4B31-9229-FBF06AD6BE6A}" dt="2021-01-21T05:15:28.847" v="8868" actId="20577"/>
          <ac:spMkLst>
            <pc:docMk/>
            <pc:sldMk cId="3481915878" sldId="761"/>
            <ac:spMk id="8" creationId="{88A75B2C-29A4-404A-A961-061848C68D71}"/>
          </ac:spMkLst>
        </pc:spChg>
        <pc:spChg chg="add mod">
          <ac:chgData name="Scott Taylor" userId="c6d01a01-ad6b-478e-836c-4e0f2e279c52" providerId="ADAL" clId="{1A737F9B-CBD5-4B31-9229-FBF06AD6BE6A}" dt="2021-01-21T05:20:56.831" v="8937" actId="255"/>
          <ac:spMkLst>
            <pc:docMk/>
            <pc:sldMk cId="3481915878" sldId="761"/>
            <ac:spMk id="9" creationId="{717AAB2B-1A96-44DC-A44D-40AB07F441B0}"/>
          </ac:spMkLst>
        </pc:spChg>
        <pc:spChg chg="add mod">
          <ac:chgData name="Scott Taylor" userId="c6d01a01-ad6b-478e-836c-4e0f2e279c52" providerId="ADAL" clId="{1A737F9B-CBD5-4B31-9229-FBF06AD6BE6A}" dt="2021-01-21T05:21:16.900" v="8940" actId="14100"/>
          <ac:spMkLst>
            <pc:docMk/>
            <pc:sldMk cId="3481915878" sldId="761"/>
            <ac:spMk id="10" creationId="{7C9E51D8-E6A4-4178-8B89-F06353D7FB1A}"/>
          </ac:spMkLst>
        </pc:spChg>
        <pc:spChg chg="add mod">
          <ac:chgData name="Scott Taylor" userId="c6d01a01-ad6b-478e-836c-4e0f2e279c52" providerId="ADAL" clId="{1A737F9B-CBD5-4B31-9229-FBF06AD6BE6A}" dt="2021-01-21T05:15:33.603" v="8870" actId="20577"/>
          <ac:spMkLst>
            <pc:docMk/>
            <pc:sldMk cId="3481915878" sldId="761"/>
            <ac:spMk id="11" creationId="{1C38D35B-1DF2-4128-8E6C-735A9D0CD690}"/>
          </ac:spMkLst>
        </pc:spChg>
        <pc:spChg chg="add mod ord">
          <ac:chgData name="Scott Taylor" userId="c6d01a01-ad6b-478e-836c-4e0f2e279c52" providerId="ADAL" clId="{1A737F9B-CBD5-4B31-9229-FBF06AD6BE6A}" dt="2021-01-21T05:09:55.101" v="8787" actId="167"/>
          <ac:spMkLst>
            <pc:docMk/>
            <pc:sldMk cId="3481915878" sldId="761"/>
            <ac:spMk id="12" creationId="{F0CA06CA-02F0-4203-9017-9907BCCE7BA6}"/>
          </ac:spMkLst>
        </pc:spChg>
        <pc:spChg chg="add del mod ord">
          <ac:chgData name="Scott Taylor" userId="c6d01a01-ad6b-478e-836c-4e0f2e279c52" providerId="ADAL" clId="{1A737F9B-CBD5-4B31-9229-FBF06AD6BE6A}" dt="2021-01-21T05:16:34.891" v="8881" actId="478"/>
          <ac:spMkLst>
            <pc:docMk/>
            <pc:sldMk cId="3481915878" sldId="761"/>
            <ac:spMk id="13" creationId="{8120EF28-D413-45D3-94A9-68529531EA13}"/>
          </ac:spMkLst>
        </pc:spChg>
        <pc:spChg chg="add mod ord">
          <ac:chgData name="Scott Taylor" userId="c6d01a01-ad6b-478e-836c-4e0f2e279c52" providerId="ADAL" clId="{1A737F9B-CBD5-4B31-9229-FBF06AD6BE6A}" dt="2021-01-21T05:24:38.192" v="8987" actId="167"/>
          <ac:spMkLst>
            <pc:docMk/>
            <pc:sldMk cId="3481915878" sldId="761"/>
            <ac:spMk id="14" creationId="{623AE1B5-89C7-4845-93A2-9260C5F6FFF2}"/>
          </ac:spMkLst>
        </pc:spChg>
        <pc:spChg chg="add del mod">
          <ac:chgData name="Scott Taylor" userId="c6d01a01-ad6b-478e-836c-4e0f2e279c52" providerId="ADAL" clId="{1A737F9B-CBD5-4B31-9229-FBF06AD6BE6A}" dt="2021-01-21T05:16:38.117" v="8882" actId="478"/>
          <ac:spMkLst>
            <pc:docMk/>
            <pc:sldMk cId="3481915878" sldId="761"/>
            <ac:spMk id="15" creationId="{80F27DC1-9F61-43BD-99EF-D30C64ABCCBD}"/>
          </ac:spMkLst>
        </pc:spChg>
        <pc:spChg chg="add mod">
          <ac:chgData name="Scott Taylor" userId="c6d01a01-ad6b-478e-836c-4e0f2e279c52" providerId="ADAL" clId="{1A737F9B-CBD5-4B31-9229-FBF06AD6BE6A}" dt="2021-01-21T05:24:50.083" v="8989" actId="14100"/>
          <ac:spMkLst>
            <pc:docMk/>
            <pc:sldMk cId="3481915878" sldId="761"/>
            <ac:spMk id="16" creationId="{745BE356-44BC-4844-8F31-7AE1410D5647}"/>
          </ac:spMkLst>
        </pc:spChg>
        <pc:spChg chg="add mod">
          <ac:chgData name="Scott Taylor" userId="c6d01a01-ad6b-478e-836c-4e0f2e279c52" providerId="ADAL" clId="{1A737F9B-CBD5-4B31-9229-FBF06AD6BE6A}" dt="2021-01-21T05:22:50.504" v="8968" actId="403"/>
          <ac:spMkLst>
            <pc:docMk/>
            <pc:sldMk cId="3481915878" sldId="761"/>
            <ac:spMk id="17" creationId="{AE527477-115F-4451-9524-B3756471D66D}"/>
          </ac:spMkLst>
        </pc:spChg>
        <pc:spChg chg="add del mod">
          <ac:chgData name="Scott Taylor" userId="c6d01a01-ad6b-478e-836c-4e0f2e279c52" providerId="ADAL" clId="{1A737F9B-CBD5-4B31-9229-FBF06AD6BE6A}" dt="2021-01-21T05:23:17.822" v="8980" actId="403"/>
          <ac:spMkLst>
            <pc:docMk/>
            <pc:sldMk cId="3481915878" sldId="761"/>
            <ac:spMk id="18" creationId="{C2B004F0-9888-4CD1-87F0-904EFE72DAE8}"/>
          </ac:spMkLst>
        </pc:spChg>
        <pc:spChg chg="add mod ord">
          <ac:chgData name="Scott Taylor" userId="c6d01a01-ad6b-478e-836c-4e0f2e279c52" providerId="ADAL" clId="{1A737F9B-CBD5-4B31-9229-FBF06AD6BE6A}" dt="2021-01-21T05:24:15.530" v="8985" actId="207"/>
          <ac:spMkLst>
            <pc:docMk/>
            <pc:sldMk cId="3481915878" sldId="761"/>
            <ac:spMk id="19" creationId="{BB1D470E-BE1E-47E3-A9AE-21AC7EC89016}"/>
          </ac:spMkLst>
        </pc:spChg>
        <pc:spChg chg="add mod">
          <ac:chgData name="Scott Taylor" userId="c6d01a01-ad6b-478e-836c-4e0f2e279c52" providerId="ADAL" clId="{1A737F9B-CBD5-4B31-9229-FBF06AD6BE6A}" dt="2021-01-21T05:24:24.122" v="8986" actId="207"/>
          <ac:spMkLst>
            <pc:docMk/>
            <pc:sldMk cId="3481915878" sldId="761"/>
            <ac:spMk id="20" creationId="{A3538F58-609A-4409-8539-573C4630BB0E}"/>
          </ac:spMkLst>
        </pc:spChg>
        <pc:spChg chg="add mod">
          <ac:chgData name="Scott Taylor" userId="c6d01a01-ad6b-478e-836c-4e0f2e279c52" providerId="ADAL" clId="{1A737F9B-CBD5-4B31-9229-FBF06AD6BE6A}" dt="2021-01-21T05:24:24.122" v="8986" actId="207"/>
          <ac:spMkLst>
            <pc:docMk/>
            <pc:sldMk cId="3481915878" sldId="761"/>
            <ac:spMk id="21" creationId="{3DEDD7F0-DAD9-441E-9FC8-5505E1DD060C}"/>
          </ac:spMkLst>
        </pc:spChg>
        <pc:spChg chg="add mod">
          <ac:chgData name="Scott Taylor" userId="c6d01a01-ad6b-478e-836c-4e0f2e279c52" providerId="ADAL" clId="{1A737F9B-CBD5-4B31-9229-FBF06AD6BE6A}" dt="2021-01-21T05:24:24.122" v="8986" actId="207"/>
          <ac:spMkLst>
            <pc:docMk/>
            <pc:sldMk cId="3481915878" sldId="761"/>
            <ac:spMk id="22" creationId="{2C7CFFD3-DEAC-4157-AA77-42BE9B4A152A}"/>
          </ac:spMkLst>
        </pc:spChg>
        <pc:spChg chg="add mod">
          <ac:chgData name="Scott Taylor" userId="c6d01a01-ad6b-478e-836c-4e0f2e279c52" providerId="ADAL" clId="{1A737F9B-CBD5-4B31-9229-FBF06AD6BE6A}" dt="2021-01-21T05:24:24.122" v="8986" actId="207"/>
          <ac:spMkLst>
            <pc:docMk/>
            <pc:sldMk cId="3481915878" sldId="761"/>
            <ac:spMk id="23" creationId="{D38074AF-5D5F-4BB2-AC63-E974827A357A}"/>
          </ac:spMkLst>
        </pc:spChg>
        <pc:spChg chg="add">
          <ac:chgData name="Scott Taylor" userId="c6d01a01-ad6b-478e-836c-4e0f2e279c52" providerId="ADAL" clId="{1A737F9B-CBD5-4B31-9229-FBF06AD6BE6A}" dt="2021-01-21T05:16:09.133" v="8879" actId="11529"/>
          <ac:spMkLst>
            <pc:docMk/>
            <pc:sldMk cId="3481915878" sldId="761"/>
            <ac:spMk id="24" creationId="{BE0C1907-1281-4AD0-BA05-96EE22595539}"/>
          </ac:spMkLst>
        </pc:spChg>
        <pc:cxnChg chg="add mod">
          <ac:chgData name="Scott Taylor" userId="c6d01a01-ad6b-478e-836c-4e0f2e279c52" providerId="ADAL" clId="{1A737F9B-CBD5-4B31-9229-FBF06AD6BE6A}" dt="2021-01-21T05:21:16.900" v="8940" actId="14100"/>
          <ac:cxnSpMkLst>
            <pc:docMk/>
            <pc:sldMk cId="3481915878" sldId="761"/>
            <ac:cxnSpMk id="26" creationId="{474185BE-8334-4627-AC8D-31A881568DCC}"/>
          </ac:cxnSpMkLst>
        </pc:cxnChg>
        <pc:cxnChg chg="add mod">
          <ac:chgData name="Scott Taylor" userId="c6d01a01-ad6b-478e-836c-4e0f2e279c52" providerId="ADAL" clId="{1A737F9B-CBD5-4B31-9229-FBF06AD6BE6A}" dt="2021-01-21T05:18:03.672" v="8893" actId="14100"/>
          <ac:cxnSpMkLst>
            <pc:docMk/>
            <pc:sldMk cId="3481915878" sldId="761"/>
            <ac:cxnSpMk id="28" creationId="{B1A01293-0D3D-40FE-9DE2-4A53B2F11D88}"/>
          </ac:cxnSpMkLst>
        </pc:cxnChg>
        <pc:cxnChg chg="add mod">
          <ac:chgData name="Scott Taylor" userId="c6d01a01-ad6b-478e-836c-4e0f2e279c52" providerId="ADAL" clId="{1A737F9B-CBD5-4B31-9229-FBF06AD6BE6A}" dt="2021-01-21T05:18:10.476" v="8894" actId="14100"/>
          <ac:cxnSpMkLst>
            <pc:docMk/>
            <pc:sldMk cId="3481915878" sldId="761"/>
            <ac:cxnSpMk id="30" creationId="{9E613DE9-A2FE-4BAB-8C26-36164ACC815C}"/>
          </ac:cxnSpMkLst>
        </pc:cxnChg>
        <pc:cxnChg chg="add">
          <ac:chgData name="Scott Taylor" userId="c6d01a01-ad6b-478e-836c-4e0f2e279c52" providerId="ADAL" clId="{1A737F9B-CBD5-4B31-9229-FBF06AD6BE6A}" dt="2021-01-21T05:18:16.686" v="8895" actId="11529"/>
          <ac:cxnSpMkLst>
            <pc:docMk/>
            <pc:sldMk cId="3481915878" sldId="761"/>
            <ac:cxnSpMk id="34" creationId="{B3558661-AD65-4C44-A4F1-6F112582867E}"/>
          </ac:cxnSpMkLst>
        </pc:cxnChg>
        <pc:cxnChg chg="add del">
          <ac:chgData name="Scott Taylor" userId="c6d01a01-ad6b-478e-836c-4e0f2e279c52" providerId="ADAL" clId="{1A737F9B-CBD5-4B31-9229-FBF06AD6BE6A}" dt="2021-01-21T05:18:24.644" v="8897" actId="11529"/>
          <ac:cxnSpMkLst>
            <pc:docMk/>
            <pc:sldMk cId="3481915878" sldId="761"/>
            <ac:cxnSpMk id="36" creationId="{1FE7A970-F8DB-418E-8303-7F280BD89578}"/>
          </ac:cxnSpMkLst>
        </pc:cxnChg>
        <pc:cxnChg chg="add mod">
          <ac:chgData name="Scott Taylor" userId="c6d01a01-ad6b-478e-836c-4e0f2e279c52" providerId="ADAL" clId="{1A737F9B-CBD5-4B31-9229-FBF06AD6BE6A}" dt="2021-01-21T05:18:47.273" v="8900" actId="11529"/>
          <ac:cxnSpMkLst>
            <pc:docMk/>
            <pc:sldMk cId="3481915878" sldId="761"/>
            <ac:cxnSpMk id="38" creationId="{92F03B69-74C5-4D53-B8F3-66BF72482FE6}"/>
          </ac:cxnSpMkLst>
        </pc:cxnChg>
        <pc:cxnChg chg="add mod">
          <ac:chgData name="Scott Taylor" userId="c6d01a01-ad6b-478e-836c-4e0f2e279c52" providerId="ADAL" clId="{1A737F9B-CBD5-4B31-9229-FBF06AD6BE6A}" dt="2021-01-21T05:24:50.083" v="8989" actId="14100"/>
          <ac:cxnSpMkLst>
            <pc:docMk/>
            <pc:sldMk cId="3481915878" sldId="761"/>
            <ac:cxnSpMk id="40" creationId="{2E809387-C930-40B3-981B-958B14C6E739}"/>
          </ac:cxnSpMkLst>
        </pc:cxnChg>
        <pc:cxnChg chg="add mod">
          <ac:chgData name="Scott Taylor" userId="c6d01a01-ad6b-478e-836c-4e0f2e279c52" providerId="ADAL" clId="{1A737F9B-CBD5-4B31-9229-FBF06AD6BE6A}" dt="2021-01-21T05:19:41.849" v="8914" actId="14100"/>
          <ac:cxnSpMkLst>
            <pc:docMk/>
            <pc:sldMk cId="3481915878" sldId="761"/>
            <ac:cxnSpMk id="42" creationId="{0CAF10A1-9745-448D-8AE5-C7CC8CB0A4F0}"/>
          </ac:cxnSpMkLst>
        </pc:cxnChg>
        <pc:cxnChg chg="add mod">
          <ac:chgData name="Scott Taylor" userId="c6d01a01-ad6b-478e-836c-4e0f2e279c52" providerId="ADAL" clId="{1A737F9B-CBD5-4B31-9229-FBF06AD6BE6A}" dt="2021-01-21T05:19:45.516" v="8915" actId="14100"/>
          <ac:cxnSpMkLst>
            <pc:docMk/>
            <pc:sldMk cId="3481915878" sldId="761"/>
            <ac:cxnSpMk id="43" creationId="{9404E54E-16CD-4CA6-8B91-C07E52CD4B0F}"/>
          </ac:cxnSpMkLst>
        </pc:cxnChg>
        <pc:cxnChg chg="add mod">
          <ac:chgData name="Scott Taylor" userId="c6d01a01-ad6b-478e-836c-4e0f2e279c52" providerId="ADAL" clId="{1A737F9B-CBD5-4B31-9229-FBF06AD6BE6A}" dt="2021-01-21T05:19:14.619" v="8906" actId="1076"/>
          <ac:cxnSpMkLst>
            <pc:docMk/>
            <pc:sldMk cId="3481915878" sldId="761"/>
            <ac:cxnSpMk id="44" creationId="{EC8F392A-40B7-463F-AD40-52CEFC3F17B9}"/>
          </ac:cxnSpMkLst>
        </pc:cxnChg>
        <pc:cxnChg chg="add mod">
          <ac:chgData name="Scott Taylor" userId="c6d01a01-ad6b-478e-836c-4e0f2e279c52" providerId="ADAL" clId="{1A737F9B-CBD5-4B31-9229-FBF06AD6BE6A}" dt="2021-01-21T05:19:52.675" v="8916" actId="14100"/>
          <ac:cxnSpMkLst>
            <pc:docMk/>
            <pc:sldMk cId="3481915878" sldId="761"/>
            <ac:cxnSpMk id="45" creationId="{94B95B34-1DFF-40BF-A4BF-6EBE77843CA8}"/>
          </ac:cxnSpMkLst>
        </pc:cxnChg>
        <pc:cxnChg chg="add mod">
          <ac:chgData name="Scott Taylor" userId="c6d01a01-ad6b-478e-836c-4e0f2e279c52" providerId="ADAL" clId="{1A737F9B-CBD5-4B31-9229-FBF06AD6BE6A}" dt="2021-01-21T05:19:55.985" v="8917" actId="14100"/>
          <ac:cxnSpMkLst>
            <pc:docMk/>
            <pc:sldMk cId="3481915878" sldId="761"/>
            <ac:cxnSpMk id="46" creationId="{04905E51-55D9-443B-BD65-FA1E011681C4}"/>
          </ac:cxnSpMkLst>
        </pc:cxnChg>
        <pc:cxnChg chg="add mod">
          <ac:chgData name="Scott Taylor" userId="c6d01a01-ad6b-478e-836c-4e0f2e279c52" providerId="ADAL" clId="{1A737F9B-CBD5-4B31-9229-FBF06AD6BE6A}" dt="2021-01-21T05:25:04.546" v="8990" actId="14100"/>
          <ac:cxnSpMkLst>
            <pc:docMk/>
            <pc:sldMk cId="3481915878" sldId="761"/>
            <ac:cxnSpMk id="47" creationId="{24E3388F-254F-4BCF-AC75-AA760F94A50C}"/>
          </ac:cxnSpMkLst>
        </pc:cxnChg>
      </pc:sldChg>
      <pc:sldChg chg="modSp new mod">
        <pc:chgData name="Scott Taylor" userId="c6d01a01-ad6b-478e-836c-4e0f2e279c52" providerId="ADAL" clId="{1A737F9B-CBD5-4B31-9229-FBF06AD6BE6A}" dt="2021-01-22T04:38:17.235" v="10193" actId="20577"/>
        <pc:sldMkLst>
          <pc:docMk/>
          <pc:sldMk cId="1919883189" sldId="762"/>
        </pc:sldMkLst>
        <pc:spChg chg="mod">
          <ac:chgData name="Scott Taylor" userId="c6d01a01-ad6b-478e-836c-4e0f2e279c52" providerId="ADAL" clId="{1A737F9B-CBD5-4B31-9229-FBF06AD6BE6A}" dt="2021-01-22T04:21:01.990" v="9007" actId="20577"/>
          <ac:spMkLst>
            <pc:docMk/>
            <pc:sldMk cId="1919883189" sldId="762"/>
            <ac:spMk id="2" creationId="{1D5F6B96-F0D2-43DC-93F0-F45F10119CCA}"/>
          </ac:spMkLst>
        </pc:spChg>
        <pc:spChg chg="mod">
          <ac:chgData name="Scott Taylor" userId="c6d01a01-ad6b-478e-836c-4e0f2e279c52" providerId="ADAL" clId="{1A737F9B-CBD5-4B31-9229-FBF06AD6BE6A}" dt="2021-01-22T04:38:17.235" v="10193" actId="20577"/>
          <ac:spMkLst>
            <pc:docMk/>
            <pc:sldMk cId="1919883189" sldId="762"/>
            <ac:spMk id="3" creationId="{CF9802D7-A0D7-4F8A-90E0-E2161B3F3AEA}"/>
          </ac:spMkLst>
        </pc:spChg>
      </pc:sldChg>
      <pc:sldChg chg="modSp new mod">
        <pc:chgData name="Scott Taylor" userId="c6d01a01-ad6b-478e-836c-4e0f2e279c52" providerId="ADAL" clId="{1A737F9B-CBD5-4B31-9229-FBF06AD6BE6A}" dt="2021-01-22T04:32:37.621" v="10074" actId="21"/>
        <pc:sldMkLst>
          <pc:docMk/>
          <pc:sldMk cId="2292446103" sldId="763"/>
        </pc:sldMkLst>
        <pc:spChg chg="mod">
          <ac:chgData name="Scott Taylor" userId="c6d01a01-ad6b-478e-836c-4e0f2e279c52" providerId="ADAL" clId="{1A737F9B-CBD5-4B31-9229-FBF06AD6BE6A}" dt="2021-01-22T04:28:38.437" v="9650" actId="20577"/>
          <ac:spMkLst>
            <pc:docMk/>
            <pc:sldMk cId="2292446103" sldId="763"/>
            <ac:spMk id="2" creationId="{A4800AD5-3410-44A1-9C40-FBF451C7DBBE}"/>
          </ac:spMkLst>
        </pc:spChg>
        <pc:spChg chg="mod">
          <ac:chgData name="Scott Taylor" userId="c6d01a01-ad6b-478e-836c-4e0f2e279c52" providerId="ADAL" clId="{1A737F9B-CBD5-4B31-9229-FBF06AD6BE6A}" dt="2021-01-22T04:32:37.621" v="10074" actId="21"/>
          <ac:spMkLst>
            <pc:docMk/>
            <pc:sldMk cId="2292446103" sldId="763"/>
            <ac:spMk id="3" creationId="{935777B3-80EA-4214-9FEB-2E9E53DB116E}"/>
          </ac:spMkLst>
        </pc:spChg>
      </pc:sldChg>
      <pc:sldChg chg="modSp new mod">
        <pc:chgData name="Scott Taylor" userId="c6d01a01-ad6b-478e-836c-4e0f2e279c52" providerId="ADAL" clId="{1A737F9B-CBD5-4B31-9229-FBF06AD6BE6A}" dt="2021-01-22T04:33:16.337" v="10161" actId="20577"/>
        <pc:sldMkLst>
          <pc:docMk/>
          <pc:sldMk cId="987502106" sldId="764"/>
        </pc:sldMkLst>
        <pc:spChg chg="mod">
          <ac:chgData name="Scott Taylor" userId="c6d01a01-ad6b-478e-836c-4e0f2e279c52" providerId="ADAL" clId="{1A737F9B-CBD5-4B31-9229-FBF06AD6BE6A}" dt="2021-01-22T04:32:45.335" v="10094" actId="20577"/>
          <ac:spMkLst>
            <pc:docMk/>
            <pc:sldMk cId="987502106" sldId="764"/>
            <ac:spMk id="2" creationId="{C80D1AA3-8072-4FAC-B6EE-099F4E259051}"/>
          </ac:spMkLst>
        </pc:spChg>
        <pc:spChg chg="mod">
          <ac:chgData name="Scott Taylor" userId="c6d01a01-ad6b-478e-836c-4e0f2e279c52" providerId="ADAL" clId="{1A737F9B-CBD5-4B31-9229-FBF06AD6BE6A}" dt="2021-01-22T04:33:16.337" v="10161" actId="20577"/>
          <ac:spMkLst>
            <pc:docMk/>
            <pc:sldMk cId="987502106" sldId="764"/>
            <ac:spMk id="3" creationId="{28F0D636-2F99-4AE4-89C6-9144007F74E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3170238" cy="477838"/>
          </a:xfrm>
          <a:prstGeom prst="rect">
            <a:avLst/>
          </a:prstGeom>
          <a:noFill/>
          <a:ln w="9525">
            <a:noFill/>
            <a:miter lim="800000"/>
            <a:headEnd/>
            <a:tailEnd/>
          </a:ln>
          <a:effectLst/>
        </p:spPr>
        <p:txBody>
          <a:bodyPr vert="horz" wrap="square" lIns="96604" tIns="48305" rIns="96604" bIns="48305" numCol="1" anchor="t" anchorCtr="0" compatLnSpc="1">
            <a:prstTxWarp prst="textNoShape">
              <a:avLst/>
            </a:prstTxWarp>
          </a:bodyPr>
          <a:lstStyle>
            <a:lvl1pPr defTabSz="966842" eaLnBrk="1" hangingPunct="1">
              <a:defRPr sz="1400">
                <a:cs typeface="+mn-cs"/>
              </a:defRPr>
            </a:lvl1pPr>
          </a:lstStyle>
          <a:p>
            <a:pPr>
              <a:defRPr/>
            </a:pPr>
            <a:endParaRPr lang="en-US"/>
          </a:p>
        </p:txBody>
      </p:sp>
      <p:sp>
        <p:nvSpPr>
          <p:cNvPr id="69635" name="Rectangle 3"/>
          <p:cNvSpPr>
            <a:spLocks noGrp="1" noChangeArrowheads="1"/>
          </p:cNvSpPr>
          <p:nvPr>
            <p:ph type="dt" sz="quarter" idx="1"/>
          </p:nvPr>
        </p:nvSpPr>
        <p:spPr bwMode="auto">
          <a:xfrm>
            <a:off x="4144963" y="0"/>
            <a:ext cx="3170237" cy="477838"/>
          </a:xfrm>
          <a:prstGeom prst="rect">
            <a:avLst/>
          </a:prstGeom>
          <a:noFill/>
          <a:ln w="9525">
            <a:noFill/>
            <a:miter lim="800000"/>
            <a:headEnd/>
            <a:tailEnd/>
          </a:ln>
          <a:effectLst/>
        </p:spPr>
        <p:txBody>
          <a:bodyPr vert="horz" wrap="square" lIns="96604" tIns="48305" rIns="96604" bIns="48305" numCol="1" anchor="t" anchorCtr="0" compatLnSpc="1">
            <a:prstTxWarp prst="textNoShape">
              <a:avLst/>
            </a:prstTxWarp>
          </a:bodyPr>
          <a:lstStyle>
            <a:lvl1pPr algn="r" defTabSz="966842" eaLnBrk="1" hangingPunct="1">
              <a:defRPr sz="1400">
                <a:cs typeface="+mn-cs"/>
              </a:defRPr>
            </a:lvl1pPr>
          </a:lstStyle>
          <a:p>
            <a:pPr>
              <a:defRPr/>
            </a:pPr>
            <a:endParaRPr lang="en-US"/>
          </a:p>
        </p:txBody>
      </p:sp>
      <p:sp>
        <p:nvSpPr>
          <p:cNvPr id="69636" name="Rectangle 4"/>
          <p:cNvSpPr>
            <a:spLocks noGrp="1" noChangeArrowheads="1"/>
          </p:cNvSpPr>
          <p:nvPr>
            <p:ph type="ftr" sz="quarter" idx="2"/>
          </p:nvPr>
        </p:nvSpPr>
        <p:spPr bwMode="auto">
          <a:xfrm>
            <a:off x="0" y="9123363"/>
            <a:ext cx="3170238" cy="477837"/>
          </a:xfrm>
          <a:prstGeom prst="rect">
            <a:avLst/>
          </a:prstGeom>
          <a:noFill/>
          <a:ln w="9525">
            <a:noFill/>
            <a:miter lim="800000"/>
            <a:headEnd/>
            <a:tailEnd/>
          </a:ln>
          <a:effectLst/>
        </p:spPr>
        <p:txBody>
          <a:bodyPr vert="horz" wrap="square" lIns="96604" tIns="48305" rIns="96604" bIns="48305" numCol="1" anchor="b" anchorCtr="0" compatLnSpc="1">
            <a:prstTxWarp prst="textNoShape">
              <a:avLst/>
            </a:prstTxWarp>
          </a:bodyPr>
          <a:lstStyle>
            <a:lvl1pPr defTabSz="966842" eaLnBrk="1" hangingPunct="1">
              <a:defRPr sz="1400">
                <a:cs typeface="+mn-cs"/>
              </a:defRPr>
            </a:lvl1pPr>
          </a:lstStyle>
          <a:p>
            <a:pPr>
              <a:defRPr/>
            </a:pPr>
            <a:endParaRPr lang="en-US"/>
          </a:p>
        </p:txBody>
      </p:sp>
      <p:sp>
        <p:nvSpPr>
          <p:cNvPr id="69637" name="Rectangle 5"/>
          <p:cNvSpPr>
            <a:spLocks noGrp="1" noChangeArrowheads="1"/>
          </p:cNvSpPr>
          <p:nvPr>
            <p:ph type="sldNum" sz="quarter" idx="3"/>
          </p:nvPr>
        </p:nvSpPr>
        <p:spPr bwMode="auto">
          <a:xfrm>
            <a:off x="4144963" y="9123363"/>
            <a:ext cx="3170237" cy="477837"/>
          </a:xfrm>
          <a:prstGeom prst="rect">
            <a:avLst/>
          </a:prstGeom>
          <a:noFill/>
          <a:ln w="9525">
            <a:noFill/>
            <a:miter lim="800000"/>
            <a:headEnd/>
            <a:tailEnd/>
          </a:ln>
          <a:effectLst/>
        </p:spPr>
        <p:txBody>
          <a:bodyPr vert="horz" wrap="square" lIns="96604" tIns="48305" rIns="96604" bIns="48305" numCol="1" anchor="b" anchorCtr="0" compatLnSpc="1">
            <a:prstTxWarp prst="textNoShape">
              <a:avLst/>
            </a:prstTxWarp>
          </a:bodyPr>
          <a:lstStyle>
            <a:lvl1pPr algn="r" defTabSz="966788" eaLnBrk="1" hangingPunct="1">
              <a:defRPr sz="1400"/>
            </a:lvl1pPr>
          </a:lstStyle>
          <a:p>
            <a:pPr>
              <a:defRPr/>
            </a:pPr>
            <a:fld id="{549A7FA7-E1B8-4CDD-8F7C-1E113DA1F1E0}" type="slidenum">
              <a:rPr lang="en-US" altLang="en-US"/>
              <a:pPr>
                <a:defRPr/>
              </a:pPr>
              <a:t>‹#›</a:t>
            </a:fld>
            <a:endParaRPr lang="en-US" altLang="en-US"/>
          </a:p>
        </p:txBody>
      </p:sp>
    </p:spTree>
    <p:extLst>
      <p:ext uri="{BB962C8B-B14F-4D97-AF65-F5344CB8AC3E}">
        <p14:creationId xmlns:p14="http://schemas.microsoft.com/office/powerpoint/2010/main" val="15176143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3170238" cy="477838"/>
          </a:xfrm>
          <a:prstGeom prst="rect">
            <a:avLst/>
          </a:prstGeom>
          <a:noFill/>
          <a:ln w="9525">
            <a:noFill/>
            <a:miter lim="800000"/>
            <a:headEnd/>
            <a:tailEnd/>
          </a:ln>
          <a:effectLst/>
        </p:spPr>
        <p:txBody>
          <a:bodyPr vert="horz" wrap="square" lIns="95624" tIns="47813" rIns="95624" bIns="47813" numCol="1" anchor="t" anchorCtr="0" compatLnSpc="1">
            <a:prstTxWarp prst="textNoShape">
              <a:avLst/>
            </a:prstTxWarp>
          </a:bodyPr>
          <a:lstStyle>
            <a:lvl1pPr defTabSz="956890" eaLnBrk="1" hangingPunct="1">
              <a:defRPr sz="1400">
                <a:cs typeface="+mn-cs"/>
              </a:defRPr>
            </a:lvl1pPr>
          </a:lstStyle>
          <a:p>
            <a:pPr>
              <a:defRPr/>
            </a:pPr>
            <a:endParaRPr lang="en-US"/>
          </a:p>
        </p:txBody>
      </p:sp>
      <p:sp>
        <p:nvSpPr>
          <p:cNvPr id="124931" name="Rectangle 3"/>
          <p:cNvSpPr>
            <a:spLocks noGrp="1" noChangeArrowheads="1"/>
          </p:cNvSpPr>
          <p:nvPr>
            <p:ph type="dt" idx="1"/>
          </p:nvPr>
        </p:nvSpPr>
        <p:spPr bwMode="auto">
          <a:xfrm>
            <a:off x="4143375" y="0"/>
            <a:ext cx="3170238" cy="477838"/>
          </a:xfrm>
          <a:prstGeom prst="rect">
            <a:avLst/>
          </a:prstGeom>
          <a:noFill/>
          <a:ln w="9525">
            <a:noFill/>
            <a:miter lim="800000"/>
            <a:headEnd/>
            <a:tailEnd/>
          </a:ln>
          <a:effectLst/>
        </p:spPr>
        <p:txBody>
          <a:bodyPr vert="horz" wrap="square" lIns="95624" tIns="47813" rIns="95624" bIns="47813" numCol="1" anchor="t" anchorCtr="0" compatLnSpc="1">
            <a:prstTxWarp prst="textNoShape">
              <a:avLst/>
            </a:prstTxWarp>
          </a:bodyPr>
          <a:lstStyle>
            <a:lvl1pPr algn="r" defTabSz="956890" eaLnBrk="1" hangingPunct="1">
              <a:defRPr sz="1400">
                <a:cs typeface="+mn-cs"/>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455613" y="720725"/>
            <a:ext cx="6405562" cy="3603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5624" tIns="47813" rIns="95624" bIns="4781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4934" name="Rectangle 6"/>
          <p:cNvSpPr>
            <a:spLocks noGrp="1" noChangeArrowheads="1"/>
          </p:cNvSpPr>
          <p:nvPr>
            <p:ph type="ftr" sz="quarter" idx="4"/>
          </p:nvPr>
        </p:nvSpPr>
        <p:spPr bwMode="auto">
          <a:xfrm>
            <a:off x="0" y="9118600"/>
            <a:ext cx="3170238" cy="481013"/>
          </a:xfrm>
          <a:prstGeom prst="rect">
            <a:avLst/>
          </a:prstGeom>
          <a:noFill/>
          <a:ln w="9525">
            <a:noFill/>
            <a:miter lim="800000"/>
            <a:headEnd/>
            <a:tailEnd/>
          </a:ln>
          <a:effectLst/>
        </p:spPr>
        <p:txBody>
          <a:bodyPr vert="horz" wrap="square" lIns="95624" tIns="47813" rIns="95624" bIns="47813" numCol="1" anchor="b" anchorCtr="0" compatLnSpc="1">
            <a:prstTxWarp prst="textNoShape">
              <a:avLst/>
            </a:prstTxWarp>
          </a:bodyPr>
          <a:lstStyle>
            <a:lvl1pPr defTabSz="956890" eaLnBrk="1" hangingPunct="1">
              <a:defRPr sz="1400">
                <a:cs typeface="+mn-cs"/>
              </a:defRPr>
            </a:lvl1pPr>
          </a:lstStyle>
          <a:p>
            <a:pPr>
              <a:defRPr/>
            </a:pPr>
            <a:endParaRPr lang="en-US"/>
          </a:p>
        </p:txBody>
      </p:sp>
      <p:sp>
        <p:nvSpPr>
          <p:cNvPr id="124935" name="Rectangle 7"/>
          <p:cNvSpPr>
            <a:spLocks noGrp="1" noChangeArrowheads="1"/>
          </p:cNvSpPr>
          <p:nvPr>
            <p:ph type="sldNum" sz="quarter" idx="5"/>
          </p:nvPr>
        </p:nvSpPr>
        <p:spPr bwMode="auto">
          <a:xfrm>
            <a:off x="4143375" y="9118600"/>
            <a:ext cx="3170238" cy="481013"/>
          </a:xfrm>
          <a:prstGeom prst="rect">
            <a:avLst/>
          </a:prstGeom>
          <a:noFill/>
          <a:ln w="9525">
            <a:noFill/>
            <a:miter lim="800000"/>
            <a:headEnd/>
            <a:tailEnd/>
          </a:ln>
          <a:effectLst/>
        </p:spPr>
        <p:txBody>
          <a:bodyPr vert="horz" wrap="square" lIns="95624" tIns="47813" rIns="95624" bIns="47813" numCol="1" anchor="b" anchorCtr="0" compatLnSpc="1">
            <a:prstTxWarp prst="textNoShape">
              <a:avLst/>
            </a:prstTxWarp>
          </a:bodyPr>
          <a:lstStyle>
            <a:lvl1pPr algn="r" defTabSz="955675" eaLnBrk="1" hangingPunct="1">
              <a:defRPr sz="1400"/>
            </a:lvl1pPr>
          </a:lstStyle>
          <a:p>
            <a:pPr>
              <a:defRPr/>
            </a:pPr>
            <a:fld id="{5B598F11-C2C5-40D4-B32B-C1AF9DA155A1}" type="slidenum">
              <a:rPr lang="en-US" altLang="en-US"/>
              <a:pPr>
                <a:defRPr/>
              </a:pPr>
              <a:t>‹#›</a:t>
            </a:fld>
            <a:endParaRPr lang="en-US" altLang="en-US"/>
          </a:p>
        </p:txBody>
      </p:sp>
    </p:spTree>
    <p:extLst>
      <p:ext uri="{BB962C8B-B14F-4D97-AF65-F5344CB8AC3E}">
        <p14:creationId xmlns:p14="http://schemas.microsoft.com/office/powerpoint/2010/main" val="10865024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20725"/>
            <a:ext cx="6405562" cy="3603625"/>
          </a:xfrm>
        </p:spPr>
      </p:sp>
      <p:sp>
        <p:nvSpPr>
          <p:cNvPr id="3" name="Notes Placeholder 2"/>
          <p:cNvSpPr>
            <a:spLocks noGrp="1"/>
          </p:cNvSpPr>
          <p:nvPr>
            <p:ph type="body" idx="1"/>
          </p:nvPr>
        </p:nvSpPr>
        <p:spPr/>
        <p:txBody>
          <a:bodyPr/>
          <a:lstStyle/>
          <a:p>
            <a:r>
              <a:rPr lang="en-US" dirty="0"/>
              <a:t>This is intended to be a two-session lecture.</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2</a:t>
            </a:fld>
            <a:endParaRPr lang="en-US" altLang="en-US"/>
          </a:p>
        </p:txBody>
      </p:sp>
    </p:spTree>
    <p:extLst>
      <p:ext uri="{BB962C8B-B14F-4D97-AF65-F5344CB8AC3E}">
        <p14:creationId xmlns:p14="http://schemas.microsoft.com/office/powerpoint/2010/main" val="2495728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one tends to be much harder, and people only do it when they can’t get coverage any other way.</a:t>
            </a:r>
          </a:p>
          <a:p>
            <a:r>
              <a:rPr lang="en-US" dirty="0"/>
              <a:t>And while the terms </a:t>
            </a:r>
            <a:r>
              <a:rPr lang="en-US" i="1" dirty="0"/>
              <a:t>directed</a:t>
            </a:r>
            <a:r>
              <a:rPr lang="en-US" i="0" dirty="0"/>
              <a:t> and </a:t>
            </a:r>
            <a:r>
              <a:rPr lang="en-US" i="1" dirty="0"/>
              <a:t>pseudorandom</a:t>
            </a:r>
            <a:r>
              <a:rPr lang="en-US" i="0" dirty="0"/>
              <a:t> are in common usage, </a:t>
            </a:r>
            <a:r>
              <a:rPr lang="en-US" i="1" dirty="0"/>
              <a:t>fancy </a:t>
            </a:r>
            <a:r>
              <a:rPr lang="en-US" i="0" dirty="0"/>
              <a:t>is just a word I made up.</a:t>
            </a:r>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17</a:t>
            </a:fld>
            <a:endParaRPr lang="en-US" altLang="en-US"/>
          </a:p>
        </p:txBody>
      </p:sp>
    </p:spTree>
    <p:extLst>
      <p:ext uri="{BB962C8B-B14F-4D97-AF65-F5344CB8AC3E}">
        <p14:creationId xmlns:p14="http://schemas.microsoft.com/office/powerpoint/2010/main" val="2390788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SB </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20</a:t>
            </a:fld>
            <a:endParaRPr lang="en-US" altLang="en-US"/>
          </a:p>
        </p:txBody>
      </p:sp>
    </p:spTree>
    <p:extLst>
      <p:ext uri="{BB962C8B-B14F-4D97-AF65-F5344CB8AC3E}">
        <p14:creationId xmlns:p14="http://schemas.microsoft.com/office/powerpoint/2010/main" val="932087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SB </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21</a:t>
            </a:fld>
            <a:endParaRPr lang="en-US" altLang="en-US"/>
          </a:p>
        </p:txBody>
      </p:sp>
    </p:spTree>
    <p:extLst>
      <p:ext uri="{BB962C8B-B14F-4D97-AF65-F5344CB8AC3E}">
        <p14:creationId xmlns:p14="http://schemas.microsoft.com/office/powerpoint/2010/main" val="3380654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SB </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22</a:t>
            </a:fld>
            <a:endParaRPr lang="en-US" altLang="en-US"/>
          </a:p>
        </p:txBody>
      </p:sp>
    </p:spTree>
    <p:extLst>
      <p:ext uri="{BB962C8B-B14F-4D97-AF65-F5344CB8AC3E}">
        <p14:creationId xmlns:p14="http://schemas.microsoft.com/office/powerpoint/2010/main" val="3342113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SB </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24</a:t>
            </a:fld>
            <a:endParaRPr lang="en-US" altLang="en-US"/>
          </a:p>
        </p:txBody>
      </p:sp>
    </p:spTree>
    <p:extLst>
      <p:ext uri="{BB962C8B-B14F-4D97-AF65-F5344CB8AC3E}">
        <p14:creationId xmlns:p14="http://schemas.microsoft.com/office/powerpoint/2010/main" val="228994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industry has converged by means of conferences and by people changing jobs.</a:t>
            </a:r>
          </a:p>
          <a:p>
            <a:r>
              <a:rPr lang="en-US" dirty="0"/>
              <a:t>And because of changing jobs, you need reusable code so the next project doesn’t get trashed when people on the current project leave.</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25</a:t>
            </a:fld>
            <a:endParaRPr lang="en-US" altLang="en-US"/>
          </a:p>
        </p:txBody>
      </p:sp>
    </p:spTree>
    <p:extLst>
      <p:ext uri="{BB962C8B-B14F-4D97-AF65-F5344CB8AC3E}">
        <p14:creationId xmlns:p14="http://schemas.microsoft.com/office/powerpoint/2010/main" val="34797465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1: many interfaces (e.g., I2C) have bidirectional signals.</a:t>
            </a:r>
          </a:p>
          <a:p>
            <a:r>
              <a:rPr lang="en-US" dirty="0"/>
              <a:t>Question 2: in the end, you’ll have to </a:t>
            </a:r>
            <a:r>
              <a:rPr lang="en-US" dirty="0" err="1"/>
              <a:t>depipeline</a:t>
            </a:r>
            <a:r>
              <a:rPr lang="en-US" dirty="0"/>
              <a:t> it in the monitor. You can add actual flops, or use software with @(posedge </a:t>
            </a:r>
            <a:r>
              <a:rPr lang="en-US" dirty="0" err="1"/>
              <a:t>clk</a:t>
            </a:r>
            <a:r>
              <a:rPr lang="en-US" dirty="0"/>
              <a:t>) statements.</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28</a:t>
            </a:fld>
            <a:endParaRPr lang="en-US" altLang="en-US"/>
          </a:p>
        </p:txBody>
      </p:sp>
    </p:spTree>
    <p:extLst>
      <p:ext uri="{BB962C8B-B14F-4D97-AF65-F5344CB8AC3E}">
        <p14:creationId xmlns:p14="http://schemas.microsoft.com/office/powerpoint/2010/main" val="1432767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something this simple, probably it should just be an assertion in the RTL!</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29</a:t>
            </a:fld>
            <a:endParaRPr lang="en-US" altLang="en-US"/>
          </a:p>
        </p:txBody>
      </p:sp>
    </p:spTree>
    <p:extLst>
      <p:ext uri="{BB962C8B-B14F-4D97-AF65-F5344CB8AC3E}">
        <p14:creationId xmlns:p14="http://schemas.microsoft.com/office/powerpoint/2010/main" val="3072146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 replaced the “Scoreboard” from all the previous slides with a new object.</a:t>
            </a:r>
          </a:p>
          <a:p>
            <a:r>
              <a:rPr lang="en-US" dirty="0"/>
              <a:t>That’s because coverage and checking are both consumers of “what is the RTL currently doing”… </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32</a:t>
            </a:fld>
            <a:endParaRPr lang="en-US" altLang="en-US"/>
          </a:p>
        </p:txBody>
      </p:sp>
    </p:spTree>
    <p:extLst>
      <p:ext uri="{BB962C8B-B14F-4D97-AF65-F5344CB8AC3E}">
        <p14:creationId xmlns:p14="http://schemas.microsoft.com/office/powerpoint/2010/main" val="1322492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36</a:t>
            </a:fld>
            <a:endParaRPr lang="en-US" altLang="en-US"/>
          </a:p>
        </p:txBody>
      </p:sp>
    </p:spTree>
    <p:extLst>
      <p:ext uri="{BB962C8B-B14F-4D97-AF65-F5344CB8AC3E}">
        <p14:creationId xmlns:p14="http://schemas.microsoft.com/office/powerpoint/2010/main" val="175908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on the board as they s</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3</a:t>
            </a:fld>
            <a:endParaRPr lang="en-US" altLang="en-US"/>
          </a:p>
        </p:txBody>
      </p:sp>
    </p:spTree>
    <p:extLst>
      <p:ext uri="{BB962C8B-B14F-4D97-AF65-F5344CB8AC3E}">
        <p14:creationId xmlns:p14="http://schemas.microsoft.com/office/powerpoint/2010/main" val="4083978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38</a:t>
            </a:fld>
            <a:endParaRPr lang="en-US" altLang="en-US"/>
          </a:p>
        </p:txBody>
      </p:sp>
    </p:spTree>
    <p:extLst>
      <p:ext uri="{BB962C8B-B14F-4D97-AF65-F5344CB8AC3E}">
        <p14:creationId xmlns:p14="http://schemas.microsoft.com/office/powerpoint/2010/main" val="22277887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64-bit data word + parity, the odds are 64/65 that a HW error will be in data and not parity, so that’s probably better to test.</a:t>
            </a:r>
          </a:p>
          <a:p>
            <a:r>
              <a:rPr lang="en-US" dirty="0"/>
              <a:t>But if it takes several cycles to detect the parity error, then the bad data could wreak havoc before it’s detected and be much harder to debug; may as well debug it first on the easy case.</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39</a:t>
            </a:fld>
            <a:endParaRPr lang="en-US" altLang="en-US"/>
          </a:p>
        </p:txBody>
      </p:sp>
    </p:spTree>
    <p:extLst>
      <p:ext uri="{BB962C8B-B14F-4D97-AF65-F5344CB8AC3E}">
        <p14:creationId xmlns:p14="http://schemas.microsoft.com/office/powerpoint/2010/main" val="294862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Clock block can run forever; the tester block ends the sim when it finished the stimulus</a:t>
            </a:r>
          </a:p>
          <a:p>
            <a:r>
              <a:rPr lang="en-US" dirty="0"/>
              <a:t>The FIFO is easy; just stop the test after we’ve done the final read.</a:t>
            </a:r>
          </a:p>
          <a:p>
            <a:r>
              <a:rPr lang="en-US" dirty="0"/>
              <a:t>The mesh is harder – packets can sit in it for a long time. How long do you wait?</a:t>
            </a:r>
          </a:p>
          <a:p>
            <a:r>
              <a:rPr lang="en-US" dirty="0"/>
              <a:t>The cache can wait practically forever on a read miss. But there’s always some signal in the HW that says there’s an outstanding miss being filled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41</a:t>
            </a:fld>
            <a:endParaRPr lang="en-US" altLang="en-US"/>
          </a:p>
        </p:txBody>
      </p:sp>
    </p:spTree>
    <p:extLst>
      <p:ext uri="{BB962C8B-B14F-4D97-AF65-F5344CB8AC3E}">
        <p14:creationId xmlns:p14="http://schemas.microsoft.com/office/powerpoint/2010/main" val="15299383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42</a:t>
            </a:fld>
            <a:endParaRPr lang="en-US" altLang="en-US"/>
          </a:p>
        </p:txBody>
      </p:sp>
    </p:spTree>
    <p:extLst>
      <p:ext uri="{BB962C8B-B14F-4D97-AF65-F5344CB8AC3E}">
        <p14:creationId xmlns:p14="http://schemas.microsoft.com/office/powerpoint/2010/main" val="32324871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Clock ratio is more important than frequency; it affects how fast cross-domain FIFOs fill</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44</a:t>
            </a:fld>
            <a:endParaRPr lang="en-US" altLang="en-US"/>
          </a:p>
        </p:txBody>
      </p:sp>
    </p:spTree>
    <p:extLst>
      <p:ext uri="{BB962C8B-B14F-4D97-AF65-F5344CB8AC3E}">
        <p14:creationId xmlns:p14="http://schemas.microsoft.com/office/powerpoint/2010/main" val="26730042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Usually we’ll build our clocks with 50% duty cycle; sometimes we won’t, to see how resilient the design is (e.g., if there are level-sensitive latches and multiple frequencies)</a:t>
            </a:r>
          </a:p>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45</a:t>
            </a:fld>
            <a:endParaRPr lang="en-US" altLang="en-US"/>
          </a:p>
        </p:txBody>
      </p:sp>
    </p:spTree>
    <p:extLst>
      <p:ext uri="{BB962C8B-B14F-4D97-AF65-F5344CB8AC3E}">
        <p14:creationId xmlns:p14="http://schemas.microsoft.com/office/powerpoint/2010/main" val="1061716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they hit the power button, it’s usually immediate. But then any in-flight transactions are just terminated, which may be bad if they affect a disk drive.</a:t>
            </a:r>
          </a:p>
          <a:p>
            <a:r>
              <a:rPr lang="en-US" dirty="0"/>
              <a:t>Other resets wait for quiescence, so you can reuse your quiescence checkers to see if the HW is waiting correctly.</a:t>
            </a:r>
          </a:p>
          <a:p>
            <a:r>
              <a:rPr lang="en-US" dirty="0"/>
              <a:t>And what about closing and then opening the lid on your laptop; you must shut down and them mostly-seamlessly restart.</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46</a:t>
            </a:fld>
            <a:endParaRPr lang="en-US" altLang="en-US"/>
          </a:p>
        </p:txBody>
      </p:sp>
    </p:spTree>
    <p:extLst>
      <p:ext uri="{BB962C8B-B14F-4D97-AF65-F5344CB8AC3E}">
        <p14:creationId xmlns:p14="http://schemas.microsoft.com/office/powerpoint/2010/main" val="39524768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would you change your FIFO or mesh TB to handle this? What if you’re halfway through your list of inputs; when you restart do you start from position 0 again?</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47</a:t>
            </a:fld>
            <a:endParaRPr lang="en-US" altLang="en-US"/>
          </a:p>
        </p:txBody>
      </p:sp>
    </p:spTree>
    <p:extLst>
      <p:ext uri="{BB962C8B-B14F-4D97-AF65-F5344CB8AC3E}">
        <p14:creationId xmlns:p14="http://schemas.microsoft.com/office/powerpoint/2010/main" val="35692835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downside to keeping it around – it takes time to check it. And arguably once you’ve used it in the mesh TB, you don’t need it in the mesh-plus-cores TB. But maybe your mesh TB isn’t exhaustive enough, and doesn’t cover some corner case where a mesh stop misbehaves. But anyway, omitting this checker will probably just slow your debug – the test will “hopefully” fail anyway </a:t>
            </a:r>
            <a:r>
              <a:rPr lang="en-US" dirty="0">
                <a:sym typeface="Wingdings" panose="05000000000000000000" pitchFamily="2" charset="2"/>
              </a:rPr>
              <a:t></a:t>
            </a:r>
          </a:p>
          <a:p>
            <a:r>
              <a:rPr lang="en-US" dirty="0">
                <a:sym typeface="Wingdings" panose="05000000000000000000" pitchFamily="2" charset="2"/>
              </a:rPr>
              <a:t>You can only reuse a driver if the interface it drove is still an interface at the higher level, rather than </a:t>
            </a:r>
            <a:r>
              <a:rPr lang="en-US">
                <a:sym typeface="Wingdings" panose="05000000000000000000" pitchFamily="2" charset="2"/>
              </a:rPr>
              <a:t>an internal bus.</a:t>
            </a:r>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50</a:t>
            </a:fld>
            <a:endParaRPr lang="en-US" altLang="en-US"/>
          </a:p>
        </p:txBody>
      </p:sp>
    </p:spTree>
    <p:extLst>
      <p:ext uri="{BB962C8B-B14F-4D97-AF65-F5344CB8AC3E}">
        <p14:creationId xmlns:p14="http://schemas.microsoft.com/office/powerpoint/2010/main" val="3677072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ref model is about as much code as the DUT. Care to up your estimates?</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51</a:t>
            </a:fld>
            <a:endParaRPr lang="en-US" altLang="en-US"/>
          </a:p>
        </p:txBody>
      </p:sp>
    </p:spTree>
    <p:extLst>
      <p:ext uri="{BB962C8B-B14F-4D97-AF65-F5344CB8AC3E}">
        <p14:creationId xmlns:p14="http://schemas.microsoft.com/office/powerpoint/2010/main" val="767745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4</a:t>
            </a:fld>
            <a:endParaRPr lang="en-US" altLang="en-US"/>
          </a:p>
        </p:txBody>
      </p:sp>
    </p:spTree>
    <p:extLst>
      <p:ext uri="{BB962C8B-B14F-4D97-AF65-F5344CB8AC3E}">
        <p14:creationId xmlns:p14="http://schemas.microsoft.com/office/powerpoint/2010/main" val="22301588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56</a:t>
            </a:fld>
            <a:endParaRPr lang="en-US" altLang="en-US"/>
          </a:p>
        </p:txBody>
      </p:sp>
    </p:spTree>
    <p:extLst>
      <p:ext uri="{BB962C8B-B14F-4D97-AF65-F5344CB8AC3E}">
        <p14:creationId xmlns:p14="http://schemas.microsoft.com/office/powerpoint/2010/main" val="38893433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57</a:t>
            </a:fld>
            <a:endParaRPr lang="en-US" altLang="en-US"/>
          </a:p>
        </p:txBody>
      </p:sp>
    </p:spTree>
    <p:extLst>
      <p:ext uri="{BB962C8B-B14F-4D97-AF65-F5344CB8AC3E}">
        <p14:creationId xmlns:p14="http://schemas.microsoft.com/office/powerpoint/2010/main" val="12161709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59</a:t>
            </a:fld>
            <a:endParaRPr lang="en-US" altLang="en-US"/>
          </a:p>
        </p:txBody>
      </p:sp>
    </p:spTree>
    <p:extLst>
      <p:ext uri="{BB962C8B-B14F-4D97-AF65-F5344CB8AC3E}">
        <p14:creationId xmlns:p14="http://schemas.microsoft.com/office/powerpoint/2010/main" val="14159388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60</a:t>
            </a:fld>
            <a:endParaRPr lang="en-US" altLang="en-US"/>
          </a:p>
        </p:txBody>
      </p:sp>
    </p:spTree>
    <p:extLst>
      <p:ext uri="{BB962C8B-B14F-4D97-AF65-F5344CB8AC3E}">
        <p14:creationId xmlns:p14="http://schemas.microsoft.com/office/powerpoint/2010/main" val="31928834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61</a:t>
            </a:fld>
            <a:endParaRPr lang="en-US" altLang="en-US"/>
          </a:p>
        </p:txBody>
      </p:sp>
    </p:spTree>
    <p:extLst>
      <p:ext uri="{BB962C8B-B14F-4D97-AF65-F5344CB8AC3E}">
        <p14:creationId xmlns:p14="http://schemas.microsoft.com/office/powerpoint/2010/main" val="13624357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20725"/>
            <a:ext cx="6405562" cy="3603625"/>
          </a:xfrm>
        </p:spPr>
      </p:sp>
      <p:sp>
        <p:nvSpPr>
          <p:cNvPr id="3" name="Notes Placeholder 2"/>
          <p:cNvSpPr>
            <a:spLocks noGrp="1"/>
          </p:cNvSpPr>
          <p:nvPr>
            <p:ph type="body" idx="1"/>
          </p:nvPr>
        </p:nvSpPr>
        <p:spPr/>
        <p:txBody>
          <a:bodyPr/>
          <a:lstStyle/>
          <a:p>
            <a:r>
              <a:rPr lang="en-US" dirty="0"/>
              <a:t>This is intended to be a two-session lecture.</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62</a:t>
            </a:fld>
            <a:endParaRPr lang="en-US" altLang="en-US"/>
          </a:p>
        </p:txBody>
      </p:sp>
    </p:spTree>
    <p:extLst>
      <p:ext uri="{BB962C8B-B14F-4D97-AF65-F5344CB8AC3E}">
        <p14:creationId xmlns:p14="http://schemas.microsoft.com/office/powerpoint/2010/main" val="2683726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and “Program” denote Verilog phases that correspond to the RTL and verification portions of execution, respectively.  More on that in the next slides.</a:t>
            </a:r>
          </a:p>
          <a:p>
            <a:endParaRPr lang="en-US" dirty="0"/>
          </a:p>
          <a:p>
            <a:r>
              <a:rPr lang="en-US" dirty="0"/>
              <a:t>The idea here is that you do all the RTL evaluation, then the verification code subsequently reacts to that and sets up the inputs for the next clock period.</a:t>
            </a:r>
          </a:p>
          <a:p>
            <a:r>
              <a:rPr lang="en-US" dirty="0"/>
              <a:t>T=n  and Tn+1 are successive rising clock edges.</a:t>
            </a:r>
          </a:p>
          <a:p>
            <a:r>
              <a:rPr lang="en-US" dirty="0"/>
              <a:t> </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67</a:t>
            </a:fld>
            <a:endParaRPr lang="en-US" altLang="en-US"/>
          </a:p>
        </p:txBody>
      </p:sp>
    </p:spTree>
    <p:extLst>
      <p:ext uri="{BB962C8B-B14F-4D97-AF65-F5344CB8AC3E}">
        <p14:creationId xmlns:p14="http://schemas.microsoft.com/office/powerpoint/2010/main" val="28808055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assumption here is that “corrupting data” is no different than driving inputs– you do it as a setup to the next clock edge, so the RTL won’t have seen the corrupted changes until after the red-&gt;blue transition</a:t>
            </a:r>
          </a:p>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68</a:t>
            </a:fld>
            <a:endParaRPr lang="en-US" altLang="en-US"/>
          </a:p>
        </p:txBody>
      </p:sp>
    </p:spTree>
    <p:extLst>
      <p:ext uri="{BB962C8B-B14F-4D97-AF65-F5344CB8AC3E}">
        <p14:creationId xmlns:p14="http://schemas.microsoft.com/office/powerpoint/2010/main" val="6946618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companies separate out the RTL and Verif into distinct, sequential phases (Module for RTL; Program for </a:t>
            </a:r>
            <a:r>
              <a:rPr lang="en-US" dirty="0" err="1"/>
              <a:t>verif</a:t>
            </a:r>
            <a:r>
              <a:rPr lang="en-US" dirty="0"/>
              <a:t>).  However, this isn’t strictly necessary!  See next slide</a:t>
            </a:r>
          </a:p>
          <a:p>
            <a:endParaRPr lang="en-US" dirty="0"/>
          </a:p>
          <a:p>
            <a:r>
              <a:rPr lang="en-US" dirty="0"/>
              <a:t>RTL runs in the “module” phase, which is part of the so-called “Active” region.</a:t>
            </a:r>
          </a:p>
          <a:p>
            <a:r>
              <a:rPr lang="en-US" dirty="0"/>
              <a:t>Then (only when that has completely settled out), we progress to the verification code.  That runs in the “program” phase, which is part of the so-called “Reactive region” (Testbench is reacting to the RTL state)</a:t>
            </a:r>
          </a:p>
          <a:p>
            <a:endParaRPr lang="en-US" dirty="0"/>
          </a:p>
          <a:p>
            <a:r>
              <a:rPr lang="en-US" dirty="0"/>
              <a:t>Waves are dumped at the very </a:t>
            </a:r>
            <a:r>
              <a:rPr lang="en-US" dirty="0" err="1"/>
              <a:t>very</a:t>
            </a:r>
            <a:r>
              <a:rPr lang="en-US" dirty="0"/>
              <a:t> </a:t>
            </a:r>
            <a:r>
              <a:rPr lang="en-US" dirty="0" err="1"/>
              <a:t>very</a:t>
            </a:r>
            <a:r>
              <a:rPr lang="en-US" dirty="0"/>
              <a:t> end, in the “Postponed” segment.</a:t>
            </a:r>
          </a:p>
          <a:p>
            <a:endParaRPr lang="en-US" dirty="0"/>
          </a:p>
          <a:p>
            <a:r>
              <a:rPr lang="en-US" dirty="0"/>
              <a:t>NBA is “Non-blocking assignment”</a:t>
            </a:r>
          </a:p>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69</a:t>
            </a:fld>
            <a:endParaRPr lang="en-US" altLang="en-US"/>
          </a:p>
        </p:txBody>
      </p:sp>
    </p:spTree>
    <p:extLst>
      <p:ext uri="{BB962C8B-B14F-4D97-AF65-F5344CB8AC3E}">
        <p14:creationId xmlns:p14="http://schemas.microsoft.com/office/powerpoint/2010/main" val="7013269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ditch the program phase, and just use the module for EVERYTHING.</a:t>
            </a:r>
          </a:p>
          <a:p>
            <a:r>
              <a:rPr lang="en-US" dirty="0"/>
              <a:t>This does require some very careful coding restrictions/requirements to make sure you avoid race conditions between components.</a:t>
            </a:r>
          </a:p>
          <a:p>
            <a:r>
              <a:rPr lang="en-US" dirty="0"/>
              <a:t>That’s what the “Clocking block” event does; it allows you to rerun content and iterate until the clocks have settled out across both RTL and Verification collateral. Scott has always done what’s on the previous slide; Dave Rich recommends this way in a note somewhere.</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70</a:t>
            </a:fld>
            <a:endParaRPr lang="en-US" altLang="en-US"/>
          </a:p>
        </p:txBody>
      </p:sp>
    </p:spTree>
    <p:extLst>
      <p:ext uri="{BB962C8B-B14F-4D97-AF65-F5344CB8AC3E}">
        <p14:creationId xmlns:p14="http://schemas.microsoft.com/office/powerpoint/2010/main" val="2676941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on the board as they s</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5</a:t>
            </a:fld>
            <a:endParaRPr lang="en-US" altLang="en-US"/>
          </a:p>
        </p:txBody>
      </p:sp>
    </p:spTree>
    <p:extLst>
      <p:ext uri="{BB962C8B-B14F-4D97-AF65-F5344CB8AC3E}">
        <p14:creationId xmlns:p14="http://schemas.microsoft.com/office/powerpoint/2010/main" val="26587443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20725"/>
            <a:ext cx="6405562" cy="3603625"/>
          </a:xfrm>
        </p:spPr>
      </p:sp>
      <p:sp>
        <p:nvSpPr>
          <p:cNvPr id="3" name="Notes Placeholder 2"/>
          <p:cNvSpPr>
            <a:spLocks noGrp="1"/>
          </p:cNvSpPr>
          <p:nvPr>
            <p:ph type="body" idx="1"/>
          </p:nvPr>
        </p:nvSpPr>
        <p:spPr/>
        <p:txBody>
          <a:bodyPr/>
          <a:lstStyle/>
          <a:p>
            <a:r>
              <a:rPr lang="en-US" dirty="0"/>
              <a:t>This is intended to be a two-session lecture.</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71</a:t>
            </a:fld>
            <a:endParaRPr lang="en-US" altLang="en-US"/>
          </a:p>
        </p:txBody>
      </p:sp>
    </p:spTree>
    <p:extLst>
      <p:ext uri="{BB962C8B-B14F-4D97-AF65-F5344CB8AC3E}">
        <p14:creationId xmlns:p14="http://schemas.microsoft.com/office/powerpoint/2010/main" val="28008368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20725"/>
            <a:ext cx="6405562" cy="3603625"/>
          </a:xfrm>
        </p:spPr>
      </p:sp>
      <p:sp>
        <p:nvSpPr>
          <p:cNvPr id="3" name="Notes Placeholder 2"/>
          <p:cNvSpPr>
            <a:spLocks noGrp="1"/>
          </p:cNvSpPr>
          <p:nvPr>
            <p:ph type="body" idx="1"/>
          </p:nvPr>
        </p:nvSpPr>
        <p:spPr/>
        <p:txBody>
          <a:bodyPr/>
          <a:lstStyle/>
          <a:p>
            <a:r>
              <a:rPr lang="en-US" dirty="0"/>
              <a:t>This is intended to be a two-session lecture.</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77</a:t>
            </a:fld>
            <a:endParaRPr lang="en-US" altLang="en-US"/>
          </a:p>
        </p:txBody>
      </p:sp>
    </p:spTree>
    <p:extLst>
      <p:ext uri="{BB962C8B-B14F-4D97-AF65-F5344CB8AC3E}">
        <p14:creationId xmlns:p14="http://schemas.microsoft.com/office/powerpoint/2010/main" val="1090426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packets were two cycles: perhaps we would leave the FIFO the same, and force the complexity onto whoever uses the FIFO. Or perhaps it’s better to swallow the complexity here, with software somehow.</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7</a:t>
            </a:fld>
            <a:endParaRPr lang="en-US" altLang="en-US"/>
          </a:p>
        </p:txBody>
      </p:sp>
    </p:spTree>
    <p:extLst>
      <p:ext uri="{BB962C8B-B14F-4D97-AF65-F5344CB8AC3E}">
        <p14:creationId xmlns:p14="http://schemas.microsoft.com/office/powerpoint/2010/main" val="2399715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8</a:t>
            </a:fld>
            <a:endParaRPr lang="en-US" altLang="en-US"/>
          </a:p>
        </p:txBody>
      </p:sp>
    </p:spTree>
    <p:extLst>
      <p:ext uri="{BB962C8B-B14F-4D97-AF65-F5344CB8AC3E}">
        <p14:creationId xmlns:p14="http://schemas.microsoft.com/office/powerpoint/2010/main" val="1285839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ref model is about as much code as the DUT. Care to up your estimates?</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9</a:t>
            </a:fld>
            <a:endParaRPr lang="en-US" altLang="en-US"/>
          </a:p>
        </p:txBody>
      </p:sp>
    </p:spTree>
    <p:extLst>
      <p:ext uri="{BB962C8B-B14F-4D97-AF65-F5344CB8AC3E}">
        <p14:creationId xmlns:p14="http://schemas.microsoft.com/office/powerpoint/2010/main" val="189326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Increased code – that’s the price of abstraction</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13</a:t>
            </a:fld>
            <a:endParaRPr lang="en-US" altLang="en-US"/>
          </a:p>
        </p:txBody>
      </p:sp>
    </p:spTree>
    <p:extLst>
      <p:ext uri="{BB962C8B-B14F-4D97-AF65-F5344CB8AC3E}">
        <p14:creationId xmlns:p14="http://schemas.microsoft.com/office/powerpoint/2010/main" val="686047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use </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14</a:t>
            </a:fld>
            <a:endParaRPr lang="en-US" altLang="en-US"/>
          </a:p>
        </p:txBody>
      </p:sp>
    </p:spTree>
    <p:extLst>
      <p:ext uri="{BB962C8B-B14F-4D97-AF65-F5344CB8AC3E}">
        <p14:creationId xmlns:p14="http://schemas.microsoft.com/office/powerpoint/2010/main" val="33195851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mailto:staylo20@tufts.edu" TargetMode="External"/><Relationship Id="rId2" Type="http://schemas.openxmlformats.org/officeDocument/2006/relationships/hyperlink" Target="mailto:Joel.grodstein@tufts.edu"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228601"/>
            <a:ext cx="10363200" cy="1470025"/>
          </a:xfrm>
        </p:spPr>
        <p:txBody>
          <a:bodyPr/>
          <a:lstStyle>
            <a:lvl1pPr>
              <a:defRPr/>
            </a:lvl1pPr>
          </a:lstStyle>
          <a:p>
            <a:r>
              <a:rPr lang="en-US" dirty="0"/>
              <a:t>Verification</a:t>
            </a:r>
          </a:p>
        </p:txBody>
      </p:sp>
      <p:sp>
        <p:nvSpPr>
          <p:cNvPr id="3" name="Subtitle 2"/>
          <p:cNvSpPr>
            <a:spLocks noGrp="1"/>
          </p:cNvSpPr>
          <p:nvPr>
            <p:ph type="subTitle" idx="1" hasCustomPrompt="1"/>
          </p:nvPr>
        </p:nvSpPr>
        <p:spPr>
          <a:xfrm>
            <a:off x="1828800" y="2133600"/>
            <a:ext cx="8534400" cy="4038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eaLnBrk="1" hangingPunct="1"/>
            <a:r>
              <a:rPr lang="en-US" altLang="en-US" dirty="0"/>
              <a:t>Spring 2021</a:t>
            </a:r>
          </a:p>
          <a:p>
            <a:pPr eaLnBrk="1" hangingPunct="1"/>
            <a:r>
              <a:rPr lang="en-US" altLang="en-US" dirty="0"/>
              <a:t>Tufts University</a:t>
            </a:r>
          </a:p>
          <a:p>
            <a:pPr eaLnBrk="1" hangingPunct="1"/>
            <a:endParaRPr lang="en-US" altLang="en-US" dirty="0"/>
          </a:p>
          <a:p>
            <a:pPr eaLnBrk="1" hangingPunct="1"/>
            <a:r>
              <a:rPr lang="en-US" altLang="en-US" dirty="0"/>
              <a:t>Instructors: Joel </a:t>
            </a:r>
            <a:r>
              <a:rPr lang="en-US" altLang="en-US" dirty="0" err="1"/>
              <a:t>Grodstein</a:t>
            </a:r>
            <a:r>
              <a:rPr lang="en-US" altLang="en-US" dirty="0"/>
              <a:t>, Scott Taylor</a:t>
            </a:r>
          </a:p>
          <a:p>
            <a:pPr eaLnBrk="1" hangingPunct="1"/>
            <a:r>
              <a:rPr lang="en-US" altLang="en-US" dirty="0">
                <a:solidFill>
                  <a:schemeClr val="accent2"/>
                </a:solidFill>
                <a:hlinkClick r:id="rId2"/>
              </a:rPr>
              <a:t>joel.grodstein@tufts.edu</a:t>
            </a:r>
            <a:endParaRPr lang="en-US" altLang="en-US" dirty="0">
              <a:solidFill>
                <a:schemeClr val="accent2"/>
              </a:solidFill>
            </a:endParaRPr>
          </a:p>
          <a:p>
            <a:r>
              <a:rPr lang="en-US" altLang="en-US" dirty="0">
                <a:hlinkClick r:id="rId3"/>
              </a:rPr>
              <a:t>staylo20@tufts.edu</a:t>
            </a:r>
            <a:endParaRPr lang="en-US" altLang="en-US" dirty="0"/>
          </a:p>
          <a:p>
            <a:pPr eaLnBrk="1" hangingPunct="1"/>
            <a:endParaRPr lang="en-US" altLang="en-US" dirty="0"/>
          </a:p>
          <a:p>
            <a:pPr eaLnBrk="1" hangingPunct="1"/>
            <a:r>
              <a:rPr lang="it-IT" altLang="en-US" dirty="0"/>
              <a:t>Lecture Title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8" name="Text Placeholder 7">
            <a:extLst>
              <a:ext uri="{FF2B5EF4-FFF2-40B4-BE49-F238E27FC236}">
                <a16:creationId xmlns:a16="http://schemas.microsoft.com/office/drawing/2014/main" id="{595896C9-9A71-4D38-9FB7-B9B1979259AF}"/>
              </a:ext>
            </a:extLst>
          </p:cNvPr>
          <p:cNvSpPr>
            <a:spLocks noGrp="1"/>
          </p:cNvSpPr>
          <p:nvPr>
            <p:ph type="body" sz="quarter" idx="12" hasCustomPrompt="1"/>
          </p:nvPr>
        </p:nvSpPr>
        <p:spPr>
          <a:xfrm>
            <a:off x="4267200" y="6248400"/>
            <a:ext cx="3657600" cy="457200"/>
          </a:xfrm>
        </p:spPr>
        <p:txBody>
          <a:bodyPr anchor="ctr"/>
          <a:lstStyle>
            <a:lvl1pPr algn="ctr">
              <a:buNone/>
              <a:defRPr lang="en-US" sz="1400" kern="1200" dirty="0">
                <a:solidFill>
                  <a:schemeClr val="tx1"/>
                </a:solidFill>
                <a:latin typeface="Times New Roman" panose="02020603050405020304" pitchFamily="18" charset="0"/>
                <a:ea typeface="+mn-ea"/>
                <a:cs typeface="+mn-cs"/>
              </a:defRPr>
            </a:lvl1pPr>
          </a:lstStyle>
          <a:p>
            <a:pPr lvl="0"/>
            <a:r>
              <a:rPr lang="en-US" dirty="0"/>
              <a:t>Verification</a:t>
            </a:r>
            <a:br>
              <a:rPr lang="en-US" dirty="0"/>
            </a:br>
            <a:r>
              <a:rPr lang="en-US" dirty="0"/>
              <a:t>Joel </a:t>
            </a:r>
            <a:r>
              <a:rPr lang="en-US" dirty="0" err="1"/>
              <a:t>Grodstein</a:t>
            </a:r>
            <a:r>
              <a:rPr lang="en-US" dirty="0"/>
              <a:t>/Scott Taylor</a:t>
            </a:r>
          </a:p>
        </p:txBody>
      </p:sp>
    </p:spTree>
    <p:extLst>
      <p:ext uri="{BB962C8B-B14F-4D97-AF65-F5344CB8AC3E}">
        <p14:creationId xmlns:p14="http://schemas.microsoft.com/office/powerpoint/2010/main" val="2053761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Verification Joel Grodstein</a:t>
            </a:r>
          </a:p>
        </p:txBody>
      </p:sp>
    </p:spTree>
    <p:extLst>
      <p:ext uri="{BB962C8B-B14F-4D97-AF65-F5344CB8AC3E}">
        <p14:creationId xmlns:p14="http://schemas.microsoft.com/office/powerpoint/2010/main" val="2411518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304800"/>
            <a:ext cx="259080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304800"/>
            <a:ext cx="75692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Verification Joel Grodstein</a:t>
            </a:r>
          </a:p>
        </p:txBody>
      </p:sp>
    </p:spTree>
    <p:extLst>
      <p:ext uri="{BB962C8B-B14F-4D97-AF65-F5344CB8AC3E}">
        <p14:creationId xmlns:p14="http://schemas.microsoft.com/office/powerpoint/2010/main" val="1876934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Verification</a:t>
            </a:r>
            <a:br>
              <a:rPr lang="en-US" dirty="0"/>
            </a:br>
            <a:r>
              <a:rPr lang="en-US" dirty="0"/>
              <a:t>Joel </a:t>
            </a:r>
            <a:r>
              <a:rPr lang="en-US" dirty="0" err="1"/>
              <a:t>Grodstein</a:t>
            </a:r>
            <a:r>
              <a:rPr lang="en-US" dirty="0"/>
              <a:t>/Scott Taylor</a:t>
            </a:r>
          </a:p>
        </p:txBody>
      </p:sp>
    </p:spTree>
    <p:extLst>
      <p:ext uri="{BB962C8B-B14F-4D97-AF65-F5344CB8AC3E}">
        <p14:creationId xmlns:p14="http://schemas.microsoft.com/office/powerpoint/2010/main" val="3466691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Verification Joel Grodstein</a:t>
            </a:r>
          </a:p>
        </p:txBody>
      </p:sp>
    </p:spTree>
    <p:extLst>
      <p:ext uri="{BB962C8B-B14F-4D97-AF65-F5344CB8AC3E}">
        <p14:creationId xmlns:p14="http://schemas.microsoft.com/office/powerpoint/2010/main" val="193104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676400"/>
            <a:ext cx="508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t>Verification Joel Grodstein</a:t>
            </a:r>
          </a:p>
        </p:txBody>
      </p:sp>
    </p:spTree>
    <p:extLst>
      <p:ext uri="{BB962C8B-B14F-4D97-AF65-F5344CB8AC3E}">
        <p14:creationId xmlns:p14="http://schemas.microsoft.com/office/powerpoint/2010/main" val="2150550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a:t>Verification Joel Grodstein</a:t>
            </a:r>
          </a:p>
        </p:txBody>
      </p:sp>
    </p:spTree>
    <p:extLst>
      <p:ext uri="{BB962C8B-B14F-4D97-AF65-F5344CB8AC3E}">
        <p14:creationId xmlns:p14="http://schemas.microsoft.com/office/powerpoint/2010/main" val="658962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a:t>Verification Joel Grodstein</a:t>
            </a:r>
          </a:p>
        </p:txBody>
      </p:sp>
    </p:spTree>
    <p:extLst>
      <p:ext uri="{BB962C8B-B14F-4D97-AF65-F5344CB8AC3E}">
        <p14:creationId xmlns:p14="http://schemas.microsoft.com/office/powerpoint/2010/main" val="1521762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dirty="0"/>
              <a:t>Verification Joel Grodstein</a:t>
            </a:r>
          </a:p>
        </p:txBody>
      </p:sp>
    </p:spTree>
    <p:extLst>
      <p:ext uri="{BB962C8B-B14F-4D97-AF65-F5344CB8AC3E}">
        <p14:creationId xmlns:p14="http://schemas.microsoft.com/office/powerpoint/2010/main" val="1053858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t>Verification Joel Grodstein</a:t>
            </a:r>
          </a:p>
        </p:txBody>
      </p:sp>
    </p:spTree>
    <p:extLst>
      <p:ext uri="{BB962C8B-B14F-4D97-AF65-F5344CB8AC3E}">
        <p14:creationId xmlns:p14="http://schemas.microsoft.com/office/powerpoint/2010/main" val="876898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t>Verification Joel Grodstein</a:t>
            </a:r>
          </a:p>
        </p:txBody>
      </p:sp>
    </p:spTree>
    <p:extLst>
      <p:ext uri="{BB962C8B-B14F-4D97-AF65-F5344CB8AC3E}">
        <p14:creationId xmlns:p14="http://schemas.microsoft.com/office/powerpoint/2010/main" val="1421476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3048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14400" y="1676400"/>
            <a:ext cx="10363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cs typeface="+mn-cs"/>
              </a:defRPr>
            </a:lvl1pPr>
          </a:lstStyle>
          <a:p>
            <a:pPr>
              <a:defRPr/>
            </a:pPr>
            <a:endParaRPr lang="en-US"/>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dirty="0" smtClean="0">
                <a:cs typeface="+mn-cs"/>
              </a:defRPr>
            </a:lvl1pPr>
          </a:lstStyle>
          <a:p>
            <a:pPr>
              <a:defRPr/>
            </a:pPr>
            <a:r>
              <a:rPr lang="en-US" dirty="0"/>
              <a:t>Verification Joel Grodstein</a:t>
            </a:r>
          </a:p>
        </p:txBody>
      </p:sp>
      <p:sp>
        <p:nvSpPr>
          <p:cNvPr id="1033" name="Rectangle 9"/>
          <p:cNvSpPr>
            <a:spLocks noChangeArrowheads="1"/>
          </p:cNvSpPr>
          <p:nvPr/>
        </p:nvSpPr>
        <p:spPr bwMode="auto">
          <a:xfrm>
            <a:off x="7620000" y="6248400"/>
            <a:ext cx="3860800" cy="457200"/>
          </a:xfrm>
          <a:prstGeom prst="rect">
            <a:avLst/>
          </a:prstGeom>
          <a:noFill/>
          <a:ln w="9525">
            <a:noFill/>
            <a:miter lim="800000"/>
            <a:headEnd/>
            <a:tailEnd/>
          </a:ln>
          <a:effec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r" eaLnBrk="1" hangingPunct="1">
              <a:defRPr/>
            </a:pPr>
            <a:fld id="{2ECDC20A-2A00-44F3-B6D9-A07784439C41}" type="slidenum">
              <a:rPr lang="en-US" altLang="en-US" sz="1400" smtClean="0"/>
              <a:pPr algn="r" eaLnBrk="1" hangingPunct="1">
                <a:defRPr/>
              </a:pPr>
              <a:t>‹#›</a:t>
            </a:fld>
            <a:endParaRPr lang="en-US" altLang="en-US" sz="1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1" fontAlgn="base" hangingPunct="1">
        <a:spcBef>
          <a:spcPct val="0"/>
        </a:spcBef>
        <a:spcAft>
          <a:spcPct val="0"/>
        </a:spcAft>
        <a:defRPr sz="4400">
          <a:solidFill>
            <a:schemeClr val="accent2"/>
          </a:solidFill>
          <a:latin typeface="+mj-lt"/>
          <a:ea typeface="+mj-ea"/>
          <a:cs typeface="+mj-cs"/>
        </a:defRPr>
      </a:lvl1pPr>
      <a:lvl2pPr algn="ctr" rtl="0" eaLnBrk="1" fontAlgn="base" hangingPunct="1">
        <a:spcBef>
          <a:spcPct val="0"/>
        </a:spcBef>
        <a:spcAft>
          <a:spcPct val="0"/>
        </a:spcAft>
        <a:defRPr sz="4400">
          <a:solidFill>
            <a:schemeClr val="accent2"/>
          </a:solidFill>
          <a:latin typeface="Times New Roman" pitchFamily="18" charset="0"/>
        </a:defRPr>
      </a:lvl2pPr>
      <a:lvl3pPr algn="ctr" rtl="0" eaLnBrk="1" fontAlgn="base" hangingPunct="1">
        <a:spcBef>
          <a:spcPct val="0"/>
        </a:spcBef>
        <a:spcAft>
          <a:spcPct val="0"/>
        </a:spcAft>
        <a:defRPr sz="4400">
          <a:solidFill>
            <a:schemeClr val="accent2"/>
          </a:solidFill>
          <a:latin typeface="Times New Roman" pitchFamily="18" charset="0"/>
        </a:defRPr>
      </a:lvl3pPr>
      <a:lvl4pPr algn="ctr" rtl="0" eaLnBrk="1" fontAlgn="base" hangingPunct="1">
        <a:spcBef>
          <a:spcPct val="0"/>
        </a:spcBef>
        <a:spcAft>
          <a:spcPct val="0"/>
        </a:spcAft>
        <a:defRPr sz="4400">
          <a:solidFill>
            <a:schemeClr val="accent2"/>
          </a:solidFill>
          <a:latin typeface="Times New Roman" pitchFamily="18" charset="0"/>
        </a:defRPr>
      </a:lvl4pPr>
      <a:lvl5pPr algn="ctr" rtl="0" eaLnBrk="1" fontAlgn="base" hangingPunct="1">
        <a:spcBef>
          <a:spcPct val="0"/>
        </a:spcBef>
        <a:spcAft>
          <a:spcPct val="0"/>
        </a:spcAft>
        <a:defRPr sz="4400">
          <a:solidFill>
            <a:schemeClr val="accent2"/>
          </a:solidFill>
          <a:latin typeface="Times New Roman" pitchFamily="18" charset="0"/>
        </a:defRPr>
      </a:lvl5pPr>
      <a:lvl6pPr marL="457200" algn="ctr" rtl="0" eaLnBrk="1" fontAlgn="base" hangingPunct="1">
        <a:spcBef>
          <a:spcPct val="0"/>
        </a:spcBef>
        <a:spcAft>
          <a:spcPct val="0"/>
        </a:spcAft>
        <a:defRPr sz="4400">
          <a:solidFill>
            <a:schemeClr val="accent2"/>
          </a:solidFill>
          <a:latin typeface="Times New Roman" pitchFamily="18" charset="0"/>
        </a:defRPr>
      </a:lvl6pPr>
      <a:lvl7pPr marL="914400" algn="ctr" rtl="0" eaLnBrk="1" fontAlgn="base" hangingPunct="1">
        <a:spcBef>
          <a:spcPct val="0"/>
        </a:spcBef>
        <a:spcAft>
          <a:spcPct val="0"/>
        </a:spcAft>
        <a:defRPr sz="4400">
          <a:solidFill>
            <a:schemeClr val="accent2"/>
          </a:solidFill>
          <a:latin typeface="Times New Roman" pitchFamily="18" charset="0"/>
        </a:defRPr>
      </a:lvl7pPr>
      <a:lvl8pPr marL="1371600" algn="ctr" rtl="0" eaLnBrk="1" fontAlgn="base" hangingPunct="1">
        <a:spcBef>
          <a:spcPct val="0"/>
        </a:spcBef>
        <a:spcAft>
          <a:spcPct val="0"/>
        </a:spcAft>
        <a:defRPr sz="4400">
          <a:solidFill>
            <a:schemeClr val="accent2"/>
          </a:solidFill>
          <a:latin typeface="Times New Roman" pitchFamily="18" charset="0"/>
        </a:defRPr>
      </a:lvl8pPr>
      <a:lvl9pPr marL="1828800" algn="ctr" rtl="0" eaLnBrk="1" fontAlgn="base" hangingPunct="1">
        <a:spcBef>
          <a:spcPct val="0"/>
        </a:spcBef>
        <a:spcAft>
          <a:spcPct val="0"/>
        </a:spcAft>
        <a:defRPr sz="4400">
          <a:solidFill>
            <a:schemeClr val="accent2"/>
          </a:solidFill>
          <a:latin typeface="Times New Roman" pitchFamily="18"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taylo20@tufts.edu" TargetMode="External"/><Relationship Id="rId2" Type="http://schemas.openxmlformats.org/officeDocument/2006/relationships/hyperlink" Target="mailto:joel.grodstein@tufts.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altLang="en-US" dirty="0"/>
              <a:t>Verification</a:t>
            </a:r>
          </a:p>
        </p:txBody>
      </p:sp>
      <p:sp>
        <p:nvSpPr>
          <p:cNvPr id="4099" name="Rectangle 3"/>
          <p:cNvSpPr>
            <a:spLocks noGrp="1" noChangeArrowheads="1"/>
          </p:cNvSpPr>
          <p:nvPr>
            <p:ph type="subTitle" idx="1"/>
          </p:nvPr>
        </p:nvSpPr>
        <p:spPr/>
        <p:txBody>
          <a:bodyPr/>
          <a:lstStyle/>
          <a:p>
            <a:pPr eaLnBrk="1" hangingPunct="1"/>
            <a:r>
              <a:rPr lang="en-US" altLang="en-US"/>
              <a:t>Spring 2022</a:t>
            </a:r>
            <a:endParaRPr lang="en-US" altLang="en-US" dirty="0"/>
          </a:p>
          <a:p>
            <a:pPr eaLnBrk="1" hangingPunct="1"/>
            <a:r>
              <a:rPr lang="en-US" altLang="en-US" dirty="0"/>
              <a:t>Tufts University</a:t>
            </a:r>
          </a:p>
          <a:p>
            <a:pPr eaLnBrk="1" hangingPunct="1"/>
            <a:endParaRPr lang="en-US" altLang="en-US" dirty="0"/>
          </a:p>
          <a:p>
            <a:pPr eaLnBrk="1" hangingPunct="1"/>
            <a:r>
              <a:rPr lang="en-US" altLang="en-US" dirty="0"/>
              <a:t>Instructors: Joel Grodstein, Scott Taylor</a:t>
            </a:r>
          </a:p>
          <a:p>
            <a:pPr eaLnBrk="1" hangingPunct="1"/>
            <a:r>
              <a:rPr lang="en-US" altLang="en-US" dirty="0">
                <a:solidFill>
                  <a:schemeClr val="accent2"/>
                </a:solidFill>
                <a:hlinkClick r:id="rId2"/>
              </a:rPr>
              <a:t>joel.grodstein@tufts.edu</a:t>
            </a:r>
            <a:endParaRPr lang="en-US" altLang="en-US" dirty="0">
              <a:solidFill>
                <a:schemeClr val="accent2"/>
              </a:solidFill>
            </a:endParaRPr>
          </a:p>
          <a:p>
            <a:r>
              <a:rPr lang="en-US" altLang="en-US" dirty="0">
                <a:hlinkClick r:id="rId3"/>
              </a:rPr>
              <a:t>staylo20@tufts.edu</a:t>
            </a:r>
            <a:endParaRPr lang="en-US" altLang="en-US" dirty="0"/>
          </a:p>
          <a:p>
            <a:pPr eaLnBrk="1" hangingPunct="1"/>
            <a:endParaRPr lang="en-US" altLang="en-US" dirty="0"/>
          </a:p>
          <a:p>
            <a:pPr eaLnBrk="1" hangingPunct="1"/>
            <a:r>
              <a:rPr lang="it-IT" altLang="en-US" dirty="0"/>
              <a:t>Writing a Testbench</a:t>
            </a:r>
          </a:p>
          <a:p>
            <a:pPr eaLnBrk="1" hangingPunct="1"/>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8D230-918A-4E73-BF94-DBB4D8C3D9A3}"/>
              </a:ext>
            </a:extLst>
          </p:cNvPr>
          <p:cNvSpPr>
            <a:spLocks noGrp="1"/>
          </p:cNvSpPr>
          <p:nvPr>
            <p:ph type="title"/>
          </p:nvPr>
        </p:nvSpPr>
        <p:spPr/>
        <p:txBody>
          <a:bodyPr/>
          <a:lstStyle/>
          <a:p>
            <a:r>
              <a:rPr lang="en-US" dirty="0"/>
              <a:t>Drivers, monitors, checkers (oh my)</a:t>
            </a:r>
          </a:p>
        </p:txBody>
      </p:sp>
      <p:sp>
        <p:nvSpPr>
          <p:cNvPr id="3" name="Content Placeholder 2">
            <a:extLst>
              <a:ext uri="{FF2B5EF4-FFF2-40B4-BE49-F238E27FC236}">
                <a16:creationId xmlns:a16="http://schemas.microsoft.com/office/drawing/2014/main" id="{C15474E4-A62C-43EB-956E-DA4605BECC79}"/>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02E5143F-FFE8-4BCD-8679-8E19831CC8A4}"/>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Tree>
    <p:extLst>
      <p:ext uri="{BB962C8B-B14F-4D97-AF65-F5344CB8AC3E}">
        <p14:creationId xmlns:p14="http://schemas.microsoft.com/office/powerpoint/2010/main" val="4206505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7B8B7-56F4-40FC-857F-BFF637FD9DE9}"/>
              </a:ext>
            </a:extLst>
          </p:cNvPr>
          <p:cNvSpPr>
            <a:spLocks noGrp="1"/>
          </p:cNvSpPr>
          <p:nvPr>
            <p:ph type="title"/>
          </p:nvPr>
        </p:nvSpPr>
        <p:spPr/>
        <p:txBody>
          <a:bodyPr/>
          <a:lstStyle/>
          <a:p>
            <a:r>
              <a:rPr lang="en-US" dirty="0"/>
              <a:t>Our FIFO stimulus</a:t>
            </a:r>
          </a:p>
        </p:txBody>
      </p:sp>
      <p:sp>
        <p:nvSpPr>
          <p:cNvPr id="3" name="Content Placeholder 2">
            <a:extLst>
              <a:ext uri="{FF2B5EF4-FFF2-40B4-BE49-F238E27FC236}">
                <a16:creationId xmlns:a16="http://schemas.microsoft.com/office/drawing/2014/main" id="{8F4E13E6-07B2-4C44-9454-31890DFA48FC}"/>
              </a:ext>
            </a:extLst>
          </p:cNvPr>
          <p:cNvSpPr>
            <a:spLocks noGrp="1"/>
          </p:cNvSpPr>
          <p:nvPr>
            <p:ph idx="1"/>
          </p:nvPr>
        </p:nvSpPr>
        <p:spPr>
          <a:xfrm>
            <a:off x="1092200" y="3870424"/>
            <a:ext cx="10033000" cy="2377976"/>
          </a:xfrm>
        </p:spPr>
        <p:txBody>
          <a:bodyPr/>
          <a:lstStyle/>
          <a:p>
            <a:r>
              <a:rPr lang="en-US" dirty="0"/>
              <a:t> The usual questions:</a:t>
            </a:r>
          </a:p>
          <a:p>
            <a:pPr lvl="1">
              <a:spcBef>
                <a:spcPts val="0"/>
              </a:spcBef>
            </a:pPr>
            <a:r>
              <a:rPr lang="en-US" dirty="0"/>
              <a:t>What would change if our data were 8 bits, not 2? If it added parity?</a:t>
            </a:r>
          </a:p>
          <a:p>
            <a:pPr lvl="1">
              <a:spcBef>
                <a:spcPts val="0"/>
              </a:spcBef>
            </a:pPr>
            <a:r>
              <a:rPr lang="en-US" dirty="0"/>
              <a:t>If our depth were 128 entries, not 4?</a:t>
            </a:r>
          </a:p>
          <a:p>
            <a:pPr lvl="1">
              <a:spcBef>
                <a:spcPts val="0"/>
              </a:spcBef>
            </a:pPr>
            <a:r>
              <a:rPr lang="en-US" dirty="0"/>
              <a:t>If packets were two cycles, not one?</a:t>
            </a:r>
          </a:p>
          <a:p>
            <a:pPr lvl="1">
              <a:spcBef>
                <a:spcPts val="0"/>
              </a:spcBef>
            </a:pPr>
            <a:r>
              <a:rPr lang="en-US" dirty="0"/>
              <a:t>If our FIFO internal implementation changed completely?</a:t>
            </a:r>
          </a:p>
        </p:txBody>
      </p:sp>
      <p:sp>
        <p:nvSpPr>
          <p:cNvPr id="4" name="Footer Placeholder 3">
            <a:extLst>
              <a:ext uri="{FF2B5EF4-FFF2-40B4-BE49-F238E27FC236}">
                <a16:creationId xmlns:a16="http://schemas.microsoft.com/office/drawing/2014/main" id="{46136947-F73C-4F66-BD4C-3B54B181A3BA}"/>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
        <p:nvSpPr>
          <p:cNvPr id="5" name="TextBox 4">
            <a:extLst>
              <a:ext uri="{FF2B5EF4-FFF2-40B4-BE49-F238E27FC236}">
                <a16:creationId xmlns:a16="http://schemas.microsoft.com/office/drawing/2014/main" id="{DEE0145F-D728-4F56-A394-C4AB8586435C}"/>
              </a:ext>
            </a:extLst>
          </p:cNvPr>
          <p:cNvSpPr txBox="1"/>
          <p:nvPr/>
        </p:nvSpPr>
        <p:spPr>
          <a:xfrm>
            <a:off x="2514600" y="1349276"/>
            <a:ext cx="7162800" cy="2308324"/>
          </a:xfrm>
          <a:prstGeom prst="rect">
            <a:avLst/>
          </a:prstGeom>
          <a:noFill/>
          <a:ln>
            <a:solidFill>
              <a:schemeClr val="accent2"/>
            </a:solidFill>
          </a:ln>
        </p:spPr>
        <p:txBody>
          <a:bodyPr wrap="square" rtlCol="0">
            <a:spAutoFit/>
          </a:bodyPr>
          <a:lstStyle/>
          <a:p>
            <a:r>
              <a:rPr lang="en-US" dirty="0"/>
              <a:t>repeat (10) begin</a:t>
            </a:r>
          </a:p>
          <a:p>
            <a:pPr lvl="1"/>
            <a:r>
              <a:rPr lang="en-US" dirty="0" err="1"/>
              <a:t>wr_en</a:t>
            </a:r>
            <a:r>
              <a:rPr lang="en-US" dirty="0"/>
              <a:t> = !</a:t>
            </a:r>
            <a:r>
              <a:rPr lang="en-US" dirty="0" err="1"/>
              <a:t>fifo_full</a:t>
            </a:r>
            <a:r>
              <a:rPr lang="en-US" dirty="0"/>
              <a:t> &amp;&amp;  ($</a:t>
            </a:r>
            <a:r>
              <a:rPr lang="en-US" dirty="0" err="1"/>
              <a:t>urandom_range</a:t>
            </a:r>
            <a:r>
              <a:rPr lang="en-US" dirty="0"/>
              <a:t>(1)==0);</a:t>
            </a:r>
          </a:p>
          <a:p>
            <a:pPr lvl="1"/>
            <a:r>
              <a:rPr lang="en-US" dirty="0" err="1"/>
              <a:t>wr_data</a:t>
            </a:r>
            <a:r>
              <a:rPr lang="en-US" dirty="0"/>
              <a:t> = </a:t>
            </a:r>
            <a:r>
              <a:rPr lang="en-US" dirty="0" err="1"/>
              <a:t>get_data</a:t>
            </a:r>
            <a:r>
              <a:rPr lang="en-US" dirty="0"/>
              <a:t>();</a:t>
            </a:r>
          </a:p>
          <a:p>
            <a:pPr lvl="1"/>
            <a:r>
              <a:rPr lang="en-US" dirty="0" err="1"/>
              <a:t>rd_en</a:t>
            </a:r>
            <a:r>
              <a:rPr lang="en-US" dirty="0"/>
              <a:t> = !</a:t>
            </a:r>
            <a:r>
              <a:rPr lang="en-US" dirty="0" err="1"/>
              <a:t>fifo_empty</a:t>
            </a:r>
            <a:r>
              <a:rPr lang="en-US" dirty="0"/>
              <a:t> &amp;&amp; ($</a:t>
            </a:r>
            <a:r>
              <a:rPr lang="en-US" dirty="0" err="1"/>
              <a:t>urandom_range</a:t>
            </a:r>
            <a:r>
              <a:rPr lang="en-US" dirty="0"/>
              <a:t>(1)==0);</a:t>
            </a:r>
          </a:p>
          <a:p>
            <a:pPr lvl="1"/>
            <a:r>
              <a:rPr lang="en-US" dirty="0"/>
              <a:t>@(negedge </a:t>
            </a:r>
            <a:r>
              <a:rPr lang="en-US" dirty="0" err="1"/>
              <a:t>clk</a:t>
            </a:r>
            <a:r>
              <a:rPr lang="en-US" dirty="0"/>
              <a:t>);</a:t>
            </a:r>
          </a:p>
          <a:p>
            <a:r>
              <a:rPr lang="en-US" dirty="0"/>
              <a:t>end</a:t>
            </a:r>
          </a:p>
        </p:txBody>
      </p:sp>
    </p:spTree>
    <p:extLst>
      <p:ext uri="{BB962C8B-B14F-4D97-AF65-F5344CB8AC3E}">
        <p14:creationId xmlns:p14="http://schemas.microsoft.com/office/powerpoint/2010/main" val="1694679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EC3F3-B14B-4D42-B313-B4AE488C299C}"/>
              </a:ext>
            </a:extLst>
          </p:cNvPr>
          <p:cNvSpPr>
            <a:spLocks noGrp="1"/>
          </p:cNvSpPr>
          <p:nvPr>
            <p:ph type="title"/>
          </p:nvPr>
        </p:nvSpPr>
        <p:spPr/>
        <p:txBody>
          <a:bodyPr/>
          <a:lstStyle/>
          <a:p>
            <a:r>
              <a:rPr lang="en-US" dirty="0"/>
              <a:t>Stimulus + driver</a:t>
            </a:r>
          </a:p>
        </p:txBody>
      </p:sp>
      <p:sp>
        <p:nvSpPr>
          <p:cNvPr id="3" name="Content Placeholder 2">
            <a:extLst>
              <a:ext uri="{FF2B5EF4-FFF2-40B4-BE49-F238E27FC236}">
                <a16:creationId xmlns:a16="http://schemas.microsoft.com/office/drawing/2014/main" id="{6B8C34E5-9AEA-4FAB-921E-2D3141333036}"/>
              </a:ext>
            </a:extLst>
          </p:cNvPr>
          <p:cNvSpPr>
            <a:spLocks noGrp="1"/>
          </p:cNvSpPr>
          <p:nvPr>
            <p:ph idx="1"/>
          </p:nvPr>
        </p:nvSpPr>
        <p:spPr>
          <a:xfrm>
            <a:off x="914400" y="1219200"/>
            <a:ext cx="2857500" cy="457200"/>
          </a:xfrm>
        </p:spPr>
        <p:txBody>
          <a:bodyPr/>
          <a:lstStyle/>
          <a:p>
            <a:r>
              <a:rPr lang="en-US" dirty="0"/>
              <a:t>Our old model</a:t>
            </a:r>
          </a:p>
        </p:txBody>
      </p:sp>
      <p:sp>
        <p:nvSpPr>
          <p:cNvPr id="4" name="Footer Placeholder 3">
            <a:extLst>
              <a:ext uri="{FF2B5EF4-FFF2-40B4-BE49-F238E27FC236}">
                <a16:creationId xmlns:a16="http://schemas.microsoft.com/office/drawing/2014/main" id="{94572990-AF7A-4324-80E7-BE8BFED4C7CB}"/>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
        <p:nvSpPr>
          <p:cNvPr id="5" name="Rectangle 4">
            <a:extLst>
              <a:ext uri="{FF2B5EF4-FFF2-40B4-BE49-F238E27FC236}">
                <a16:creationId xmlns:a16="http://schemas.microsoft.com/office/drawing/2014/main" id="{C6663DEB-2BF8-40D5-8EEC-F3CABE9858E2}"/>
              </a:ext>
            </a:extLst>
          </p:cNvPr>
          <p:cNvSpPr/>
          <p:nvPr/>
        </p:nvSpPr>
        <p:spPr>
          <a:xfrm>
            <a:off x="5943605" y="1524000"/>
            <a:ext cx="1837266" cy="84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FIFO</a:t>
            </a:r>
          </a:p>
          <a:p>
            <a:pPr algn="ctr"/>
            <a:r>
              <a:rPr lang="en-US" dirty="0">
                <a:solidFill>
                  <a:schemeClr val="tx1"/>
                </a:solidFill>
              </a:rPr>
              <a:t>DUT</a:t>
            </a:r>
          </a:p>
        </p:txBody>
      </p:sp>
      <p:sp>
        <p:nvSpPr>
          <p:cNvPr id="6" name="Rectangle 5">
            <a:extLst>
              <a:ext uri="{FF2B5EF4-FFF2-40B4-BE49-F238E27FC236}">
                <a16:creationId xmlns:a16="http://schemas.microsoft.com/office/drawing/2014/main" id="{32BCE640-16C4-445D-8E34-AFED7DFC9C50}"/>
              </a:ext>
            </a:extLst>
          </p:cNvPr>
          <p:cNvSpPr/>
          <p:nvPr/>
        </p:nvSpPr>
        <p:spPr>
          <a:xfrm>
            <a:off x="5945299" y="2626784"/>
            <a:ext cx="1837266" cy="84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FIFO</a:t>
            </a:r>
          </a:p>
          <a:p>
            <a:pPr algn="ctr"/>
            <a:r>
              <a:rPr lang="en-US" dirty="0">
                <a:solidFill>
                  <a:schemeClr val="tx1"/>
                </a:solidFill>
              </a:rPr>
              <a:t>Ref model</a:t>
            </a:r>
          </a:p>
        </p:txBody>
      </p:sp>
      <p:sp>
        <p:nvSpPr>
          <p:cNvPr id="7" name="Rectangle 6">
            <a:extLst>
              <a:ext uri="{FF2B5EF4-FFF2-40B4-BE49-F238E27FC236}">
                <a16:creationId xmlns:a16="http://schemas.microsoft.com/office/drawing/2014/main" id="{C879E45B-7849-40B5-B669-1E0BAC663D18}"/>
              </a:ext>
            </a:extLst>
          </p:cNvPr>
          <p:cNvSpPr/>
          <p:nvPr/>
        </p:nvSpPr>
        <p:spPr>
          <a:xfrm>
            <a:off x="3505205" y="2021417"/>
            <a:ext cx="1447800" cy="84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drive inputs</a:t>
            </a:r>
          </a:p>
        </p:txBody>
      </p:sp>
      <p:cxnSp>
        <p:nvCxnSpPr>
          <p:cNvPr id="8" name="Straight Arrow Connector 7">
            <a:extLst>
              <a:ext uri="{FF2B5EF4-FFF2-40B4-BE49-F238E27FC236}">
                <a16:creationId xmlns:a16="http://schemas.microsoft.com/office/drawing/2014/main" id="{5D3AF953-2026-48D1-AB44-9F657776E54F}"/>
              </a:ext>
            </a:extLst>
          </p:cNvPr>
          <p:cNvCxnSpPr>
            <a:cxnSpLocks/>
          </p:cNvCxnSpPr>
          <p:nvPr/>
        </p:nvCxnSpPr>
        <p:spPr>
          <a:xfrm>
            <a:off x="4947925" y="2453217"/>
            <a:ext cx="685800"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AE7FA4B-3D72-4D65-8A9D-2FC900364C7E}"/>
              </a:ext>
            </a:extLst>
          </p:cNvPr>
          <p:cNvCxnSpPr/>
          <p:nvPr/>
        </p:nvCxnSpPr>
        <p:spPr>
          <a:xfrm>
            <a:off x="5633725" y="1945217"/>
            <a:ext cx="0" cy="10668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228F257-E669-4C7A-9950-49F473D93707}"/>
              </a:ext>
            </a:extLst>
          </p:cNvPr>
          <p:cNvCxnSpPr>
            <a:cxnSpLocks/>
            <a:endCxn id="5" idx="1"/>
          </p:cNvCxnSpPr>
          <p:nvPr/>
        </p:nvCxnSpPr>
        <p:spPr>
          <a:xfrm>
            <a:off x="5638805" y="1945217"/>
            <a:ext cx="304800"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E25512B-8777-4019-9291-A538BBBD92F0}"/>
              </a:ext>
            </a:extLst>
          </p:cNvPr>
          <p:cNvCxnSpPr>
            <a:cxnSpLocks/>
          </p:cNvCxnSpPr>
          <p:nvPr/>
        </p:nvCxnSpPr>
        <p:spPr>
          <a:xfrm>
            <a:off x="5633725" y="3012017"/>
            <a:ext cx="304800"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C5A20A4-A491-438E-8749-D54A1922CDEE}"/>
              </a:ext>
            </a:extLst>
          </p:cNvPr>
          <p:cNvSpPr/>
          <p:nvPr/>
        </p:nvSpPr>
        <p:spPr>
          <a:xfrm>
            <a:off x="9301485" y="2021417"/>
            <a:ext cx="1671315" cy="84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scoreboard</a:t>
            </a:r>
          </a:p>
        </p:txBody>
      </p:sp>
      <p:cxnSp>
        <p:nvCxnSpPr>
          <p:cNvPr id="13" name="Straight Arrow Connector 12">
            <a:extLst>
              <a:ext uri="{FF2B5EF4-FFF2-40B4-BE49-F238E27FC236}">
                <a16:creationId xmlns:a16="http://schemas.microsoft.com/office/drawing/2014/main" id="{44384090-F2A9-4AA9-BC88-EDDB8C77293F}"/>
              </a:ext>
            </a:extLst>
          </p:cNvPr>
          <p:cNvCxnSpPr>
            <a:cxnSpLocks/>
            <a:stCxn id="5" idx="3"/>
          </p:cNvCxnSpPr>
          <p:nvPr/>
        </p:nvCxnSpPr>
        <p:spPr>
          <a:xfrm>
            <a:off x="7780871" y="1945217"/>
            <a:ext cx="1518919" cy="30480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2223C22-48E8-41A9-860A-64419D253944}"/>
              </a:ext>
            </a:extLst>
          </p:cNvPr>
          <p:cNvCxnSpPr>
            <a:stCxn id="6" idx="3"/>
          </p:cNvCxnSpPr>
          <p:nvPr/>
        </p:nvCxnSpPr>
        <p:spPr>
          <a:xfrm flipV="1">
            <a:off x="7782565" y="2626784"/>
            <a:ext cx="1518919" cy="421217"/>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7120F2F-BF9B-4136-AD0F-8AF1548196BC}"/>
              </a:ext>
            </a:extLst>
          </p:cNvPr>
          <p:cNvSpPr/>
          <p:nvPr/>
        </p:nvSpPr>
        <p:spPr>
          <a:xfrm>
            <a:off x="1828801" y="2011680"/>
            <a:ext cx="1295400" cy="84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stimulus</a:t>
            </a:r>
          </a:p>
        </p:txBody>
      </p:sp>
      <p:sp>
        <p:nvSpPr>
          <p:cNvPr id="16" name="Rectangle 15">
            <a:extLst>
              <a:ext uri="{FF2B5EF4-FFF2-40B4-BE49-F238E27FC236}">
                <a16:creationId xmlns:a16="http://schemas.microsoft.com/office/drawing/2014/main" id="{2F9AAA9E-668F-481D-B9DC-32BD9216C4E4}"/>
              </a:ext>
            </a:extLst>
          </p:cNvPr>
          <p:cNvSpPr/>
          <p:nvPr/>
        </p:nvSpPr>
        <p:spPr>
          <a:xfrm>
            <a:off x="3657600" y="2015913"/>
            <a:ext cx="1295400" cy="84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driver</a:t>
            </a:r>
          </a:p>
        </p:txBody>
      </p:sp>
      <p:cxnSp>
        <p:nvCxnSpPr>
          <p:cNvPr id="18" name="Straight Arrow Connector 17">
            <a:extLst>
              <a:ext uri="{FF2B5EF4-FFF2-40B4-BE49-F238E27FC236}">
                <a16:creationId xmlns:a16="http://schemas.microsoft.com/office/drawing/2014/main" id="{B61B6478-0970-4E69-ABCD-EEA32249DF95}"/>
              </a:ext>
            </a:extLst>
          </p:cNvPr>
          <p:cNvCxnSpPr>
            <a:stCxn id="15" idx="3"/>
            <a:endCxn id="16" idx="1"/>
          </p:cNvCxnSpPr>
          <p:nvPr/>
        </p:nvCxnSpPr>
        <p:spPr>
          <a:xfrm>
            <a:off x="3124201" y="2432897"/>
            <a:ext cx="533399" cy="4233"/>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086AB9-29A0-4E26-BCD0-D2056693D5BC}"/>
              </a:ext>
            </a:extLst>
          </p:cNvPr>
          <p:cNvCxnSpPr>
            <a:cxnSpLocks/>
          </p:cNvCxnSpPr>
          <p:nvPr/>
        </p:nvCxnSpPr>
        <p:spPr>
          <a:xfrm flipV="1">
            <a:off x="3048000" y="2626784"/>
            <a:ext cx="342900" cy="721783"/>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3C02F4D-3BC4-456A-AD75-73085666472B}"/>
              </a:ext>
            </a:extLst>
          </p:cNvPr>
          <p:cNvSpPr/>
          <p:nvPr/>
        </p:nvSpPr>
        <p:spPr>
          <a:xfrm>
            <a:off x="1676400" y="3348567"/>
            <a:ext cx="2095500" cy="8424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“high-level” inputs</a:t>
            </a:r>
          </a:p>
        </p:txBody>
      </p:sp>
      <p:cxnSp>
        <p:nvCxnSpPr>
          <p:cNvPr id="22" name="Straight Arrow Connector 21">
            <a:extLst>
              <a:ext uri="{FF2B5EF4-FFF2-40B4-BE49-F238E27FC236}">
                <a16:creationId xmlns:a16="http://schemas.microsoft.com/office/drawing/2014/main" id="{9F598847-409F-4C0B-930C-976D716AF456}"/>
              </a:ext>
            </a:extLst>
          </p:cNvPr>
          <p:cNvCxnSpPr>
            <a:cxnSpLocks/>
          </p:cNvCxnSpPr>
          <p:nvPr/>
        </p:nvCxnSpPr>
        <p:spPr>
          <a:xfrm flipV="1">
            <a:off x="4419600" y="2863850"/>
            <a:ext cx="0" cy="1327150"/>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8B825478-34A5-4062-81BF-11437D31E2B5}"/>
              </a:ext>
            </a:extLst>
          </p:cNvPr>
          <p:cNvSpPr/>
          <p:nvPr/>
        </p:nvSpPr>
        <p:spPr>
          <a:xfrm>
            <a:off x="2887985" y="4040504"/>
            <a:ext cx="2095500" cy="5662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unabstractor</a:t>
            </a:r>
            <a:endParaRPr lang="en-US" dirty="0">
              <a:solidFill>
                <a:schemeClr val="tx1"/>
              </a:solidFill>
            </a:endParaRPr>
          </a:p>
        </p:txBody>
      </p:sp>
    </p:spTree>
    <p:extLst>
      <p:ext uri="{BB962C8B-B14F-4D97-AF65-F5344CB8AC3E}">
        <p14:creationId xmlns:p14="http://schemas.microsoft.com/office/powerpoint/2010/main" val="18919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animBg="1"/>
      <p:bldP spid="16" grpId="0" animBg="1"/>
      <p:bldP spid="21"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EC3F3-B14B-4D42-B313-B4AE488C299C}"/>
              </a:ext>
            </a:extLst>
          </p:cNvPr>
          <p:cNvSpPr>
            <a:spLocks noGrp="1"/>
          </p:cNvSpPr>
          <p:nvPr>
            <p:ph type="title"/>
          </p:nvPr>
        </p:nvSpPr>
        <p:spPr/>
        <p:txBody>
          <a:bodyPr/>
          <a:lstStyle/>
          <a:p>
            <a:r>
              <a:rPr lang="en-US" dirty="0"/>
              <a:t>Stimulus + driver</a:t>
            </a:r>
          </a:p>
        </p:txBody>
      </p:sp>
      <p:sp>
        <p:nvSpPr>
          <p:cNvPr id="3" name="Content Placeholder 2">
            <a:extLst>
              <a:ext uri="{FF2B5EF4-FFF2-40B4-BE49-F238E27FC236}">
                <a16:creationId xmlns:a16="http://schemas.microsoft.com/office/drawing/2014/main" id="{6B8C34E5-9AEA-4FAB-921E-2D3141333036}"/>
              </a:ext>
            </a:extLst>
          </p:cNvPr>
          <p:cNvSpPr>
            <a:spLocks noGrp="1"/>
          </p:cNvSpPr>
          <p:nvPr>
            <p:ph idx="1"/>
          </p:nvPr>
        </p:nvSpPr>
        <p:spPr>
          <a:xfrm>
            <a:off x="914400" y="3733799"/>
            <a:ext cx="10363200" cy="2356695"/>
          </a:xfrm>
        </p:spPr>
        <p:txBody>
          <a:bodyPr/>
          <a:lstStyle/>
          <a:p>
            <a:r>
              <a:rPr lang="en-US" dirty="0"/>
              <a:t>Discussion – what have we gained by this software sleight-of-hand?</a:t>
            </a:r>
          </a:p>
          <a:p>
            <a:pPr lvl="1"/>
            <a:r>
              <a:rPr lang="en-US" dirty="0"/>
              <a:t>reuse the same stimulus for multiple projects</a:t>
            </a:r>
          </a:p>
          <a:p>
            <a:pPr lvl="1"/>
            <a:r>
              <a:rPr lang="en-US" dirty="0"/>
              <a:t>can drive our DUT with multiple off-the-shelf stimulus generators</a:t>
            </a:r>
          </a:p>
          <a:p>
            <a:pPr lvl="1"/>
            <a:r>
              <a:rPr lang="en-US" dirty="0"/>
              <a:t>the standard benefits of a layered system </a:t>
            </a:r>
            <a:r>
              <a:rPr lang="en-US" dirty="0">
                <a:sym typeface="Wingdings" panose="05000000000000000000" pitchFamily="2" charset="2"/>
              </a:rPr>
              <a:t></a:t>
            </a:r>
          </a:p>
          <a:p>
            <a:r>
              <a:rPr lang="en-US" dirty="0">
                <a:sym typeface="Wingdings" panose="05000000000000000000" pitchFamily="2" charset="2"/>
              </a:rPr>
              <a:t>Has our layered system increased or decreased lines of code?</a:t>
            </a:r>
          </a:p>
        </p:txBody>
      </p:sp>
      <p:sp>
        <p:nvSpPr>
          <p:cNvPr id="4" name="Footer Placeholder 3">
            <a:extLst>
              <a:ext uri="{FF2B5EF4-FFF2-40B4-BE49-F238E27FC236}">
                <a16:creationId xmlns:a16="http://schemas.microsoft.com/office/drawing/2014/main" id="{94572990-AF7A-4324-80E7-BE8BFED4C7CB}"/>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
        <p:nvSpPr>
          <p:cNvPr id="5" name="Rectangle 4">
            <a:extLst>
              <a:ext uri="{FF2B5EF4-FFF2-40B4-BE49-F238E27FC236}">
                <a16:creationId xmlns:a16="http://schemas.microsoft.com/office/drawing/2014/main" id="{C6663DEB-2BF8-40D5-8EEC-F3CABE9858E2}"/>
              </a:ext>
            </a:extLst>
          </p:cNvPr>
          <p:cNvSpPr/>
          <p:nvPr/>
        </p:nvSpPr>
        <p:spPr>
          <a:xfrm>
            <a:off x="5943605" y="1524000"/>
            <a:ext cx="1837266" cy="84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FIFO</a:t>
            </a:r>
          </a:p>
          <a:p>
            <a:pPr algn="ctr"/>
            <a:r>
              <a:rPr lang="en-US" dirty="0">
                <a:solidFill>
                  <a:schemeClr val="tx1"/>
                </a:solidFill>
              </a:rPr>
              <a:t>DUT</a:t>
            </a:r>
          </a:p>
        </p:txBody>
      </p:sp>
      <p:sp>
        <p:nvSpPr>
          <p:cNvPr id="6" name="Rectangle 5">
            <a:extLst>
              <a:ext uri="{FF2B5EF4-FFF2-40B4-BE49-F238E27FC236}">
                <a16:creationId xmlns:a16="http://schemas.microsoft.com/office/drawing/2014/main" id="{32BCE640-16C4-445D-8E34-AFED7DFC9C50}"/>
              </a:ext>
            </a:extLst>
          </p:cNvPr>
          <p:cNvSpPr/>
          <p:nvPr/>
        </p:nvSpPr>
        <p:spPr>
          <a:xfrm>
            <a:off x="5945299" y="2626784"/>
            <a:ext cx="1837266" cy="84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FIFO</a:t>
            </a:r>
          </a:p>
          <a:p>
            <a:pPr algn="ctr"/>
            <a:r>
              <a:rPr lang="en-US" dirty="0">
                <a:solidFill>
                  <a:schemeClr val="tx1"/>
                </a:solidFill>
              </a:rPr>
              <a:t>Ref model</a:t>
            </a:r>
          </a:p>
        </p:txBody>
      </p:sp>
      <p:cxnSp>
        <p:nvCxnSpPr>
          <p:cNvPr id="8" name="Straight Arrow Connector 7">
            <a:extLst>
              <a:ext uri="{FF2B5EF4-FFF2-40B4-BE49-F238E27FC236}">
                <a16:creationId xmlns:a16="http://schemas.microsoft.com/office/drawing/2014/main" id="{5D3AF953-2026-48D1-AB44-9F657776E54F}"/>
              </a:ext>
            </a:extLst>
          </p:cNvPr>
          <p:cNvCxnSpPr>
            <a:cxnSpLocks/>
          </p:cNvCxnSpPr>
          <p:nvPr/>
        </p:nvCxnSpPr>
        <p:spPr>
          <a:xfrm>
            <a:off x="4947925" y="2453217"/>
            <a:ext cx="685800"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AE7FA4B-3D72-4D65-8A9D-2FC900364C7E}"/>
              </a:ext>
            </a:extLst>
          </p:cNvPr>
          <p:cNvCxnSpPr/>
          <p:nvPr/>
        </p:nvCxnSpPr>
        <p:spPr>
          <a:xfrm>
            <a:off x="5633725" y="1945217"/>
            <a:ext cx="0" cy="10668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228F257-E669-4C7A-9950-49F473D93707}"/>
              </a:ext>
            </a:extLst>
          </p:cNvPr>
          <p:cNvCxnSpPr>
            <a:cxnSpLocks/>
            <a:endCxn id="5" idx="1"/>
          </p:cNvCxnSpPr>
          <p:nvPr/>
        </p:nvCxnSpPr>
        <p:spPr>
          <a:xfrm>
            <a:off x="5638805" y="1945217"/>
            <a:ext cx="304800"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E25512B-8777-4019-9291-A538BBBD92F0}"/>
              </a:ext>
            </a:extLst>
          </p:cNvPr>
          <p:cNvCxnSpPr>
            <a:cxnSpLocks/>
          </p:cNvCxnSpPr>
          <p:nvPr/>
        </p:nvCxnSpPr>
        <p:spPr>
          <a:xfrm>
            <a:off x="5633725" y="3012017"/>
            <a:ext cx="304800"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C5A20A4-A491-438E-8749-D54A1922CDEE}"/>
              </a:ext>
            </a:extLst>
          </p:cNvPr>
          <p:cNvSpPr/>
          <p:nvPr/>
        </p:nvSpPr>
        <p:spPr>
          <a:xfrm>
            <a:off x="9301485" y="2021417"/>
            <a:ext cx="1671315" cy="84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scoreboard</a:t>
            </a:r>
          </a:p>
        </p:txBody>
      </p:sp>
      <p:cxnSp>
        <p:nvCxnSpPr>
          <p:cNvPr id="13" name="Straight Arrow Connector 12">
            <a:extLst>
              <a:ext uri="{FF2B5EF4-FFF2-40B4-BE49-F238E27FC236}">
                <a16:creationId xmlns:a16="http://schemas.microsoft.com/office/drawing/2014/main" id="{44384090-F2A9-4AA9-BC88-EDDB8C77293F}"/>
              </a:ext>
            </a:extLst>
          </p:cNvPr>
          <p:cNvCxnSpPr>
            <a:cxnSpLocks/>
            <a:stCxn id="5" idx="3"/>
          </p:cNvCxnSpPr>
          <p:nvPr/>
        </p:nvCxnSpPr>
        <p:spPr>
          <a:xfrm>
            <a:off x="7780871" y="1945217"/>
            <a:ext cx="1518919" cy="30480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2223C22-48E8-41A9-860A-64419D253944}"/>
              </a:ext>
            </a:extLst>
          </p:cNvPr>
          <p:cNvCxnSpPr>
            <a:stCxn id="6" idx="3"/>
          </p:cNvCxnSpPr>
          <p:nvPr/>
        </p:nvCxnSpPr>
        <p:spPr>
          <a:xfrm flipV="1">
            <a:off x="7782565" y="2626784"/>
            <a:ext cx="1518919" cy="421217"/>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7120F2F-BF9B-4136-AD0F-8AF1548196BC}"/>
              </a:ext>
            </a:extLst>
          </p:cNvPr>
          <p:cNvSpPr/>
          <p:nvPr/>
        </p:nvSpPr>
        <p:spPr>
          <a:xfrm>
            <a:off x="1828801" y="2011680"/>
            <a:ext cx="1295400" cy="84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stimulus</a:t>
            </a:r>
          </a:p>
        </p:txBody>
      </p:sp>
      <p:sp>
        <p:nvSpPr>
          <p:cNvPr id="16" name="Rectangle 15">
            <a:extLst>
              <a:ext uri="{FF2B5EF4-FFF2-40B4-BE49-F238E27FC236}">
                <a16:creationId xmlns:a16="http://schemas.microsoft.com/office/drawing/2014/main" id="{2F9AAA9E-668F-481D-B9DC-32BD9216C4E4}"/>
              </a:ext>
            </a:extLst>
          </p:cNvPr>
          <p:cNvSpPr/>
          <p:nvPr/>
        </p:nvSpPr>
        <p:spPr>
          <a:xfrm>
            <a:off x="3657600" y="2015913"/>
            <a:ext cx="1295400" cy="84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driver</a:t>
            </a:r>
          </a:p>
        </p:txBody>
      </p:sp>
      <p:cxnSp>
        <p:nvCxnSpPr>
          <p:cNvPr id="18" name="Straight Arrow Connector 17">
            <a:extLst>
              <a:ext uri="{FF2B5EF4-FFF2-40B4-BE49-F238E27FC236}">
                <a16:creationId xmlns:a16="http://schemas.microsoft.com/office/drawing/2014/main" id="{B61B6478-0970-4E69-ABCD-EEA32249DF95}"/>
              </a:ext>
            </a:extLst>
          </p:cNvPr>
          <p:cNvCxnSpPr>
            <a:stCxn id="15" idx="3"/>
            <a:endCxn id="16" idx="1"/>
          </p:cNvCxnSpPr>
          <p:nvPr/>
        </p:nvCxnSpPr>
        <p:spPr>
          <a:xfrm>
            <a:off x="3124201" y="2432897"/>
            <a:ext cx="533399" cy="4233"/>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346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EC3F3-B14B-4D42-B313-B4AE488C299C}"/>
              </a:ext>
            </a:extLst>
          </p:cNvPr>
          <p:cNvSpPr>
            <a:spLocks noGrp="1"/>
          </p:cNvSpPr>
          <p:nvPr>
            <p:ph type="title"/>
          </p:nvPr>
        </p:nvSpPr>
        <p:spPr/>
        <p:txBody>
          <a:bodyPr/>
          <a:lstStyle/>
          <a:p>
            <a:r>
              <a:rPr lang="en-US" dirty="0"/>
              <a:t>Stimulus + driver</a:t>
            </a:r>
          </a:p>
        </p:txBody>
      </p:sp>
      <p:sp>
        <p:nvSpPr>
          <p:cNvPr id="3" name="Content Placeholder 2">
            <a:extLst>
              <a:ext uri="{FF2B5EF4-FFF2-40B4-BE49-F238E27FC236}">
                <a16:creationId xmlns:a16="http://schemas.microsoft.com/office/drawing/2014/main" id="{6B8C34E5-9AEA-4FAB-921E-2D3141333036}"/>
              </a:ext>
            </a:extLst>
          </p:cNvPr>
          <p:cNvSpPr>
            <a:spLocks noGrp="1"/>
          </p:cNvSpPr>
          <p:nvPr>
            <p:ph idx="1"/>
          </p:nvPr>
        </p:nvSpPr>
        <p:spPr>
          <a:xfrm>
            <a:off x="914400" y="3733799"/>
            <a:ext cx="10363200" cy="2356695"/>
          </a:xfrm>
        </p:spPr>
        <p:txBody>
          <a:bodyPr/>
          <a:lstStyle/>
          <a:p>
            <a:r>
              <a:rPr lang="en-US" dirty="0">
                <a:sym typeface="Wingdings" panose="05000000000000000000" pitchFamily="2" charset="2"/>
              </a:rPr>
              <a:t>Has our layered system increased or decreased lines of code?</a:t>
            </a:r>
          </a:p>
          <a:p>
            <a:r>
              <a:rPr lang="en-US" dirty="0"/>
              <a:t>Poll: how much code is in the TB vs. the DUT?</a:t>
            </a:r>
          </a:p>
          <a:p>
            <a:pPr lvl="1"/>
            <a:r>
              <a:rPr lang="en-US" dirty="0"/>
              <a:t>.33x, .5x, 1x, 2x, 3x, 4x</a:t>
            </a:r>
          </a:p>
          <a:p>
            <a:endParaRPr lang="en-US" dirty="0">
              <a:sym typeface="Wingdings" panose="05000000000000000000" pitchFamily="2" charset="2"/>
            </a:endParaRPr>
          </a:p>
        </p:txBody>
      </p:sp>
      <p:sp>
        <p:nvSpPr>
          <p:cNvPr id="4" name="Footer Placeholder 3">
            <a:extLst>
              <a:ext uri="{FF2B5EF4-FFF2-40B4-BE49-F238E27FC236}">
                <a16:creationId xmlns:a16="http://schemas.microsoft.com/office/drawing/2014/main" id="{94572990-AF7A-4324-80E7-BE8BFED4C7CB}"/>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
        <p:nvSpPr>
          <p:cNvPr id="5" name="Rectangle 4">
            <a:extLst>
              <a:ext uri="{FF2B5EF4-FFF2-40B4-BE49-F238E27FC236}">
                <a16:creationId xmlns:a16="http://schemas.microsoft.com/office/drawing/2014/main" id="{C6663DEB-2BF8-40D5-8EEC-F3CABE9858E2}"/>
              </a:ext>
            </a:extLst>
          </p:cNvPr>
          <p:cNvSpPr/>
          <p:nvPr/>
        </p:nvSpPr>
        <p:spPr>
          <a:xfrm>
            <a:off x="5943605" y="1524000"/>
            <a:ext cx="1837266" cy="84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FIFO</a:t>
            </a:r>
          </a:p>
          <a:p>
            <a:pPr algn="ctr"/>
            <a:r>
              <a:rPr lang="en-US" dirty="0">
                <a:solidFill>
                  <a:schemeClr val="tx1"/>
                </a:solidFill>
              </a:rPr>
              <a:t>DUT</a:t>
            </a:r>
          </a:p>
        </p:txBody>
      </p:sp>
      <p:sp>
        <p:nvSpPr>
          <p:cNvPr id="6" name="Rectangle 5">
            <a:extLst>
              <a:ext uri="{FF2B5EF4-FFF2-40B4-BE49-F238E27FC236}">
                <a16:creationId xmlns:a16="http://schemas.microsoft.com/office/drawing/2014/main" id="{32BCE640-16C4-445D-8E34-AFED7DFC9C50}"/>
              </a:ext>
            </a:extLst>
          </p:cNvPr>
          <p:cNvSpPr/>
          <p:nvPr/>
        </p:nvSpPr>
        <p:spPr>
          <a:xfrm>
            <a:off x="5945299" y="2626784"/>
            <a:ext cx="1837266" cy="84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FIFO</a:t>
            </a:r>
          </a:p>
          <a:p>
            <a:pPr algn="ctr"/>
            <a:r>
              <a:rPr lang="en-US" dirty="0">
                <a:solidFill>
                  <a:schemeClr val="tx1"/>
                </a:solidFill>
              </a:rPr>
              <a:t>Ref model</a:t>
            </a:r>
          </a:p>
        </p:txBody>
      </p:sp>
      <p:cxnSp>
        <p:nvCxnSpPr>
          <p:cNvPr id="8" name="Straight Arrow Connector 7">
            <a:extLst>
              <a:ext uri="{FF2B5EF4-FFF2-40B4-BE49-F238E27FC236}">
                <a16:creationId xmlns:a16="http://schemas.microsoft.com/office/drawing/2014/main" id="{5D3AF953-2026-48D1-AB44-9F657776E54F}"/>
              </a:ext>
            </a:extLst>
          </p:cNvPr>
          <p:cNvCxnSpPr>
            <a:cxnSpLocks/>
          </p:cNvCxnSpPr>
          <p:nvPr/>
        </p:nvCxnSpPr>
        <p:spPr>
          <a:xfrm>
            <a:off x="4947925" y="2453217"/>
            <a:ext cx="685800"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AE7FA4B-3D72-4D65-8A9D-2FC900364C7E}"/>
              </a:ext>
            </a:extLst>
          </p:cNvPr>
          <p:cNvCxnSpPr/>
          <p:nvPr/>
        </p:nvCxnSpPr>
        <p:spPr>
          <a:xfrm>
            <a:off x="5633725" y="1945217"/>
            <a:ext cx="0" cy="10668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228F257-E669-4C7A-9950-49F473D93707}"/>
              </a:ext>
            </a:extLst>
          </p:cNvPr>
          <p:cNvCxnSpPr>
            <a:cxnSpLocks/>
            <a:endCxn id="5" idx="1"/>
          </p:cNvCxnSpPr>
          <p:nvPr/>
        </p:nvCxnSpPr>
        <p:spPr>
          <a:xfrm>
            <a:off x="5638805" y="1945217"/>
            <a:ext cx="304800"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E25512B-8777-4019-9291-A538BBBD92F0}"/>
              </a:ext>
            </a:extLst>
          </p:cNvPr>
          <p:cNvCxnSpPr>
            <a:cxnSpLocks/>
          </p:cNvCxnSpPr>
          <p:nvPr/>
        </p:nvCxnSpPr>
        <p:spPr>
          <a:xfrm>
            <a:off x="5633725" y="3012017"/>
            <a:ext cx="304800"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C5A20A4-A491-438E-8749-D54A1922CDEE}"/>
              </a:ext>
            </a:extLst>
          </p:cNvPr>
          <p:cNvSpPr/>
          <p:nvPr/>
        </p:nvSpPr>
        <p:spPr>
          <a:xfrm>
            <a:off x="9301485" y="2021417"/>
            <a:ext cx="1671315" cy="84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scoreboard</a:t>
            </a:r>
          </a:p>
        </p:txBody>
      </p:sp>
      <p:cxnSp>
        <p:nvCxnSpPr>
          <p:cNvPr id="13" name="Straight Arrow Connector 12">
            <a:extLst>
              <a:ext uri="{FF2B5EF4-FFF2-40B4-BE49-F238E27FC236}">
                <a16:creationId xmlns:a16="http://schemas.microsoft.com/office/drawing/2014/main" id="{44384090-F2A9-4AA9-BC88-EDDB8C77293F}"/>
              </a:ext>
            </a:extLst>
          </p:cNvPr>
          <p:cNvCxnSpPr>
            <a:cxnSpLocks/>
            <a:stCxn id="5" idx="3"/>
          </p:cNvCxnSpPr>
          <p:nvPr/>
        </p:nvCxnSpPr>
        <p:spPr>
          <a:xfrm>
            <a:off x="7780871" y="1945217"/>
            <a:ext cx="1518919" cy="30480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2223C22-48E8-41A9-860A-64419D253944}"/>
              </a:ext>
            </a:extLst>
          </p:cNvPr>
          <p:cNvCxnSpPr>
            <a:stCxn id="6" idx="3"/>
          </p:cNvCxnSpPr>
          <p:nvPr/>
        </p:nvCxnSpPr>
        <p:spPr>
          <a:xfrm flipV="1">
            <a:off x="7782565" y="2626784"/>
            <a:ext cx="1518919" cy="421217"/>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7120F2F-BF9B-4136-AD0F-8AF1548196BC}"/>
              </a:ext>
            </a:extLst>
          </p:cNvPr>
          <p:cNvSpPr/>
          <p:nvPr/>
        </p:nvSpPr>
        <p:spPr>
          <a:xfrm>
            <a:off x="1828801" y="2011680"/>
            <a:ext cx="1295400" cy="84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stimulus</a:t>
            </a:r>
          </a:p>
        </p:txBody>
      </p:sp>
      <p:sp>
        <p:nvSpPr>
          <p:cNvPr id="16" name="Rectangle 15">
            <a:extLst>
              <a:ext uri="{FF2B5EF4-FFF2-40B4-BE49-F238E27FC236}">
                <a16:creationId xmlns:a16="http://schemas.microsoft.com/office/drawing/2014/main" id="{2F9AAA9E-668F-481D-B9DC-32BD9216C4E4}"/>
              </a:ext>
            </a:extLst>
          </p:cNvPr>
          <p:cNvSpPr/>
          <p:nvPr/>
        </p:nvSpPr>
        <p:spPr>
          <a:xfrm>
            <a:off x="3657600" y="2015913"/>
            <a:ext cx="1295400" cy="84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driver</a:t>
            </a:r>
          </a:p>
        </p:txBody>
      </p:sp>
      <p:cxnSp>
        <p:nvCxnSpPr>
          <p:cNvPr id="18" name="Straight Arrow Connector 17">
            <a:extLst>
              <a:ext uri="{FF2B5EF4-FFF2-40B4-BE49-F238E27FC236}">
                <a16:creationId xmlns:a16="http://schemas.microsoft.com/office/drawing/2014/main" id="{B61B6478-0970-4E69-ABCD-EEA32249DF95}"/>
              </a:ext>
            </a:extLst>
          </p:cNvPr>
          <p:cNvCxnSpPr>
            <a:stCxn id="15" idx="3"/>
            <a:endCxn id="16" idx="1"/>
          </p:cNvCxnSpPr>
          <p:nvPr/>
        </p:nvCxnSpPr>
        <p:spPr>
          <a:xfrm>
            <a:off x="3124201" y="2432897"/>
            <a:ext cx="533399" cy="4233"/>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8389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71A47-47FC-4C08-B576-533D62B8C8B9}"/>
              </a:ext>
            </a:extLst>
          </p:cNvPr>
          <p:cNvSpPr>
            <a:spLocks noGrp="1"/>
          </p:cNvSpPr>
          <p:nvPr>
            <p:ph type="title"/>
          </p:nvPr>
        </p:nvSpPr>
        <p:spPr/>
        <p:txBody>
          <a:bodyPr/>
          <a:lstStyle/>
          <a:p>
            <a:r>
              <a:rPr lang="en-US" dirty="0"/>
              <a:t>More on Drivers</a:t>
            </a:r>
          </a:p>
        </p:txBody>
      </p:sp>
      <p:sp>
        <p:nvSpPr>
          <p:cNvPr id="3" name="Content Placeholder 2">
            <a:extLst>
              <a:ext uri="{FF2B5EF4-FFF2-40B4-BE49-F238E27FC236}">
                <a16:creationId xmlns:a16="http://schemas.microsoft.com/office/drawing/2014/main" id="{9892F6F3-6D1C-4E14-900E-06E765B527F0}"/>
              </a:ext>
            </a:extLst>
          </p:cNvPr>
          <p:cNvSpPr>
            <a:spLocks noGrp="1"/>
          </p:cNvSpPr>
          <p:nvPr>
            <p:ph idx="1"/>
          </p:nvPr>
        </p:nvSpPr>
        <p:spPr/>
        <p:txBody>
          <a:bodyPr/>
          <a:lstStyle/>
          <a:p>
            <a:r>
              <a:rPr lang="en-US" dirty="0"/>
              <a:t>Drivers: convert abstract transaction </a:t>
            </a:r>
            <a:r>
              <a:rPr lang="en-US" dirty="0">
                <a:sym typeface="Symbol" panose="05050102010706020507" pitchFamily="18" charset="2"/>
              </a:rPr>
              <a:t></a:t>
            </a:r>
            <a:r>
              <a:rPr lang="en-US" dirty="0"/>
              <a:t> cycle-accurate signal drives</a:t>
            </a:r>
          </a:p>
          <a:p>
            <a:r>
              <a:rPr lang="en-US" dirty="0"/>
              <a:t>Example: driver input = FIFO write command. Is it:</a:t>
            </a:r>
          </a:p>
          <a:p>
            <a:pPr lvl="1"/>
            <a:r>
              <a:rPr lang="en-US" dirty="0" err="1"/>
              <a:t>WrEn</a:t>
            </a:r>
            <a:r>
              <a:rPr lang="en-US" dirty="0"/>
              <a:t>=1’b1; data=4’b0110; @(posedge </a:t>
            </a:r>
            <a:r>
              <a:rPr lang="en-US" dirty="0" err="1"/>
              <a:t>clk</a:t>
            </a:r>
            <a:r>
              <a:rPr lang="en-US" dirty="0"/>
              <a:t>);</a:t>
            </a:r>
          </a:p>
          <a:p>
            <a:pPr lvl="1"/>
            <a:r>
              <a:rPr lang="en-US" dirty="0"/>
              <a:t>data=4’b0110; @(posedge </a:t>
            </a:r>
            <a:r>
              <a:rPr lang="en-US" dirty="0" err="1"/>
              <a:t>clk</a:t>
            </a:r>
            <a:r>
              <a:rPr lang="en-US" dirty="0"/>
              <a:t>); </a:t>
            </a:r>
            <a:r>
              <a:rPr lang="en-US" dirty="0" err="1"/>
              <a:t>WrEn</a:t>
            </a:r>
            <a:r>
              <a:rPr lang="en-US" dirty="0"/>
              <a:t>=1’b1; @(posedge </a:t>
            </a:r>
            <a:r>
              <a:rPr lang="en-US" dirty="0" err="1"/>
              <a:t>clk</a:t>
            </a:r>
            <a:r>
              <a:rPr lang="en-US" dirty="0"/>
              <a:t>);</a:t>
            </a:r>
          </a:p>
          <a:p>
            <a:r>
              <a:rPr lang="en-US" dirty="0"/>
              <a:t>A driver doesn’t decide WHAT to drive!</a:t>
            </a:r>
          </a:p>
          <a:p>
            <a:pPr lvl="1"/>
            <a:r>
              <a:rPr lang="en-US" dirty="0"/>
              <a:t>that’s the job of the stimulus itself</a:t>
            </a:r>
          </a:p>
          <a:p>
            <a:pPr lvl="1"/>
            <a:r>
              <a:rPr lang="en-US" dirty="0"/>
              <a:t>in both the above cases, the stimulus box just says “write a 6”</a:t>
            </a:r>
          </a:p>
          <a:p>
            <a:pPr lvl="2"/>
            <a:endParaRPr lang="en-US" dirty="0"/>
          </a:p>
        </p:txBody>
      </p:sp>
      <p:sp>
        <p:nvSpPr>
          <p:cNvPr id="4" name="Footer Placeholder 3">
            <a:extLst>
              <a:ext uri="{FF2B5EF4-FFF2-40B4-BE49-F238E27FC236}">
                <a16:creationId xmlns:a16="http://schemas.microsoft.com/office/drawing/2014/main" id="{98F3BB8A-F8F3-4B32-A5C6-57F8827C0958}"/>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Tree>
    <p:extLst>
      <p:ext uri="{BB962C8B-B14F-4D97-AF65-F5344CB8AC3E}">
        <p14:creationId xmlns:p14="http://schemas.microsoft.com/office/powerpoint/2010/main" val="3611694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5C306-36DC-4245-A9B3-57DD4DB47B8C}"/>
              </a:ext>
            </a:extLst>
          </p:cNvPr>
          <p:cNvSpPr>
            <a:spLocks noGrp="1"/>
          </p:cNvSpPr>
          <p:nvPr>
            <p:ph type="title"/>
          </p:nvPr>
        </p:nvSpPr>
        <p:spPr/>
        <p:txBody>
          <a:bodyPr/>
          <a:lstStyle/>
          <a:p>
            <a:r>
              <a:rPr lang="en-US" dirty="0"/>
              <a:t>Discussion Topics</a:t>
            </a:r>
          </a:p>
        </p:txBody>
      </p:sp>
      <p:sp>
        <p:nvSpPr>
          <p:cNvPr id="3" name="Content Placeholder 2">
            <a:extLst>
              <a:ext uri="{FF2B5EF4-FFF2-40B4-BE49-F238E27FC236}">
                <a16:creationId xmlns:a16="http://schemas.microsoft.com/office/drawing/2014/main" id="{026482E1-FD3C-43ED-8BA1-C19D37380BB6}"/>
              </a:ext>
            </a:extLst>
          </p:cNvPr>
          <p:cNvSpPr>
            <a:spLocks noGrp="1"/>
          </p:cNvSpPr>
          <p:nvPr>
            <p:ph idx="1"/>
          </p:nvPr>
        </p:nvSpPr>
        <p:spPr/>
        <p:txBody>
          <a:bodyPr/>
          <a:lstStyle/>
          <a:p>
            <a:r>
              <a:rPr lang="en-US" dirty="0"/>
              <a:t>We said that a driver can also take an abstract transaction and drive it over multiple cycles. If you have multiple such drivers that overlap… how do you prevent them from locking each other out or starving?</a:t>
            </a:r>
          </a:p>
          <a:p>
            <a:endParaRPr lang="en-US" dirty="0"/>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C5F8D222-1FEB-48A2-AA57-E201B7988E5D}"/>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Tree>
    <p:extLst>
      <p:ext uri="{BB962C8B-B14F-4D97-AF65-F5344CB8AC3E}">
        <p14:creationId xmlns:p14="http://schemas.microsoft.com/office/powerpoint/2010/main" val="3373261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2AF05-2069-40EA-AB28-A25437C55C5E}"/>
              </a:ext>
            </a:extLst>
          </p:cNvPr>
          <p:cNvSpPr>
            <a:spLocks noGrp="1"/>
          </p:cNvSpPr>
          <p:nvPr>
            <p:ph type="title"/>
          </p:nvPr>
        </p:nvSpPr>
        <p:spPr/>
        <p:txBody>
          <a:bodyPr/>
          <a:lstStyle/>
          <a:p>
            <a:r>
              <a:rPr lang="en-US" dirty="0"/>
              <a:t>So, what creates the stimulus?</a:t>
            </a:r>
          </a:p>
        </p:txBody>
      </p:sp>
      <p:sp>
        <p:nvSpPr>
          <p:cNvPr id="3" name="Content Placeholder 2">
            <a:extLst>
              <a:ext uri="{FF2B5EF4-FFF2-40B4-BE49-F238E27FC236}">
                <a16:creationId xmlns:a16="http://schemas.microsoft.com/office/drawing/2014/main" id="{BF1B0B25-49FF-49BB-A114-35A08D34BBD6}"/>
              </a:ext>
            </a:extLst>
          </p:cNvPr>
          <p:cNvSpPr>
            <a:spLocks noGrp="1"/>
          </p:cNvSpPr>
          <p:nvPr>
            <p:ph idx="1"/>
          </p:nvPr>
        </p:nvSpPr>
        <p:spPr/>
        <p:txBody>
          <a:bodyPr/>
          <a:lstStyle/>
          <a:p>
            <a:r>
              <a:rPr lang="en-US" dirty="0"/>
              <a:t>There are several possibilities</a:t>
            </a:r>
          </a:p>
          <a:p>
            <a:pPr lvl="1"/>
            <a:r>
              <a:rPr lang="en-US" i="1" dirty="0"/>
              <a:t>Directed</a:t>
            </a:r>
            <a:r>
              <a:rPr lang="en-US" dirty="0"/>
              <a:t> tests. Specific hand-written tests to test a specific feature</a:t>
            </a:r>
          </a:p>
          <a:p>
            <a:pPr lvl="1"/>
            <a:r>
              <a:rPr lang="en-US" i="1" dirty="0"/>
              <a:t>Pseudorandom</a:t>
            </a:r>
            <a:r>
              <a:rPr lang="en-US" dirty="0"/>
              <a:t> tests. Random inputs (but typically not completely random… more later)</a:t>
            </a:r>
            <a:endParaRPr lang="en-US" i="1" dirty="0"/>
          </a:p>
          <a:p>
            <a:pPr lvl="1"/>
            <a:r>
              <a:rPr lang="en-US" i="1" dirty="0"/>
              <a:t>Fancy</a:t>
            </a:r>
            <a:r>
              <a:rPr lang="en-US" dirty="0"/>
              <a:t> A stimulus component looks at the internal state of the machine and creates “interesting” command stimulus on the fly</a:t>
            </a:r>
          </a:p>
        </p:txBody>
      </p:sp>
      <p:sp>
        <p:nvSpPr>
          <p:cNvPr id="4" name="Footer Placeholder 3">
            <a:extLst>
              <a:ext uri="{FF2B5EF4-FFF2-40B4-BE49-F238E27FC236}">
                <a16:creationId xmlns:a16="http://schemas.microsoft.com/office/drawing/2014/main" id="{3459D6A5-CD23-4308-9819-455BC544045F}"/>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Tree>
    <p:extLst>
      <p:ext uri="{BB962C8B-B14F-4D97-AF65-F5344CB8AC3E}">
        <p14:creationId xmlns:p14="http://schemas.microsoft.com/office/powerpoint/2010/main" val="1765691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52F0E-70AD-4943-8D95-116C8A519040}"/>
              </a:ext>
            </a:extLst>
          </p:cNvPr>
          <p:cNvSpPr>
            <a:spLocks noGrp="1"/>
          </p:cNvSpPr>
          <p:nvPr>
            <p:ph type="title"/>
          </p:nvPr>
        </p:nvSpPr>
        <p:spPr/>
        <p:txBody>
          <a:bodyPr/>
          <a:lstStyle/>
          <a:p>
            <a:r>
              <a:rPr lang="en-US" dirty="0"/>
              <a:t>Randomizing content</a:t>
            </a:r>
          </a:p>
        </p:txBody>
      </p:sp>
      <p:sp>
        <p:nvSpPr>
          <p:cNvPr id="3" name="Content Placeholder 2">
            <a:extLst>
              <a:ext uri="{FF2B5EF4-FFF2-40B4-BE49-F238E27FC236}">
                <a16:creationId xmlns:a16="http://schemas.microsoft.com/office/drawing/2014/main" id="{2C057622-78E7-4CAC-8F32-850F576128DD}"/>
              </a:ext>
            </a:extLst>
          </p:cNvPr>
          <p:cNvSpPr>
            <a:spLocks noGrp="1"/>
          </p:cNvSpPr>
          <p:nvPr>
            <p:ph idx="1"/>
          </p:nvPr>
        </p:nvSpPr>
        <p:spPr/>
        <p:txBody>
          <a:bodyPr/>
          <a:lstStyle/>
          <a:p>
            <a:r>
              <a:rPr lang="en-US" dirty="0"/>
              <a:t>Stimulus and configuration are all about “randomization”</a:t>
            </a:r>
          </a:p>
          <a:p>
            <a:pPr lvl="1"/>
            <a:r>
              <a:rPr lang="en-US" dirty="0"/>
              <a:t>Randomizing (AND CONSTRAINING) choices is a lot of work</a:t>
            </a:r>
          </a:p>
          <a:p>
            <a:pPr lvl="2"/>
            <a:r>
              <a:rPr lang="en-US" dirty="0"/>
              <a:t>Randomizing control registers to be consistent and legal</a:t>
            </a:r>
          </a:p>
          <a:p>
            <a:pPr lvl="2"/>
            <a:r>
              <a:rPr lang="en-US" dirty="0"/>
              <a:t>Allowing illegal choices is important, but gets in the way of “normal” testcase operation</a:t>
            </a:r>
          </a:p>
          <a:p>
            <a:pPr lvl="1"/>
            <a:r>
              <a:rPr lang="en-US" dirty="0"/>
              <a:t>It’s harder than you think!</a:t>
            </a:r>
          </a:p>
        </p:txBody>
      </p:sp>
      <p:sp>
        <p:nvSpPr>
          <p:cNvPr id="4" name="Footer Placeholder 3">
            <a:extLst>
              <a:ext uri="{FF2B5EF4-FFF2-40B4-BE49-F238E27FC236}">
                <a16:creationId xmlns:a16="http://schemas.microsoft.com/office/drawing/2014/main" id="{4ED0C5C5-5BB1-4CC1-94F9-8DD0ECF02D5D}"/>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Tree>
    <p:extLst>
      <p:ext uri="{BB962C8B-B14F-4D97-AF65-F5344CB8AC3E}">
        <p14:creationId xmlns:p14="http://schemas.microsoft.com/office/powerpoint/2010/main" val="2861917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4B6DC-FE0F-405A-83C8-D56EDC2F4113}"/>
              </a:ext>
            </a:extLst>
          </p:cNvPr>
          <p:cNvSpPr>
            <a:spLocks noGrp="1"/>
          </p:cNvSpPr>
          <p:nvPr>
            <p:ph type="title"/>
          </p:nvPr>
        </p:nvSpPr>
        <p:spPr/>
        <p:txBody>
          <a:bodyPr/>
          <a:lstStyle/>
          <a:p>
            <a:r>
              <a:rPr lang="en-US" dirty="0"/>
              <a:t>Our scoreboard is a simple </a:t>
            </a:r>
            <a:r>
              <a:rPr lang="en-US" i="1" dirty="0"/>
              <a:t>checker</a:t>
            </a:r>
            <a:endParaRPr lang="en-US" dirty="0"/>
          </a:p>
        </p:txBody>
      </p:sp>
      <p:sp>
        <p:nvSpPr>
          <p:cNvPr id="3" name="Content Placeholder 2">
            <a:extLst>
              <a:ext uri="{FF2B5EF4-FFF2-40B4-BE49-F238E27FC236}">
                <a16:creationId xmlns:a16="http://schemas.microsoft.com/office/drawing/2014/main" id="{7BC48BC4-FCA8-4119-945F-8FCCDD47A9CF}"/>
              </a:ext>
            </a:extLst>
          </p:cNvPr>
          <p:cNvSpPr>
            <a:spLocks noGrp="1"/>
          </p:cNvSpPr>
          <p:nvPr>
            <p:ph idx="1"/>
          </p:nvPr>
        </p:nvSpPr>
        <p:spPr>
          <a:xfrm>
            <a:off x="533400" y="3794730"/>
            <a:ext cx="10439400" cy="701070"/>
          </a:xfrm>
        </p:spPr>
        <p:txBody>
          <a:bodyPr/>
          <a:lstStyle/>
          <a:p>
            <a:r>
              <a:rPr lang="en-US" dirty="0"/>
              <a:t>In general, we use </a:t>
            </a:r>
            <a:r>
              <a:rPr lang="en-US" i="1" dirty="0"/>
              <a:t>monitors </a:t>
            </a:r>
            <a:r>
              <a:rPr lang="en-US" dirty="0"/>
              <a:t>and</a:t>
            </a:r>
            <a:r>
              <a:rPr lang="en-US" i="1" dirty="0"/>
              <a:t> checkers</a:t>
            </a:r>
            <a:r>
              <a:rPr lang="en-US" dirty="0"/>
              <a:t> to see if our test passed </a:t>
            </a:r>
          </a:p>
        </p:txBody>
      </p:sp>
      <p:sp>
        <p:nvSpPr>
          <p:cNvPr id="4" name="Footer Placeholder 3">
            <a:extLst>
              <a:ext uri="{FF2B5EF4-FFF2-40B4-BE49-F238E27FC236}">
                <a16:creationId xmlns:a16="http://schemas.microsoft.com/office/drawing/2014/main" id="{1792A29F-BE58-4183-9160-2FCCC6D8F37B}"/>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
        <p:nvSpPr>
          <p:cNvPr id="5" name="TextBox 4">
            <a:extLst>
              <a:ext uri="{FF2B5EF4-FFF2-40B4-BE49-F238E27FC236}">
                <a16:creationId xmlns:a16="http://schemas.microsoft.com/office/drawing/2014/main" id="{98EB2D93-9B2A-4C9A-BE74-CE8371D8A490}"/>
              </a:ext>
            </a:extLst>
          </p:cNvPr>
          <p:cNvSpPr txBox="1"/>
          <p:nvPr/>
        </p:nvSpPr>
        <p:spPr>
          <a:xfrm>
            <a:off x="1524000" y="2057400"/>
            <a:ext cx="9601200" cy="1569660"/>
          </a:xfrm>
          <a:prstGeom prst="rect">
            <a:avLst/>
          </a:prstGeom>
          <a:noFill/>
        </p:spPr>
        <p:txBody>
          <a:bodyPr wrap="square" rtlCol="0">
            <a:spAutoFit/>
          </a:bodyPr>
          <a:lstStyle/>
          <a:p>
            <a:r>
              <a:rPr lang="en-US" dirty="0"/>
              <a:t> scoreboard_chk1: assert property (@(posedge </a:t>
            </a:r>
            <a:r>
              <a:rPr lang="en-US" dirty="0" err="1"/>
              <a:t>clk</a:t>
            </a:r>
            <a:r>
              <a:rPr lang="en-US" dirty="0"/>
              <a:t>) disable </a:t>
            </a:r>
            <a:r>
              <a:rPr lang="en-US" dirty="0" err="1"/>
              <a:t>iff</a:t>
            </a:r>
            <a:r>
              <a:rPr lang="en-US" dirty="0"/>
              <a:t> (reset)</a:t>
            </a:r>
          </a:p>
          <a:p>
            <a:pPr lvl="5"/>
            <a:r>
              <a:rPr lang="en-US" dirty="0" err="1"/>
              <a:t>rm_rd_data</a:t>
            </a:r>
            <a:r>
              <a:rPr lang="en-US" dirty="0"/>
              <a:t> === </a:t>
            </a:r>
            <a:r>
              <a:rPr lang="en-US" dirty="0" err="1"/>
              <a:t>fifo_rd_data</a:t>
            </a:r>
            <a:r>
              <a:rPr lang="en-US" dirty="0"/>
              <a:t>)</a:t>
            </a:r>
          </a:p>
          <a:p>
            <a:pPr lvl="5"/>
            <a:r>
              <a:rPr lang="en-US" dirty="0"/>
              <a:t>else $strobe ("T=%0t: SB=%0x, DUT=%0x", $time, …);</a:t>
            </a:r>
          </a:p>
          <a:p>
            <a:r>
              <a:rPr lang="en-US" dirty="0"/>
              <a:t>… similar for full, empty…</a:t>
            </a:r>
          </a:p>
        </p:txBody>
      </p:sp>
      <p:sp>
        <p:nvSpPr>
          <p:cNvPr id="6" name="Content Placeholder 2">
            <a:extLst>
              <a:ext uri="{FF2B5EF4-FFF2-40B4-BE49-F238E27FC236}">
                <a16:creationId xmlns:a16="http://schemas.microsoft.com/office/drawing/2014/main" id="{19B15F2B-45F4-4021-9E84-013F8381D9C3}"/>
              </a:ext>
            </a:extLst>
          </p:cNvPr>
          <p:cNvSpPr txBox="1">
            <a:spLocks/>
          </p:cNvSpPr>
          <p:nvPr/>
        </p:nvSpPr>
        <p:spPr bwMode="auto">
          <a:xfrm>
            <a:off x="533400" y="1475740"/>
            <a:ext cx="4572000" cy="581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kern="0" dirty="0"/>
              <a:t>Our FIFO scoreboard</a:t>
            </a:r>
          </a:p>
        </p:txBody>
      </p:sp>
    </p:spTree>
    <p:extLst>
      <p:ext uri="{BB962C8B-B14F-4D97-AF65-F5344CB8AC3E}">
        <p14:creationId xmlns:p14="http://schemas.microsoft.com/office/powerpoint/2010/main" val="2181968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C8B67-2151-423E-B3C6-A9089F32042F}"/>
              </a:ext>
            </a:extLst>
          </p:cNvPr>
          <p:cNvSpPr>
            <a:spLocks noGrp="1"/>
          </p:cNvSpPr>
          <p:nvPr>
            <p:ph type="title"/>
          </p:nvPr>
        </p:nvSpPr>
        <p:spPr/>
        <p:txBody>
          <a:bodyPr/>
          <a:lstStyle/>
          <a:p>
            <a:r>
              <a:rPr lang="en-US" dirty="0"/>
              <a:t>What’s in this lecture</a:t>
            </a:r>
          </a:p>
        </p:txBody>
      </p:sp>
      <p:sp>
        <p:nvSpPr>
          <p:cNvPr id="3" name="Content Placeholder 2">
            <a:extLst>
              <a:ext uri="{FF2B5EF4-FFF2-40B4-BE49-F238E27FC236}">
                <a16:creationId xmlns:a16="http://schemas.microsoft.com/office/drawing/2014/main" id="{02136BF9-AA95-4B80-A56B-F88628D51BAA}"/>
              </a:ext>
            </a:extLst>
          </p:cNvPr>
          <p:cNvSpPr>
            <a:spLocks noGrp="1"/>
          </p:cNvSpPr>
          <p:nvPr>
            <p:ph idx="1"/>
          </p:nvPr>
        </p:nvSpPr>
        <p:spPr/>
        <p:txBody>
          <a:bodyPr/>
          <a:lstStyle/>
          <a:p>
            <a:r>
              <a:rPr lang="en-US" dirty="0"/>
              <a:t>What is a testbench?</a:t>
            </a:r>
          </a:p>
          <a:p>
            <a:r>
              <a:rPr lang="en-US" dirty="0"/>
              <a:t>Parts of a testbench</a:t>
            </a:r>
          </a:p>
          <a:p>
            <a:r>
              <a:rPr lang="en-US" dirty="0"/>
              <a:t>Testbench Architecture</a:t>
            </a:r>
          </a:p>
          <a:p>
            <a:r>
              <a:rPr lang="en-US" dirty="0"/>
              <a:t>Sharing components between testbenches</a:t>
            </a:r>
          </a:p>
          <a:p>
            <a:endParaRPr lang="en-US" dirty="0"/>
          </a:p>
        </p:txBody>
      </p:sp>
      <p:sp>
        <p:nvSpPr>
          <p:cNvPr id="4" name="Footer Placeholder 3">
            <a:extLst>
              <a:ext uri="{FF2B5EF4-FFF2-40B4-BE49-F238E27FC236}">
                <a16:creationId xmlns:a16="http://schemas.microsoft.com/office/drawing/2014/main" id="{235125A2-B0B3-4244-8165-034755C22E04}"/>
              </a:ext>
            </a:extLst>
          </p:cNvPr>
          <p:cNvSpPr>
            <a:spLocks noGrp="1"/>
          </p:cNvSpPr>
          <p:nvPr>
            <p:ph type="ftr" sz="quarter" idx="11"/>
          </p:nvPr>
        </p:nvSpPr>
        <p:spPr/>
        <p:txBody>
          <a:bodyPr/>
          <a:lstStyle/>
          <a:p>
            <a:pPr>
              <a:defRPr/>
            </a:pPr>
            <a:r>
              <a:rPr lang="en-US"/>
              <a:t>Verification Joel Grodstein</a:t>
            </a:r>
            <a:endParaRPr lang="en-US" dirty="0"/>
          </a:p>
        </p:txBody>
      </p:sp>
      <p:sp>
        <p:nvSpPr>
          <p:cNvPr id="7" name="Rectangle 6">
            <a:extLst>
              <a:ext uri="{FF2B5EF4-FFF2-40B4-BE49-F238E27FC236}">
                <a16:creationId xmlns:a16="http://schemas.microsoft.com/office/drawing/2014/main" id="{37CE2418-D6B1-41F5-8E8B-235BDEA8156A}"/>
              </a:ext>
            </a:extLst>
          </p:cNvPr>
          <p:cNvSpPr/>
          <p:nvPr/>
        </p:nvSpPr>
        <p:spPr>
          <a:xfrm>
            <a:off x="762000" y="1676400"/>
            <a:ext cx="5943600" cy="533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7390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62513-AE94-4C8F-A119-60B34C3107BA}"/>
              </a:ext>
            </a:extLst>
          </p:cNvPr>
          <p:cNvSpPr>
            <a:spLocks noGrp="1"/>
          </p:cNvSpPr>
          <p:nvPr>
            <p:ph type="title"/>
          </p:nvPr>
        </p:nvSpPr>
        <p:spPr/>
        <p:txBody>
          <a:bodyPr/>
          <a:lstStyle/>
          <a:p>
            <a:r>
              <a:rPr lang="en-US" dirty="0"/>
              <a:t>Our model</a:t>
            </a:r>
          </a:p>
        </p:txBody>
      </p:sp>
      <p:sp>
        <p:nvSpPr>
          <p:cNvPr id="3" name="Content Placeholder 2">
            <a:extLst>
              <a:ext uri="{FF2B5EF4-FFF2-40B4-BE49-F238E27FC236}">
                <a16:creationId xmlns:a16="http://schemas.microsoft.com/office/drawing/2014/main" id="{734FD6B2-DAB8-4B2E-A678-D72D73852471}"/>
              </a:ext>
            </a:extLst>
          </p:cNvPr>
          <p:cNvSpPr>
            <a:spLocks noGrp="1"/>
          </p:cNvSpPr>
          <p:nvPr>
            <p:ph idx="1"/>
          </p:nvPr>
        </p:nvSpPr>
        <p:spPr>
          <a:xfrm>
            <a:off x="883919" y="4191000"/>
            <a:ext cx="9555481" cy="1306407"/>
          </a:xfrm>
        </p:spPr>
        <p:txBody>
          <a:bodyPr/>
          <a:lstStyle/>
          <a:p>
            <a:r>
              <a:rPr lang="en-US" dirty="0"/>
              <a:t>Our scoreboard is just one way to check the test results</a:t>
            </a:r>
          </a:p>
          <a:p>
            <a:r>
              <a:rPr lang="en-US" dirty="0"/>
              <a:t>Some ways don’t even need a reference model (more later)</a:t>
            </a:r>
          </a:p>
        </p:txBody>
      </p:sp>
      <p:sp>
        <p:nvSpPr>
          <p:cNvPr id="4" name="Footer Placeholder 3">
            <a:extLst>
              <a:ext uri="{FF2B5EF4-FFF2-40B4-BE49-F238E27FC236}">
                <a16:creationId xmlns:a16="http://schemas.microsoft.com/office/drawing/2014/main" id="{DB1C960A-5A3F-467F-BD1D-D8DFF96BEC84}"/>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
        <p:nvSpPr>
          <p:cNvPr id="5" name="Rectangle 4">
            <a:extLst>
              <a:ext uri="{FF2B5EF4-FFF2-40B4-BE49-F238E27FC236}">
                <a16:creationId xmlns:a16="http://schemas.microsoft.com/office/drawing/2014/main" id="{D28672FD-FC6B-4EB1-9E34-F9F88B1FA32E}"/>
              </a:ext>
            </a:extLst>
          </p:cNvPr>
          <p:cNvSpPr/>
          <p:nvPr/>
        </p:nvSpPr>
        <p:spPr>
          <a:xfrm>
            <a:off x="4572005" y="1524000"/>
            <a:ext cx="1837266" cy="84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FIFO</a:t>
            </a:r>
          </a:p>
          <a:p>
            <a:pPr algn="ctr"/>
            <a:r>
              <a:rPr lang="en-US" dirty="0">
                <a:solidFill>
                  <a:schemeClr val="tx1"/>
                </a:solidFill>
              </a:rPr>
              <a:t>DUT</a:t>
            </a:r>
          </a:p>
        </p:txBody>
      </p:sp>
      <p:sp>
        <p:nvSpPr>
          <p:cNvPr id="6" name="Rectangle 5">
            <a:extLst>
              <a:ext uri="{FF2B5EF4-FFF2-40B4-BE49-F238E27FC236}">
                <a16:creationId xmlns:a16="http://schemas.microsoft.com/office/drawing/2014/main" id="{2C5FA2F8-2319-422D-A90C-7F414170A2B2}"/>
              </a:ext>
            </a:extLst>
          </p:cNvPr>
          <p:cNvSpPr/>
          <p:nvPr/>
        </p:nvSpPr>
        <p:spPr>
          <a:xfrm>
            <a:off x="4573699" y="2626784"/>
            <a:ext cx="1837266" cy="84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FIFO</a:t>
            </a:r>
          </a:p>
          <a:p>
            <a:pPr algn="ctr"/>
            <a:r>
              <a:rPr lang="en-US" dirty="0">
                <a:solidFill>
                  <a:schemeClr val="tx1"/>
                </a:solidFill>
              </a:rPr>
              <a:t>Ref model</a:t>
            </a:r>
          </a:p>
        </p:txBody>
      </p:sp>
      <p:cxnSp>
        <p:nvCxnSpPr>
          <p:cNvPr id="7" name="Straight Arrow Connector 6">
            <a:extLst>
              <a:ext uri="{FF2B5EF4-FFF2-40B4-BE49-F238E27FC236}">
                <a16:creationId xmlns:a16="http://schemas.microsoft.com/office/drawing/2014/main" id="{B4B5BFC3-4EC3-430E-9405-13D75966E910}"/>
              </a:ext>
            </a:extLst>
          </p:cNvPr>
          <p:cNvCxnSpPr>
            <a:cxnSpLocks/>
          </p:cNvCxnSpPr>
          <p:nvPr/>
        </p:nvCxnSpPr>
        <p:spPr>
          <a:xfrm>
            <a:off x="3576325" y="2453217"/>
            <a:ext cx="685800"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55C3596-4D69-4CC0-8B82-91BA305D6381}"/>
              </a:ext>
            </a:extLst>
          </p:cNvPr>
          <p:cNvCxnSpPr/>
          <p:nvPr/>
        </p:nvCxnSpPr>
        <p:spPr>
          <a:xfrm>
            <a:off x="4262125" y="1945217"/>
            <a:ext cx="0" cy="10668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B50F499-26A7-43BE-8CE3-007E5D09A90C}"/>
              </a:ext>
            </a:extLst>
          </p:cNvPr>
          <p:cNvCxnSpPr>
            <a:cxnSpLocks/>
            <a:endCxn id="5" idx="1"/>
          </p:cNvCxnSpPr>
          <p:nvPr/>
        </p:nvCxnSpPr>
        <p:spPr>
          <a:xfrm>
            <a:off x="4267205" y="1945217"/>
            <a:ext cx="304800"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08A67CE-827F-4520-88E1-77F0A6A70FA2}"/>
              </a:ext>
            </a:extLst>
          </p:cNvPr>
          <p:cNvCxnSpPr>
            <a:cxnSpLocks/>
          </p:cNvCxnSpPr>
          <p:nvPr/>
        </p:nvCxnSpPr>
        <p:spPr>
          <a:xfrm>
            <a:off x="4262125" y="3012017"/>
            <a:ext cx="304800"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46A6918-C86D-4FB7-8798-2E65A6111034}"/>
              </a:ext>
            </a:extLst>
          </p:cNvPr>
          <p:cNvSpPr/>
          <p:nvPr/>
        </p:nvSpPr>
        <p:spPr>
          <a:xfrm>
            <a:off x="7929885" y="1981200"/>
            <a:ext cx="1671315" cy="84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scoreboard</a:t>
            </a:r>
          </a:p>
        </p:txBody>
      </p:sp>
      <p:cxnSp>
        <p:nvCxnSpPr>
          <p:cNvPr id="12" name="Straight Arrow Connector 11">
            <a:extLst>
              <a:ext uri="{FF2B5EF4-FFF2-40B4-BE49-F238E27FC236}">
                <a16:creationId xmlns:a16="http://schemas.microsoft.com/office/drawing/2014/main" id="{3F6AD990-6A6A-4336-87AF-BA41A6E67811}"/>
              </a:ext>
            </a:extLst>
          </p:cNvPr>
          <p:cNvCxnSpPr>
            <a:cxnSpLocks/>
            <a:stCxn id="5" idx="3"/>
          </p:cNvCxnSpPr>
          <p:nvPr/>
        </p:nvCxnSpPr>
        <p:spPr>
          <a:xfrm>
            <a:off x="6409271" y="1945217"/>
            <a:ext cx="1518919" cy="30480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EDDD365-A31D-4DCD-8F94-C18034D5AE3C}"/>
              </a:ext>
            </a:extLst>
          </p:cNvPr>
          <p:cNvCxnSpPr>
            <a:stCxn id="6" idx="3"/>
          </p:cNvCxnSpPr>
          <p:nvPr/>
        </p:nvCxnSpPr>
        <p:spPr>
          <a:xfrm flipV="1">
            <a:off x="6410965" y="2626784"/>
            <a:ext cx="1518919" cy="421217"/>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905D391-8E20-49FD-87C3-72B567A59EE3}"/>
              </a:ext>
            </a:extLst>
          </p:cNvPr>
          <p:cNvSpPr/>
          <p:nvPr/>
        </p:nvSpPr>
        <p:spPr>
          <a:xfrm>
            <a:off x="457201" y="2011680"/>
            <a:ext cx="1295400" cy="84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stimulus</a:t>
            </a:r>
          </a:p>
        </p:txBody>
      </p:sp>
      <p:sp>
        <p:nvSpPr>
          <p:cNvPr id="15" name="Rectangle 14">
            <a:extLst>
              <a:ext uri="{FF2B5EF4-FFF2-40B4-BE49-F238E27FC236}">
                <a16:creationId xmlns:a16="http://schemas.microsoft.com/office/drawing/2014/main" id="{C25D5200-1012-4356-9AEB-DD42CD3526D3}"/>
              </a:ext>
            </a:extLst>
          </p:cNvPr>
          <p:cNvSpPr/>
          <p:nvPr/>
        </p:nvSpPr>
        <p:spPr>
          <a:xfrm>
            <a:off x="2286000" y="2015913"/>
            <a:ext cx="1295400" cy="84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driver</a:t>
            </a:r>
          </a:p>
        </p:txBody>
      </p:sp>
      <p:cxnSp>
        <p:nvCxnSpPr>
          <p:cNvPr id="16" name="Straight Arrow Connector 15">
            <a:extLst>
              <a:ext uri="{FF2B5EF4-FFF2-40B4-BE49-F238E27FC236}">
                <a16:creationId xmlns:a16="http://schemas.microsoft.com/office/drawing/2014/main" id="{84D02D86-6D4C-4E4D-9F44-AE81E94FF39E}"/>
              </a:ext>
            </a:extLst>
          </p:cNvPr>
          <p:cNvCxnSpPr>
            <a:stCxn id="14" idx="3"/>
            <a:endCxn id="15" idx="1"/>
          </p:cNvCxnSpPr>
          <p:nvPr/>
        </p:nvCxnSpPr>
        <p:spPr>
          <a:xfrm>
            <a:off x="1752601" y="2432897"/>
            <a:ext cx="533399" cy="4233"/>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B76CECC-2D21-4CB9-B0F8-2BF1C95604A6}"/>
              </a:ext>
            </a:extLst>
          </p:cNvPr>
          <p:cNvSpPr/>
          <p:nvPr/>
        </p:nvSpPr>
        <p:spPr>
          <a:xfrm>
            <a:off x="7924800" y="1981200"/>
            <a:ext cx="1671315" cy="84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monitors, checkers</a:t>
            </a:r>
          </a:p>
        </p:txBody>
      </p:sp>
    </p:spTree>
    <p:extLst>
      <p:ext uri="{BB962C8B-B14F-4D97-AF65-F5344CB8AC3E}">
        <p14:creationId xmlns:p14="http://schemas.microsoft.com/office/powerpoint/2010/main" val="185898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3"/>
                                        </p:tgtEl>
                                      </p:cBhvr>
                                    </p:animEffect>
                                    <p:set>
                                      <p:cBhvr>
                                        <p:cTn id="20" dur="1" fill="hold">
                                          <p:stCondLst>
                                            <p:cond delay="499"/>
                                          </p:stCondLst>
                                        </p:cTn>
                                        <p:tgtEl>
                                          <p:spTgt spid="13"/>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62513-AE94-4C8F-A119-60B34C3107BA}"/>
              </a:ext>
            </a:extLst>
          </p:cNvPr>
          <p:cNvSpPr>
            <a:spLocks noGrp="1"/>
          </p:cNvSpPr>
          <p:nvPr>
            <p:ph type="title"/>
          </p:nvPr>
        </p:nvSpPr>
        <p:spPr>
          <a:xfrm>
            <a:off x="990602" y="304800"/>
            <a:ext cx="8077198" cy="1143000"/>
          </a:xfrm>
        </p:spPr>
        <p:txBody>
          <a:bodyPr/>
          <a:lstStyle/>
          <a:p>
            <a:r>
              <a:rPr lang="en-US" dirty="0"/>
              <a:t>Layered architecture (again)</a:t>
            </a:r>
          </a:p>
        </p:txBody>
      </p:sp>
      <p:sp>
        <p:nvSpPr>
          <p:cNvPr id="3" name="Content Placeholder 2">
            <a:extLst>
              <a:ext uri="{FF2B5EF4-FFF2-40B4-BE49-F238E27FC236}">
                <a16:creationId xmlns:a16="http://schemas.microsoft.com/office/drawing/2014/main" id="{734FD6B2-DAB8-4B2E-A678-D72D73852471}"/>
              </a:ext>
            </a:extLst>
          </p:cNvPr>
          <p:cNvSpPr>
            <a:spLocks noGrp="1"/>
          </p:cNvSpPr>
          <p:nvPr>
            <p:ph idx="1"/>
          </p:nvPr>
        </p:nvSpPr>
        <p:spPr>
          <a:xfrm>
            <a:off x="838201" y="3838575"/>
            <a:ext cx="9601200" cy="1731548"/>
          </a:xfrm>
        </p:spPr>
        <p:txBody>
          <a:bodyPr/>
          <a:lstStyle/>
          <a:p>
            <a:r>
              <a:rPr lang="en-US" dirty="0"/>
              <a:t>What are the advantages of this layering?</a:t>
            </a:r>
          </a:p>
          <a:p>
            <a:pPr lvl="1">
              <a:spcBef>
                <a:spcPts val="0"/>
              </a:spcBef>
            </a:pPr>
            <a:r>
              <a:rPr lang="en-US" dirty="0"/>
              <a:t>reuse the checker across FIFOs with different low-level interfaces</a:t>
            </a:r>
          </a:p>
          <a:p>
            <a:pPr lvl="1">
              <a:spcBef>
                <a:spcPts val="0"/>
              </a:spcBef>
            </a:pPr>
            <a:r>
              <a:rPr lang="en-US" dirty="0"/>
              <a:t>reuse the monitor across projects that check different things</a:t>
            </a:r>
          </a:p>
          <a:p>
            <a:pPr lvl="1">
              <a:spcBef>
                <a:spcPts val="0"/>
              </a:spcBef>
            </a:pPr>
            <a:r>
              <a:rPr lang="en-US" dirty="0"/>
              <a:t>purchase one or the other as standard IPs</a:t>
            </a:r>
          </a:p>
        </p:txBody>
      </p:sp>
      <p:sp>
        <p:nvSpPr>
          <p:cNvPr id="4" name="Footer Placeholder 3">
            <a:extLst>
              <a:ext uri="{FF2B5EF4-FFF2-40B4-BE49-F238E27FC236}">
                <a16:creationId xmlns:a16="http://schemas.microsoft.com/office/drawing/2014/main" id="{DB1C960A-5A3F-467F-BD1D-D8DFF96BEC84}"/>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
        <p:nvSpPr>
          <p:cNvPr id="5" name="Rectangle 4">
            <a:extLst>
              <a:ext uri="{FF2B5EF4-FFF2-40B4-BE49-F238E27FC236}">
                <a16:creationId xmlns:a16="http://schemas.microsoft.com/office/drawing/2014/main" id="{D28672FD-FC6B-4EB1-9E34-F9F88B1FA32E}"/>
              </a:ext>
            </a:extLst>
          </p:cNvPr>
          <p:cNvSpPr/>
          <p:nvPr/>
        </p:nvSpPr>
        <p:spPr>
          <a:xfrm>
            <a:off x="4572005" y="1524000"/>
            <a:ext cx="1837266" cy="84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FIFO</a:t>
            </a:r>
          </a:p>
          <a:p>
            <a:pPr algn="ctr"/>
            <a:r>
              <a:rPr lang="en-US" dirty="0">
                <a:solidFill>
                  <a:schemeClr val="tx1"/>
                </a:solidFill>
              </a:rPr>
              <a:t>DUT</a:t>
            </a:r>
          </a:p>
        </p:txBody>
      </p:sp>
      <p:cxnSp>
        <p:nvCxnSpPr>
          <p:cNvPr id="7" name="Straight Arrow Connector 6">
            <a:extLst>
              <a:ext uri="{FF2B5EF4-FFF2-40B4-BE49-F238E27FC236}">
                <a16:creationId xmlns:a16="http://schemas.microsoft.com/office/drawing/2014/main" id="{B4B5BFC3-4EC3-430E-9405-13D75966E910}"/>
              </a:ext>
            </a:extLst>
          </p:cNvPr>
          <p:cNvCxnSpPr>
            <a:cxnSpLocks/>
          </p:cNvCxnSpPr>
          <p:nvPr/>
        </p:nvCxnSpPr>
        <p:spPr>
          <a:xfrm>
            <a:off x="3576325" y="2453217"/>
            <a:ext cx="685800"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55C3596-4D69-4CC0-8B82-91BA305D6381}"/>
              </a:ext>
            </a:extLst>
          </p:cNvPr>
          <p:cNvCxnSpPr/>
          <p:nvPr/>
        </p:nvCxnSpPr>
        <p:spPr>
          <a:xfrm>
            <a:off x="4262125" y="1945217"/>
            <a:ext cx="0" cy="10668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B50F499-26A7-43BE-8CE3-007E5D09A90C}"/>
              </a:ext>
            </a:extLst>
          </p:cNvPr>
          <p:cNvCxnSpPr>
            <a:cxnSpLocks/>
            <a:endCxn id="5" idx="1"/>
          </p:cNvCxnSpPr>
          <p:nvPr/>
        </p:nvCxnSpPr>
        <p:spPr>
          <a:xfrm>
            <a:off x="4267205" y="1945217"/>
            <a:ext cx="304800"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F6AD990-6A6A-4336-87AF-BA41A6E67811}"/>
              </a:ext>
            </a:extLst>
          </p:cNvPr>
          <p:cNvCxnSpPr>
            <a:cxnSpLocks/>
            <a:stCxn id="5" idx="3"/>
          </p:cNvCxnSpPr>
          <p:nvPr/>
        </p:nvCxnSpPr>
        <p:spPr>
          <a:xfrm>
            <a:off x="6409271" y="1945217"/>
            <a:ext cx="1518919" cy="30480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905D391-8E20-49FD-87C3-72B567A59EE3}"/>
              </a:ext>
            </a:extLst>
          </p:cNvPr>
          <p:cNvSpPr/>
          <p:nvPr/>
        </p:nvSpPr>
        <p:spPr>
          <a:xfrm>
            <a:off x="457201" y="2011680"/>
            <a:ext cx="1295400" cy="84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stimulus</a:t>
            </a:r>
          </a:p>
        </p:txBody>
      </p:sp>
      <p:sp>
        <p:nvSpPr>
          <p:cNvPr id="15" name="Rectangle 14">
            <a:extLst>
              <a:ext uri="{FF2B5EF4-FFF2-40B4-BE49-F238E27FC236}">
                <a16:creationId xmlns:a16="http://schemas.microsoft.com/office/drawing/2014/main" id="{C25D5200-1012-4356-9AEB-DD42CD3526D3}"/>
              </a:ext>
            </a:extLst>
          </p:cNvPr>
          <p:cNvSpPr/>
          <p:nvPr/>
        </p:nvSpPr>
        <p:spPr>
          <a:xfrm>
            <a:off x="2286000" y="2015913"/>
            <a:ext cx="1295400" cy="84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driver</a:t>
            </a:r>
          </a:p>
        </p:txBody>
      </p:sp>
      <p:cxnSp>
        <p:nvCxnSpPr>
          <p:cNvPr id="16" name="Straight Arrow Connector 15">
            <a:extLst>
              <a:ext uri="{FF2B5EF4-FFF2-40B4-BE49-F238E27FC236}">
                <a16:creationId xmlns:a16="http://schemas.microsoft.com/office/drawing/2014/main" id="{84D02D86-6D4C-4E4D-9F44-AE81E94FF39E}"/>
              </a:ext>
            </a:extLst>
          </p:cNvPr>
          <p:cNvCxnSpPr>
            <a:stCxn id="14" idx="3"/>
            <a:endCxn id="15" idx="1"/>
          </p:cNvCxnSpPr>
          <p:nvPr/>
        </p:nvCxnSpPr>
        <p:spPr>
          <a:xfrm>
            <a:off x="1752601" y="2432897"/>
            <a:ext cx="533399" cy="4233"/>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B76CECC-2D21-4CB9-B0F8-2BF1C95604A6}"/>
              </a:ext>
            </a:extLst>
          </p:cNvPr>
          <p:cNvSpPr/>
          <p:nvPr/>
        </p:nvSpPr>
        <p:spPr>
          <a:xfrm>
            <a:off x="7924800" y="1981200"/>
            <a:ext cx="1671315" cy="84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monitors, checkers</a:t>
            </a:r>
          </a:p>
        </p:txBody>
      </p:sp>
      <p:sp>
        <p:nvSpPr>
          <p:cNvPr id="19" name="Rectangle 18">
            <a:extLst>
              <a:ext uri="{FF2B5EF4-FFF2-40B4-BE49-F238E27FC236}">
                <a16:creationId xmlns:a16="http://schemas.microsoft.com/office/drawing/2014/main" id="{61D44C52-98D0-436A-9367-5BB8CAA68822}"/>
              </a:ext>
            </a:extLst>
          </p:cNvPr>
          <p:cNvSpPr/>
          <p:nvPr/>
        </p:nvSpPr>
        <p:spPr>
          <a:xfrm>
            <a:off x="7086600" y="1524000"/>
            <a:ext cx="1295400" cy="84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monitor</a:t>
            </a:r>
          </a:p>
        </p:txBody>
      </p:sp>
      <p:sp>
        <p:nvSpPr>
          <p:cNvPr id="20" name="Rectangle 19">
            <a:extLst>
              <a:ext uri="{FF2B5EF4-FFF2-40B4-BE49-F238E27FC236}">
                <a16:creationId xmlns:a16="http://schemas.microsoft.com/office/drawing/2014/main" id="{7D314A45-5DE4-4420-A16D-70CF6CBF3B6F}"/>
              </a:ext>
            </a:extLst>
          </p:cNvPr>
          <p:cNvSpPr/>
          <p:nvPr/>
        </p:nvSpPr>
        <p:spPr>
          <a:xfrm>
            <a:off x="8915399" y="1528233"/>
            <a:ext cx="1295400" cy="84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checker</a:t>
            </a:r>
          </a:p>
        </p:txBody>
      </p:sp>
      <p:cxnSp>
        <p:nvCxnSpPr>
          <p:cNvPr id="21" name="Straight Arrow Connector 20">
            <a:extLst>
              <a:ext uri="{FF2B5EF4-FFF2-40B4-BE49-F238E27FC236}">
                <a16:creationId xmlns:a16="http://schemas.microsoft.com/office/drawing/2014/main" id="{67F89EE2-E975-4DC8-9791-93856EA07351}"/>
              </a:ext>
            </a:extLst>
          </p:cNvPr>
          <p:cNvCxnSpPr>
            <a:stCxn id="19" idx="3"/>
            <a:endCxn id="20" idx="1"/>
          </p:cNvCxnSpPr>
          <p:nvPr/>
        </p:nvCxnSpPr>
        <p:spPr>
          <a:xfrm>
            <a:off x="8382000" y="1945217"/>
            <a:ext cx="533399" cy="4233"/>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DF31E88-6789-4014-975C-0E1FD419046D}"/>
              </a:ext>
            </a:extLst>
          </p:cNvPr>
          <p:cNvCxnSpPr>
            <a:cxnSpLocks/>
          </p:cNvCxnSpPr>
          <p:nvPr/>
        </p:nvCxnSpPr>
        <p:spPr>
          <a:xfrm>
            <a:off x="6405880" y="1935480"/>
            <a:ext cx="685800"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A39297A-1748-45E7-AB42-1889A708965A}"/>
              </a:ext>
            </a:extLst>
          </p:cNvPr>
          <p:cNvSpPr txBox="1"/>
          <p:nvPr/>
        </p:nvSpPr>
        <p:spPr>
          <a:xfrm>
            <a:off x="6033774" y="2762673"/>
            <a:ext cx="1600200" cy="461665"/>
          </a:xfrm>
          <a:prstGeom prst="rect">
            <a:avLst/>
          </a:prstGeom>
          <a:noFill/>
        </p:spPr>
        <p:txBody>
          <a:bodyPr wrap="square" rtlCol="0">
            <a:spAutoFit/>
          </a:bodyPr>
          <a:lstStyle/>
          <a:p>
            <a:r>
              <a:rPr lang="en-US" dirty="0">
                <a:solidFill>
                  <a:schemeClr val="accent2"/>
                </a:solidFill>
              </a:rPr>
              <a:t>abstractor</a:t>
            </a:r>
          </a:p>
        </p:txBody>
      </p:sp>
      <p:cxnSp>
        <p:nvCxnSpPr>
          <p:cNvPr id="24" name="Straight Arrow Connector 23">
            <a:extLst>
              <a:ext uri="{FF2B5EF4-FFF2-40B4-BE49-F238E27FC236}">
                <a16:creationId xmlns:a16="http://schemas.microsoft.com/office/drawing/2014/main" id="{5CE0A670-7532-457C-A667-CD4885B7B776}"/>
              </a:ext>
            </a:extLst>
          </p:cNvPr>
          <p:cNvCxnSpPr>
            <a:cxnSpLocks/>
            <a:stCxn id="23" idx="0"/>
          </p:cNvCxnSpPr>
          <p:nvPr/>
        </p:nvCxnSpPr>
        <p:spPr>
          <a:xfrm flipV="1">
            <a:off x="6833874" y="2445387"/>
            <a:ext cx="303105" cy="317286"/>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4A27B64-0EB2-4705-98B6-8EE524482BF0}"/>
              </a:ext>
            </a:extLst>
          </p:cNvPr>
          <p:cNvSpPr txBox="1"/>
          <p:nvPr/>
        </p:nvSpPr>
        <p:spPr>
          <a:xfrm>
            <a:off x="9944098" y="805276"/>
            <a:ext cx="1600200" cy="461665"/>
          </a:xfrm>
          <a:prstGeom prst="rect">
            <a:avLst/>
          </a:prstGeom>
          <a:noFill/>
        </p:spPr>
        <p:txBody>
          <a:bodyPr wrap="square" rtlCol="0">
            <a:spAutoFit/>
          </a:bodyPr>
          <a:lstStyle/>
          <a:p>
            <a:r>
              <a:rPr lang="en-US" dirty="0">
                <a:solidFill>
                  <a:schemeClr val="accent2"/>
                </a:solidFill>
              </a:rPr>
              <a:t>high level</a:t>
            </a:r>
          </a:p>
        </p:txBody>
      </p:sp>
      <p:cxnSp>
        <p:nvCxnSpPr>
          <p:cNvPr id="30" name="Straight Arrow Connector 29">
            <a:extLst>
              <a:ext uri="{FF2B5EF4-FFF2-40B4-BE49-F238E27FC236}">
                <a16:creationId xmlns:a16="http://schemas.microsoft.com/office/drawing/2014/main" id="{0451999C-D9B5-4D27-B7FA-D43499A7E3F6}"/>
              </a:ext>
            </a:extLst>
          </p:cNvPr>
          <p:cNvCxnSpPr>
            <a:cxnSpLocks/>
          </p:cNvCxnSpPr>
          <p:nvPr/>
        </p:nvCxnSpPr>
        <p:spPr>
          <a:xfrm flipH="1">
            <a:off x="9944098" y="1234075"/>
            <a:ext cx="266701" cy="279458"/>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8943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2"/>
                                        </p:tgtEl>
                                      </p:cBhvr>
                                    </p:animEffect>
                                    <p:set>
                                      <p:cBhvr>
                                        <p:cTn id="10" dur="1" fill="hold">
                                          <p:stCondLst>
                                            <p:cond delay="499"/>
                                          </p:stCondLst>
                                        </p:cTn>
                                        <p:tgtEl>
                                          <p:spTgt spid="12"/>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par>
                                <p:cTn id="34" presetID="10" presetClass="entr" presetSubtype="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0" end="0"/>
                                            </p:txEl>
                                          </p:spTgt>
                                        </p:tgtEl>
                                        <p:attrNameLst>
                                          <p:attrName>style.visibility</p:attrName>
                                        </p:attrNameLst>
                                      </p:cBhvr>
                                      <p:to>
                                        <p:strVal val="visible"/>
                                      </p:to>
                                    </p:set>
                                    <p:animEffect transition="in" filter="fade">
                                      <p:cBhvr>
                                        <p:cTn id="41" dur="500"/>
                                        <p:tgtEl>
                                          <p:spTgt spid="3">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1" end="1"/>
                                            </p:txEl>
                                          </p:spTgt>
                                        </p:tgtEl>
                                        <p:attrNameLst>
                                          <p:attrName>style.visibility</p:attrName>
                                        </p:attrNameLst>
                                      </p:cBhvr>
                                      <p:to>
                                        <p:strVal val="visible"/>
                                      </p:to>
                                    </p:set>
                                    <p:animEffect transition="in" filter="fade">
                                      <p:cBhvr>
                                        <p:cTn id="46" dur="500"/>
                                        <p:tgtEl>
                                          <p:spTgt spid="3">
                                            <p:txEl>
                                              <p:pRg st="1" end="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animEffect transition="in" filter="fade">
                                      <p:cBhvr>
                                        <p:cTn id="49" dur="500"/>
                                        <p:tgtEl>
                                          <p:spTgt spid="3">
                                            <p:txEl>
                                              <p:pRg st="2" end="2"/>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3" end="3"/>
                                            </p:txEl>
                                          </p:spTgt>
                                        </p:tgtEl>
                                        <p:attrNameLst>
                                          <p:attrName>style.visibility</p:attrName>
                                        </p:attrNameLst>
                                      </p:cBhvr>
                                      <p:to>
                                        <p:strVal val="visible"/>
                                      </p:to>
                                    </p:set>
                                    <p:animEffect transition="in" filter="fade">
                                      <p:cBhvr>
                                        <p:cTn id="5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P spid="23" grpId="0"/>
      <p:bldP spid="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62513-AE94-4C8F-A119-60B34C3107BA}"/>
              </a:ext>
            </a:extLst>
          </p:cNvPr>
          <p:cNvSpPr>
            <a:spLocks noGrp="1"/>
          </p:cNvSpPr>
          <p:nvPr>
            <p:ph type="title"/>
          </p:nvPr>
        </p:nvSpPr>
        <p:spPr/>
        <p:txBody>
          <a:bodyPr/>
          <a:lstStyle/>
          <a:p>
            <a:r>
              <a:rPr lang="en-US" dirty="0"/>
              <a:t>Potential architectures</a:t>
            </a:r>
          </a:p>
        </p:txBody>
      </p:sp>
      <p:sp>
        <p:nvSpPr>
          <p:cNvPr id="3" name="Content Placeholder 2">
            <a:extLst>
              <a:ext uri="{FF2B5EF4-FFF2-40B4-BE49-F238E27FC236}">
                <a16:creationId xmlns:a16="http://schemas.microsoft.com/office/drawing/2014/main" id="{734FD6B2-DAB8-4B2E-A678-D72D73852471}"/>
              </a:ext>
            </a:extLst>
          </p:cNvPr>
          <p:cNvSpPr>
            <a:spLocks noGrp="1"/>
          </p:cNvSpPr>
          <p:nvPr>
            <p:ph idx="1"/>
          </p:nvPr>
        </p:nvSpPr>
        <p:spPr>
          <a:xfrm>
            <a:off x="883919" y="3839209"/>
            <a:ext cx="9555481" cy="1730914"/>
          </a:xfrm>
        </p:spPr>
        <p:txBody>
          <a:bodyPr/>
          <a:lstStyle/>
          <a:p>
            <a:r>
              <a:rPr lang="en-US" dirty="0"/>
              <a:t>Remember the FIFO misunderstanding? Does </a:t>
            </a:r>
            <a:r>
              <a:rPr lang="en-US" dirty="0" err="1"/>
              <a:t>RdEn</a:t>
            </a:r>
            <a:r>
              <a:rPr lang="en-US" dirty="0"/>
              <a:t> mean you’re taking the data </a:t>
            </a:r>
            <a:r>
              <a:rPr lang="en-US" i="1" dirty="0"/>
              <a:t>now</a:t>
            </a:r>
            <a:r>
              <a:rPr lang="en-US" dirty="0"/>
              <a:t> or you </a:t>
            </a:r>
            <a:r>
              <a:rPr lang="en-US" i="1" dirty="0"/>
              <a:t>will</a:t>
            </a:r>
            <a:r>
              <a:rPr lang="en-US" dirty="0"/>
              <a:t> take it next cycle?</a:t>
            </a:r>
          </a:p>
          <a:p>
            <a:pPr lvl="1"/>
            <a:r>
              <a:rPr lang="en-US" dirty="0"/>
              <a:t>Which parts of this design should care about that choice?</a:t>
            </a:r>
          </a:p>
        </p:txBody>
      </p:sp>
      <p:sp>
        <p:nvSpPr>
          <p:cNvPr id="4" name="Footer Placeholder 3">
            <a:extLst>
              <a:ext uri="{FF2B5EF4-FFF2-40B4-BE49-F238E27FC236}">
                <a16:creationId xmlns:a16="http://schemas.microsoft.com/office/drawing/2014/main" id="{DB1C960A-5A3F-467F-BD1D-D8DFF96BEC84}"/>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
        <p:nvSpPr>
          <p:cNvPr id="5" name="Rectangle 4">
            <a:extLst>
              <a:ext uri="{FF2B5EF4-FFF2-40B4-BE49-F238E27FC236}">
                <a16:creationId xmlns:a16="http://schemas.microsoft.com/office/drawing/2014/main" id="{D28672FD-FC6B-4EB1-9E34-F9F88B1FA32E}"/>
              </a:ext>
            </a:extLst>
          </p:cNvPr>
          <p:cNvSpPr/>
          <p:nvPr/>
        </p:nvSpPr>
        <p:spPr>
          <a:xfrm>
            <a:off x="4572005" y="1524000"/>
            <a:ext cx="1837266" cy="84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FIFO</a:t>
            </a:r>
          </a:p>
          <a:p>
            <a:pPr algn="ctr"/>
            <a:r>
              <a:rPr lang="en-US" dirty="0">
                <a:solidFill>
                  <a:schemeClr val="tx1"/>
                </a:solidFill>
              </a:rPr>
              <a:t>DUT</a:t>
            </a:r>
          </a:p>
        </p:txBody>
      </p:sp>
      <p:cxnSp>
        <p:nvCxnSpPr>
          <p:cNvPr id="7" name="Straight Arrow Connector 6">
            <a:extLst>
              <a:ext uri="{FF2B5EF4-FFF2-40B4-BE49-F238E27FC236}">
                <a16:creationId xmlns:a16="http://schemas.microsoft.com/office/drawing/2014/main" id="{B4B5BFC3-4EC3-430E-9405-13D75966E910}"/>
              </a:ext>
            </a:extLst>
          </p:cNvPr>
          <p:cNvCxnSpPr>
            <a:cxnSpLocks/>
          </p:cNvCxnSpPr>
          <p:nvPr/>
        </p:nvCxnSpPr>
        <p:spPr>
          <a:xfrm>
            <a:off x="3576325" y="2453217"/>
            <a:ext cx="685800"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55C3596-4D69-4CC0-8B82-91BA305D6381}"/>
              </a:ext>
            </a:extLst>
          </p:cNvPr>
          <p:cNvCxnSpPr/>
          <p:nvPr/>
        </p:nvCxnSpPr>
        <p:spPr>
          <a:xfrm>
            <a:off x="4262125" y="1945217"/>
            <a:ext cx="0" cy="10668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B50F499-26A7-43BE-8CE3-007E5D09A90C}"/>
              </a:ext>
            </a:extLst>
          </p:cNvPr>
          <p:cNvCxnSpPr>
            <a:cxnSpLocks/>
            <a:endCxn id="5" idx="1"/>
          </p:cNvCxnSpPr>
          <p:nvPr/>
        </p:nvCxnSpPr>
        <p:spPr>
          <a:xfrm>
            <a:off x="4267205" y="1945217"/>
            <a:ext cx="304800"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905D391-8E20-49FD-87C3-72B567A59EE3}"/>
              </a:ext>
            </a:extLst>
          </p:cNvPr>
          <p:cNvSpPr/>
          <p:nvPr/>
        </p:nvSpPr>
        <p:spPr>
          <a:xfrm>
            <a:off x="457201" y="2011680"/>
            <a:ext cx="1295400" cy="84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stimulus</a:t>
            </a:r>
          </a:p>
        </p:txBody>
      </p:sp>
      <p:sp>
        <p:nvSpPr>
          <p:cNvPr id="15" name="Rectangle 14">
            <a:extLst>
              <a:ext uri="{FF2B5EF4-FFF2-40B4-BE49-F238E27FC236}">
                <a16:creationId xmlns:a16="http://schemas.microsoft.com/office/drawing/2014/main" id="{C25D5200-1012-4356-9AEB-DD42CD3526D3}"/>
              </a:ext>
            </a:extLst>
          </p:cNvPr>
          <p:cNvSpPr/>
          <p:nvPr/>
        </p:nvSpPr>
        <p:spPr>
          <a:xfrm>
            <a:off x="2286000" y="2015913"/>
            <a:ext cx="1295400" cy="84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driver</a:t>
            </a:r>
          </a:p>
        </p:txBody>
      </p:sp>
      <p:cxnSp>
        <p:nvCxnSpPr>
          <p:cNvPr id="16" name="Straight Arrow Connector 15">
            <a:extLst>
              <a:ext uri="{FF2B5EF4-FFF2-40B4-BE49-F238E27FC236}">
                <a16:creationId xmlns:a16="http://schemas.microsoft.com/office/drawing/2014/main" id="{84D02D86-6D4C-4E4D-9F44-AE81E94FF39E}"/>
              </a:ext>
            </a:extLst>
          </p:cNvPr>
          <p:cNvCxnSpPr>
            <a:stCxn id="14" idx="3"/>
            <a:endCxn id="15" idx="1"/>
          </p:cNvCxnSpPr>
          <p:nvPr/>
        </p:nvCxnSpPr>
        <p:spPr>
          <a:xfrm>
            <a:off x="1752601" y="2432897"/>
            <a:ext cx="533399" cy="4233"/>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61D44C52-98D0-436A-9367-5BB8CAA68822}"/>
              </a:ext>
            </a:extLst>
          </p:cNvPr>
          <p:cNvSpPr/>
          <p:nvPr/>
        </p:nvSpPr>
        <p:spPr>
          <a:xfrm>
            <a:off x="7086600" y="1524000"/>
            <a:ext cx="1295400" cy="84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monitor</a:t>
            </a:r>
          </a:p>
        </p:txBody>
      </p:sp>
      <p:sp>
        <p:nvSpPr>
          <p:cNvPr id="20" name="Rectangle 19">
            <a:extLst>
              <a:ext uri="{FF2B5EF4-FFF2-40B4-BE49-F238E27FC236}">
                <a16:creationId xmlns:a16="http://schemas.microsoft.com/office/drawing/2014/main" id="{7D314A45-5DE4-4420-A16D-70CF6CBF3B6F}"/>
              </a:ext>
            </a:extLst>
          </p:cNvPr>
          <p:cNvSpPr/>
          <p:nvPr/>
        </p:nvSpPr>
        <p:spPr>
          <a:xfrm>
            <a:off x="8915399" y="1528233"/>
            <a:ext cx="1295400" cy="84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checker</a:t>
            </a:r>
          </a:p>
        </p:txBody>
      </p:sp>
      <p:cxnSp>
        <p:nvCxnSpPr>
          <p:cNvPr id="21" name="Straight Arrow Connector 20">
            <a:extLst>
              <a:ext uri="{FF2B5EF4-FFF2-40B4-BE49-F238E27FC236}">
                <a16:creationId xmlns:a16="http://schemas.microsoft.com/office/drawing/2014/main" id="{67F89EE2-E975-4DC8-9791-93856EA07351}"/>
              </a:ext>
            </a:extLst>
          </p:cNvPr>
          <p:cNvCxnSpPr>
            <a:stCxn id="19" idx="3"/>
            <a:endCxn id="20" idx="1"/>
          </p:cNvCxnSpPr>
          <p:nvPr/>
        </p:nvCxnSpPr>
        <p:spPr>
          <a:xfrm>
            <a:off x="8382000" y="1945217"/>
            <a:ext cx="533399" cy="4233"/>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DF31E88-6789-4014-975C-0E1FD419046D}"/>
              </a:ext>
            </a:extLst>
          </p:cNvPr>
          <p:cNvCxnSpPr>
            <a:cxnSpLocks/>
          </p:cNvCxnSpPr>
          <p:nvPr/>
        </p:nvCxnSpPr>
        <p:spPr>
          <a:xfrm>
            <a:off x="6405880" y="1935480"/>
            <a:ext cx="685800"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A39297A-1748-45E7-AB42-1889A708965A}"/>
              </a:ext>
            </a:extLst>
          </p:cNvPr>
          <p:cNvSpPr txBox="1"/>
          <p:nvPr/>
        </p:nvSpPr>
        <p:spPr>
          <a:xfrm>
            <a:off x="8991600" y="376535"/>
            <a:ext cx="1600200" cy="461665"/>
          </a:xfrm>
          <a:prstGeom prst="rect">
            <a:avLst/>
          </a:prstGeom>
          <a:noFill/>
        </p:spPr>
        <p:txBody>
          <a:bodyPr wrap="square" rtlCol="0">
            <a:spAutoFit/>
          </a:bodyPr>
          <a:lstStyle/>
          <a:p>
            <a:r>
              <a:rPr lang="en-US" dirty="0">
                <a:solidFill>
                  <a:schemeClr val="accent2"/>
                </a:solidFill>
              </a:rPr>
              <a:t>abstractor</a:t>
            </a:r>
          </a:p>
        </p:txBody>
      </p:sp>
      <p:cxnSp>
        <p:nvCxnSpPr>
          <p:cNvPr id="24" name="Straight Arrow Connector 23">
            <a:extLst>
              <a:ext uri="{FF2B5EF4-FFF2-40B4-BE49-F238E27FC236}">
                <a16:creationId xmlns:a16="http://schemas.microsoft.com/office/drawing/2014/main" id="{5CE0A670-7532-457C-A667-CD4885B7B776}"/>
              </a:ext>
            </a:extLst>
          </p:cNvPr>
          <p:cNvCxnSpPr>
            <a:cxnSpLocks/>
          </p:cNvCxnSpPr>
          <p:nvPr/>
        </p:nvCxnSpPr>
        <p:spPr>
          <a:xfrm flipH="1">
            <a:off x="8382000" y="838200"/>
            <a:ext cx="838200" cy="609600"/>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4A27B64-0EB2-4705-98B6-8EE524482BF0}"/>
              </a:ext>
            </a:extLst>
          </p:cNvPr>
          <p:cNvSpPr txBox="1"/>
          <p:nvPr/>
        </p:nvSpPr>
        <p:spPr>
          <a:xfrm>
            <a:off x="9944098" y="805276"/>
            <a:ext cx="1600200" cy="461665"/>
          </a:xfrm>
          <a:prstGeom prst="rect">
            <a:avLst/>
          </a:prstGeom>
          <a:noFill/>
        </p:spPr>
        <p:txBody>
          <a:bodyPr wrap="square" rtlCol="0">
            <a:spAutoFit/>
          </a:bodyPr>
          <a:lstStyle/>
          <a:p>
            <a:r>
              <a:rPr lang="en-US" dirty="0">
                <a:solidFill>
                  <a:schemeClr val="accent2"/>
                </a:solidFill>
              </a:rPr>
              <a:t>high level</a:t>
            </a:r>
          </a:p>
        </p:txBody>
      </p:sp>
      <p:cxnSp>
        <p:nvCxnSpPr>
          <p:cNvPr id="30" name="Straight Arrow Connector 29">
            <a:extLst>
              <a:ext uri="{FF2B5EF4-FFF2-40B4-BE49-F238E27FC236}">
                <a16:creationId xmlns:a16="http://schemas.microsoft.com/office/drawing/2014/main" id="{0451999C-D9B5-4D27-B7FA-D43499A7E3F6}"/>
              </a:ext>
            </a:extLst>
          </p:cNvPr>
          <p:cNvCxnSpPr>
            <a:cxnSpLocks/>
          </p:cNvCxnSpPr>
          <p:nvPr/>
        </p:nvCxnSpPr>
        <p:spPr>
          <a:xfrm flipH="1">
            <a:off x="9944098" y="1234075"/>
            <a:ext cx="266701" cy="279458"/>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8553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57488-236F-42DE-95E5-CC56CDECE1F4}"/>
              </a:ext>
            </a:extLst>
          </p:cNvPr>
          <p:cNvSpPr>
            <a:spLocks noGrp="1"/>
          </p:cNvSpPr>
          <p:nvPr>
            <p:ph type="title"/>
          </p:nvPr>
        </p:nvSpPr>
        <p:spPr/>
        <p:txBody>
          <a:bodyPr/>
          <a:lstStyle/>
          <a:p>
            <a:r>
              <a:rPr lang="en-US" dirty="0"/>
              <a:t>Example #2</a:t>
            </a:r>
          </a:p>
        </p:txBody>
      </p:sp>
      <p:sp>
        <p:nvSpPr>
          <p:cNvPr id="3" name="Content Placeholder 2">
            <a:extLst>
              <a:ext uri="{FF2B5EF4-FFF2-40B4-BE49-F238E27FC236}">
                <a16:creationId xmlns:a16="http://schemas.microsoft.com/office/drawing/2014/main" id="{DF1ECA91-1C20-44BC-AF24-2BFBF23CFC07}"/>
              </a:ext>
            </a:extLst>
          </p:cNvPr>
          <p:cNvSpPr>
            <a:spLocks noGrp="1"/>
          </p:cNvSpPr>
          <p:nvPr>
            <p:ph idx="1"/>
          </p:nvPr>
        </p:nvSpPr>
        <p:spPr/>
        <p:txBody>
          <a:bodyPr/>
          <a:lstStyle/>
          <a:p>
            <a:r>
              <a:rPr lang="en-US" dirty="0"/>
              <a:t>Read command to a cache</a:t>
            </a:r>
          </a:p>
          <a:p>
            <a:pPr lvl="1"/>
            <a:r>
              <a:rPr lang="en-US" dirty="0"/>
              <a:t>Cycle 1:  set valid=1’b1; </a:t>
            </a:r>
            <a:r>
              <a:rPr lang="en-US" dirty="0" err="1"/>
              <a:t>cmd</a:t>
            </a:r>
            <a:r>
              <a:rPr lang="en-US" dirty="0"/>
              <a:t>=1’b0; </a:t>
            </a:r>
            <a:r>
              <a:rPr lang="en-US" dirty="0" err="1"/>
              <a:t>addr</a:t>
            </a:r>
            <a:r>
              <a:rPr lang="en-US" dirty="0"/>
              <a:t>=64’h12345678</a:t>
            </a:r>
          </a:p>
          <a:p>
            <a:pPr lvl="1"/>
            <a:r>
              <a:rPr lang="en-US" dirty="0"/>
              <a:t>Cycle 2:  nothing (cache is being accessed)</a:t>
            </a:r>
          </a:p>
          <a:p>
            <a:pPr lvl="1"/>
            <a:r>
              <a:rPr lang="en-US" dirty="0"/>
              <a:t>Cycle 3: capture lower half of data (64 bits)</a:t>
            </a:r>
          </a:p>
          <a:p>
            <a:pPr lvl="1"/>
            <a:r>
              <a:rPr lang="en-US" dirty="0"/>
              <a:t>Cycle 4:  capture upper half of data (64 bits) and ECC status (success/fail) and ECC syndrome</a:t>
            </a:r>
          </a:p>
          <a:p>
            <a:r>
              <a:rPr lang="en-US" dirty="0"/>
              <a:t>Monitor puts all this in a data structure</a:t>
            </a:r>
          </a:p>
          <a:p>
            <a:pPr lvl="1"/>
            <a:r>
              <a:rPr lang="en-US" dirty="0"/>
              <a:t>one or more checkers determine if the value is correct</a:t>
            </a:r>
          </a:p>
          <a:p>
            <a:pPr lvl="1"/>
            <a:r>
              <a:rPr lang="en-US" dirty="0"/>
              <a:t>perhaps they compare it to a reference cache</a:t>
            </a:r>
          </a:p>
        </p:txBody>
      </p:sp>
      <p:sp>
        <p:nvSpPr>
          <p:cNvPr id="4" name="Footer Placeholder 3">
            <a:extLst>
              <a:ext uri="{FF2B5EF4-FFF2-40B4-BE49-F238E27FC236}">
                <a16:creationId xmlns:a16="http://schemas.microsoft.com/office/drawing/2014/main" id="{6736247D-BEF1-47C8-ABCC-5522CBFD9F8A}"/>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Tree>
    <p:extLst>
      <p:ext uri="{BB962C8B-B14F-4D97-AF65-F5344CB8AC3E}">
        <p14:creationId xmlns:p14="http://schemas.microsoft.com/office/powerpoint/2010/main" val="9327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62513-AE94-4C8F-A119-60B34C3107BA}"/>
              </a:ext>
            </a:extLst>
          </p:cNvPr>
          <p:cNvSpPr>
            <a:spLocks noGrp="1"/>
          </p:cNvSpPr>
          <p:nvPr>
            <p:ph type="title"/>
          </p:nvPr>
        </p:nvSpPr>
        <p:spPr/>
        <p:txBody>
          <a:bodyPr/>
          <a:lstStyle/>
          <a:p>
            <a:r>
              <a:rPr lang="en-US" dirty="0"/>
              <a:t>Potential architectures</a:t>
            </a:r>
          </a:p>
        </p:txBody>
      </p:sp>
      <p:sp>
        <p:nvSpPr>
          <p:cNvPr id="3" name="Content Placeholder 2">
            <a:extLst>
              <a:ext uri="{FF2B5EF4-FFF2-40B4-BE49-F238E27FC236}">
                <a16:creationId xmlns:a16="http://schemas.microsoft.com/office/drawing/2014/main" id="{734FD6B2-DAB8-4B2E-A678-D72D73852471}"/>
              </a:ext>
            </a:extLst>
          </p:cNvPr>
          <p:cNvSpPr>
            <a:spLocks noGrp="1"/>
          </p:cNvSpPr>
          <p:nvPr>
            <p:ph idx="1"/>
          </p:nvPr>
        </p:nvSpPr>
        <p:spPr>
          <a:xfrm>
            <a:off x="883919" y="3352800"/>
            <a:ext cx="9555481" cy="2894329"/>
          </a:xfrm>
        </p:spPr>
        <p:txBody>
          <a:bodyPr/>
          <a:lstStyle/>
          <a:p>
            <a:r>
              <a:rPr lang="en-US" dirty="0"/>
              <a:t>Any advantages to adding complexity like this?</a:t>
            </a:r>
          </a:p>
          <a:p>
            <a:pPr lvl="1">
              <a:spcBef>
                <a:spcPts val="0"/>
              </a:spcBef>
            </a:pPr>
            <a:r>
              <a:rPr lang="en-US" dirty="0"/>
              <a:t>A DUT may have more than one output interface (drives I</a:t>
            </a:r>
            <a:r>
              <a:rPr lang="en-US" baseline="30000" dirty="0"/>
              <a:t>2</a:t>
            </a:r>
            <a:r>
              <a:rPr lang="en-US" dirty="0"/>
              <a:t>C for some signals and USB for others)</a:t>
            </a:r>
          </a:p>
          <a:p>
            <a:pPr lvl="1">
              <a:spcBef>
                <a:spcPts val="0"/>
              </a:spcBef>
            </a:pPr>
            <a:r>
              <a:rPr lang="en-US" dirty="0"/>
              <a:t>Some checks are applicable to the information on either/both of the two interfaces</a:t>
            </a:r>
          </a:p>
          <a:p>
            <a:pPr>
              <a:spcBef>
                <a:spcPts val="0"/>
              </a:spcBef>
            </a:pPr>
            <a:r>
              <a:rPr lang="en-US" dirty="0"/>
              <a:t>Yes, we have multi-layered software with multiple APIs!</a:t>
            </a:r>
          </a:p>
          <a:p>
            <a:pPr>
              <a:spcBef>
                <a:spcPts val="0"/>
              </a:spcBef>
            </a:pPr>
            <a:r>
              <a:rPr lang="en-US" dirty="0"/>
              <a:t>Any examples of #_drivers </a:t>
            </a:r>
            <a:r>
              <a:rPr lang="en-US" dirty="0">
                <a:latin typeface="Times New Roman" panose="02020603050405020304" pitchFamily="18" charset="0"/>
                <a:cs typeface="Times New Roman" panose="02020603050405020304" pitchFamily="18" charset="0"/>
              </a:rPr>
              <a:t>≠ #_monitors?</a:t>
            </a:r>
            <a:endParaRPr lang="en-US" dirty="0"/>
          </a:p>
        </p:txBody>
      </p:sp>
      <p:sp>
        <p:nvSpPr>
          <p:cNvPr id="4" name="Footer Placeholder 3">
            <a:extLst>
              <a:ext uri="{FF2B5EF4-FFF2-40B4-BE49-F238E27FC236}">
                <a16:creationId xmlns:a16="http://schemas.microsoft.com/office/drawing/2014/main" id="{DB1C960A-5A3F-467F-BD1D-D8DFF96BEC84}"/>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
        <p:nvSpPr>
          <p:cNvPr id="5" name="Rectangle 4">
            <a:extLst>
              <a:ext uri="{FF2B5EF4-FFF2-40B4-BE49-F238E27FC236}">
                <a16:creationId xmlns:a16="http://schemas.microsoft.com/office/drawing/2014/main" id="{D28672FD-FC6B-4EB1-9E34-F9F88B1FA32E}"/>
              </a:ext>
            </a:extLst>
          </p:cNvPr>
          <p:cNvSpPr/>
          <p:nvPr/>
        </p:nvSpPr>
        <p:spPr>
          <a:xfrm>
            <a:off x="4572005" y="1524000"/>
            <a:ext cx="1837266" cy="84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FIFO</a:t>
            </a:r>
          </a:p>
          <a:p>
            <a:pPr algn="ctr"/>
            <a:r>
              <a:rPr lang="en-US" dirty="0">
                <a:solidFill>
                  <a:schemeClr val="tx1"/>
                </a:solidFill>
              </a:rPr>
              <a:t>DUT</a:t>
            </a:r>
          </a:p>
        </p:txBody>
      </p:sp>
      <p:cxnSp>
        <p:nvCxnSpPr>
          <p:cNvPr id="7" name="Straight Arrow Connector 6">
            <a:extLst>
              <a:ext uri="{FF2B5EF4-FFF2-40B4-BE49-F238E27FC236}">
                <a16:creationId xmlns:a16="http://schemas.microsoft.com/office/drawing/2014/main" id="{B4B5BFC3-4EC3-430E-9405-13D75966E910}"/>
              </a:ext>
            </a:extLst>
          </p:cNvPr>
          <p:cNvCxnSpPr>
            <a:cxnSpLocks/>
          </p:cNvCxnSpPr>
          <p:nvPr/>
        </p:nvCxnSpPr>
        <p:spPr>
          <a:xfrm>
            <a:off x="3576325" y="2453217"/>
            <a:ext cx="685800"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55C3596-4D69-4CC0-8B82-91BA305D6381}"/>
              </a:ext>
            </a:extLst>
          </p:cNvPr>
          <p:cNvCxnSpPr/>
          <p:nvPr/>
        </p:nvCxnSpPr>
        <p:spPr>
          <a:xfrm>
            <a:off x="4262125" y="1945217"/>
            <a:ext cx="0" cy="10668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B50F499-26A7-43BE-8CE3-007E5D09A90C}"/>
              </a:ext>
            </a:extLst>
          </p:cNvPr>
          <p:cNvCxnSpPr>
            <a:cxnSpLocks/>
            <a:endCxn id="5" idx="1"/>
          </p:cNvCxnSpPr>
          <p:nvPr/>
        </p:nvCxnSpPr>
        <p:spPr>
          <a:xfrm>
            <a:off x="4267205" y="1945217"/>
            <a:ext cx="304800"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905D391-8E20-49FD-87C3-72B567A59EE3}"/>
              </a:ext>
            </a:extLst>
          </p:cNvPr>
          <p:cNvSpPr/>
          <p:nvPr/>
        </p:nvSpPr>
        <p:spPr>
          <a:xfrm>
            <a:off x="457201" y="2011680"/>
            <a:ext cx="1295400" cy="84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stimulus</a:t>
            </a:r>
          </a:p>
        </p:txBody>
      </p:sp>
      <p:sp>
        <p:nvSpPr>
          <p:cNvPr id="15" name="Rectangle 14">
            <a:extLst>
              <a:ext uri="{FF2B5EF4-FFF2-40B4-BE49-F238E27FC236}">
                <a16:creationId xmlns:a16="http://schemas.microsoft.com/office/drawing/2014/main" id="{C25D5200-1012-4356-9AEB-DD42CD3526D3}"/>
              </a:ext>
            </a:extLst>
          </p:cNvPr>
          <p:cNvSpPr/>
          <p:nvPr/>
        </p:nvSpPr>
        <p:spPr>
          <a:xfrm>
            <a:off x="2286000" y="2015913"/>
            <a:ext cx="1295400" cy="84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driver</a:t>
            </a:r>
          </a:p>
        </p:txBody>
      </p:sp>
      <p:cxnSp>
        <p:nvCxnSpPr>
          <p:cNvPr id="16" name="Straight Arrow Connector 15">
            <a:extLst>
              <a:ext uri="{FF2B5EF4-FFF2-40B4-BE49-F238E27FC236}">
                <a16:creationId xmlns:a16="http://schemas.microsoft.com/office/drawing/2014/main" id="{84D02D86-6D4C-4E4D-9F44-AE81E94FF39E}"/>
              </a:ext>
            </a:extLst>
          </p:cNvPr>
          <p:cNvCxnSpPr>
            <a:stCxn id="14" idx="3"/>
            <a:endCxn id="15" idx="1"/>
          </p:cNvCxnSpPr>
          <p:nvPr/>
        </p:nvCxnSpPr>
        <p:spPr>
          <a:xfrm>
            <a:off x="1752601" y="2432897"/>
            <a:ext cx="533399" cy="4233"/>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61D44C52-98D0-436A-9367-5BB8CAA68822}"/>
              </a:ext>
            </a:extLst>
          </p:cNvPr>
          <p:cNvSpPr/>
          <p:nvPr/>
        </p:nvSpPr>
        <p:spPr>
          <a:xfrm>
            <a:off x="7086600" y="1447800"/>
            <a:ext cx="1295400"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monitor</a:t>
            </a:r>
          </a:p>
        </p:txBody>
      </p:sp>
      <p:sp>
        <p:nvSpPr>
          <p:cNvPr id="20" name="Rectangle 19">
            <a:extLst>
              <a:ext uri="{FF2B5EF4-FFF2-40B4-BE49-F238E27FC236}">
                <a16:creationId xmlns:a16="http://schemas.microsoft.com/office/drawing/2014/main" id="{7D314A45-5DE4-4420-A16D-70CF6CBF3B6F}"/>
              </a:ext>
            </a:extLst>
          </p:cNvPr>
          <p:cNvSpPr/>
          <p:nvPr/>
        </p:nvSpPr>
        <p:spPr>
          <a:xfrm>
            <a:off x="8915399" y="1295400"/>
            <a:ext cx="1295400" cy="4072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checker</a:t>
            </a:r>
          </a:p>
        </p:txBody>
      </p:sp>
      <p:cxnSp>
        <p:nvCxnSpPr>
          <p:cNvPr id="21" name="Straight Arrow Connector 20">
            <a:extLst>
              <a:ext uri="{FF2B5EF4-FFF2-40B4-BE49-F238E27FC236}">
                <a16:creationId xmlns:a16="http://schemas.microsoft.com/office/drawing/2014/main" id="{67F89EE2-E975-4DC8-9791-93856EA07351}"/>
              </a:ext>
            </a:extLst>
          </p:cNvPr>
          <p:cNvCxnSpPr>
            <a:cxnSpLocks/>
            <a:stCxn id="19" idx="3"/>
            <a:endCxn id="20" idx="1"/>
          </p:cNvCxnSpPr>
          <p:nvPr/>
        </p:nvCxnSpPr>
        <p:spPr>
          <a:xfrm flipV="1">
            <a:off x="8382000" y="1499024"/>
            <a:ext cx="533399" cy="192616"/>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DF31E88-6789-4014-975C-0E1FD419046D}"/>
              </a:ext>
            </a:extLst>
          </p:cNvPr>
          <p:cNvCxnSpPr>
            <a:cxnSpLocks/>
          </p:cNvCxnSpPr>
          <p:nvPr/>
        </p:nvCxnSpPr>
        <p:spPr>
          <a:xfrm>
            <a:off x="6405880" y="1752600"/>
            <a:ext cx="685800"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B2598AE-0F42-4E36-B48A-7639FE372880}"/>
              </a:ext>
            </a:extLst>
          </p:cNvPr>
          <p:cNvSpPr/>
          <p:nvPr/>
        </p:nvSpPr>
        <p:spPr>
          <a:xfrm>
            <a:off x="7086600" y="2057400"/>
            <a:ext cx="1295400" cy="48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monitor</a:t>
            </a:r>
          </a:p>
        </p:txBody>
      </p:sp>
      <p:cxnSp>
        <p:nvCxnSpPr>
          <p:cNvPr id="26" name="Straight Arrow Connector 25">
            <a:extLst>
              <a:ext uri="{FF2B5EF4-FFF2-40B4-BE49-F238E27FC236}">
                <a16:creationId xmlns:a16="http://schemas.microsoft.com/office/drawing/2014/main" id="{39A26275-2EA5-42FD-804D-6392567B6B72}"/>
              </a:ext>
            </a:extLst>
          </p:cNvPr>
          <p:cNvCxnSpPr>
            <a:cxnSpLocks/>
          </p:cNvCxnSpPr>
          <p:nvPr/>
        </p:nvCxnSpPr>
        <p:spPr>
          <a:xfrm>
            <a:off x="6400800" y="2209800"/>
            <a:ext cx="685800"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F273D1CF-0552-442C-AAEF-8F94381A6665}"/>
              </a:ext>
            </a:extLst>
          </p:cNvPr>
          <p:cNvSpPr/>
          <p:nvPr/>
        </p:nvSpPr>
        <p:spPr>
          <a:xfrm>
            <a:off x="8915400" y="1828800"/>
            <a:ext cx="1295400" cy="4072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checker</a:t>
            </a:r>
          </a:p>
        </p:txBody>
      </p:sp>
      <p:sp>
        <p:nvSpPr>
          <p:cNvPr id="28" name="Rectangle 27">
            <a:extLst>
              <a:ext uri="{FF2B5EF4-FFF2-40B4-BE49-F238E27FC236}">
                <a16:creationId xmlns:a16="http://schemas.microsoft.com/office/drawing/2014/main" id="{609C499A-A328-4C49-92C0-EE216B6A3191}"/>
              </a:ext>
            </a:extLst>
          </p:cNvPr>
          <p:cNvSpPr/>
          <p:nvPr/>
        </p:nvSpPr>
        <p:spPr>
          <a:xfrm>
            <a:off x="8915400" y="2412153"/>
            <a:ext cx="1295400" cy="4072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checker</a:t>
            </a:r>
          </a:p>
        </p:txBody>
      </p:sp>
      <p:cxnSp>
        <p:nvCxnSpPr>
          <p:cNvPr id="31" name="Straight Arrow Connector 30">
            <a:extLst>
              <a:ext uri="{FF2B5EF4-FFF2-40B4-BE49-F238E27FC236}">
                <a16:creationId xmlns:a16="http://schemas.microsoft.com/office/drawing/2014/main" id="{3CA3F2C7-2D65-4CCB-B511-1A71F8A6888F}"/>
              </a:ext>
            </a:extLst>
          </p:cNvPr>
          <p:cNvCxnSpPr>
            <a:cxnSpLocks/>
            <a:endCxn id="28" idx="1"/>
          </p:cNvCxnSpPr>
          <p:nvPr/>
        </p:nvCxnSpPr>
        <p:spPr>
          <a:xfrm>
            <a:off x="8397240" y="2281668"/>
            <a:ext cx="518160" cy="334109"/>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DD0D541-3297-412B-817F-7CBAF59AF970}"/>
              </a:ext>
            </a:extLst>
          </p:cNvPr>
          <p:cNvCxnSpPr>
            <a:cxnSpLocks/>
          </p:cNvCxnSpPr>
          <p:nvPr/>
        </p:nvCxnSpPr>
        <p:spPr>
          <a:xfrm>
            <a:off x="8392160" y="1713131"/>
            <a:ext cx="523239" cy="16160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E109D4B-5790-49E9-A29E-E8F9EB767112}"/>
              </a:ext>
            </a:extLst>
          </p:cNvPr>
          <p:cNvCxnSpPr>
            <a:cxnSpLocks/>
          </p:cNvCxnSpPr>
          <p:nvPr/>
        </p:nvCxnSpPr>
        <p:spPr>
          <a:xfrm flipV="1">
            <a:off x="8382000" y="2093384"/>
            <a:ext cx="533399" cy="192616"/>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805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421C-F6E6-47F6-BF0C-6AC8A6DF574F}"/>
              </a:ext>
            </a:extLst>
          </p:cNvPr>
          <p:cNvSpPr>
            <a:spLocks noGrp="1"/>
          </p:cNvSpPr>
          <p:nvPr>
            <p:ph type="title"/>
          </p:nvPr>
        </p:nvSpPr>
        <p:spPr/>
        <p:txBody>
          <a:bodyPr/>
          <a:lstStyle/>
          <a:p>
            <a:r>
              <a:rPr lang="en-US" dirty="0"/>
              <a:t>Why do we care about all this organization?</a:t>
            </a:r>
          </a:p>
        </p:txBody>
      </p:sp>
      <p:sp>
        <p:nvSpPr>
          <p:cNvPr id="3" name="Content Placeholder 2">
            <a:extLst>
              <a:ext uri="{FF2B5EF4-FFF2-40B4-BE49-F238E27FC236}">
                <a16:creationId xmlns:a16="http://schemas.microsoft.com/office/drawing/2014/main" id="{A4873428-EDF6-43D3-91CC-FFF91EF062BE}"/>
              </a:ext>
            </a:extLst>
          </p:cNvPr>
          <p:cNvSpPr>
            <a:spLocks noGrp="1"/>
          </p:cNvSpPr>
          <p:nvPr>
            <p:ph idx="1"/>
          </p:nvPr>
        </p:nvSpPr>
        <p:spPr>
          <a:xfrm>
            <a:off x="914400" y="1524000"/>
            <a:ext cx="10363200" cy="4572000"/>
          </a:xfrm>
        </p:spPr>
        <p:txBody>
          <a:bodyPr/>
          <a:lstStyle/>
          <a:p>
            <a:r>
              <a:rPr lang="en-US" dirty="0"/>
              <a:t>There are many ways to accomplish our goals…</a:t>
            </a:r>
          </a:p>
          <a:p>
            <a:r>
              <a:rPr lang="en-US" dirty="0"/>
              <a:t>Why do we need to organize our testbench this way, specifically?</a:t>
            </a:r>
          </a:p>
          <a:p>
            <a:pPr marL="914400" lvl="1" indent="-457200">
              <a:buFont typeface="+mj-lt"/>
              <a:buAutoNum type="arabicPeriod"/>
            </a:pPr>
            <a:r>
              <a:rPr lang="en-US" dirty="0"/>
              <a:t>These are really standard software engineering practices– compartmentalization, layers, reusability</a:t>
            </a:r>
          </a:p>
          <a:p>
            <a:pPr marL="914400" lvl="1" indent="-457200">
              <a:buFont typeface="+mj-lt"/>
              <a:buAutoNum type="arabicPeriod"/>
            </a:pPr>
            <a:r>
              <a:rPr lang="en-US" dirty="0"/>
              <a:t>The industry as a whole has moved to organizing verification code this way, pretty much regardless of the language(s) used</a:t>
            </a:r>
          </a:p>
          <a:p>
            <a:pPr marL="914400" lvl="1" indent="-457200">
              <a:buFont typeface="+mj-lt"/>
              <a:buAutoNum type="arabicPeriod"/>
            </a:pPr>
            <a:r>
              <a:rPr lang="en-US" dirty="0"/>
              <a:t>Did I mention REUSE?  That is the biggest motivator!</a:t>
            </a:r>
          </a:p>
          <a:p>
            <a:pPr marL="1314450" lvl="2" indent="-457200">
              <a:buFont typeface="+mj-lt"/>
              <a:buAutoNum type="arabicPeriod"/>
            </a:pPr>
            <a:r>
              <a:rPr lang="en-US" dirty="0"/>
              <a:t>Reuse within a project</a:t>
            </a:r>
          </a:p>
          <a:p>
            <a:pPr marL="1314450" lvl="2" indent="-457200">
              <a:buFont typeface="+mj-lt"/>
              <a:buAutoNum type="arabicPeriod"/>
            </a:pPr>
            <a:r>
              <a:rPr lang="en-US" dirty="0"/>
              <a:t>Reuse between projects</a:t>
            </a:r>
          </a:p>
          <a:p>
            <a:pPr marL="1314450" lvl="2" indent="-457200">
              <a:buFont typeface="+mj-lt"/>
              <a:buAutoNum type="arabicPeriod"/>
            </a:pPr>
            <a:r>
              <a:rPr lang="en-US" dirty="0"/>
              <a:t>Reuse between COMPANIES (IP reuse!)</a:t>
            </a:r>
          </a:p>
          <a:p>
            <a:pPr marL="1314450" lvl="2" indent="-457200">
              <a:buFont typeface="+mj-lt"/>
              <a:buAutoNum type="arabicPeriod"/>
            </a:pPr>
            <a:r>
              <a:rPr lang="en-US" dirty="0"/>
              <a:t>Knowing these standards also helps you when you change jobs during your career</a:t>
            </a:r>
          </a:p>
        </p:txBody>
      </p:sp>
      <p:sp>
        <p:nvSpPr>
          <p:cNvPr id="4" name="Footer Placeholder 3">
            <a:extLst>
              <a:ext uri="{FF2B5EF4-FFF2-40B4-BE49-F238E27FC236}">
                <a16:creationId xmlns:a16="http://schemas.microsoft.com/office/drawing/2014/main" id="{8EAE6422-62D5-4343-9DF4-C233CC007844}"/>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Tree>
    <p:extLst>
      <p:ext uri="{BB962C8B-B14F-4D97-AF65-F5344CB8AC3E}">
        <p14:creationId xmlns:p14="http://schemas.microsoft.com/office/powerpoint/2010/main" val="1298639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27D81-9AE1-47F8-AE69-7D626EB8B65B}"/>
              </a:ext>
            </a:extLst>
          </p:cNvPr>
          <p:cNvSpPr>
            <a:spLocks noGrp="1"/>
          </p:cNvSpPr>
          <p:nvPr>
            <p:ph type="title"/>
          </p:nvPr>
        </p:nvSpPr>
        <p:spPr/>
        <p:txBody>
          <a:bodyPr/>
          <a:lstStyle/>
          <a:p>
            <a:r>
              <a:rPr lang="en-US" dirty="0"/>
              <a:t>More reasons monitors </a:t>
            </a:r>
            <a:r>
              <a:rPr lang="en-US" dirty="0">
                <a:latin typeface="Times New Roman" panose="02020603050405020304" pitchFamily="18" charset="0"/>
                <a:cs typeface="Times New Roman" panose="02020603050405020304" pitchFamily="18" charset="0"/>
              </a:rPr>
              <a:t>≠</a:t>
            </a:r>
            <a:r>
              <a:rPr lang="en-US" dirty="0"/>
              <a:t> checkers</a:t>
            </a:r>
          </a:p>
        </p:txBody>
      </p:sp>
      <p:sp>
        <p:nvSpPr>
          <p:cNvPr id="3" name="Content Placeholder 2">
            <a:extLst>
              <a:ext uri="{FF2B5EF4-FFF2-40B4-BE49-F238E27FC236}">
                <a16:creationId xmlns:a16="http://schemas.microsoft.com/office/drawing/2014/main" id="{32FB9F3A-3B6A-423A-A9D8-C5198A2BE1C6}"/>
              </a:ext>
            </a:extLst>
          </p:cNvPr>
          <p:cNvSpPr>
            <a:spLocks noGrp="1"/>
          </p:cNvSpPr>
          <p:nvPr>
            <p:ph idx="1"/>
          </p:nvPr>
        </p:nvSpPr>
        <p:spPr/>
        <p:txBody>
          <a:bodyPr/>
          <a:lstStyle/>
          <a:p>
            <a:r>
              <a:rPr lang="en-US" dirty="0"/>
              <a:t>Monitors should only collect data.  They don’t decide correctness; leave that to the checkers/scoreboards!</a:t>
            </a:r>
          </a:p>
          <a:p>
            <a:r>
              <a:rPr lang="en-US" dirty="0"/>
              <a:t>This is so that monitors can always be running regardless of the state of the checking environment</a:t>
            </a:r>
          </a:p>
          <a:p>
            <a:r>
              <a:rPr lang="en-US" dirty="0"/>
              <a:t>What happens if you’re deliberately trying to create an ECC error?   You don’t want the monitor flagging an error and terminating the simulation</a:t>
            </a:r>
          </a:p>
          <a:p>
            <a:r>
              <a:rPr lang="en-US" dirty="0"/>
              <a:t>What if you want to disable a particular checker (perhaps it’s coded incorrectly) but other checkers still want to consume the monitor info?</a:t>
            </a:r>
          </a:p>
        </p:txBody>
      </p:sp>
      <p:sp>
        <p:nvSpPr>
          <p:cNvPr id="4" name="Footer Placeholder 3">
            <a:extLst>
              <a:ext uri="{FF2B5EF4-FFF2-40B4-BE49-F238E27FC236}">
                <a16:creationId xmlns:a16="http://schemas.microsoft.com/office/drawing/2014/main" id="{ACE9169B-BB61-4299-98D0-4BE6A2FC14FE}"/>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Tree>
    <p:extLst>
      <p:ext uri="{BB962C8B-B14F-4D97-AF65-F5344CB8AC3E}">
        <p14:creationId xmlns:p14="http://schemas.microsoft.com/office/powerpoint/2010/main" val="1004163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5BBC4-50D5-4A77-966C-599EE8A9CB7F}"/>
              </a:ext>
            </a:extLst>
          </p:cNvPr>
          <p:cNvSpPr>
            <a:spLocks noGrp="1"/>
          </p:cNvSpPr>
          <p:nvPr>
            <p:ph type="title"/>
          </p:nvPr>
        </p:nvSpPr>
        <p:spPr/>
        <p:txBody>
          <a:bodyPr/>
          <a:lstStyle/>
          <a:p>
            <a:r>
              <a:rPr lang="en-US" dirty="0"/>
              <a:t>More on Monitors</a:t>
            </a:r>
          </a:p>
        </p:txBody>
      </p:sp>
      <p:sp>
        <p:nvSpPr>
          <p:cNvPr id="3" name="Content Placeholder 2">
            <a:extLst>
              <a:ext uri="{FF2B5EF4-FFF2-40B4-BE49-F238E27FC236}">
                <a16:creationId xmlns:a16="http://schemas.microsoft.com/office/drawing/2014/main" id="{DE469CE1-3570-449D-AE56-9B544B700419}"/>
              </a:ext>
            </a:extLst>
          </p:cNvPr>
          <p:cNvSpPr>
            <a:spLocks noGrp="1"/>
          </p:cNvSpPr>
          <p:nvPr>
            <p:ph idx="1"/>
          </p:nvPr>
        </p:nvSpPr>
        <p:spPr/>
        <p:txBody>
          <a:bodyPr/>
          <a:lstStyle/>
          <a:p>
            <a:r>
              <a:rPr lang="en-US" dirty="0"/>
              <a:t>MONITORS ARE NOT CHECKERS</a:t>
            </a:r>
          </a:p>
          <a:p>
            <a:r>
              <a:rPr lang="en-US" dirty="0"/>
              <a:t>MONITORS ARE NOT CHECKERS</a:t>
            </a:r>
          </a:p>
          <a:p>
            <a:r>
              <a:rPr lang="en-US" dirty="0">
                <a:solidFill>
                  <a:srgbClr val="FF0000"/>
                </a:solidFill>
              </a:rPr>
              <a:t>MONITORS ARE NOT CHECKERS</a:t>
            </a:r>
          </a:p>
          <a:p>
            <a:endParaRPr lang="en-US" dirty="0"/>
          </a:p>
          <a:p>
            <a:r>
              <a:rPr lang="en-US" dirty="0"/>
              <a:t>Monitors convert a cycle-accurate sequence of signals into an abstract idea of a transaction</a:t>
            </a:r>
          </a:p>
          <a:p>
            <a:r>
              <a:rPr lang="en-US" dirty="0"/>
              <a:t>That data object is sent to checkers to decide whether the extracted result is correct or not</a:t>
            </a:r>
          </a:p>
        </p:txBody>
      </p:sp>
      <p:sp>
        <p:nvSpPr>
          <p:cNvPr id="4" name="Footer Placeholder 3">
            <a:extLst>
              <a:ext uri="{FF2B5EF4-FFF2-40B4-BE49-F238E27FC236}">
                <a16:creationId xmlns:a16="http://schemas.microsoft.com/office/drawing/2014/main" id="{6D5129B0-A7CE-4A0F-9E22-90723924ED00}"/>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Tree>
    <p:extLst>
      <p:ext uri="{BB962C8B-B14F-4D97-AF65-F5344CB8AC3E}">
        <p14:creationId xmlns:p14="http://schemas.microsoft.com/office/powerpoint/2010/main" val="94490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F6B96-F0D2-43DC-93F0-F45F10119CCA}"/>
              </a:ext>
            </a:extLst>
          </p:cNvPr>
          <p:cNvSpPr>
            <a:spLocks noGrp="1"/>
          </p:cNvSpPr>
          <p:nvPr>
            <p:ph type="title"/>
          </p:nvPr>
        </p:nvSpPr>
        <p:spPr/>
        <p:txBody>
          <a:bodyPr/>
          <a:lstStyle/>
          <a:p>
            <a:r>
              <a:rPr lang="en-US" dirty="0"/>
              <a:t>Discussion Topics</a:t>
            </a:r>
          </a:p>
        </p:txBody>
      </p:sp>
      <p:sp>
        <p:nvSpPr>
          <p:cNvPr id="3" name="Content Placeholder 2">
            <a:extLst>
              <a:ext uri="{FF2B5EF4-FFF2-40B4-BE49-F238E27FC236}">
                <a16:creationId xmlns:a16="http://schemas.microsoft.com/office/drawing/2014/main" id="{CF9802D7-A0D7-4F8A-90E0-E2161B3F3AEA}"/>
              </a:ext>
            </a:extLst>
          </p:cNvPr>
          <p:cNvSpPr>
            <a:spLocks noGrp="1"/>
          </p:cNvSpPr>
          <p:nvPr>
            <p:ph idx="1"/>
          </p:nvPr>
        </p:nvSpPr>
        <p:spPr/>
        <p:txBody>
          <a:bodyPr/>
          <a:lstStyle/>
          <a:p>
            <a:r>
              <a:rPr lang="en-US" dirty="0"/>
              <a:t>We talked about </a:t>
            </a:r>
            <a:r>
              <a:rPr lang="en-US" i="1" dirty="0"/>
              <a:t>drivers</a:t>
            </a:r>
            <a:r>
              <a:rPr lang="en-US" dirty="0"/>
              <a:t> driving signals and </a:t>
            </a:r>
            <a:r>
              <a:rPr lang="en-US" i="1" dirty="0"/>
              <a:t>monitors</a:t>
            </a:r>
            <a:r>
              <a:rPr lang="en-US" dirty="0"/>
              <a:t> monitoring them. When might it make sense to monitor the same signals that you’re driving?</a:t>
            </a:r>
          </a:p>
          <a:p>
            <a:r>
              <a:rPr lang="en-US" dirty="0"/>
              <a:t>We said that, when a monitor abstracts the signals it’s monitoring, it may abstract several cycles of data into one transaction, which might require looking across an entire pipeline to get data. How might you code this type of monitor?</a:t>
            </a:r>
          </a:p>
        </p:txBody>
      </p:sp>
      <p:sp>
        <p:nvSpPr>
          <p:cNvPr id="4" name="Footer Placeholder 3">
            <a:extLst>
              <a:ext uri="{FF2B5EF4-FFF2-40B4-BE49-F238E27FC236}">
                <a16:creationId xmlns:a16="http://schemas.microsoft.com/office/drawing/2014/main" id="{EBC696AB-F16A-4EEC-A9EC-90DFE256DCCF}"/>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Tree>
    <p:extLst>
      <p:ext uri="{BB962C8B-B14F-4D97-AF65-F5344CB8AC3E}">
        <p14:creationId xmlns:p14="http://schemas.microsoft.com/office/powerpoint/2010/main" val="478499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5C306-36DC-4245-A9B3-57DD4DB47B8C}"/>
              </a:ext>
            </a:extLst>
          </p:cNvPr>
          <p:cNvSpPr>
            <a:spLocks noGrp="1"/>
          </p:cNvSpPr>
          <p:nvPr>
            <p:ph type="title"/>
          </p:nvPr>
        </p:nvSpPr>
        <p:spPr/>
        <p:txBody>
          <a:bodyPr/>
          <a:lstStyle/>
          <a:p>
            <a:r>
              <a:rPr lang="en-US" dirty="0"/>
              <a:t>Discussion Topics</a:t>
            </a:r>
          </a:p>
        </p:txBody>
      </p:sp>
      <p:sp>
        <p:nvSpPr>
          <p:cNvPr id="3" name="Content Placeholder 2">
            <a:extLst>
              <a:ext uri="{FF2B5EF4-FFF2-40B4-BE49-F238E27FC236}">
                <a16:creationId xmlns:a16="http://schemas.microsoft.com/office/drawing/2014/main" id="{026482E1-FD3C-43ED-8BA1-C19D37380BB6}"/>
              </a:ext>
            </a:extLst>
          </p:cNvPr>
          <p:cNvSpPr>
            <a:spLocks noGrp="1"/>
          </p:cNvSpPr>
          <p:nvPr>
            <p:ph idx="1"/>
          </p:nvPr>
        </p:nvSpPr>
        <p:spPr/>
        <p:txBody>
          <a:bodyPr/>
          <a:lstStyle/>
          <a:p>
            <a:r>
              <a:rPr lang="en-US" dirty="0"/>
              <a:t>What if a monitor is looking at an interface and sees an error (e.g., parity error)</a:t>
            </a:r>
          </a:p>
          <a:p>
            <a:pPr lvl="1"/>
            <a:r>
              <a:rPr lang="en-US" dirty="0"/>
              <a:t>Very simple for it to flag and error</a:t>
            </a:r>
          </a:p>
          <a:p>
            <a:r>
              <a:rPr lang="en-US" dirty="0"/>
              <a:t>Pros and cons of having the monitor flag the error directly vs.</a:t>
            </a:r>
          </a:p>
          <a:p>
            <a:pPr lvl="1"/>
            <a:r>
              <a:rPr lang="en-US" dirty="0"/>
              <a:t>having a checker(s) flag it</a:t>
            </a:r>
          </a:p>
          <a:p>
            <a:pPr lvl="1"/>
            <a:r>
              <a:rPr lang="en-US" dirty="0"/>
              <a:t>assertion in the RTL</a:t>
            </a:r>
          </a:p>
        </p:txBody>
      </p:sp>
      <p:sp>
        <p:nvSpPr>
          <p:cNvPr id="4" name="Footer Placeholder 3">
            <a:extLst>
              <a:ext uri="{FF2B5EF4-FFF2-40B4-BE49-F238E27FC236}">
                <a16:creationId xmlns:a16="http://schemas.microsoft.com/office/drawing/2014/main" id="{C5F8D222-1FEB-48A2-AA57-E201B7988E5D}"/>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Tree>
    <p:extLst>
      <p:ext uri="{BB962C8B-B14F-4D97-AF65-F5344CB8AC3E}">
        <p14:creationId xmlns:p14="http://schemas.microsoft.com/office/powerpoint/2010/main" val="1691735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478D-3D4B-4553-9003-91F6313BD0B2}"/>
              </a:ext>
            </a:extLst>
          </p:cNvPr>
          <p:cNvSpPr>
            <a:spLocks noGrp="1"/>
          </p:cNvSpPr>
          <p:nvPr>
            <p:ph type="title"/>
          </p:nvPr>
        </p:nvSpPr>
        <p:spPr/>
        <p:txBody>
          <a:bodyPr/>
          <a:lstStyle/>
          <a:p>
            <a:r>
              <a:rPr lang="en-US" dirty="0"/>
              <a:t>What is a testbench?</a:t>
            </a:r>
          </a:p>
        </p:txBody>
      </p:sp>
      <p:sp>
        <p:nvSpPr>
          <p:cNvPr id="3" name="Content Placeholder 2">
            <a:extLst>
              <a:ext uri="{FF2B5EF4-FFF2-40B4-BE49-F238E27FC236}">
                <a16:creationId xmlns:a16="http://schemas.microsoft.com/office/drawing/2014/main" id="{60798227-7014-451E-A5C2-16EAFD84D5F5}"/>
              </a:ext>
            </a:extLst>
          </p:cNvPr>
          <p:cNvSpPr>
            <a:spLocks noGrp="1"/>
          </p:cNvSpPr>
          <p:nvPr>
            <p:ph idx="1"/>
          </p:nvPr>
        </p:nvSpPr>
        <p:spPr>
          <a:xfrm>
            <a:off x="533400" y="1219200"/>
            <a:ext cx="11125200" cy="4419600"/>
          </a:xfrm>
        </p:spPr>
        <p:txBody>
          <a:bodyPr/>
          <a:lstStyle/>
          <a:p>
            <a:r>
              <a:rPr lang="en-US" dirty="0"/>
              <a:t>Device Under Test = DUT</a:t>
            </a:r>
          </a:p>
          <a:p>
            <a:r>
              <a:rPr lang="en-US" dirty="0"/>
              <a:t>Testbench (TB) = anything that’s not the DUT</a:t>
            </a:r>
          </a:p>
          <a:p>
            <a:r>
              <a:rPr lang="en-US" dirty="0"/>
              <a:t>Poll: how much code is in the TB vs. the DUT?</a:t>
            </a:r>
          </a:p>
          <a:p>
            <a:pPr lvl="1"/>
            <a:r>
              <a:rPr lang="en-US" dirty="0"/>
              <a:t>.33x, .5x, 1x, 2x, 3x, 4x</a:t>
            </a:r>
          </a:p>
        </p:txBody>
      </p:sp>
      <p:sp>
        <p:nvSpPr>
          <p:cNvPr id="4" name="Footer Placeholder 3">
            <a:extLst>
              <a:ext uri="{FF2B5EF4-FFF2-40B4-BE49-F238E27FC236}">
                <a16:creationId xmlns:a16="http://schemas.microsoft.com/office/drawing/2014/main" id="{7602D3CB-D00D-4347-B0BA-8FB8041C82E2}"/>
              </a:ext>
            </a:extLst>
          </p:cNvPr>
          <p:cNvSpPr>
            <a:spLocks noGrp="1"/>
          </p:cNvSpPr>
          <p:nvPr>
            <p:ph type="ftr" sz="quarter" idx="11"/>
          </p:nvPr>
        </p:nvSpPr>
        <p:spPr/>
        <p:txBody>
          <a:bodyPr/>
          <a:lstStyle/>
          <a:p>
            <a:pPr>
              <a:defRPr/>
            </a:pPr>
            <a:r>
              <a:rPr lang="en-US"/>
              <a:t>Verification Joel Grodstein</a:t>
            </a:r>
            <a:endParaRPr lang="en-US" dirty="0"/>
          </a:p>
        </p:txBody>
      </p:sp>
    </p:spTree>
    <p:extLst>
      <p:ext uri="{BB962C8B-B14F-4D97-AF65-F5344CB8AC3E}">
        <p14:creationId xmlns:p14="http://schemas.microsoft.com/office/powerpoint/2010/main" val="2489860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AC78-1EB8-411E-9D1B-552E9C6EAABD}"/>
              </a:ext>
            </a:extLst>
          </p:cNvPr>
          <p:cNvSpPr>
            <a:spLocks noGrp="1"/>
          </p:cNvSpPr>
          <p:nvPr>
            <p:ph type="title"/>
          </p:nvPr>
        </p:nvSpPr>
        <p:spPr/>
        <p:txBody>
          <a:bodyPr/>
          <a:lstStyle/>
          <a:p>
            <a:r>
              <a:rPr lang="en-US" dirty="0"/>
              <a:t>Coverage</a:t>
            </a:r>
          </a:p>
        </p:txBody>
      </p:sp>
      <p:sp>
        <p:nvSpPr>
          <p:cNvPr id="3" name="Content Placeholder 2">
            <a:extLst>
              <a:ext uri="{FF2B5EF4-FFF2-40B4-BE49-F238E27FC236}">
                <a16:creationId xmlns:a16="http://schemas.microsoft.com/office/drawing/2014/main" id="{A1EA5CF3-7588-45FE-A6B0-72E27ED4159B}"/>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B9E1FE78-B3FE-493C-9B38-117EE9D98A6A}"/>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Tree>
    <p:extLst>
      <p:ext uri="{BB962C8B-B14F-4D97-AF65-F5344CB8AC3E}">
        <p14:creationId xmlns:p14="http://schemas.microsoft.com/office/powerpoint/2010/main" val="4182032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5CA60-C613-4FBC-A149-49E37E8395C0}"/>
              </a:ext>
            </a:extLst>
          </p:cNvPr>
          <p:cNvSpPr>
            <a:spLocks noGrp="1"/>
          </p:cNvSpPr>
          <p:nvPr>
            <p:ph type="title"/>
          </p:nvPr>
        </p:nvSpPr>
        <p:spPr/>
        <p:txBody>
          <a:bodyPr/>
          <a:lstStyle/>
          <a:p>
            <a:r>
              <a:rPr lang="en-US" dirty="0"/>
              <a:t>Coverage components</a:t>
            </a:r>
          </a:p>
        </p:txBody>
      </p:sp>
      <p:sp>
        <p:nvSpPr>
          <p:cNvPr id="3" name="Content Placeholder 2">
            <a:extLst>
              <a:ext uri="{FF2B5EF4-FFF2-40B4-BE49-F238E27FC236}">
                <a16:creationId xmlns:a16="http://schemas.microsoft.com/office/drawing/2014/main" id="{F9AAF3BD-D30B-4663-B765-8BBC0537C37A}"/>
              </a:ext>
            </a:extLst>
          </p:cNvPr>
          <p:cNvSpPr>
            <a:spLocks noGrp="1"/>
          </p:cNvSpPr>
          <p:nvPr>
            <p:ph idx="1"/>
          </p:nvPr>
        </p:nvSpPr>
        <p:spPr/>
        <p:txBody>
          <a:bodyPr/>
          <a:lstStyle/>
          <a:p>
            <a:r>
              <a:rPr lang="en-US" dirty="0"/>
              <a:t>RTL coverage (line, condition, toggle, assertion) is built into most modern simulators</a:t>
            </a:r>
          </a:p>
          <a:p>
            <a:r>
              <a:rPr lang="en-US" dirty="0"/>
              <a:t>Functional coverage is specific to the design and has to be manually created by the verification engineer.  Examples:</a:t>
            </a:r>
          </a:p>
          <a:p>
            <a:pPr lvl="1"/>
            <a:r>
              <a:rPr lang="en-US" dirty="0"/>
              <a:t>Detect when the same address has been requested in back to back cycles</a:t>
            </a:r>
          </a:p>
          <a:p>
            <a:pPr lvl="1"/>
            <a:r>
              <a:rPr lang="en-US" dirty="0"/>
              <a:t>Determine we have had all encodings of a command except for 0x111, which is an illegal encoding</a:t>
            </a:r>
          </a:p>
          <a:p>
            <a:pPr lvl="1"/>
            <a:r>
              <a:rPr lang="en-US" dirty="0"/>
              <a:t>Detect that we have had all combinations of:</a:t>
            </a:r>
          </a:p>
          <a:p>
            <a:pPr lvl="2"/>
            <a:r>
              <a:rPr lang="en-US" dirty="0"/>
              <a:t>[command = </a:t>
            </a:r>
            <a:r>
              <a:rPr lang="en-US" dirty="0" err="1"/>
              <a:t>rd</a:t>
            </a:r>
            <a:r>
              <a:rPr lang="en-US" dirty="0"/>
              <a:t>, </a:t>
            </a:r>
            <a:r>
              <a:rPr lang="en-US" dirty="0" err="1"/>
              <a:t>wr</a:t>
            </a:r>
            <a:r>
              <a:rPr lang="en-US" dirty="0"/>
              <a:t>] x [Each individual byte having a parity error] x [parity error signal flagged]</a:t>
            </a:r>
          </a:p>
          <a:p>
            <a:pPr lvl="1"/>
            <a:endParaRPr lang="en-US" dirty="0"/>
          </a:p>
        </p:txBody>
      </p:sp>
      <p:sp>
        <p:nvSpPr>
          <p:cNvPr id="4" name="Footer Placeholder 3">
            <a:extLst>
              <a:ext uri="{FF2B5EF4-FFF2-40B4-BE49-F238E27FC236}">
                <a16:creationId xmlns:a16="http://schemas.microsoft.com/office/drawing/2014/main" id="{A80B7230-E00B-460D-9A7C-72C432D89267}"/>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Tree>
    <p:extLst>
      <p:ext uri="{BB962C8B-B14F-4D97-AF65-F5344CB8AC3E}">
        <p14:creationId xmlns:p14="http://schemas.microsoft.com/office/powerpoint/2010/main" val="2753413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4230844-7D6F-4D24-BEFA-9685EF901886}"/>
              </a:ext>
            </a:extLst>
          </p:cNvPr>
          <p:cNvSpPr>
            <a:spLocks noGrp="1"/>
          </p:cNvSpPr>
          <p:nvPr>
            <p:ph type="title"/>
          </p:nvPr>
        </p:nvSpPr>
        <p:spPr/>
        <p:txBody>
          <a:bodyPr/>
          <a:lstStyle/>
          <a:p>
            <a:r>
              <a:rPr lang="en-US" dirty="0"/>
              <a:t>Coverage</a:t>
            </a:r>
          </a:p>
        </p:txBody>
      </p:sp>
      <p:sp>
        <p:nvSpPr>
          <p:cNvPr id="36" name="Footer Placeholder 3">
            <a:extLst>
              <a:ext uri="{FF2B5EF4-FFF2-40B4-BE49-F238E27FC236}">
                <a16:creationId xmlns:a16="http://schemas.microsoft.com/office/drawing/2014/main" id="{DF26A217-E703-4B59-A704-DCFC4118516F}"/>
              </a:ext>
            </a:extLst>
          </p:cNvPr>
          <p:cNvSpPr>
            <a:spLocks noGrp="1"/>
          </p:cNvSpPr>
          <p:nvPr/>
        </p:nvSpPr>
        <p:spPr bwMode="auto">
          <a:xfrm>
            <a:off x="4381501" y="61722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a:lstStyle>
          <a:p>
            <a:pPr>
              <a:defRPr/>
            </a:pPr>
            <a:r>
              <a:rPr lang="en-US"/>
              <a:t>Verification</a:t>
            </a:r>
            <a:br>
              <a:rPr lang="en-US"/>
            </a:br>
            <a:r>
              <a:rPr lang="en-US"/>
              <a:t>Joel Grodstein/Scott Taylor</a:t>
            </a:r>
            <a:endParaRPr lang="en-US" dirty="0"/>
          </a:p>
        </p:txBody>
      </p:sp>
      <p:sp>
        <p:nvSpPr>
          <p:cNvPr id="37" name="Flowchart: Document 36">
            <a:extLst>
              <a:ext uri="{FF2B5EF4-FFF2-40B4-BE49-F238E27FC236}">
                <a16:creationId xmlns:a16="http://schemas.microsoft.com/office/drawing/2014/main" id="{0DFE7358-C30E-415D-9B65-910589CC8F43}"/>
              </a:ext>
            </a:extLst>
          </p:cNvPr>
          <p:cNvSpPr/>
          <p:nvPr/>
        </p:nvSpPr>
        <p:spPr>
          <a:xfrm>
            <a:off x="520701" y="1409700"/>
            <a:ext cx="1143000" cy="990600"/>
          </a:xfrm>
          <a:prstGeom prst="flowChartDocument">
            <a:avLst/>
          </a:prstGeom>
          <a:solidFill>
            <a:srgbClr val="00206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sz="2000" dirty="0"/>
              <a:t>File with stimulus</a:t>
            </a:r>
          </a:p>
        </p:txBody>
      </p:sp>
      <p:sp>
        <p:nvSpPr>
          <p:cNvPr id="38" name="Rectangle 37">
            <a:extLst>
              <a:ext uri="{FF2B5EF4-FFF2-40B4-BE49-F238E27FC236}">
                <a16:creationId xmlns:a16="http://schemas.microsoft.com/office/drawing/2014/main" id="{0B23F9E1-0759-445D-86A8-25485931E5AA}"/>
              </a:ext>
            </a:extLst>
          </p:cNvPr>
          <p:cNvSpPr/>
          <p:nvPr/>
        </p:nvSpPr>
        <p:spPr>
          <a:xfrm>
            <a:off x="1936751" y="1419225"/>
            <a:ext cx="1524000" cy="990600"/>
          </a:xfrm>
          <a:prstGeom prst="rect">
            <a:avLst/>
          </a:prstGeom>
          <a:solidFill>
            <a:srgbClr val="00206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t>File Reader</a:t>
            </a:r>
          </a:p>
        </p:txBody>
      </p:sp>
      <p:sp>
        <p:nvSpPr>
          <p:cNvPr id="39" name="Flowchart: Internal Storage 38">
            <a:extLst>
              <a:ext uri="{FF2B5EF4-FFF2-40B4-BE49-F238E27FC236}">
                <a16:creationId xmlns:a16="http://schemas.microsoft.com/office/drawing/2014/main" id="{4FD3BFAA-07CC-4CB6-94EF-07D5B4E2BD57}"/>
              </a:ext>
            </a:extLst>
          </p:cNvPr>
          <p:cNvSpPr/>
          <p:nvPr/>
        </p:nvSpPr>
        <p:spPr>
          <a:xfrm>
            <a:off x="3841751" y="2781300"/>
            <a:ext cx="1651000" cy="990600"/>
          </a:xfrm>
          <a:prstGeom prst="flowChartInternalStorage">
            <a:avLst/>
          </a:prstGeom>
          <a:solidFill>
            <a:srgbClr val="FFFF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solidFill>
                  <a:schemeClr val="accent3">
                    <a:lumMod val="75000"/>
                  </a:schemeClr>
                </a:solidFill>
              </a:rPr>
              <a:t>Stimulus </a:t>
            </a:r>
            <a:r>
              <a:rPr lang="en-US" dirty="0" err="1">
                <a:solidFill>
                  <a:schemeClr val="accent3">
                    <a:lumMod val="75000"/>
                  </a:schemeClr>
                </a:solidFill>
              </a:rPr>
              <a:t>Datastruct</a:t>
            </a:r>
            <a:endParaRPr lang="en-US" dirty="0">
              <a:solidFill>
                <a:schemeClr val="accent3">
                  <a:lumMod val="75000"/>
                </a:schemeClr>
              </a:solidFill>
            </a:endParaRPr>
          </a:p>
        </p:txBody>
      </p:sp>
      <p:sp>
        <p:nvSpPr>
          <p:cNvPr id="40" name="Rectangle 39">
            <a:extLst>
              <a:ext uri="{FF2B5EF4-FFF2-40B4-BE49-F238E27FC236}">
                <a16:creationId xmlns:a16="http://schemas.microsoft.com/office/drawing/2014/main" id="{57E78E92-28DF-490F-BDD2-BA992F2DCDB0}"/>
              </a:ext>
            </a:extLst>
          </p:cNvPr>
          <p:cNvSpPr/>
          <p:nvPr/>
        </p:nvSpPr>
        <p:spPr>
          <a:xfrm>
            <a:off x="3841751" y="1419225"/>
            <a:ext cx="1676400" cy="990600"/>
          </a:xfrm>
          <a:prstGeom prst="rect">
            <a:avLst/>
          </a:prstGeom>
          <a:solidFill>
            <a:srgbClr val="00206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t>Testbench Stimulus coordinator</a:t>
            </a:r>
          </a:p>
        </p:txBody>
      </p:sp>
      <p:sp>
        <p:nvSpPr>
          <p:cNvPr id="41" name="Rectangle 40">
            <a:extLst>
              <a:ext uri="{FF2B5EF4-FFF2-40B4-BE49-F238E27FC236}">
                <a16:creationId xmlns:a16="http://schemas.microsoft.com/office/drawing/2014/main" id="{3EEC3A06-AEAA-4CAD-8745-0E05BC7650A6}"/>
              </a:ext>
            </a:extLst>
          </p:cNvPr>
          <p:cNvSpPr/>
          <p:nvPr/>
        </p:nvSpPr>
        <p:spPr>
          <a:xfrm>
            <a:off x="3848101" y="4038600"/>
            <a:ext cx="1651000" cy="990600"/>
          </a:xfrm>
          <a:prstGeom prst="rect">
            <a:avLst/>
          </a:prstGeom>
          <a:solidFill>
            <a:srgbClr val="FFFF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solidFill>
                  <a:schemeClr val="accent2">
                    <a:lumMod val="40000"/>
                    <a:lumOff val="60000"/>
                  </a:schemeClr>
                </a:solidFill>
              </a:rPr>
              <a:t>Driver</a:t>
            </a:r>
          </a:p>
        </p:txBody>
      </p:sp>
      <p:sp>
        <p:nvSpPr>
          <p:cNvPr id="42" name="Rectangle 41">
            <a:extLst>
              <a:ext uri="{FF2B5EF4-FFF2-40B4-BE49-F238E27FC236}">
                <a16:creationId xmlns:a16="http://schemas.microsoft.com/office/drawing/2014/main" id="{BD7EDA64-BA76-4686-8BFE-90F6D59829A4}"/>
              </a:ext>
            </a:extLst>
          </p:cNvPr>
          <p:cNvSpPr/>
          <p:nvPr/>
        </p:nvSpPr>
        <p:spPr>
          <a:xfrm>
            <a:off x="5918203" y="4038600"/>
            <a:ext cx="1524000" cy="990600"/>
          </a:xfrm>
          <a:prstGeom prst="rect">
            <a:avLst/>
          </a:prstGeom>
          <a:solidFill>
            <a:schemeClr val="accent1">
              <a:lumMod val="75000"/>
            </a:schemeClr>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t>DUT RTL</a:t>
            </a:r>
          </a:p>
        </p:txBody>
      </p:sp>
      <p:sp>
        <p:nvSpPr>
          <p:cNvPr id="43" name="Rectangle 42">
            <a:extLst>
              <a:ext uri="{FF2B5EF4-FFF2-40B4-BE49-F238E27FC236}">
                <a16:creationId xmlns:a16="http://schemas.microsoft.com/office/drawing/2014/main" id="{DCA8CDDA-B9AB-41E4-B55C-08E931A8C7CF}"/>
              </a:ext>
            </a:extLst>
          </p:cNvPr>
          <p:cNvSpPr/>
          <p:nvPr/>
        </p:nvSpPr>
        <p:spPr>
          <a:xfrm>
            <a:off x="7893051" y="4057650"/>
            <a:ext cx="1651000" cy="990600"/>
          </a:xfrm>
          <a:prstGeom prst="rect">
            <a:avLst/>
          </a:prstGeom>
          <a:solidFill>
            <a:srgbClr val="7030A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t>Monitor</a:t>
            </a:r>
          </a:p>
        </p:txBody>
      </p:sp>
      <p:sp>
        <p:nvSpPr>
          <p:cNvPr id="44" name="Flowchart: Internal Storage 43">
            <a:extLst>
              <a:ext uri="{FF2B5EF4-FFF2-40B4-BE49-F238E27FC236}">
                <a16:creationId xmlns:a16="http://schemas.microsoft.com/office/drawing/2014/main" id="{C3B3F898-B7F4-4DFF-B2C0-712664812C04}"/>
              </a:ext>
            </a:extLst>
          </p:cNvPr>
          <p:cNvSpPr/>
          <p:nvPr/>
        </p:nvSpPr>
        <p:spPr>
          <a:xfrm>
            <a:off x="7899401" y="5334000"/>
            <a:ext cx="1651000" cy="990600"/>
          </a:xfrm>
          <a:prstGeom prst="flowChartInternalStorage">
            <a:avLst/>
          </a:prstGeom>
          <a:solidFill>
            <a:srgbClr val="7030A0"/>
          </a:solidFill>
          <a:ln>
            <a:solidFill>
              <a:schemeClr val="bg1">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t>Response </a:t>
            </a:r>
            <a:r>
              <a:rPr lang="en-US" dirty="0" err="1"/>
              <a:t>Datastruct</a:t>
            </a:r>
            <a:endParaRPr lang="en-US" dirty="0"/>
          </a:p>
        </p:txBody>
      </p:sp>
      <p:sp>
        <p:nvSpPr>
          <p:cNvPr id="45" name="Rectangle 44">
            <a:extLst>
              <a:ext uri="{FF2B5EF4-FFF2-40B4-BE49-F238E27FC236}">
                <a16:creationId xmlns:a16="http://schemas.microsoft.com/office/drawing/2014/main" id="{F2655862-27C3-423C-9408-1BA02E55AF8F}"/>
              </a:ext>
            </a:extLst>
          </p:cNvPr>
          <p:cNvSpPr/>
          <p:nvPr/>
        </p:nvSpPr>
        <p:spPr>
          <a:xfrm>
            <a:off x="9994899" y="5181600"/>
            <a:ext cx="1765302" cy="1143000"/>
          </a:xfrm>
          <a:prstGeom prst="rect">
            <a:avLst/>
          </a:prstGeom>
          <a:solidFill>
            <a:srgbClr val="00206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t>(Functional)Coverage Monitor</a:t>
            </a:r>
          </a:p>
        </p:txBody>
      </p:sp>
      <p:sp>
        <p:nvSpPr>
          <p:cNvPr id="46" name="Oval 45">
            <a:extLst>
              <a:ext uri="{FF2B5EF4-FFF2-40B4-BE49-F238E27FC236}">
                <a16:creationId xmlns:a16="http://schemas.microsoft.com/office/drawing/2014/main" id="{7AFEF885-6F4B-4E94-8329-A9E2795286EA}"/>
              </a:ext>
            </a:extLst>
          </p:cNvPr>
          <p:cNvSpPr/>
          <p:nvPr/>
        </p:nvSpPr>
        <p:spPr>
          <a:xfrm>
            <a:off x="5664201" y="2838450"/>
            <a:ext cx="2057400" cy="990600"/>
          </a:xfrm>
          <a:prstGeom prst="ellipse">
            <a:avLst/>
          </a:prstGeom>
          <a:solidFill>
            <a:schemeClr val="tx2">
              <a:lumMod val="75000"/>
              <a:lumOff val="25000"/>
              <a:alpha val="15000"/>
            </a:scheme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t>Reference Model</a:t>
            </a:r>
          </a:p>
        </p:txBody>
      </p:sp>
      <p:sp>
        <p:nvSpPr>
          <p:cNvPr id="48" name="Arrow: Right 47">
            <a:extLst>
              <a:ext uri="{FF2B5EF4-FFF2-40B4-BE49-F238E27FC236}">
                <a16:creationId xmlns:a16="http://schemas.microsoft.com/office/drawing/2014/main" id="{81B09DB6-DF0B-4A02-90CE-3CFCC63E61CB}"/>
              </a:ext>
            </a:extLst>
          </p:cNvPr>
          <p:cNvSpPr/>
          <p:nvPr/>
        </p:nvSpPr>
        <p:spPr>
          <a:xfrm>
            <a:off x="1663701" y="1678632"/>
            <a:ext cx="273050" cy="302568"/>
          </a:xfrm>
          <a:prstGeom prst="rightArrow">
            <a:avLst/>
          </a:prstGeom>
          <a:solidFill>
            <a:srgbClr val="FF00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49" name="Arrow: Right 48">
            <a:extLst>
              <a:ext uri="{FF2B5EF4-FFF2-40B4-BE49-F238E27FC236}">
                <a16:creationId xmlns:a16="http://schemas.microsoft.com/office/drawing/2014/main" id="{021E4FB0-8576-4FB6-B166-3378E35F1593}"/>
              </a:ext>
            </a:extLst>
          </p:cNvPr>
          <p:cNvSpPr/>
          <p:nvPr/>
        </p:nvSpPr>
        <p:spPr>
          <a:xfrm>
            <a:off x="3492501" y="1752600"/>
            <a:ext cx="349250" cy="228600"/>
          </a:xfrm>
          <a:prstGeom prst="rightArrow">
            <a:avLst/>
          </a:prstGeom>
          <a:solidFill>
            <a:srgbClr val="FF00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50" name="Arrow: Down 49">
            <a:extLst>
              <a:ext uri="{FF2B5EF4-FFF2-40B4-BE49-F238E27FC236}">
                <a16:creationId xmlns:a16="http://schemas.microsoft.com/office/drawing/2014/main" id="{DFCF48FF-A40C-4C72-805F-401E20B04311}"/>
              </a:ext>
            </a:extLst>
          </p:cNvPr>
          <p:cNvSpPr/>
          <p:nvPr/>
        </p:nvSpPr>
        <p:spPr>
          <a:xfrm>
            <a:off x="4419601" y="2409825"/>
            <a:ext cx="368300" cy="371475"/>
          </a:xfrm>
          <a:prstGeom prst="downArrow">
            <a:avLst/>
          </a:prstGeom>
          <a:solidFill>
            <a:srgbClr val="FF00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51" name="Arrow: Down 50">
            <a:extLst>
              <a:ext uri="{FF2B5EF4-FFF2-40B4-BE49-F238E27FC236}">
                <a16:creationId xmlns:a16="http://schemas.microsoft.com/office/drawing/2014/main" id="{437FE50A-2FA9-4E2E-8157-CB55E8FB38F5}"/>
              </a:ext>
            </a:extLst>
          </p:cNvPr>
          <p:cNvSpPr/>
          <p:nvPr/>
        </p:nvSpPr>
        <p:spPr>
          <a:xfrm>
            <a:off x="4483101" y="3771900"/>
            <a:ext cx="457200" cy="266700"/>
          </a:xfrm>
          <a:prstGeom prst="downArrow">
            <a:avLst/>
          </a:prstGeom>
          <a:solidFill>
            <a:srgbClr val="FF00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52" name="Arrow: Right 51">
            <a:extLst>
              <a:ext uri="{FF2B5EF4-FFF2-40B4-BE49-F238E27FC236}">
                <a16:creationId xmlns:a16="http://schemas.microsoft.com/office/drawing/2014/main" id="{00B9CE5D-A345-44E7-A02C-EC994F9921F5}"/>
              </a:ext>
            </a:extLst>
          </p:cNvPr>
          <p:cNvSpPr/>
          <p:nvPr/>
        </p:nvSpPr>
        <p:spPr>
          <a:xfrm>
            <a:off x="5499101" y="3152775"/>
            <a:ext cx="165100" cy="381001"/>
          </a:xfrm>
          <a:prstGeom prst="rightArrow">
            <a:avLst/>
          </a:prstGeom>
          <a:solidFill>
            <a:srgbClr val="FF00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53" name="Arrow: Right 52">
            <a:extLst>
              <a:ext uri="{FF2B5EF4-FFF2-40B4-BE49-F238E27FC236}">
                <a16:creationId xmlns:a16="http://schemas.microsoft.com/office/drawing/2014/main" id="{DFD9AC28-18B0-45BD-8A79-34481D9233FF}"/>
              </a:ext>
            </a:extLst>
          </p:cNvPr>
          <p:cNvSpPr/>
          <p:nvPr/>
        </p:nvSpPr>
        <p:spPr>
          <a:xfrm>
            <a:off x="5499101" y="4371975"/>
            <a:ext cx="419102" cy="295274"/>
          </a:xfrm>
          <a:prstGeom prst="rightArrow">
            <a:avLst/>
          </a:prstGeom>
          <a:solidFill>
            <a:srgbClr val="FF00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54" name="Arrow: Right 53">
            <a:extLst>
              <a:ext uri="{FF2B5EF4-FFF2-40B4-BE49-F238E27FC236}">
                <a16:creationId xmlns:a16="http://schemas.microsoft.com/office/drawing/2014/main" id="{F3CB0D15-291A-49C7-B104-338D0A2BF5BE}"/>
              </a:ext>
            </a:extLst>
          </p:cNvPr>
          <p:cNvSpPr/>
          <p:nvPr/>
        </p:nvSpPr>
        <p:spPr>
          <a:xfrm>
            <a:off x="7442203" y="4371975"/>
            <a:ext cx="450848" cy="295274"/>
          </a:xfrm>
          <a:prstGeom prst="rightArrow">
            <a:avLst/>
          </a:prstGeom>
          <a:solidFill>
            <a:srgbClr val="FF00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56" name="Arrow: Down 55">
            <a:extLst>
              <a:ext uri="{FF2B5EF4-FFF2-40B4-BE49-F238E27FC236}">
                <a16:creationId xmlns:a16="http://schemas.microsoft.com/office/drawing/2014/main" id="{CC923355-8D4C-419B-9306-8E01067B8965}"/>
              </a:ext>
            </a:extLst>
          </p:cNvPr>
          <p:cNvSpPr/>
          <p:nvPr/>
        </p:nvSpPr>
        <p:spPr>
          <a:xfrm>
            <a:off x="8489951" y="5048250"/>
            <a:ext cx="457200" cy="266700"/>
          </a:xfrm>
          <a:prstGeom prst="downArrow">
            <a:avLst/>
          </a:prstGeom>
          <a:solidFill>
            <a:srgbClr val="FF00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57" name="Arrow: Right 56">
            <a:extLst>
              <a:ext uri="{FF2B5EF4-FFF2-40B4-BE49-F238E27FC236}">
                <a16:creationId xmlns:a16="http://schemas.microsoft.com/office/drawing/2014/main" id="{1D7FB0A2-133F-4F20-93DA-FA1A67F0AF5D}"/>
              </a:ext>
            </a:extLst>
          </p:cNvPr>
          <p:cNvSpPr/>
          <p:nvPr/>
        </p:nvSpPr>
        <p:spPr>
          <a:xfrm>
            <a:off x="9544051" y="5681663"/>
            <a:ext cx="450848" cy="295274"/>
          </a:xfrm>
          <a:prstGeom prst="rightArrow">
            <a:avLst/>
          </a:prstGeom>
          <a:solidFill>
            <a:srgbClr val="FF00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58" name="Flowchart: Internal Storage 57">
            <a:extLst>
              <a:ext uri="{FF2B5EF4-FFF2-40B4-BE49-F238E27FC236}">
                <a16:creationId xmlns:a16="http://schemas.microsoft.com/office/drawing/2014/main" id="{7AD97FDE-DBE1-483C-95E4-02673357B2B7}"/>
              </a:ext>
            </a:extLst>
          </p:cNvPr>
          <p:cNvSpPr/>
          <p:nvPr/>
        </p:nvSpPr>
        <p:spPr>
          <a:xfrm>
            <a:off x="7912101" y="2832100"/>
            <a:ext cx="1651000" cy="990600"/>
          </a:xfrm>
          <a:prstGeom prst="flowChartInternalStorage">
            <a:avLst/>
          </a:prstGeom>
          <a:solidFill>
            <a:srgbClr val="7030A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t>Response </a:t>
            </a:r>
            <a:r>
              <a:rPr lang="en-US" dirty="0" err="1"/>
              <a:t>Datastruct</a:t>
            </a:r>
            <a:endParaRPr lang="en-US" dirty="0"/>
          </a:p>
        </p:txBody>
      </p:sp>
      <p:sp>
        <p:nvSpPr>
          <p:cNvPr id="60" name="Arrow: Right 59">
            <a:extLst>
              <a:ext uri="{FF2B5EF4-FFF2-40B4-BE49-F238E27FC236}">
                <a16:creationId xmlns:a16="http://schemas.microsoft.com/office/drawing/2014/main" id="{28DD8700-9FD2-4F7D-9A1A-21ABA56FA66B}"/>
              </a:ext>
            </a:extLst>
          </p:cNvPr>
          <p:cNvSpPr/>
          <p:nvPr/>
        </p:nvSpPr>
        <p:spPr>
          <a:xfrm>
            <a:off x="7734301" y="3143249"/>
            <a:ext cx="165100" cy="381001"/>
          </a:xfrm>
          <a:prstGeom prst="rightArrow">
            <a:avLst/>
          </a:prstGeom>
          <a:solidFill>
            <a:srgbClr val="FF00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7039554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2E577-1F1D-40AC-ADBB-EB17E596A842}"/>
              </a:ext>
            </a:extLst>
          </p:cNvPr>
          <p:cNvSpPr>
            <a:spLocks noGrp="1"/>
          </p:cNvSpPr>
          <p:nvPr>
            <p:ph type="title"/>
          </p:nvPr>
        </p:nvSpPr>
        <p:spPr/>
        <p:txBody>
          <a:bodyPr/>
          <a:lstStyle/>
          <a:p>
            <a:r>
              <a:rPr lang="en-US" dirty="0"/>
              <a:t>Discussion Topics</a:t>
            </a:r>
          </a:p>
        </p:txBody>
      </p:sp>
      <p:sp>
        <p:nvSpPr>
          <p:cNvPr id="3" name="Content Placeholder 2">
            <a:extLst>
              <a:ext uri="{FF2B5EF4-FFF2-40B4-BE49-F238E27FC236}">
                <a16:creationId xmlns:a16="http://schemas.microsoft.com/office/drawing/2014/main" id="{B91939D7-061A-4882-8FC8-B5EEE1DC50B5}"/>
              </a:ext>
            </a:extLst>
          </p:cNvPr>
          <p:cNvSpPr>
            <a:spLocks noGrp="1"/>
          </p:cNvSpPr>
          <p:nvPr>
            <p:ph idx="1"/>
          </p:nvPr>
        </p:nvSpPr>
        <p:spPr/>
        <p:txBody>
          <a:bodyPr/>
          <a:lstStyle/>
          <a:p>
            <a:r>
              <a:rPr lang="en-US" dirty="0"/>
              <a:t>Why is coverage an important part of the verification effort?  What does it buy you?</a:t>
            </a:r>
          </a:p>
          <a:p>
            <a:endParaRPr lang="en-US" dirty="0"/>
          </a:p>
          <a:p>
            <a:r>
              <a:rPr lang="en-US" dirty="0"/>
              <a:t>What might it mean if your functional coverage is 100% and your code coverage is 60%</a:t>
            </a:r>
          </a:p>
        </p:txBody>
      </p:sp>
      <p:sp>
        <p:nvSpPr>
          <p:cNvPr id="4" name="Footer Placeholder 3">
            <a:extLst>
              <a:ext uri="{FF2B5EF4-FFF2-40B4-BE49-F238E27FC236}">
                <a16:creationId xmlns:a16="http://schemas.microsoft.com/office/drawing/2014/main" id="{469A2337-93E1-4EA7-B959-2A96A08FA2E0}"/>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Tree>
    <p:extLst>
      <p:ext uri="{BB962C8B-B14F-4D97-AF65-F5344CB8AC3E}">
        <p14:creationId xmlns:p14="http://schemas.microsoft.com/office/powerpoint/2010/main" val="24432597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12575-B454-4E61-B2DC-1F61EA6933B2}"/>
              </a:ext>
            </a:extLst>
          </p:cNvPr>
          <p:cNvSpPr>
            <a:spLocks noGrp="1"/>
          </p:cNvSpPr>
          <p:nvPr>
            <p:ph type="title"/>
          </p:nvPr>
        </p:nvSpPr>
        <p:spPr/>
        <p:txBody>
          <a:bodyPr/>
          <a:lstStyle/>
          <a:p>
            <a:r>
              <a:rPr lang="en-US" dirty="0"/>
              <a:t>Errors and the ending the test</a:t>
            </a:r>
          </a:p>
        </p:txBody>
      </p:sp>
      <p:sp>
        <p:nvSpPr>
          <p:cNvPr id="3" name="Content Placeholder 2">
            <a:extLst>
              <a:ext uri="{FF2B5EF4-FFF2-40B4-BE49-F238E27FC236}">
                <a16:creationId xmlns:a16="http://schemas.microsoft.com/office/drawing/2014/main" id="{97239959-0BB7-4C02-92B4-A42FE9D54061}"/>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32FF70D6-0EF4-4561-B1F3-A1E11E1DC6F9}"/>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Tree>
    <p:extLst>
      <p:ext uri="{BB962C8B-B14F-4D97-AF65-F5344CB8AC3E}">
        <p14:creationId xmlns:p14="http://schemas.microsoft.com/office/powerpoint/2010/main" val="3807975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732D5-E3BF-40C1-B0EC-B73AB116F7B7}"/>
              </a:ext>
            </a:extLst>
          </p:cNvPr>
          <p:cNvSpPr>
            <a:spLocks noGrp="1"/>
          </p:cNvSpPr>
          <p:nvPr>
            <p:ph type="title"/>
          </p:nvPr>
        </p:nvSpPr>
        <p:spPr/>
        <p:txBody>
          <a:bodyPr/>
          <a:lstStyle/>
          <a:p>
            <a:r>
              <a:rPr lang="en-US" dirty="0"/>
              <a:t>Some FIFO code</a:t>
            </a:r>
          </a:p>
        </p:txBody>
      </p:sp>
      <p:sp>
        <p:nvSpPr>
          <p:cNvPr id="3" name="Content Placeholder 2">
            <a:extLst>
              <a:ext uri="{FF2B5EF4-FFF2-40B4-BE49-F238E27FC236}">
                <a16:creationId xmlns:a16="http://schemas.microsoft.com/office/drawing/2014/main" id="{FF27425A-3DE2-4FB7-974E-B3E9C7A90B96}"/>
              </a:ext>
            </a:extLst>
          </p:cNvPr>
          <p:cNvSpPr>
            <a:spLocks noGrp="1"/>
          </p:cNvSpPr>
          <p:nvPr>
            <p:ph idx="1"/>
          </p:nvPr>
        </p:nvSpPr>
        <p:spPr>
          <a:xfrm>
            <a:off x="685800" y="3744962"/>
            <a:ext cx="9372600" cy="1893838"/>
          </a:xfrm>
        </p:spPr>
        <p:txBody>
          <a:bodyPr/>
          <a:lstStyle/>
          <a:p>
            <a:r>
              <a:rPr lang="en-US" dirty="0"/>
              <a:t>What if the FIFO is full and you try to both read and write?</a:t>
            </a:r>
          </a:p>
          <a:p>
            <a:pPr lvl="1">
              <a:spcBef>
                <a:spcPts val="0"/>
              </a:spcBef>
            </a:pPr>
            <a:r>
              <a:rPr lang="en-US" dirty="0"/>
              <a:t>the write is ignored</a:t>
            </a:r>
          </a:p>
          <a:p>
            <a:r>
              <a:rPr lang="en-US" dirty="0"/>
              <a:t>Is that good, bad or indifferent?</a:t>
            </a:r>
          </a:p>
        </p:txBody>
      </p:sp>
      <p:sp>
        <p:nvSpPr>
          <p:cNvPr id="4" name="Footer Placeholder 3">
            <a:extLst>
              <a:ext uri="{FF2B5EF4-FFF2-40B4-BE49-F238E27FC236}">
                <a16:creationId xmlns:a16="http://schemas.microsoft.com/office/drawing/2014/main" id="{21FBF180-E51E-4CC1-95E8-17A69E6175E4}"/>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
        <p:nvSpPr>
          <p:cNvPr id="5" name="TextBox 4">
            <a:extLst>
              <a:ext uri="{FF2B5EF4-FFF2-40B4-BE49-F238E27FC236}">
                <a16:creationId xmlns:a16="http://schemas.microsoft.com/office/drawing/2014/main" id="{8671F0FC-2137-4FE7-8449-F3964B6FBF0F}"/>
              </a:ext>
            </a:extLst>
          </p:cNvPr>
          <p:cNvSpPr txBox="1"/>
          <p:nvPr/>
        </p:nvSpPr>
        <p:spPr>
          <a:xfrm>
            <a:off x="2438400" y="1219200"/>
            <a:ext cx="5588000" cy="2015936"/>
          </a:xfrm>
          <a:prstGeom prst="rect">
            <a:avLst/>
          </a:prstGeom>
          <a:noFill/>
          <a:ln>
            <a:solidFill>
              <a:schemeClr val="accent2"/>
            </a:solidFill>
          </a:ln>
        </p:spPr>
        <p:txBody>
          <a:bodyPr wrap="square" rtlCol="0">
            <a:spAutoFit/>
          </a:bodyPr>
          <a:lstStyle/>
          <a:p>
            <a:pPr>
              <a:lnSpc>
                <a:spcPts val="2500"/>
              </a:lnSpc>
            </a:pPr>
            <a:r>
              <a:rPr lang="en-US" dirty="0"/>
              <a:t>if(</a:t>
            </a:r>
            <a:r>
              <a:rPr lang="en-US" dirty="0" err="1"/>
              <a:t>wr_en</a:t>
            </a:r>
            <a:r>
              <a:rPr lang="en-US" dirty="0"/>
              <a:t> &amp;&amp; full == 1'b0) begin</a:t>
            </a:r>
          </a:p>
          <a:p>
            <a:pPr lvl="1">
              <a:lnSpc>
                <a:spcPts val="2500"/>
              </a:lnSpc>
            </a:pPr>
            <a:r>
              <a:rPr lang="en-US" dirty="0" err="1"/>
              <a:t>fifo_mem</a:t>
            </a:r>
            <a:r>
              <a:rPr lang="en-US" dirty="0"/>
              <a:t>[</a:t>
            </a:r>
            <a:r>
              <a:rPr lang="en-US" dirty="0" err="1"/>
              <a:t>wr_ptr</a:t>
            </a:r>
            <a:r>
              <a:rPr lang="en-US" dirty="0"/>
              <a:t>[1:0]] &lt;= </a:t>
            </a:r>
            <a:r>
              <a:rPr lang="en-US" dirty="0" err="1"/>
              <a:t>wr_data</a:t>
            </a:r>
            <a:r>
              <a:rPr lang="en-US" dirty="0"/>
              <a:t>;</a:t>
            </a:r>
          </a:p>
          <a:p>
            <a:pPr lvl="1">
              <a:lnSpc>
                <a:spcPts val="2500"/>
              </a:lnSpc>
            </a:pPr>
            <a:r>
              <a:rPr lang="en-US" dirty="0" err="1"/>
              <a:t>wr_ptr</a:t>
            </a:r>
            <a:r>
              <a:rPr lang="en-US" dirty="0"/>
              <a:t> &lt;= wr_ptr+1;</a:t>
            </a:r>
          </a:p>
          <a:p>
            <a:pPr>
              <a:lnSpc>
                <a:spcPts val="2500"/>
              </a:lnSpc>
            </a:pPr>
            <a:r>
              <a:rPr lang="en-US" dirty="0"/>
              <a:t>end</a:t>
            </a:r>
          </a:p>
          <a:p>
            <a:pPr>
              <a:lnSpc>
                <a:spcPts val="2500"/>
              </a:lnSpc>
            </a:pPr>
            <a:r>
              <a:rPr lang="en-US" dirty="0"/>
              <a:t>if(</a:t>
            </a:r>
            <a:r>
              <a:rPr lang="en-US" dirty="0" err="1"/>
              <a:t>rd_en</a:t>
            </a:r>
            <a:r>
              <a:rPr lang="en-US" dirty="0"/>
              <a:t> &amp;&amp; empty == 1'b0)</a:t>
            </a:r>
          </a:p>
          <a:p>
            <a:pPr lvl="1">
              <a:lnSpc>
                <a:spcPts val="2500"/>
              </a:lnSpc>
            </a:pPr>
            <a:r>
              <a:rPr lang="en-US" dirty="0" err="1"/>
              <a:t>rd_ptr</a:t>
            </a:r>
            <a:r>
              <a:rPr lang="en-US"/>
              <a:t> &lt;= rd_ptr+1;</a:t>
            </a:r>
            <a:endParaRPr lang="en-US" dirty="0"/>
          </a:p>
        </p:txBody>
      </p:sp>
    </p:spTree>
    <p:extLst>
      <p:ext uri="{BB962C8B-B14F-4D97-AF65-F5344CB8AC3E}">
        <p14:creationId xmlns:p14="http://schemas.microsoft.com/office/powerpoint/2010/main" val="247499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732D5-E3BF-40C1-B0EC-B73AB116F7B7}"/>
              </a:ext>
            </a:extLst>
          </p:cNvPr>
          <p:cNvSpPr>
            <a:spLocks noGrp="1"/>
          </p:cNvSpPr>
          <p:nvPr>
            <p:ph type="title"/>
          </p:nvPr>
        </p:nvSpPr>
        <p:spPr/>
        <p:txBody>
          <a:bodyPr/>
          <a:lstStyle/>
          <a:p>
            <a:r>
              <a:rPr lang="en-US" dirty="0"/>
              <a:t>Some FIFO code</a:t>
            </a:r>
          </a:p>
        </p:txBody>
      </p:sp>
      <p:sp>
        <p:nvSpPr>
          <p:cNvPr id="3" name="Content Placeholder 2">
            <a:extLst>
              <a:ext uri="{FF2B5EF4-FFF2-40B4-BE49-F238E27FC236}">
                <a16:creationId xmlns:a16="http://schemas.microsoft.com/office/drawing/2014/main" id="{FF27425A-3DE2-4FB7-974E-B3E9C7A90B96}"/>
              </a:ext>
            </a:extLst>
          </p:cNvPr>
          <p:cNvSpPr>
            <a:spLocks noGrp="1"/>
          </p:cNvSpPr>
          <p:nvPr>
            <p:ph idx="1"/>
          </p:nvPr>
        </p:nvSpPr>
        <p:spPr>
          <a:xfrm>
            <a:off x="685800" y="3429000"/>
            <a:ext cx="6858000" cy="2971800"/>
          </a:xfrm>
        </p:spPr>
        <p:txBody>
          <a:bodyPr/>
          <a:lstStyle/>
          <a:p>
            <a:r>
              <a:rPr lang="en-US" sz="2400" dirty="0"/>
              <a:t>What if the FIFO is empty and you try to read?</a:t>
            </a:r>
          </a:p>
          <a:p>
            <a:pPr lvl="1">
              <a:spcBef>
                <a:spcPts val="0"/>
              </a:spcBef>
            </a:pPr>
            <a:r>
              <a:rPr lang="en-US" sz="2000" dirty="0"/>
              <a:t>the read is ignored</a:t>
            </a:r>
          </a:p>
          <a:p>
            <a:r>
              <a:rPr lang="en-US" sz="2400" dirty="0"/>
              <a:t>Is that good, bad or indifferent?</a:t>
            </a:r>
          </a:p>
          <a:p>
            <a:r>
              <a:rPr lang="en-US" sz="2400" dirty="0"/>
              <a:t>Let’s rephrase that as</a:t>
            </a:r>
          </a:p>
          <a:p>
            <a:pPr lvl="1">
              <a:spcBef>
                <a:spcPts val="0"/>
              </a:spcBef>
            </a:pPr>
            <a:r>
              <a:rPr lang="en-US" sz="2000" dirty="0"/>
              <a:t>the read is </a:t>
            </a:r>
            <a:r>
              <a:rPr lang="en-US" sz="2000" i="1" dirty="0"/>
              <a:t>silently</a:t>
            </a:r>
            <a:r>
              <a:rPr lang="en-US" sz="2000" dirty="0"/>
              <a:t> ignored</a:t>
            </a:r>
          </a:p>
          <a:p>
            <a:pPr lvl="1">
              <a:spcBef>
                <a:spcPts val="0"/>
              </a:spcBef>
            </a:pPr>
            <a:r>
              <a:rPr lang="en-US" sz="2000" dirty="0"/>
              <a:t>the test will probably fail “some time later”</a:t>
            </a:r>
          </a:p>
          <a:p>
            <a:r>
              <a:rPr lang="en-US" sz="2400" dirty="0"/>
              <a:t>Is that good, bad or indifferent?</a:t>
            </a:r>
          </a:p>
        </p:txBody>
      </p:sp>
      <p:sp>
        <p:nvSpPr>
          <p:cNvPr id="4" name="Footer Placeholder 3">
            <a:extLst>
              <a:ext uri="{FF2B5EF4-FFF2-40B4-BE49-F238E27FC236}">
                <a16:creationId xmlns:a16="http://schemas.microsoft.com/office/drawing/2014/main" id="{21FBF180-E51E-4CC1-95E8-17A69E6175E4}"/>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
        <p:nvSpPr>
          <p:cNvPr id="6" name="TextBox 5">
            <a:extLst>
              <a:ext uri="{FF2B5EF4-FFF2-40B4-BE49-F238E27FC236}">
                <a16:creationId xmlns:a16="http://schemas.microsoft.com/office/drawing/2014/main" id="{B4D0D7E2-F4E9-4629-9D5A-39662AA12A45}"/>
              </a:ext>
            </a:extLst>
          </p:cNvPr>
          <p:cNvSpPr txBox="1"/>
          <p:nvPr/>
        </p:nvSpPr>
        <p:spPr>
          <a:xfrm>
            <a:off x="2438400" y="1219200"/>
            <a:ext cx="5588000" cy="2015936"/>
          </a:xfrm>
          <a:prstGeom prst="rect">
            <a:avLst/>
          </a:prstGeom>
          <a:noFill/>
          <a:ln>
            <a:solidFill>
              <a:schemeClr val="accent2"/>
            </a:solidFill>
          </a:ln>
        </p:spPr>
        <p:txBody>
          <a:bodyPr wrap="square" rtlCol="0">
            <a:spAutoFit/>
          </a:bodyPr>
          <a:lstStyle/>
          <a:p>
            <a:pPr>
              <a:lnSpc>
                <a:spcPts val="2500"/>
              </a:lnSpc>
            </a:pPr>
            <a:r>
              <a:rPr lang="en-US" dirty="0"/>
              <a:t>if(</a:t>
            </a:r>
            <a:r>
              <a:rPr lang="en-US" dirty="0" err="1"/>
              <a:t>wr_en</a:t>
            </a:r>
            <a:r>
              <a:rPr lang="en-US" dirty="0"/>
              <a:t> &amp;&amp; full == 1'b0) begin</a:t>
            </a:r>
          </a:p>
          <a:p>
            <a:pPr lvl="1">
              <a:lnSpc>
                <a:spcPts val="2500"/>
              </a:lnSpc>
            </a:pPr>
            <a:r>
              <a:rPr lang="en-US" dirty="0" err="1"/>
              <a:t>fifo_mem</a:t>
            </a:r>
            <a:r>
              <a:rPr lang="en-US" dirty="0"/>
              <a:t>[</a:t>
            </a:r>
            <a:r>
              <a:rPr lang="en-US" dirty="0" err="1"/>
              <a:t>wr_ptr</a:t>
            </a:r>
            <a:r>
              <a:rPr lang="en-US" dirty="0"/>
              <a:t>[1:0]] &lt;= </a:t>
            </a:r>
            <a:r>
              <a:rPr lang="en-US" dirty="0" err="1"/>
              <a:t>wr_data</a:t>
            </a:r>
            <a:r>
              <a:rPr lang="en-US" dirty="0"/>
              <a:t>;</a:t>
            </a:r>
          </a:p>
          <a:p>
            <a:pPr lvl="1">
              <a:lnSpc>
                <a:spcPts val="2500"/>
              </a:lnSpc>
            </a:pPr>
            <a:r>
              <a:rPr lang="en-US" dirty="0" err="1"/>
              <a:t>wr_ptr</a:t>
            </a:r>
            <a:r>
              <a:rPr lang="en-US" dirty="0"/>
              <a:t>++;</a:t>
            </a:r>
          </a:p>
          <a:p>
            <a:pPr>
              <a:lnSpc>
                <a:spcPts val="2500"/>
              </a:lnSpc>
            </a:pPr>
            <a:r>
              <a:rPr lang="en-US" dirty="0"/>
              <a:t>end</a:t>
            </a:r>
          </a:p>
          <a:p>
            <a:pPr>
              <a:lnSpc>
                <a:spcPts val="2500"/>
              </a:lnSpc>
            </a:pPr>
            <a:r>
              <a:rPr lang="en-US" dirty="0"/>
              <a:t>if(</a:t>
            </a:r>
            <a:r>
              <a:rPr lang="en-US" dirty="0" err="1"/>
              <a:t>rd_en</a:t>
            </a:r>
            <a:r>
              <a:rPr lang="en-US" dirty="0"/>
              <a:t> &amp;&amp; empty == 1'b0)</a:t>
            </a:r>
          </a:p>
          <a:p>
            <a:pPr lvl="1">
              <a:lnSpc>
                <a:spcPts val="2500"/>
              </a:lnSpc>
            </a:pPr>
            <a:r>
              <a:rPr lang="en-US" dirty="0" err="1"/>
              <a:t>rd_ptr</a:t>
            </a:r>
            <a:r>
              <a:rPr lang="en-US" dirty="0"/>
              <a:t>++;</a:t>
            </a:r>
          </a:p>
        </p:txBody>
      </p:sp>
    </p:spTree>
    <p:extLst>
      <p:ext uri="{BB962C8B-B14F-4D97-AF65-F5344CB8AC3E}">
        <p14:creationId xmlns:p14="http://schemas.microsoft.com/office/powerpoint/2010/main" val="59027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16F11-05D4-423A-8084-53300429F590}"/>
              </a:ext>
            </a:extLst>
          </p:cNvPr>
          <p:cNvSpPr>
            <a:spLocks noGrp="1"/>
          </p:cNvSpPr>
          <p:nvPr>
            <p:ph type="title"/>
          </p:nvPr>
        </p:nvSpPr>
        <p:spPr/>
        <p:txBody>
          <a:bodyPr/>
          <a:lstStyle/>
          <a:p>
            <a:r>
              <a:rPr lang="en-US" dirty="0"/>
              <a:t>Checkers and phases of execution</a:t>
            </a:r>
          </a:p>
        </p:txBody>
      </p:sp>
      <p:sp>
        <p:nvSpPr>
          <p:cNvPr id="3" name="Content Placeholder 2">
            <a:extLst>
              <a:ext uri="{FF2B5EF4-FFF2-40B4-BE49-F238E27FC236}">
                <a16:creationId xmlns:a16="http://schemas.microsoft.com/office/drawing/2014/main" id="{4734A593-319B-4792-A667-E6586CB58048}"/>
              </a:ext>
            </a:extLst>
          </p:cNvPr>
          <p:cNvSpPr>
            <a:spLocks noGrp="1"/>
          </p:cNvSpPr>
          <p:nvPr>
            <p:ph idx="1"/>
          </p:nvPr>
        </p:nvSpPr>
        <p:spPr/>
        <p:txBody>
          <a:bodyPr/>
          <a:lstStyle/>
          <a:p>
            <a:r>
              <a:rPr lang="en-US" dirty="0"/>
              <a:t>Run-time Checks</a:t>
            </a:r>
          </a:p>
          <a:p>
            <a:pPr lvl="1"/>
            <a:r>
              <a:rPr lang="en-US" dirty="0"/>
              <a:t>Some checks can detect a problem at any point of the simulation</a:t>
            </a:r>
          </a:p>
          <a:p>
            <a:pPr lvl="1"/>
            <a:r>
              <a:rPr lang="en-US" dirty="0"/>
              <a:t>You want to detect errors as SOON AS POSSIBLE to save </a:t>
            </a:r>
            <a:r>
              <a:rPr lang="en-US" dirty="0" err="1"/>
              <a:t>simtime</a:t>
            </a:r>
            <a:r>
              <a:rPr lang="en-US" dirty="0"/>
              <a:t> and reduce debug effort</a:t>
            </a:r>
          </a:p>
          <a:p>
            <a:pPr lvl="1"/>
            <a:r>
              <a:rPr lang="en-US" dirty="0"/>
              <a:t>You want to detect errors as SOON AS POSSIBLE</a:t>
            </a:r>
          </a:p>
          <a:p>
            <a:pPr lvl="1"/>
            <a:r>
              <a:rPr lang="en-US" dirty="0">
                <a:solidFill>
                  <a:srgbClr val="FF0000"/>
                </a:solidFill>
              </a:rPr>
              <a:t>AS SOON AS POSSIBLE</a:t>
            </a:r>
            <a:r>
              <a:rPr lang="en-US" dirty="0"/>
              <a:t>.</a:t>
            </a:r>
          </a:p>
          <a:p>
            <a:pPr lvl="1"/>
            <a:r>
              <a:rPr lang="en-US" b="1" dirty="0">
                <a:solidFill>
                  <a:srgbClr val="FF0000"/>
                </a:solidFill>
                <a:latin typeface="Wide Latin" panose="020B0604020202020204" pitchFamily="18" charset="0"/>
              </a:rPr>
              <a:t>R E A L </a:t>
            </a:r>
            <a:r>
              <a:rPr lang="en-US" b="1" dirty="0" err="1">
                <a:solidFill>
                  <a:srgbClr val="FF0000"/>
                </a:solidFill>
                <a:latin typeface="Wide Latin" panose="020B0604020202020204" pitchFamily="18" charset="0"/>
              </a:rPr>
              <a:t>L</a:t>
            </a:r>
            <a:r>
              <a:rPr lang="en-US" b="1" dirty="0">
                <a:solidFill>
                  <a:srgbClr val="FF0000"/>
                </a:solidFill>
                <a:latin typeface="Wide Latin" panose="020B0604020202020204" pitchFamily="18" charset="0"/>
              </a:rPr>
              <a:t> Y.</a:t>
            </a:r>
          </a:p>
          <a:p>
            <a:pPr lvl="1"/>
            <a:r>
              <a:rPr lang="en-US" dirty="0"/>
              <a:t>Who wants to debug a million cycle test when the failure happened 10% of the way through but wasn’t fatal…?</a:t>
            </a:r>
          </a:p>
          <a:p>
            <a:pPr lvl="1"/>
            <a:r>
              <a:rPr lang="en-US" dirty="0"/>
              <a:t>Remember, 40% of your time is spent debugging failures…</a:t>
            </a:r>
          </a:p>
          <a:p>
            <a:endParaRPr lang="en-US" dirty="0"/>
          </a:p>
        </p:txBody>
      </p:sp>
      <p:sp>
        <p:nvSpPr>
          <p:cNvPr id="4" name="Footer Placeholder 3">
            <a:extLst>
              <a:ext uri="{FF2B5EF4-FFF2-40B4-BE49-F238E27FC236}">
                <a16:creationId xmlns:a16="http://schemas.microsoft.com/office/drawing/2014/main" id="{F1A16CCB-F360-492A-ADB4-0CAA83303A92}"/>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Tree>
    <p:extLst>
      <p:ext uri="{BB962C8B-B14F-4D97-AF65-F5344CB8AC3E}">
        <p14:creationId xmlns:p14="http://schemas.microsoft.com/office/powerpoint/2010/main" val="39065560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BF0B-04B8-448F-AE2A-97273989BAFF}"/>
              </a:ext>
            </a:extLst>
          </p:cNvPr>
          <p:cNvSpPr>
            <a:spLocks noGrp="1"/>
          </p:cNvSpPr>
          <p:nvPr>
            <p:ph type="title"/>
          </p:nvPr>
        </p:nvSpPr>
        <p:spPr/>
        <p:txBody>
          <a:bodyPr/>
          <a:lstStyle/>
          <a:p>
            <a:r>
              <a:rPr lang="en-US" dirty="0"/>
              <a:t>Except when…</a:t>
            </a:r>
          </a:p>
        </p:txBody>
      </p:sp>
      <p:sp>
        <p:nvSpPr>
          <p:cNvPr id="3" name="Content Placeholder 2">
            <a:extLst>
              <a:ext uri="{FF2B5EF4-FFF2-40B4-BE49-F238E27FC236}">
                <a16:creationId xmlns:a16="http://schemas.microsoft.com/office/drawing/2014/main" id="{236B2337-77EF-41F0-86EE-54D0F0989B45}"/>
              </a:ext>
            </a:extLst>
          </p:cNvPr>
          <p:cNvSpPr>
            <a:spLocks noGrp="1"/>
          </p:cNvSpPr>
          <p:nvPr>
            <p:ph idx="1"/>
          </p:nvPr>
        </p:nvSpPr>
        <p:spPr/>
        <p:txBody>
          <a:bodyPr/>
          <a:lstStyle/>
          <a:p>
            <a:r>
              <a:rPr lang="en-US" dirty="0"/>
              <a:t>Any times when you </a:t>
            </a:r>
            <a:r>
              <a:rPr lang="en-US" i="1" dirty="0"/>
              <a:t>wouldn’t</a:t>
            </a:r>
            <a:r>
              <a:rPr lang="en-US" dirty="0"/>
              <a:t> want to report an error immediately?</a:t>
            </a:r>
          </a:p>
          <a:p>
            <a:r>
              <a:rPr lang="en-US" dirty="0"/>
              <a:t>What about a test of HW error response?</a:t>
            </a:r>
          </a:p>
          <a:p>
            <a:pPr lvl="1"/>
            <a:r>
              <a:rPr lang="en-US" dirty="0"/>
              <a:t>Create a parity error &amp; see if the HW calls the correct error handler</a:t>
            </a:r>
          </a:p>
          <a:p>
            <a:r>
              <a:rPr lang="en-US" dirty="0"/>
              <a:t>How do you tell your checkers to PASS only if they see an error?</a:t>
            </a:r>
          </a:p>
          <a:p>
            <a:pPr lvl="1"/>
            <a:r>
              <a:rPr lang="en-US" dirty="0"/>
              <a:t>Need multiple modes under SW control</a:t>
            </a:r>
          </a:p>
        </p:txBody>
      </p:sp>
      <p:sp>
        <p:nvSpPr>
          <p:cNvPr id="4" name="Footer Placeholder 3">
            <a:extLst>
              <a:ext uri="{FF2B5EF4-FFF2-40B4-BE49-F238E27FC236}">
                <a16:creationId xmlns:a16="http://schemas.microsoft.com/office/drawing/2014/main" id="{AB244BC9-ACAD-4CE1-A55C-B59189D164C4}"/>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Tree>
    <p:extLst>
      <p:ext uri="{BB962C8B-B14F-4D97-AF65-F5344CB8AC3E}">
        <p14:creationId xmlns:p14="http://schemas.microsoft.com/office/powerpoint/2010/main" val="24196628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D264C-93A8-412B-B7AF-CBF47A91E4AC}"/>
              </a:ext>
            </a:extLst>
          </p:cNvPr>
          <p:cNvSpPr>
            <a:spLocks noGrp="1"/>
          </p:cNvSpPr>
          <p:nvPr>
            <p:ph type="title"/>
          </p:nvPr>
        </p:nvSpPr>
        <p:spPr/>
        <p:txBody>
          <a:bodyPr/>
          <a:lstStyle/>
          <a:p>
            <a:r>
              <a:rPr lang="en-US" dirty="0"/>
              <a:t>Error Injection</a:t>
            </a:r>
          </a:p>
        </p:txBody>
      </p:sp>
      <p:sp>
        <p:nvSpPr>
          <p:cNvPr id="3" name="Content Placeholder 2">
            <a:extLst>
              <a:ext uri="{FF2B5EF4-FFF2-40B4-BE49-F238E27FC236}">
                <a16:creationId xmlns:a16="http://schemas.microsoft.com/office/drawing/2014/main" id="{1DC785CC-2A38-49C0-BFE7-5D1CD7C33DC9}"/>
              </a:ext>
            </a:extLst>
          </p:cNvPr>
          <p:cNvSpPr>
            <a:spLocks noGrp="1"/>
          </p:cNvSpPr>
          <p:nvPr>
            <p:ph idx="1"/>
          </p:nvPr>
        </p:nvSpPr>
        <p:spPr>
          <a:xfrm>
            <a:off x="914400" y="1524000"/>
            <a:ext cx="10363200" cy="4419600"/>
          </a:xfrm>
        </p:spPr>
        <p:txBody>
          <a:bodyPr/>
          <a:lstStyle/>
          <a:p>
            <a:r>
              <a:rPr lang="en-US" dirty="0"/>
              <a:t>If you want to inject a parity error, how does the testbench do that?</a:t>
            </a:r>
          </a:p>
          <a:p>
            <a:pPr lvl="1">
              <a:spcBef>
                <a:spcPts val="0"/>
              </a:spcBef>
            </a:pPr>
            <a:r>
              <a:rPr lang="en-US" dirty="0"/>
              <a:t>At a given cycle, read current parity</a:t>
            </a:r>
          </a:p>
          <a:p>
            <a:pPr lvl="1">
              <a:spcBef>
                <a:spcPts val="0"/>
              </a:spcBef>
            </a:pPr>
            <a:r>
              <a:rPr lang="en-US" dirty="0"/>
              <a:t>Invert it</a:t>
            </a:r>
          </a:p>
          <a:p>
            <a:pPr lvl="1">
              <a:spcBef>
                <a:spcPts val="0"/>
              </a:spcBef>
            </a:pPr>
            <a:r>
              <a:rPr lang="en-US" dirty="0"/>
              <a:t>Force the inverted value onto the wire</a:t>
            </a:r>
          </a:p>
          <a:p>
            <a:pPr lvl="1">
              <a:spcBef>
                <a:spcPts val="0"/>
              </a:spcBef>
            </a:pPr>
            <a:r>
              <a:rPr lang="en-US" dirty="0"/>
              <a:t>Watch the chaos unfold</a:t>
            </a:r>
          </a:p>
          <a:p>
            <a:pPr lvl="1">
              <a:spcBef>
                <a:spcPts val="0"/>
              </a:spcBef>
            </a:pPr>
            <a:r>
              <a:rPr lang="en-US" dirty="0"/>
              <a:t>Your TB must have this capacity!</a:t>
            </a:r>
          </a:p>
          <a:p>
            <a:r>
              <a:rPr lang="en-US" dirty="0"/>
              <a:t>Do you corrupt the DATA instead of the PARITY bit??</a:t>
            </a:r>
          </a:p>
          <a:p>
            <a:pPr lvl="1">
              <a:spcBef>
                <a:spcPts val="0"/>
              </a:spcBef>
            </a:pPr>
            <a:r>
              <a:rPr lang="en-US" dirty="0"/>
              <a:t>Discuss pros and cons</a:t>
            </a:r>
          </a:p>
          <a:p>
            <a:pPr lvl="1">
              <a:spcBef>
                <a:spcPts val="0"/>
              </a:spcBef>
            </a:pPr>
            <a:r>
              <a:rPr lang="en-US" dirty="0"/>
              <a:t>Again, your TB must be able to force errors in all useful ways</a:t>
            </a:r>
          </a:p>
          <a:p>
            <a:pPr lvl="1">
              <a:spcBef>
                <a:spcPts val="0"/>
              </a:spcBef>
            </a:pPr>
            <a:r>
              <a:rPr lang="en-US" dirty="0"/>
              <a:t>Yet again, more code </a:t>
            </a:r>
            <a:r>
              <a:rPr lang="en-US" dirty="0">
                <a:sym typeface="Wingdings" panose="05000000000000000000" pitchFamily="2" charset="2"/>
              </a:rPr>
              <a:t></a:t>
            </a:r>
            <a:endParaRPr lang="en-US" dirty="0"/>
          </a:p>
        </p:txBody>
      </p:sp>
      <p:sp>
        <p:nvSpPr>
          <p:cNvPr id="4" name="Footer Placeholder 3">
            <a:extLst>
              <a:ext uri="{FF2B5EF4-FFF2-40B4-BE49-F238E27FC236}">
                <a16:creationId xmlns:a16="http://schemas.microsoft.com/office/drawing/2014/main" id="{C6C39863-9A6B-469C-92D8-632077B7F517}"/>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Tree>
    <p:extLst>
      <p:ext uri="{BB962C8B-B14F-4D97-AF65-F5344CB8AC3E}">
        <p14:creationId xmlns:p14="http://schemas.microsoft.com/office/powerpoint/2010/main" val="2928556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3C1C5-39D1-4AB8-86CC-6F64BCA99354}"/>
              </a:ext>
            </a:extLst>
          </p:cNvPr>
          <p:cNvSpPr>
            <a:spLocks noGrp="1"/>
          </p:cNvSpPr>
          <p:nvPr>
            <p:ph type="title"/>
          </p:nvPr>
        </p:nvSpPr>
        <p:spPr/>
        <p:txBody>
          <a:bodyPr/>
          <a:lstStyle/>
          <a:p>
            <a:r>
              <a:rPr lang="en-US" dirty="0"/>
              <a:t>Testbench design is not HW engineering!!!</a:t>
            </a:r>
          </a:p>
        </p:txBody>
      </p:sp>
      <p:sp>
        <p:nvSpPr>
          <p:cNvPr id="3" name="Content Placeholder 2">
            <a:extLst>
              <a:ext uri="{FF2B5EF4-FFF2-40B4-BE49-F238E27FC236}">
                <a16:creationId xmlns:a16="http://schemas.microsoft.com/office/drawing/2014/main" id="{97EFCB04-C106-43D8-AC34-C61FD1B80E4E}"/>
              </a:ext>
            </a:extLst>
          </p:cNvPr>
          <p:cNvSpPr>
            <a:spLocks noGrp="1"/>
          </p:cNvSpPr>
          <p:nvPr>
            <p:ph idx="1"/>
          </p:nvPr>
        </p:nvSpPr>
        <p:spPr>
          <a:xfrm>
            <a:off x="914400" y="1676400"/>
            <a:ext cx="10363200" cy="4724400"/>
          </a:xfrm>
        </p:spPr>
        <p:txBody>
          <a:bodyPr/>
          <a:lstStyle/>
          <a:p>
            <a:r>
              <a:rPr lang="en-US" dirty="0"/>
              <a:t>Testbenches are SOFTWARE.  They should be approached like any complicated software system, and must be carefully architected to ensure they are</a:t>
            </a:r>
          </a:p>
          <a:p>
            <a:pPr lvl="1">
              <a:spcBef>
                <a:spcPts val="0"/>
              </a:spcBef>
            </a:pPr>
            <a:r>
              <a:rPr lang="en-US" sz="2000" dirty="0"/>
              <a:t>Robust, maintainable</a:t>
            </a:r>
          </a:p>
          <a:p>
            <a:pPr lvl="1">
              <a:spcBef>
                <a:spcPts val="0"/>
              </a:spcBef>
            </a:pPr>
            <a:r>
              <a:rPr lang="en-US" sz="2000" dirty="0"/>
              <a:t>Scalable, extendable</a:t>
            </a:r>
          </a:p>
          <a:p>
            <a:r>
              <a:rPr lang="en-US" dirty="0"/>
              <a:t>Why?</a:t>
            </a:r>
          </a:p>
          <a:p>
            <a:pPr lvl="1">
              <a:spcBef>
                <a:spcPts val="0"/>
              </a:spcBef>
            </a:pPr>
            <a:r>
              <a:rPr lang="en-US" dirty="0"/>
              <a:t>So we can reuse them on the next (slightly different) project</a:t>
            </a:r>
          </a:p>
          <a:p>
            <a:pPr lvl="1">
              <a:spcBef>
                <a:spcPts val="0"/>
              </a:spcBef>
            </a:pPr>
            <a:r>
              <a:rPr lang="en-US" dirty="0"/>
              <a:t>or buy them as IP</a:t>
            </a:r>
          </a:p>
          <a:p>
            <a:r>
              <a:rPr lang="en-US" dirty="0"/>
              <a:t>HW designers usually suck at creating testbenches.</a:t>
            </a:r>
          </a:p>
          <a:p>
            <a:pPr lvl="1">
              <a:spcBef>
                <a:spcPts val="0"/>
              </a:spcBef>
            </a:pPr>
            <a:r>
              <a:rPr lang="en-US" dirty="0"/>
              <a:t>Even verification engineers often don’t have sufficient SW engineering skills</a:t>
            </a:r>
          </a:p>
          <a:p>
            <a:endParaRPr lang="en-US" dirty="0"/>
          </a:p>
        </p:txBody>
      </p:sp>
      <p:sp>
        <p:nvSpPr>
          <p:cNvPr id="4" name="Footer Placeholder 3">
            <a:extLst>
              <a:ext uri="{FF2B5EF4-FFF2-40B4-BE49-F238E27FC236}">
                <a16:creationId xmlns:a16="http://schemas.microsoft.com/office/drawing/2014/main" id="{AF6A8018-7409-4FB5-9A34-5091E957BCF5}"/>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
        <p:nvSpPr>
          <p:cNvPr id="5" name="TextBox 4">
            <a:extLst>
              <a:ext uri="{FF2B5EF4-FFF2-40B4-BE49-F238E27FC236}">
                <a16:creationId xmlns:a16="http://schemas.microsoft.com/office/drawing/2014/main" id="{6D701A05-A442-4BF3-898A-E2108B622B42}"/>
              </a:ext>
            </a:extLst>
          </p:cNvPr>
          <p:cNvSpPr txBox="1"/>
          <p:nvPr/>
        </p:nvSpPr>
        <p:spPr>
          <a:xfrm>
            <a:off x="4419600" y="3124200"/>
            <a:ext cx="2590800" cy="830997"/>
          </a:xfrm>
          <a:prstGeom prst="rect">
            <a:avLst/>
          </a:prstGeom>
          <a:noFill/>
        </p:spPr>
        <p:txBody>
          <a:bodyPr wrap="square" rtlCol="0">
            <a:spAutoFit/>
          </a:bodyPr>
          <a:lstStyle/>
          <a:p>
            <a:r>
              <a:rPr lang="en-US" dirty="0"/>
              <a:t>(more object oriented stuff!)</a:t>
            </a:r>
          </a:p>
        </p:txBody>
      </p:sp>
    </p:spTree>
    <p:extLst>
      <p:ext uri="{BB962C8B-B14F-4D97-AF65-F5344CB8AC3E}">
        <p14:creationId xmlns:p14="http://schemas.microsoft.com/office/powerpoint/2010/main" val="498152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E0A36-0CC0-4239-B5B3-00830ABFD9B6}"/>
              </a:ext>
            </a:extLst>
          </p:cNvPr>
          <p:cNvSpPr>
            <a:spLocks noGrp="1"/>
          </p:cNvSpPr>
          <p:nvPr>
            <p:ph type="title"/>
          </p:nvPr>
        </p:nvSpPr>
        <p:spPr/>
        <p:txBody>
          <a:bodyPr/>
          <a:lstStyle/>
          <a:p>
            <a:r>
              <a:rPr lang="en-US" dirty="0"/>
              <a:t>Logfiles and debuggability</a:t>
            </a:r>
          </a:p>
        </p:txBody>
      </p:sp>
      <p:sp>
        <p:nvSpPr>
          <p:cNvPr id="3" name="Content Placeholder 2">
            <a:extLst>
              <a:ext uri="{FF2B5EF4-FFF2-40B4-BE49-F238E27FC236}">
                <a16:creationId xmlns:a16="http://schemas.microsoft.com/office/drawing/2014/main" id="{D28CAEEF-F373-4BA9-AF61-DEDDC544A047}"/>
              </a:ext>
            </a:extLst>
          </p:cNvPr>
          <p:cNvSpPr>
            <a:spLocks noGrp="1"/>
          </p:cNvSpPr>
          <p:nvPr>
            <p:ph idx="1"/>
          </p:nvPr>
        </p:nvSpPr>
        <p:spPr>
          <a:xfrm>
            <a:off x="914400" y="1676400"/>
            <a:ext cx="10363200" cy="4572000"/>
          </a:xfrm>
        </p:spPr>
        <p:txBody>
          <a:bodyPr/>
          <a:lstStyle/>
          <a:p>
            <a:r>
              <a:rPr lang="en-US" dirty="0"/>
              <a:t>What info is needed to debug a testcase?</a:t>
            </a:r>
          </a:p>
          <a:p>
            <a:pPr lvl="1">
              <a:spcBef>
                <a:spcPts val="0"/>
              </a:spcBef>
            </a:pPr>
            <a:r>
              <a:rPr lang="en-US" dirty="0"/>
              <a:t>Testbench components can print very useful logs</a:t>
            </a:r>
          </a:p>
          <a:p>
            <a:pPr lvl="1">
              <a:spcBef>
                <a:spcPts val="0"/>
              </a:spcBef>
            </a:pPr>
            <a:r>
              <a:rPr lang="en-US" dirty="0"/>
              <a:t>But what do you print?</a:t>
            </a:r>
          </a:p>
          <a:p>
            <a:pPr lvl="1">
              <a:spcBef>
                <a:spcPts val="0"/>
              </a:spcBef>
            </a:pPr>
            <a:r>
              <a:rPr lang="en-US" dirty="0"/>
              <a:t>And how much?</a:t>
            </a:r>
          </a:p>
          <a:p>
            <a:r>
              <a:rPr lang="en-US" dirty="0"/>
              <a:t>Tradeoff between verbosity and information overload</a:t>
            </a:r>
          </a:p>
          <a:p>
            <a:pPr lvl="1">
              <a:spcBef>
                <a:spcPts val="0"/>
              </a:spcBef>
            </a:pPr>
            <a:r>
              <a:rPr lang="en-US" dirty="0"/>
              <a:t>Too little info and you can’t debug</a:t>
            </a:r>
          </a:p>
          <a:p>
            <a:pPr lvl="1">
              <a:spcBef>
                <a:spcPts val="0"/>
              </a:spcBef>
            </a:pPr>
            <a:r>
              <a:rPr lang="en-US" dirty="0"/>
              <a:t>Too much info and you can’t find what you’re looking for (Bad SNR – Signal to Noise Ratio)</a:t>
            </a:r>
          </a:p>
          <a:p>
            <a:r>
              <a:rPr lang="en-US" dirty="0"/>
              <a:t>Need the print messages, and a facility to control verbosity</a:t>
            </a:r>
          </a:p>
          <a:p>
            <a:pPr lvl="1">
              <a:spcBef>
                <a:spcPts val="0"/>
              </a:spcBef>
            </a:pPr>
            <a:r>
              <a:rPr lang="en-US" dirty="0"/>
              <a:t>Still more code </a:t>
            </a:r>
            <a:r>
              <a:rPr lang="en-US" dirty="0">
                <a:sym typeface="Wingdings" panose="05000000000000000000" pitchFamily="2" charset="2"/>
              </a:rPr>
              <a:t></a:t>
            </a:r>
          </a:p>
          <a:p>
            <a:pPr lvl="1">
              <a:spcBef>
                <a:spcPts val="0"/>
              </a:spcBef>
            </a:pPr>
            <a:r>
              <a:rPr lang="en-US" dirty="0">
                <a:sym typeface="Wingdings" panose="05000000000000000000" pitchFamily="2" charset="2"/>
              </a:rPr>
              <a:t>If the design has 10 subunits, should you be able to control verbosity individually?</a:t>
            </a:r>
            <a:endParaRPr lang="en-US" dirty="0"/>
          </a:p>
          <a:p>
            <a:pPr lvl="1"/>
            <a:endParaRPr lang="en-US" dirty="0">
              <a:sym typeface="Wingdings" panose="05000000000000000000" pitchFamily="2" charset="2"/>
            </a:endParaRPr>
          </a:p>
        </p:txBody>
      </p:sp>
      <p:sp>
        <p:nvSpPr>
          <p:cNvPr id="4" name="Footer Placeholder 3">
            <a:extLst>
              <a:ext uri="{FF2B5EF4-FFF2-40B4-BE49-F238E27FC236}">
                <a16:creationId xmlns:a16="http://schemas.microsoft.com/office/drawing/2014/main" id="{058C17E8-DB49-4478-BE35-895DE2BA98A6}"/>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Tree>
    <p:extLst>
      <p:ext uri="{BB962C8B-B14F-4D97-AF65-F5344CB8AC3E}">
        <p14:creationId xmlns:p14="http://schemas.microsoft.com/office/powerpoint/2010/main" val="5531152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CA195-6069-4C1E-9DC9-B64B840FB985}"/>
              </a:ext>
            </a:extLst>
          </p:cNvPr>
          <p:cNvSpPr>
            <a:spLocks noGrp="1"/>
          </p:cNvSpPr>
          <p:nvPr>
            <p:ph type="title"/>
          </p:nvPr>
        </p:nvSpPr>
        <p:spPr/>
        <p:txBody>
          <a:bodyPr/>
          <a:lstStyle/>
          <a:p>
            <a:r>
              <a:rPr lang="en-US" dirty="0"/>
              <a:t>Ending the simulation</a:t>
            </a:r>
          </a:p>
        </p:txBody>
      </p:sp>
      <p:sp>
        <p:nvSpPr>
          <p:cNvPr id="3" name="Content Placeholder 2">
            <a:extLst>
              <a:ext uri="{FF2B5EF4-FFF2-40B4-BE49-F238E27FC236}">
                <a16:creationId xmlns:a16="http://schemas.microsoft.com/office/drawing/2014/main" id="{DFDF5446-BDB5-4271-8193-88D4C2A56533}"/>
              </a:ext>
            </a:extLst>
          </p:cNvPr>
          <p:cNvSpPr>
            <a:spLocks noGrp="1"/>
          </p:cNvSpPr>
          <p:nvPr>
            <p:ph idx="1"/>
          </p:nvPr>
        </p:nvSpPr>
        <p:spPr>
          <a:xfrm>
            <a:off x="5359400" y="1640680"/>
            <a:ext cx="5918200" cy="2550319"/>
          </a:xfrm>
        </p:spPr>
        <p:txBody>
          <a:bodyPr/>
          <a:lstStyle/>
          <a:p>
            <a:r>
              <a:rPr lang="en-US" dirty="0"/>
              <a:t>The clock block runs until somebody decides the test is done</a:t>
            </a:r>
          </a:p>
          <a:p>
            <a:r>
              <a:rPr lang="en-US" dirty="0"/>
              <a:t>Who does that, and how they know?</a:t>
            </a:r>
          </a:p>
          <a:p>
            <a:pPr lvl="1">
              <a:spcBef>
                <a:spcPts val="0"/>
              </a:spcBef>
            </a:pPr>
            <a:r>
              <a:rPr lang="en-US" dirty="0"/>
              <a:t>For the FIFO?</a:t>
            </a:r>
          </a:p>
          <a:p>
            <a:pPr lvl="1">
              <a:spcBef>
                <a:spcPts val="0"/>
              </a:spcBef>
            </a:pPr>
            <a:r>
              <a:rPr lang="en-US" dirty="0"/>
              <a:t>For the mesh?</a:t>
            </a:r>
          </a:p>
          <a:p>
            <a:pPr lvl="1">
              <a:spcBef>
                <a:spcPts val="0"/>
              </a:spcBef>
            </a:pPr>
            <a:r>
              <a:rPr lang="en-US" dirty="0"/>
              <a:t>What about a cache that has a read miss?</a:t>
            </a:r>
          </a:p>
        </p:txBody>
      </p:sp>
      <p:sp>
        <p:nvSpPr>
          <p:cNvPr id="4" name="Footer Placeholder 3">
            <a:extLst>
              <a:ext uri="{FF2B5EF4-FFF2-40B4-BE49-F238E27FC236}">
                <a16:creationId xmlns:a16="http://schemas.microsoft.com/office/drawing/2014/main" id="{4BCF413F-D629-4FE3-8531-BB7C01ABE636}"/>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
        <p:nvSpPr>
          <p:cNvPr id="5" name="TextBox 4">
            <a:extLst>
              <a:ext uri="{FF2B5EF4-FFF2-40B4-BE49-F238E27FC236}">
                <a16:creationId xmlns:a16="http://schemas.microsoft.com/office/drawing/2014/main" id="{49CE6A57-1520-4158-938E-FD50C203AFFE}"/>
              </a:ext>
            </a:extLst>
          </p:cNvPr>
          <p:cNvSpPr txBox="1"/>
          <p:nvPr/>
        </p:nvSpPr>
        <p:spPr>
          <a:xfrm>
            <a:off x="381000" y="1640681"/>
            <a:ext cx="4953000" cy="3693319"/>
          </a:xfrm>
          <a:prstGeom prst="rect">
            <a:avLst/>
          </a:prstGeom>
          <a:noFill/>
          <a:ln>
            <a:solidFill>
              <a:schemeClr val="accent2"/>
            </a:solidFill>
          </a:ln>
        </p:spPr>
        <p:txBody>
          <a:bodyPr wrap="square" rtlCol="0">
            <a:spAutoFit/>
          </a:bodyPr>
          <a:lstStyle/>
          <a:p>
            <a:r>
              <a:rPr lang="en-US" sz="1800" dirty="0"/>
              <a:t> forever begin</a:t>
            </a:r>
          </a:p>
          <a:p>
            <a:pPr lvl="1"/>
            <a:r>
              <a:rPr lang="en-US" sz="1800" dirty="0"/>
              <a:t>#10;</a:t>
            </a:r>
          </a:p>
          <a:p>
            <a:pPr lvl="1"/>
            <a:r>
              <a:rPr lang="en-US" sz="1800" dirty="0" err="1"/>
              <a:t>clk</a:t>
            </a:r>
            <a:r>
              <a:rPr lang="en-US" sz="1800" dirty="0"/>
              <a:t> = ~</a:t>
            </a:r>
            <a:r>
              <a:rPr lang="en-US" sz="1800" dirty="0" err="1"/>
              <a:t>clk</a:t>
            </a:r>
            <a:r>
              <a:rPr lang="en-US" sz="1800" dirty="0"/>
              <a:t>;</a:t>
            </a:r>
          </a:p>
          <a:p>
            <a:r>
              <a:rPr lang="en-US" sz="1800" dirty="0"/>
              <a:t>end</a:t>
            </a:r>
          </a:p>
          <a:p>
            <a:r>
              <a:rPr lang="en-US" sz="1800" dirty="0"/>
              <a:t> initial begin : tester</a:t>
            </a:r>
          </a:p>
          <a:p>
            <a:pPr lvl="1"/>
            <a:r>
              <a:rPr lang="en-US" sz="1800" dirty="0"/>
              <a:t>repeat (10) begin</a:t>
            </a:r>
          </a:p>
          <a:p>
            <a:pPr lvl="2"/>
            <a:r>
              <a:rPr lang="en-US" sz="1800" dirty="0"/>
              <a:t>// Write(read) occasionally when not full(empty).</a:t>
            </a:r>
          </a:p>
          <a:p>
            <a:pPr lvl="2"/>
            <a:r>
              <a:rPr lang="en-US" sz="1800" dirty="0"/>
              <a:t>…</a:t>
            </a:r>
          </a:p>
          <a:p>
            <a:pPr lvl="2"/>
            <a:r>
              <a:rPr lang="en-US" sz="1800" dirty="0"/>
              <a:t>@(negedge </a:t>
            </a:r>
            <a:r>
              <a:rPr lang="en-US" sz="1800" dirty="0" err="1"/>
              <a:t>clk</a:t>
            </a:r>
            <a:r>
              <a:rPr lang="en-US" sz="1800" dirty="0"/>
              <a:t>);</a:t>
            </a:r>
          </a:p>
          <a:p>
            <a:pPr lvl="1"/>
            <a:r>
              <a:rPr lang="en-US" sz="1800" dirty="0"/>
              <a:t>end</a:t>
            </a:r>
          </a:p>
          <a:p>
            <a:pPr lvl="1"/>
            <a:r>
              <a:rPr lang="en-US" sz="1800" dirty="0"/>
              <a:t>$stop;</a:t>
            </a:r>
          </a:p>
          <a:p>
            <a:r>
              <a:rPr lang="en-US" sz="1800" dirty="0"/>
              <a:t>end</a:t>
            </a:r>
          </a:p>
        </p:txBody>
      </p:sp>
    </p:spTree>
    <p:extLst>
      <p:ext uri="{BB962C8B-B14F-4D97-AF65-F5344CB8AC3E}">
        <p14:creationId xmlns:p14="http://schemas.microsoft.com/office/powerpoint/2010/main" val="33574626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140B9-BBC8-49EB-800B-AEF6ED77B49B}"/>
              </a:ext>
            </a:extLst>
          </p:cNvPr>
          <p:cNvSpPr>
            <a:spLocks noGrp="1"/>
          </p:cNvSpPr>
          <p:nvPr>
            <p:ph type="title"/>
          </p:nvPr>
        </p:nvSpPr>
        <p:spPr/>
        <p:txBody>
          <a:bodyPr/>
          <a:lstStyle/>
          <a:p>
            <a:r>
              <a:rPr lang="en-US" dirty="0"/>
              <a:t>Cleanup</a:t>
            </a:r>
          </a:p>
        </p:txBody>
      </p:sp>
      <p:sp>
        <p:nvSpPr>
          <p:cNvPr id="3" name="Content Placeholder 2">
            <a:extLst>
              <a:ext uri="{FF2B5EF4-FFF2-40B4-BE49-F238E27FC236}">
                <a16:creationId xmlns:a16="http://schemas.microsoft.com/office/drawing/2014/main" id="{513613EF-FA39-40DB-89D5-6C22A6A02FA4}"/>
              </a:ext>
            </a:extLst>
          </p:cNvPr>
          <p:cNvSpPr>
            <a:spLocks noGrp="1"/>
          </p:cNvSpPr>
          <p:nvPr>
            <p:ph idx="1"/>
          </p:nvPr>
        </p:nvSpPr>
        <p:spPr/>
        <p:txBody>
          <a:bodyPr/>
          <a:lstStyle/>
          <a:p>
            <a:r>
              <a:rPr lang="en-US" dirty="0"/>
              <a:t>End-of-test checks</a:t>
            </a:r>
          </a:p>
          <a:p>
            <a:pPr lvl="1">
              <a:spcBef>
                <a:spcPts val="0"/>
              </a:spcBef>
            </a:pPr>
            <a:r>
              <a:rPr lang="en-US" dirty="0"/>
              <a:t>Final memory content checks</a:t>
            </a:r>
          </a:p>
          <a:p>
            <a:pPr lvl="1">
              <a:spcBef>
                <a:spcPts val="0"/>
              </a:spcBef>
            </a:pPr>
            <a:r>
              <a:rPr lang="en-US" dirty="0"/>
              <a:t>Print testcase statistics (cycles, bandwidth, event counts, …)</a:t>
            </a:r>
          </a:p>
          <a:p>
            <a:pPr lvl="1">
              <a:spcBef>
                <a:spcPts val="0"/>
              </a:spcBef>
            </a:pPr>
            <a:r>
              <a:rPr lang="en-US" dirty="0"/>
              <a:t>can only be run at the end of the simulation; SV gives us a hook for this</a:t>
            </a:r>
          </a:p>
          <a:p>
            <a:r>
              <a:rPr lang="en-US" dirty="0"/>
              <a:t>Post-processing</a:t>
            </a:r>
          </a:p>
          <a:p>
            <a:pPr lvl="1">
              <a:spcBef>
                <a:spcPts val="0"/>
              </a:spcBef>
            </a:pPr>
            <a:r>
              <a:rPr lang="en-US" dirty="0"/>
              <a:t>Parse logfiles, analyze statistics from 100 tests</a:t>
            </a:r>
          </a:p>
          <a:p>
            <a:pPr lvl="1">
              <a:spcBef>
                <a:spcPts val="0"/>
              </a:spcBef>
            </a:pPr>
            <a:r>
              <a:rPr lang="en-US" dirty="0"/>
              <a:t>Can’t be done during simulation</a:t>
            </a:r>
          </a:p>
          <a:p>
            <a:pPr lvl="1">
              <a:spcBef>
                <a:spcPts val="0"/>
              </a:spcBef>
            </a:pPr>
            <a:r>
              <a:rPr lang="en-US" dirty="0"/>
              <a:t>May use external databases</a:t>
            </a:r>
          </a:p>
        </p:txBody>
      </p:sp>
      <p:sp>
        <p:nvSpPr>
          <p:cNvPr id="4" name="Footer Placeholder 3">
            <a:extLst>
              <a:ext uri="{FF2B5EF4-FFF2-40B4-BE49-F238E27FC236}">
                <a16:creationId xmlns:a16="http://schemas.microsoft.com/office/drawing/2014/main" id="{FC10BEA4-BA9F-4DCD-B398-3D5E84B14F01}"/>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Tree>
    <p:extLst>
      <p:ext uri="{BB962C8B-B14F-4D97-AF65-F5344CB8AC3E}">
        <p14:creationId xmlns:p14="http://schemas.microsoft.com/office/powerpoint/2010/main" val="28518587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7DC56-3B17-4C2F-B454-60511BDB5907}"/>
              </a:ext>
            </a:extLst>
          </p:cNvPr>
          <p:cNvSpPr>
            <a:spLocks noGrp="1"/>
          </p:cNvSpPr>
          <p:nvPr>
            <p:ph type="title"/>
          </p:nvPr>
        </p:nvSpPr>
        <p:spPr/>
        <p:txBody>
          <a:bodyPr/>
          <a:lstStyle/>
          <a:p>
            <a:r>
              <a:rPr lang="en-US" dirty="0"/>
              <a:t>Clocks and reset</a:t>
            </a:r>
          </a:p>
        </p:txBody>
      </p:sp>
      <p:sp>
        <p:nvSpPr>
          <p:cNvPr id="3" name="Content Placeholder 2">
            <a:extLst>
              <a:ext uri="{FF2B5EF4-FFF2-40B4-BE49-F238E27FC236}">
                <a16:creationId xmlns:a16="http://schemas.microsoft.com/office/drawing/2014/main" id="{E7344143-1340-44DE-8822-D538AA0397E5}"/>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BDD6DF47-686E-4C80-8851-6AB8D201A58B}"/>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Tree>
    <p:extLst>
      <p:ext uri="{BB962C8B-B14F-4D97-AF65-F5344CB8AC3E}">
        <p14:creationId xmlns:p14="http://schemas.microsoft.com/office/powerpoint/2010/main" val="25291857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2CAF7-62E8-4420-91F2-54FDD3448F57}"/>
              </a:ext>
            </a:extLst>
          </p:cNvPr>
          <p:cNvSpPr>
            <a:spLocks noGrp="1"/>
          </p:cNvSpPr>
          <p:nvPr>
            <p:ph type="title"/>
          </p:nvPr>
        </p:nvSpPr>
        <p:spPr/>
        <p:txBody>
          <a:bodyPr/>
          <a:lstStyle/>
          <a:p>
            <a:r>
              <a:rPr lang="en-US" dirty="0"/>
              <a:t>Handling clocks</a:t>
            </a:r>
          </a:p>
        </p:txBody>
      </p:sp>
      <p:sp>
        <p:nvSpPr>
          <p:cNvPr id="3" name="Content Placeholder 2">
            <a:extLst>
              <a:ext uri="{FF2B5EF4-FFF2-40B4-BE49-F238E27FC236}">
                <a16:creationId xmlns:a16="http://schemas.microsoft.com/office/drawing/2014/main" id="{A42A71D1-1F57-4086-AF78-FD60F663EC89}"/>
              </a:ext>
            </a:extLst>
          </p:cNvPr>
          <p:cNvSpPr>
            <a:spLocks noGrp="1"/>
          </p:cNvSpPr>
          <p:nvPr>
            <p:ph idx="1"/>
          </p:nvPr>
        </p:nvSpPr>
        <p:spPr/>
        <p:txBody>
          <a:bodyPr/>
          <a:lstStyle/>
          <a:p>
            <a:r>
              <a:rPr lang="en-US" dirty="0"/>
              <a:t>Clocks can have a significant impact on functional behavior</a:t>
            </a:r>
          </a:p>
          <a:p>
            <a:pPr lvl="1"/>
            <a:r>
              <a:rPr lang="en-US" dirty="0"/>
              <a:t>Slow vs fast clocks affect sim performance</a:t>
            </a:r>
          </a:p>
          <a:p>
            <a:pPr lvl="1"/>
            <a:r>
              <a:rPr lang="en-US" dirty="0"/>
              <a:t>Clock ratios between asynchronous units</a:t>
            </a:r>
          </a:p>
          <a:p>
            <a:pPr lvl="1"/>
            <a:r>
              <a:rPr lang="en-US" dirty="0"/>
              <a:t>Clock gating logic for power reduction</a:t>
            </a:r>
          </a:p>
          <a:p>
            <a:pPr lvl="1"/>
            <a:r>
              <a:rPr lang="en-US" dirty="0"/>
              <a:t>Changing clock speeds during operation</a:t>
            </a:r>
          </a:p>
          <a:p>
            <a:r>
              <a:rPr lang="en-US" dirty="0"/>
              <a:t>Some clocks (usually low-</a:t>
            </a:r>
            <a:r>
              <a:rPr lang="en-US" dirty="0" err="1"/>
              <a:t>freq</a:t>
            </a:r>
            <a:r>
              <a:rPr lang="en-US" dirty="0"/>
              <a:t>) come from off-chip (e.g. Oscillator crystals)</a:t>
            </a:r>
          </a:p>
          <a:p>
            <a:r>
              <a:rPr lang="en-US" dirty="0"/>
              <a:t>High-speed clocks are usually manufactured on-chip</a:t>
            </a:r>
          </a:p>
          <a:p>
            <a:pPr lvl="1"/>
            <a:r>
              <a:rPr lang="en-US" dirty="0"/>
              <a:t>PLL (Phase Locked Loop)</a:t>
            </a:r>
          </a:p>
        </p:txBody>
      </p:sp>
      <p:sp>
        <p:nvSpPr>
          <p:cNvPr id="4" name="Footer Placeholder 3">
            <a:extLst>
              <a:ext uri="{FF2B5EF4-FFF2-40B4-BE49-F238E27FC236}">
                <a16:creationId xmlns:a16="http://schemas.microsoft.com/office/drawing/2014/main" id="{0DE0D1E7-0AB1-4A1D-B10A-50D03BA50B4B}"/>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Tree>
    <p:extLst>
      <p:ext uri="{BB962C8B-B14F-4D97-AF65-F5344CB8AC3E}">
        <p14:creationId xmlns:p14="http://schemas.microsoft.com/office/powerpoint/2010/main" val="41445535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80B22-1E12-42A4-85AE-7C59E57F490F}"/>
              </a:ext>
            </a:extLst>
          </p:cNvPr>
          <p:cNvSpPr>
            <a:spLocks noGrp="1"/>
          </p:cNvSpPr>
          <p:nvPr>
            <p:ph type="title"/>
          </p:nvPr>
        </p:nvSpPr>
        <p:spPr/>
        <p:txBody>
          <a:bodyPr/>
          <a:lstStyle/>
          <a:p>
            <a:r>
              <a:rPr lang="en-US" dirty="0"/>
              <a:t>Clocks</a:t>
            </a:r>
          </a:p>
        </p:txBody>
      </p:sp>
      <p:sp>
        <p:nvSpPr>
          <p:cNvPr id="3" name="Content Placeholder 2">
            <a:extLst>
              <a:ext uri="{FF2B5EF4-FFF2-40B4-BE49-F238E27FC236}">
                <a16:creationId xmlns:a16="http://schemas.microsoft.com/office/drawing/2014/main" id="{82DF7037-1A96-457F-82B0-EA8026D7BE9F}"/>
              </a:ext>
            </a:extLst>
          </p:cNvPr>
          <p:cNvSpPr>
            <a:spLocks noGrp="1"/>
          </p:cNvSpPr>
          <p:nvPr>
            <p:ph idx="1"/>
          </p:nvPr>
        </p:nvSpPr>
        <p:spPr/>
        <p:txBody>
          <a:bodyPr/>
          <a:lstStyle/>
          <a:p>
            <a:r>
              <a:rPr lang="en-US" dirty="0"/>
              <a:t>How do we handle clocks?</a:t>
            </a:r>
          </a:p>
          <a:p>
            <a:pPr lvl="1"/>
            <a:r>
              <a:rPr lang="en-US" dirty="0"/>
              <a:t>Choosing frequency ranges</a:t>
            </a:r>
          </a:p>
          <a:p>
            <a:pPr lvl="1"/>
            <a:r>
              <a:rPr lang="en-US" dirty="0"/>
              <a:t>Choosing ratios between clock domains</a:t>
            </a:r>
          </a:p>
          <a:p>
            <a:pPr lvl="2"/>
            <a:r>
              <a:rPr lang="en-US" dirty="0"/>
              <a:t>What’s legal?  What’s allowable?  What’s preferred?  What is most efficient?  What is fastest?  What finds interesting bugs?</a:t>
            </a:r>
          </a:p>
          <a:p>
            <a:pPr lvl="2"/>
            <a:r>
              <a:rPr lang="en-US" dirty="0"/>
              <a:t>These factors are rarely aligned!</a:t>
            </a:r>
          </a:p>
          <a:p>
            <a:r>
              <a:rPr lang="en-US" dirty="0"/>
              <a:t>How do we generate the clocks</a:t>
            </a:r>
          </a:p>
          <a:p>
            <a:pPr lvl="1"/>
            <a:r>
              <a:rPr lang="en-US" dirty="0"/>
              <a:t>Usually, even for on-chip clock generation, the testbench creates the clock</a:t>
            </a:r>
          </a:p>
          <a:p>
            <a:pPr lvl="2"/>
            <a:r>
              <a:rPr lang="en-US" dirty="0"/>
              <a:t>Avoid modeling analog clock behaviors</a:t>
            </a:r>
          </a:p>
          <a:p>
            <a:r>
              <a:rPr lang="en-US" dirty="0"/>
              <a:t>But what about glitches?  Duty cycles?  Ramp rates?</a:t>
            </a:r>
          </a:p>
          <a:p>
            <a:pPr marL="0" indent="0">
              <a:buNone/>
            </a:pPr>
            <a:endParaRPr lang="en-US" dirty="0"/>
          </a:p>
        </p:txBody>
      </p:sp>
      <p:sp>
        <p:nvSpPr>
          <p:cNvPr id="4" name="Footer Placeholder 3">
            <a:extLst>
              <a:ext uri="{FF2B5EF4-FFF2-40B4-BE49-F238E27FC236}">
                <a16:creationId xmlns:a16="http://schemas.microsoft.com/office/drawing/2014/main" id="{3547EA53-FD23-4999-ADB5-4F3E07EC7843}"/>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Tree>
    <p:extLst>
      <p:ext uri="{BB962C8B-B14F-4D97-AF65-F5344CB8AC3E}">
        <p14:creationId xmlns:p14="http://schemas.microsoft.com/office/powerpoint/2010/main" val="6653097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242E-1347-4AA7-9715-D8D17366263E}"/>
              </a:ext>
            </a:extLst>
          </p:cNvPr>
          <p:cNvSpPr>
            <a:spLocks noGrp="1"/>
          </p:cNvSpPr>
          <p:nvPr>
            <p:ph type="title"/>
          </p:nvPr>
        </p:nvSpPr>
        <p:spPr/>
        <p:txBody>
          <a:bodyPr/>
          <a:lstStyle/>
          <a:p>
            <a:r>
              <a:rPr lang="en-US" dirty="0"/>
              <a:t>Handling Reset</a:t>
            </a:r>
          </a:p>
        </p:txBody>
      </p:sp>
      <p:sp>
        <p:nvSpPr>
          <p:cNvPr id="3" name="Content Placeholder 2">
            <a:extLst>
              <a:ext uri="{FF2B5EF4-FFF2-40B4-BE49-F238E27FC236}">
                <a16:creationId xmlns:a16="http://schemas.microsoft.com/office/drawing/2014/main" id="{DC9CD9B3-92A7-4D1C-BFB7-1A7CECC78B95}"/>
              </a:ext>
            </a:extLst>
          </p:cNvPr>
          <p:cNvSpPr>
            <a:spLocks noGrp="1"/>
          </p:cNvSpPr>
          <p:nvPr>
            <p:ph idx="1"/>
          </p:nvPr>
        </p:nvSpPr>
        <p:spPr/>
        <p:txBody>
          <a:bodyPr/>
          <a:lstStyle/>
          <a:p>
            <a:r>
              <a:rPr lang="en-US" dirty="0"/>
              <a:t>Resets are also complicated to model and control</a:t>
            </a:r>
          </a:p>
          <a:p>
            <a:pPr lvl="1"/>
            <a:r>
              <a:rPr lang="en-US" dirty="0"/>
              <a:t>Boot-time reset sequencing is often carefully defined/controlled and requires careful programming/modeling</a:t>
            </a:r>
          </a:p>
          <a:p>
            <a:pPr lvl="1"/>
            <a:r>
              <a:rPr lang="en-US" dirty="0"/>
              <a:t>What about error-related resets?</a:t>
            </a:r>
          </a:p>
          <a:p>
            <a:pPr lvl="1"/>
            <a:r>
              <a:rPr lang="en-US" dirty="0"/>
              <a:t>How do you model “surprise” resets (user hits the ‘reset’ button)?</a:t>
            </a:r>
          </a:p>
          <a:p>
            <a:pPr lvl="1"/>
            <a:r>
              <a:rPr lang="en-US" dirty="0"/>
              <a:t>What about resets due to power management events (C7 exit)?</a:t>
            </a:r>
          </a:p>
          <a:p>
            <a:pPr lvl="1"/>
            <a:r>
              <a:rPr lang="en-US" dirty="0"/>
              <a:t>How do checkers react to resets?</a:t>
            </a:r>
          </a:p>
          <a:p>
            <a:pPr lvl="2"/>
            <a:r>
              <a:rPr lang="en-US" dirty="0"/>
              <a:t>What if you’re in the middle of a transaction?  Hardware gets reset, but your scoreboard may be expecting a transaction to complete…</a:t>
            </a:r>
          </a:p>
          <a:p>
            <a:pPr marL="457200" lvl="1" indent="0">
              <a:buNone/>
            </a:pPr>
            <a:endParaRPr lang="en-US" dirty="0"/>
          </a:p>
        </p:txBody>
      </p:sp>
      <p:sp>
        <p:nvSpPr>
          <p:cNvPr id="4" name="Footer Placeholder 3">
            <a:extLst>
              <a:ext uri="{FF2B5EF4-FFF2-40B4-BE49-F238E27FC236}">
                <a16:creationId xmlns:a16="http://schemas.microsoft.com/office/drawing/2014/main" id="{B9A2810F-52BA-4946-A9D7-3D56A837A21E}"/>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Tree>
    <p:extLst>
      <p:ext uri="{BB962C8B-B14F-4D97-AF65-F5344CB8AC3E}">
        <p14:creationId xmlns:p14="http://schemas.microsoft.com/office/powerpoint/2010/main" val="25113054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D1AA3-8072-4FAC-B6EE-099F4E259051}"/>
              </a:ext>
            </a:extLst>
          </p:cNvPr>
          <p:cNvSpPr>
            <a:spLocks noGrp="1"/>
          </p:cNvSpPr>
          <p:nvPr>
            <p:ph type="title"/>
          </p:nvPr>
        </p:nvSpPr>
        <p:spPr/>
        <p:txBody>
          <a:bodyPr/>
          <a:lstStyle/>
          <a:p>
            <a:r>
              <a:rPr lang="en-US" dirty="0"/>
              <a:t>Discussion Topics</a:t>
            </a:r>
          </a:p>
        </p:txBody>
      </p:sp>
      <p:sp>
        <p:nvSpPr>
          <p:cNvPr id="3" name="Content Placeholder 2">
            <a:extLst>
              <a:ext uri="{FF2B5EF4-FFF2-40B4-BE49-F238E27FC236}">
                <a16:creationId xmlns:a16="http://schemas.microsoft.com/office/drawing/2014/main" id="{28F0D636-2F99-4AE4-89C6-9144007F74EC}"/>
              </a:ext>
            </a:extLst>
          </p:cNvPr>
          <p:cNvSpPr>
            <a:spLocks noGrp="1"/>
          </p:cNvSpPr>
          <p:nvPr>
            <p:ph idx="1"/>
          </p:nvPr>
        </p:nvSpPr>
        <p:spPr/>
        <p:txBody>
          <a:bodyPr/>
          <a:lstStyle/>
          <a:p>
            <a:r>
              <a:rPr lang="en-US" dirty="0"/>
              <a:t>What do you have to consider in the testbench architecture if you yank a reset in the middle of your testcase?</a:t>
            </a:r>
          </a:p>
          <a:p>
            <a:endParaRPr lang="en-US" dirty="0"/>
          </a:p>
        </p:txBody>
      </p:sp>
      <p:sp>
        <p:nvSpPr>
          <p:cNvPr id="4" name="Footer Placeholder 3">
            <a:extLst>
              <a:ext uri="{FF2B5EF4-FFF2-40B4-BE49-F238E27FC236}">
                <a16:creationId xmlns:a16="http://schemas.microsoft.com/office/drawing/2014/main" id="{E0567160-353F-4050-B571-C2980AA1D4F2}"/>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Tree>
    <p:extLst>
      <p:ext uri="{BB962C8B-B14F-4D97-AF65-F5344CB8AC3E}">
        <p14:creationId xmlns:p14="http://schemas.microsoft.com/office/powerpoint/2010/main" val="27902275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2DA97-BC63-421A-A3A4-F7C9C7B27697}"/>
              </a:ext>
            </a:extLst>
          </p:cNvPr>
          <p:cNvSpPr>
            <a:spLocks noGrp="1"/>
          </p:cNvSpPr>
          <p:nvPr>
            <p:ph type="title"/>
          </p:nvPr>
        </p:nvSpPr>
        <p:spPr/>
        <p:txBody>
          <a:bodyPr/>
          <a:lstStyle/>
          <a:p>
            <a:r>
              <a:rPr lang="en-US" dirty="0"/>
              <a:t>Reuse</a:t>
            </a:r>
          </a:p>
        </p:txBody>
      </p:sp>
      <p:sp>
        <p:nvSpPr>
          <p:cNvPr id="3" name="Content Placeholder 2">
            <a:extLst>
              <a:ext uri="{FF2B5EF4-FFF2-40B4-BE49-F238E27FC236}">
                <a16:creationId xmlns:a16="http://schemas.microsoft.com/office/drawing/2014/main" id="{53122033-0865-4F9A-838B-3662B6603E3A}"/>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EB8564A9-CBD1-4D6D-BFCC-0086AE393A7E}"/>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Tree>
    <p:extLst>
      <p:ext uri="{BB962C8B-B14F-4D97-AF65-F5344CB8AC3E}">
        <p14:creationId xmlns:p14="http://schemas.microsoft.com/office/powerpoint/2010/main" val="39238227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D8D6A-F315-4F34-AE39-6C38E1ED994C}"/>
              </a:ext>
            </a:extLst>
          </p:cNvPr>
          <p:cNvSpPr>
            <a:spLocks noGrp="1"/>
          </p:cNvSpPr>
          <p:nvPr>
            <p:ph type="title"/>
          </p:nvPr>
        </p:nvSpPr>
        <p:spPr/>
        <p:txBody>
          <a:bodyPr/>
          <a:lstStyle/>
          <a:p>
            <a:r>
              <a:rPr lang="en-US" dirty="0"/>
              <a:t>Multiple components, multiple testbenches!</a:t>
            </a:r>
          </a:p>
        </p:txBody>
      </p:sp>
      <p:sp>
        <p:nvSpPr>
          <p:cNvPr id="3" name="Content Placeholder 2">
            <a:extLst>
              <a:ext uri="{FF2B5EF4-FFF2-40B4-BE49-F238E27FC236}">
                <a16:creationId xmlns:a16="http://schemas.microsoft.com/office/drawing/2014/main" id="{80AD82BD-A38E-45F1-B158-14639CF38154}"/>
              </a:ext>
            </a:extLst>
          </p:cNvPr>
          <p:cNvSpPr>
            <a:spLocks noGrp="1"/>
          </p:cNvSpPr>
          <p:nvPr>
            <p:ph idx="1"/>
          </p:nvPr>
        </p:nvSpPr>
        <p:spPr/>
        <p:txBody>
          <a:bodyPr/>
          <a:lstStyle/>
          <a:p>
            <a:r>
              <a:rPr lang="en-US" dirty="0"/>
              <a:t>We’ve talked about the hierarchy of testbenches</a:t>
            </a:r>
          </a:p>
          <a:p>
            <a:pPr lvl="1"/>
            <a:r>
              <a:rPr lang="en-US" dirty="0"/>
              <a:t>Unit </a:t>
            </a:r>
            <a:r>
              <a:rPr lang="en-US" dirty="0">
                <a:latin typeface="Times New Roman" panose="02020603050405020304" pitchFamily="18" charset="0"/>
                <a:cs typeface="Times New Roman" panose="02020603050405020304" pitchFamily="18" charset="0"/>
              </a:rPr>
              <a:t>→</a:t>
            </a:r>
            <a:r>
              <a:rPr lang="en-US" dirty="0"/>
              <a:t> larger unit </a:t>
            </a:r>
            <a:r>
              <a:rPr lang="en-US" dirty="0">
                <a:latin typeface="Times New Roman" panose="02020603050405020304" pitchFamily="18" charset="0"/>
                <a:cs typeface="Times New Roman" panose="02020603050405020304" pitchFamily="18" charset="0"/>
              </a:rPr>
              <a:t>→ </a:t>
            </a:r>
            <a:r>
              <a:rPr lang="en-US" dirty="0"/>
              <a:t>major IP </a:t>
            </a:r>
            <a:r>
              <a:rPr lang="en-US" dirty="0">
                <a:latin typeface="Times New Roman" panose="02020603050405020304" pitchFamily="18" charset="0"/>
                <a:cs typeface="Times New Roman" panose="02020603050405020304" pitchFamily="18" charset="0"/>
              </a:rPr>
              <a:t>→ </a:t>
            </a:r>
            <a:r>
              <a:rPr lang="en-US" dirty="0"/>
              <a:t>SOC</a:t>
            </a:r>
          </a:p>
          <a:p>
            <a:pPr lvl="1"/>
            <a:r>
              <a:rPr lang="en-US" dirty="0"/>
              <a:t>“Different” TB for each </a:t>
            </a:r>
          </a:p>
          <a:p>
            <a:pPr lvl="1"/>
            <a:r>
              <a:rPr lang="en-US" dirty="0"/>
              <a:t>What components might you reuse? Stimulus, driver, checkers, coverage?</a:t>
            </a:r>
          </a:p>
          <a:p>
            <a:r>
              <a:rPr lang="en-US" dirty="0"/>
              <a:t>What happens if a checker at the lowest level is usable at a higher level of integration?</a:t>
            </a:r>
          </a:p>
          <a:p>
            <a:pPr lvl="1"/>
            <a:r>
              <a:rPr lang="en-US" dirty="0"/>
              <a:t>Just because it CAN…doesn’t mean it SHOULD</a:t>
            </a:r>
          </a:p>
          <a:p>
            <a:pPr lvl="2"/>
            <a:r>
              <a:rPr lang="en-US" dirty="0"/>
              <a:t>Discuss:  What are some reasons that you might NOT want a checker to be used at a higher level model?</a:t>
            </a:r>
          </a:p>
          <a:p>
            <a:pPr lvl="1"/>
            <a:r>
              <a:rPr lang="en-US" dirty="0"/>
              <a:t>But if it SHOULD, how do you do that?</a:t>
            </a:r>
          </a:p>
        </p:txBody>
      </p:sp>
      <p:sp>
        <p:nvSpPr>
          <p:cNvPr id="4" name="Footer Placeholder 3">
            <a:extLst>
              <a:ext uri="{FF2B5EF4-FFF2-40B4-BE49-F238E27FC236}">
                <a16:creationId xmlns:a16="http://schemas.microsoft.com/office/drawing/2014/main" id="{2F6001E6-5472-430F-A57C-8F96F0B61877}"/>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Tree>
    <p:extLst>
      <p:ext uri="{BB962C8B-B14F-4D97-AF65-F5344CB8AC3E}">
        <p14:creationId xmlns:p14="http://schemas.microsoft.com/office/powerpoint/2010/main" val="259286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478D-3D4B-4553-9003-91F6313BD0B2}"/>
              </a:ext>
            </a:extLst>
          </p:cNvPr>
          <p:cNvSpPr>
            <a:spLocks noGrp="1"/>
          </p:cNvSpPr>
          <p:nvPr>
            <p:ph type="title"/>
          </p:nvPr>
        </p:nvSpPr>
        <p:spPr/>
        <p:txBody>
          <a:bodyPr/>
          <a:lstStyle/>
          <a:p>
            <a:r>
              <a:rPr lang="en-US" dirty="0"/>
              <a:t>What is a testbench?</a:t>
            </a:r>
          </a:p>
        </p:txBody>
      </p:sp>
      <p:sp>
        <p:nvSpPr>
          <p:cNvPr id="3" name="Content Placeholder 2">
            <a:extLst>
              <a:ext uri="{FF2B5EF4-FFF2-40B4-BE49-F238E27FC236}">
                <a16:creationId xmlns:a16="http://schemas.microsoft.com/office/drawing/2014/main" id="{60798227-7014-451E-A5C2-16EAFD84D5F5}"/>
              </a:ext>
            </a:extLst>
          </p:cNvPr>
          <p:cNvSpPr>
            <a:spLocks noGrp="1"/>
          </p:cNvSpPr>
          <p:nvPr>
            <p:ph idx="1"/>
          </p:nvPr>
        </p:nvSpPr>
        <p:spPr>
          <a:xfrm>
            <a:off x="533400" y="1219200"/>
            <a:ext cx="11125200" cy="1600200"/>
          </a:xfrm>
        </p:spPr>
        <p:txBody>
          <a:bodyPr/>
          <a:lstStyle/>
          <a:p>
            <a:r>
              <a:rPr lang="en-US" dirty="0"/>
              <a:t>What’s in the TB, anyway?</a:t>
            </a:r>
          </a:p>
          <a:p>
            <a:pPr lvl="1"/>
            <a:r>
              <a:rPr lang="en-US" dirty="0"/>
              <a:t>our FIFO TB had code to drive inputs, assertion-check outputs</a:t>
            </a:r>
          </a:p>
          <a:p>
            <a:pPr lvl="1"/>
            <a:r>
              <a:rPr lang="en-US" dirty="0"/>
              <a:t>and the reference model</a:t>
            </a:r>
          </a:p>
        </p:txBody>
      </p:sp>
      <p:sp>
        <p:nvSpPr>
          <p:cNvPr id="4" name="Footer Placeholder 3">
            <a:extLst>
              <a:ext uri="{FF2B5EF4-FFF2-40B4-BE49-F238E27FC236}">
                <a16:creationId xmlns:a16="http://schemas.microsoft.com/office/drawing/2014/main" id="{7602D3CB-D00D-4347-B0BA-8FB8041C82E2}"/>
              </a:ext>
            </a:extLst>
          </p:cNvPr>
          <p:cNvSpPr>
            <a:spLocks noGrp="1"/>
          </p:cNvSpPr>
          <p:nvPr>
            <p:ph type="ftr" sz="quarter" idx="11"/>
          </p:nvPr>
        </p:nvSpPr>
        <p:spPr/>
        <p:txBody>
          <a:bodyPr/>
          <a:lstStyle/>
          <a:p>
            <a:pPr>
              <a:defRPr/>
            </a:pPr>
            <a:r>
              <a:rPr lang="en-US"/>
              <a:t>Verification Joel Grodstein</a:t>
            </a:r>
            <a:endParaRPr lang="en-US" dirty="0"/>
          </a:p>
        </p:txBody>
      </p:sp>
      <p:sp>
        <p:nvSpPr>
          <p:cNvPr id="5" name="Rectangle 4">
            <a:extLst>
              <a:ext uri="{FF2B5EF4-FFF2-40B4-BE49-F238E27FC236}">
                <a16:creationId xmlns:a16="http://schemas.microsoft.com/office/drawing/2014/main" id="{BDBE2643-FDB7-4C8F-B6DD-EA8A8CF7CC3B}"/>
              </a:ext>
            </a:extLst>
          </p:cNvPr>
          <p:cNvSpPr/>
          <p:nvPr/>
        </p:nvSpPr>
        <p:spPr>
          <a:xfrm>
            <a:off x="4572000" y="3007783"/>
            <a:ext cx="1837266" cy="84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FIFO</a:t>
            </a:r>
          </a:p>
          <a:p>
            <a:pPr algn="ctr"/>
            <a:r>
              <a:rPr lang="en-US" dirty="0">
                <a:solidFill>
                  <a:schemeClr val="tx1"/>
                </a:solidFill>
              </a:rPr>
              <a:t>DUT</a:t>
            </a:r>
          </a:p>
        </p:txBody>
      </p:sp>
      <p:sp>
        <p:nvSpPr>
          <p:cNvPr id="6" name="Rectangle 5">
            <a:extLst>
              <a:ext uri="{FF2B5EF4-FFF2-40B4-BE49-F238E27FC236}">
                <a16:creationId xmlns:a16="http://schemas.microsoft.com/office/drawing/2014/main" id="{FB1C6BBB-5F65-4A2D-B52B-1E0D8C401935}"/>
              </a:ext>
            </a:extLst>
          </p:cNvPr>
          <p:cNvSpPr/>
          <p:nvPr/>
        </p:nvSpPr>
        <p:spPr>
          <a:xfrm>
            <a:off x="4573694" y="4110567"/>
            <a:ext cx="1837266" cy="84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FIFO</a:t>
            </a:r>
          </a:p>
          <a:p>
            <a:pPr algn="ctr"/>
            <a:r>
              <a:rPr lang="en-US" dirty="0">
                <a:solidFill>
                  <a:schemeClr val="tx1"/>
                </a:solidFill>
              </a:rPr>
              <a:t>Ref model</a:t>
            </a:r>
          </a:p>
        </p:txBody>
      </p:sp>
      <p:sp>
        <p:nvSpPr>
          <p:cNvPr id="7" name="Rectangle 6">
            <a:extLst>
              <a:ext uri="{FF2B5EF4-FFF2-40B4-BE49-F238E27FC236}">
                <a16:creationId xmlns:a16="http://schemas.microsoft.com/office/drawing/2014/main" id="{F3C81481-E078-4AF6-896C-3AA415E9EB57}"/>
              </a:ext>
            </a:extLst>
          </p:cNvPr>
          <p:cNvSpPr/>
          <p:nvPr/>
        </p:nvSpPr>
        <p:spPr>
          <a:xfrm>
            <a:off x="2133600" y="3505200"/>
            <a:ext cx="1447800" cy="84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drive inputs</a:t>
            </a:r>
          </a:p>
        </p:txBody>
      </p:sp>
      <p:cxnSp>
        <p:nvCxnSpPr>
          <p:cNvPr id="16" name="Straight Arrow Connector 15">
            <a:extLst>
              <a:ext uri="{FF2B5EF4-FFF2-40B4-BE49-F238E27FC236}">
                <a16:creationId xmlns:a16="http://schemas.microsoft.com/office/drawing/2014/main" id="{8A524831-062C-44AA-A4FF-07297E30DB3E}"/>
              </a:ext>
            </a:extLst>
          </p:cNvPr>
          <p:cNvCxnSpPr>
            <a:cxnSpLocks/>
          </p:cNvCxnSpPr>
          <p:nvPr/>
        </p:nvCxnSpPr>
        <p:spPr>
          <a:xfrm>
            <a:off x="3576320" y="3937000"/>
            <a:ext cx="685800"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24019D9-4660-4D38-85FD-EDB3DC2F6F3D}"/>
              </a:ext>
            </a:extLst>
          </p:cNvPr>
          <p:cNvCxnSpPr/>
          <p:nvPr/>
        </p:nvCxnSpPr>
        <p:spPr>
          <a:xfrm>
            <a:off x="4262120" y="3429000"/>
            <a:ext cx="0" cy="10668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056190F-B4C5-4C3E-A170-1B30E0A96095}"/>
              </a:ext>
            </a:extLst>
          </p:cNvPr>
          <p:cNvCxnSpPr>
            <a:cxnSpLocks/>
            <a:endCxn id="5" idx="1"/>
          </p:cNvCxnSpPr>
          <p:nvPr/>
        </p:nvCxnSpPr>
        <p:spPr>
          <a:xfrm>
            <a:off x="4267200" y="3429000"/>
            <a:ext cx="304800"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ED21C3B-96C5-4B5F-BF68-1AAC05C43B14}"/>
              </a:ext>
            </a:extLst>
          </p:cNvPr>
          <p:cNvCxnSpPr>
            <a:cxnSpLocks/>
          </p:cNvCxnSpPr>
          <p:nvPr/>
        </p:nvCxnSpPr>
        <p:spPr>
          <a:xfrm>
            <a:off x="4262120" y="4495800"/>
            <a:ext cx="304800"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C0A6A5-394A-4A24-ACA6-AB78C7BD777F}"/>
              </a:ext>
            </a:extLst>
          </p:cNvPr>
          <p:cNvSpPr/>
          <p:nvPr/>
        </p:nvSpPr>
        <p:spPr>
          <a:xfrm>
            <a:off x="7929880" y="3505200"/>
            <a:ext cx="1671315" cy="842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scoreboard</a:t>
            </a:r>
          </a:p>
        </p:txBody>
      </p:sp>
      <p:cxnSp>
        <p:nvCxnSpPr>
          <p:cNvPr id="25" name="Straight Arrow Connector 24">
            <a:extLst>
              <a:ext uri="{FF2B5EF4-FFF2-40B4-BE49-F238E27FC236}">
                <a16:creationId xmlns:a16="http://schemas.microsoft.com/office/drawing/2014/main" id="{AEBC108E-579A-479A-929C-794DC464ABAA}"/>
              </a:ext>
            </a:extLst>
          </p:cNvPr>
          <p:cNvCxnSpPr>
            <a:cxnSpLocks/>
            <a:stCxn id="5" idx="3"/>
          </p:cNvCxnSpPr>
          <p:nvPr/>
        </p:nvCxnSpPr>
        <p:spPr>
          <a:xfrm>
            <a:off x="6409266" y="3429000"/>
            <a:ext cx="1518919" cy="30480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D074044-BB4F-476E-97B3-98B46D71182C}"/>
              </a:ext>
            </a:extLst>
          </p:cNvPr>
          <p:cNvCxnSpPr>
            <a:stCxn id="6" idx="3"/>
          </p:cNvCxnSpPr>
          <p:nvPr/>
        </p:nvCxnSpPr>
        <p:spPr>
          <a:xfrm flipV="1">
            <a:off x="6410960" y="4110567"/>
            <a:ext cx="1518919" cy="421217"/>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569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10" presetClass="entr" presetSubtype="0" fill="hold"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2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94D5D-E0D6-4904-A0E8-ACC3DE142935}"/>
              </a:ext>
            </a:extLst>
          </p:cNvPr>
          <p:cNvSpPr>
            <a:spLocks noGrp="1"/>
          </p:cNvSpPr>
          <p:nvPr>
            <p:ph type="title"/>
          </p:nvPr>
        </p:nvSpPr>
        <p:spPr/>
        <p:txBody>
          <a:bodyPr/>
          <a:lstStyle/>
          <a:p>
            <a:r>
              <a:rPr lang="en-US" dirty="0"/>
              <a:t>Our FIFO checker again</a:t>
            </a:r>
          </a:p>
        </p:txBody>
      </p:sp>
      <p:sp>
        <p:nvSpPr>
          <p:cNvPr id="3" name="Content Placeholder 2">
            <a:extLst>
              <a:ext uri="{FF2B5EF4-FFF2-40B4-BE49-F238E27FC236}">
                <a16:creationId xmlns:a16="http://schemas.microsoft.com/office/drawing/2014/main" id="{DDC3FF0A-9E1E-4A39-B7AF-7072356202A9}"/>
              </a:ext>
            </a:extLst>
          </p:cNvPr>
          <p:cNvSpPr>
            <a:spLocks noGrp="1"/>
          </p:cNvSpPr>
          <p:nvPr>
            <p:ph idx="1"/>
          </p:nvPr>
        </p:nvSpPr>
        <p:spPr>
          <a:xfrm>
            <a:off x="914400" y="1295400"/>
            <a:ext cx="10363200" cy="4953000"/>
          </a:xfrm>
        </p:spPr>
        <p:txBody>
          <a:bodyPr/>
          <a:lstStyle/>
          <a:p>
            <a:r>
              <a:rPr lang="en-US" dirty="0"/>
              <a:t>FIFO TB may have a checker: read when empty </a:t>
            </a:r>
            <a:r>
              <a:rPr lang="en-US" dirty="0">
                <a:sym typeface="Symbol" panose="05050102010706020507" pitchFamily="18" charset="2"/>
              </a:rPr>
              <a:t> scream</a:t>
            </a:r>
            <a:endParaRPr lang="en-US" dirty="0"/>
          </a:p>
          <a:p>
            <a:pPr lvl="1"/>
            <a:r>
              <a:rPr lang="en-US" dirty="0"/>
              <a:t>or may be an assertion inside the FIFO RTL</a:t>
            </a:r>
          </a:p>
          <a:p>
            <a:r>
              <a:rPr lang="en-US" dirty="0"/>
              <a:t>Do you keep this checker in the mesh TB?</a:t>
            </a:r>
          </a:p>
          <a:p>
            <a:r>
              <a:rPr lang="en-US" dirty="0"/>
              <a:t>In the mesh-plus-cores TB?</a:t>
            </a:r>
          </a:p>
          <a:p>
            <a:r>
              <a:rPr lang="en-US" dirty="0"/>
              <a:t>Data points: how slow is the checker? how likely is a test to fail on its own without the checker?</a:t>
            </a:r>
          </a:p>
          <a:p>
            <a:r>
              <a:rPr lang="en-US" dirty="0"/>
              <a:t>Practical answer: keep all lower-level checkers for paranoia, until the TB runs “unreasonably” slow</a:t>
            </a:r>
          </a:p>
          <a:p>
            <a:r>
              <a:rPr lang="en-US" dirty="0"/>
              <a:t>You need a mechanism to reuse/not checkers</a:t>
            </a:r>
          </a:p>
          <a:p>
            <a:pPr lvl="1">
              <a:spcBef>
                <a:spcPts val="0"/>
              </a:spcBef>
            </a:pPr>
            <a:r>
              <a:rPr lang="en-US" dirty="0"/>
              <a:t>Still more code </a:t>
            </a:r>
            <a:r>
              <a:rPr lang="en-US" dirty="0">
                <a:sym typeface="Wingdings" panose="05000000000000000000" pitchFamily="2" charset="2"/>
              </a:rPr>
              <a:t></a:t>
            </a:r>
          </a:p>
          <a:p>
            <a:pPr>
              <a:spcBef>
                <a:spcPts val="0"/>
              </a:spcBef>
            </a:pPr>
            <a:r>
              <a:rPr lang="en-US" dirty="0">
                <a:sym typeface="Wingdings" panose="05000000000000000000" pitchFamily="2" charset="2"/>
              </a:rPr>
              <a:t>Can you reuse drivers?</a:t>
            </a:r>
            <a:endParaRPr lang="en-US" dirty="0"/>
          </a:p>
        </p:txBody>
      </p:sp>
      <p:sp>
        <p:nvSpPr>
          <p:cNvPr id="4" name="Footer Placeholder 3">
            <a:extLst>
              <a:ext uri="{FF2B5EF4-FFF2-40B4-BE49-F238E27FC236}">
                <a16:creationId xmlns:a16="http://schemas.microsoft.com/office/drawing/2014/main" id="{DFDE1618-D6CE-4D59-969F-87E3E3D0095C}"/>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Tree>
    <p:extLst>
      <p:ext uri="{BB962C8B-B14F-4D97-AF65-F5344CB8AC3E}">
        <p14:creationId xmlns:p14="http://schemas.microsoft.com/office/powerpoint/2010/main" val="3337909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478D-3D4B-4553-9003-91F6313BD0B2}"/>
              </a:ext>
            </a:extLst>
          </p:cNvPr>
          <p:cNvSpPr>
            <a:spLocks noGrp="1"/>
          </p:cNvSpPr>
          <p:nvPr>
            <p:ph type="title"/>
          </p:nvPr>
        </p:nvSpPr>
        <p:spPr/>
        <p:txBody>
          <a:bodyPr/>
          <a:lstStyle/>
          <a:p>
            <a:r>
              <a:rPr lang="en-US" dirty="0"/>
              <a:t>The final poll</a:t>
            </a:r>
          </a:p>
        </p:txBody>
      </p:sp>
      <p:sp>
        <p:nvSpPr>
          <p:cNvPr id="3" name="Content Placeholder 2">
            <a:extLst>
              <a:ext uri="{FF2B5EF4-FFF2-40B4-BE49-F238E27FC236}">
                <a16:creationId xmlns:a16="http://schemas.microsoft.com/office/drawing/2014/main" id="{60798227-7014-451E-A5C2-16EAFD84D5F5}"/>
              </a:ext>
            </a:extLst>
          </p:cNvPr>
          <p:cNvSpPr>
            <a:spLocks noGrp="1"/>
          </p:cNvSpPr>
          <p:nvPr>
            <p:ph idx="1"/>
          </p:nvPr>
        </p:nvSpPr>
        <p:spPr>
          <a:xfrm>
            <a:off x="533400" y="1219200"/>
            <a:ext cx="11125200" cy="4419600"/>
          </a:xfrm>
        </p:spPr>
        <p:txBody>
          <a:bodyPr/>
          <a:lstStyle/>
          <a:p>
            <a:r>
              <a:rPr lang="en-US" dirty="0"/>
              <a:t>How much code is in the reference model vs. the DUT?</a:t>
            </a:r>
          </a:p>
          <a:p>
            <a:pPr lvl="1">
              <a:spcBef>
                <a:spcPts val="0"/>
              </a:spcBef>
            </a:pPr>
            <a:r>
              <a:rPr lang="en-US" dirty="0"/>
              <a:t>about as much</a:t>
            </a:r>
          </a:p>
          <a:p>
            <a:r>
              <a:rPr lang="en-US" dirty="0"/>
              <a:t>Poll: how much code is in the TB vs. the DUT?</a:t>
            </a:r>
          </a:p>
          <a:p>
            <a:pPr lvl="1"/>
            <a:r>
              <a:rPr lang="en-US" dirty="0"/>
              <a:t>.33x, .5x, 1x, 2x, 3x, 4x</a:t>
            </a:r>
          </a:p>
          <a:p>
            <a:r>
              <a:rPr lang="en-US" dirty="0"/>
              <a:t>Reasons (recap):</a:t>
            </a:r>
          </a:p>
          <a:p>
            <a:pPr lvl="1">
              <a:spcBef>
                <a:spcPts val="0"/>
              </a:spcBef>
            </a:pPr>
            <a:r>
              <a:rPr lang="en-US" dirty="0"/>
              <a:t>the reference model takes just as much code as the DUT model</a:t>
            </a:r>
          </a:p>
          <a:p>
            <a:pPr lvl="1">
              <a:spcBef>
                <a:spcPts val="0"/>
              </a:spcBef>
            </a:pPr>
            <a:r>
              <a:rPr lang="en-US" dirty="0"/>
              <a:t>layered software takes more code (i.e., the APIs)</a:t>
            </a:r>
          </a:p>
          <a:p>
            <a:pPr lvl="1">
              <a:spcBef>
                <a:spcPts val="0"/>
              </a:spcBef>
            </a:pPr>
            <a:r>
              <a:rPr lang="en-US" dirty="0"/>
              <a:t>many objects are at high and low levels</a:t>
            </a:r>
          </a:p>
          <a:p>
            <a:pPr lvl="1">
              <a:spcBef>
                <a:spcPts val="0"/>
              </a:spcBef>
            </a:pPr>
            <a:r>
              <a:rPr lang="en-US" dirty="0"/>
              <a:t>coverage takes code</a:t>
            </a:r>
          </a:p>
          <a:p>
            <a:pPr lvl="1">
              <a:spcBef>
                <a:spcPts val="0"/>
              </a:spcBef>
            </a:pPr>
            <a:r>
              <a:rPr lang="en-US" dirty="0"/>
              <a:t>lots of drivers</a:t>
            </a:r>
          </a:p>
          <a:p>
            <a:pPr lvl="1"/>
            <a:endParaRPr lang="en-US" dirty="0"/>
          </a:p>
        </p:txBody>
      </p:sp>
      <p:sp>
        <p:nvSpPr>
          <p:cNvPr id="4" name="Footer Placeholder 3">
            <a:extLst>
              <a:ext uri="{FF2B5EF4-FFF2-40B4-BE49-F238E27FC236}">
                <a16:creationId xmlns:a16="http://schemas.microsoft.com/office/drawing/2014/main" id="{7602D3CB-D00D-4347-B0BA-8FB8041C82E2}"/>
              </a:ext>
            </a:extLst>
          </p:cNvPr>
          <p:cNvSpPr>
            <a:spLocks noGrp="1"/>
          </p:cNvSpPr>
          <p:nvPr>
            <p:ph type="ftr" sz="quarter" idx="11"/>
          </p:nvPr>
        </p:nvSpPr>
        <p:spPr/>
        <p:txBody>
          <a:bodyPr/>
          <a:lstStyle/>
          <a:p>
            <a:pPr>
              <a:defRPr/>
            </a:pPr>
            <a:r>
              <a:rPr lang="en-US"/>
              <a:t>Verification Joel Grodstein</a:t>
            </a:r>
            <a:endParaRPr lang="en-US" dirty="0"/>
          </a:p>
        </p:txBody>
      </p:sp>
      <p:sp>
        <p:nvSpPr>
          <p:cNvPr id="5" name="Oval 4">
            <a:extLst>
              <a:ext uri="{FF2B5EF4-FFF2-40B4-BE49-F238E27FC236}">
                <a16:creationId xmlns:a16="http://schemas.microsoft.com/office/drawing/2014/main" id="{4FD9AAB6-D24A-4BA5-9C08-89EE64F01274}"/>
              </a:ext>
            </a:extLst>
          </p:cNvPr>
          <p:cNvSpPr/>
          <p:nvPr/>
        </p:nvSpPr>
        <p:spPr>
          <a:xfrm>
            <a:off x="3381375" y="2590800"/>
            <a:ext cx="533400" cy="457200"/>
          </a:xfrm>
          <a:prstGeom prst="ellips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2251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695D7-8D5E-43C6-9ABD-4000753080DE}"/>
              </a:ext>
            </a:extLst>
          </p:cNvPr>
          <p:cNvSpPr>
            <a:spLocks noGrp="1"/>
          </p:cNvSpPr>
          <p:nvPr>
            <p:ph type="title"/>
          </p:nvPr>
        </p:nvSpPr>
        <p:spPr/>
        <p:txBody>
          <a:bodyPr/>
          <a:lstStyle/>
          <a:p>
            <a:r>
              <a:rPr lang="en-US" dirty="0"/>
              <a:t>Is this bad?</a:t>
            </a:r>
          </a:p>
        </p:txBody>
      </p:sp>
      <p:sp>
        <p:nvSpPr>
          <p:cNvPr id="3" name="Content Placeholder 2">
            <a:extLst>
              <a:ext uri="{FF2B5EF4-FFF2-40B4-BE49-F238E27FC236}">
                <a16:creationId xmlns:a16="http://schemas.microsoft.com/office/drawing/2014/main" id="{D50CB4EF-D05E-4B49-95CF-F33BBF42C944}"/>
              </a:ext>
            </a:extLst>
          </p:cNvPr>
          <p:cNvSpPr>
            <a:spLocks noGrp="1"/>
          </p:cNvSpPr>
          <p:nvPr>
            <p:ph idx="1"/>
          </p:nvPr>
        </p:nvSpPr>
        <p:spPr/>
        <p:txBody>
          <a:bodyPr/>
          <a:lstStyle/>
          <a:p>
            <a:r>
              <a:rPr lang="en-US" dirty="0"/>
              <a:t>What do you think? Is 3x “bad” for the industry?</a:t>
            </a:r>
          </a:p>
          <a:p>
            <a:pPr lvl="1"/>
            <a:r>
              <a:rPr lang="en-US" dirty="0"/>
              <a:t>No – as usual, we’ve traded human time for machine time</a:t>
            </a:r>
          </a:p>
          <a:p>
            <a:pPr lvl="1"/>
            <a:r>
              <a:rPr lang="en-US" dirty="0"/>
              <a:t>Yes – now the debug cycle takes longer</a:t>
            </a:r>
          </a:p>
          <a:p>
            <a:pPr lvl="1"/>
            <a:r>
              <a:rPr lang="en-US" dirty="0"/>
              <a:t>Yes – HW emulation makes this difference very drastic</a:t>
            </a:r>
          </a:p>
          <a:p>
            <a:r>
              <a:rPr lang="en-US" dirty="0"/>
              <a:t>Rule of engineering: pick any 2 of (fast, easy, cheap)</a:t>
            </a:r>
          </a:p>
        </p:txBody>
      </p:sp>
      <p:sp>
        <p:nvSpPr>
          <p:cNvPr id="4" name="Footer Placeholder 3">
            <a:extLst>
              <a:ext uri="{FF2B5EF4-FFF2-40B4-BE49-F238E27FC236}">
                <a16:creationId xmlns:a16="http://schemas.microsoft.com/office/drawing/2014/main" id="{2D30FFCF-0552-49FB-A2E7-A45CCDC85BAB}"/>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Tree>
    <p:extLst>
      <p:ext uri="{BB962C8B-B14F-4D97-AF65-F5344CB8AC3E}">
        <p14:creationId xmlns:p14="http://schemas.microsoft.com/office/powerpoint/2010/main" val="283278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19EAF-841D-46BF-B47C-53E63BF36CC2}"/>
              </a:ext>
            </a:extLst>
          </p:cNvPr>
          <p:cNvSpPr>
            <a:spLocks noGrp="1"/>
          </p:cNvSpPr>
          <p:nvPr>
            <p:ph type="title"/>
          </p:nvPr>
        </p:nvSpPr>
        <p:spPr/>
        <p:txBody>
          <a:bodyPr/>
          <a:lstStyle/>
          <a:p>
            <a:r>
              <a:rPr lang="en-US" dirty="0"/>
              <a:t>BACKUP</a:t>
            </a:r>
          </a:p>
        </p:txBody>
      </p:sp>
      <p:sp>
        <p:nvSpPr>
          <p:cNvPr id="3" name="Content Placeholder 2">
            <a:extLst>
              <a:ext uri="{FF2B5EF4-FFF2-40B4-BE49-F238E27FC236}">
                <a16:creationId xmlns:a16="http://schemas.microsoft.com/office/drawing/2014/main" id="{90B304AA-BFA1-4913-A06D-0AD1B9AC8EEB}"/>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3C8048DE-75A0-4116-9275-2030B00B570C}"/>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Tree>
    <p:extLst>
      <p:ext uri="{BB962C8B-B14F-4D97-AF65-F5344CB8AC3E}">
        <p14:creationId xmlns:p14="http://schemas.microsoft.com/office/powerpoint/2010/main" val="10788330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18D14-4FEB-4C3D-A02B-504386827829}"/>
              </a:ext>
            </a:extLst>
          </p:cNvPr>
          <p:cNvSpPr>
            <a:spLocks noGrp="1"/>
          </p:cNvSpPr>
          <p:nvPr>
            <p:ph type="title"/>
          </p:nvPr>
        </p:nvSpPr>
        <p:spPr/>
        <p:txBody>
          <a:bodyPr/>
          <a:lstStyle/>
          <a:p>
            <a:r>
              <a:rPr lang="en-US" dirty="0"/>
              <a:t>Overly Simplified Testbench</a:t>
            </a:r>
          </a:p>
        </p:txBody>
      </p:sp>
      <p:sp>
        <p:nvSpPr>
          <p:cNvPr id="4" name="Footer Placeholder 3">
            <a:extLst>
              <a:ext uri="{FF2B5EF4-FFF2-40B4-BE49-F238E27FC236}">
                <a16:creationId xmlns:a16="http://schemas.microsoft.com/office/drawing/2014/main" id="{3ACAB809-1D3B-4B84-A9D9-98B6D6DCCCFC}"/>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
        <p:nvSpPr>
          <p:cNvPr id="6" name="Rectangle 5">
            <a:extLst>
              <a:ext uri="{FF2B5EF4-FFF2-40B4-BE49-F238E27FC236}">
                <a16:creationId xmlns:a16="http://schemas.microsoft.com/office/drawing/2014/main" id="{FE7E032D-5D26-46A6-8817-9FF1E760B4CB}"/>
              </a:ext>
            </a:extLst>
          </p:cNvPr>
          <p:cNvSpPr/>
          <p:nvPr/>
        </p:nvSpPr>
        <p:spPr>
          <a:xfrm>
            <a:off x="5156199" y="1677456"/>
            <a:ext cx="1837266" cy="19896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RTL</a:t>
            </a:r>
          </a:p>
          <a:p>
            <a:pPr algn="ctr"/>
            <a:r>
              <a:rPr lang="en-US" dirty="0">
                <a:solidFill>
                  <a:schemeClr val="tx1"/>
                </a:solidFill>
              </a:rPr>
              <a:t>DUT</a:t>
            </a:r>
          </a:p>
        </p:txBody>
      </p:sp>
      <p:sp>
        <p:nvSpPr>
          <p:cNvPr id="7" name="Rectangle 6">
            <a:extLst>
              <a:ext uri="{FF2B5EF4-FFF2-40B4-BE49-F238E27FC236}">
                <a16:creationId xmlns:a16="http://schemas.microsoft.com/office/drawing/2014/main" id="{8FEBAC33-6F73-43D4-BABC-957EC0EFF615}"/>
              </a:ext>
            </a:extLst>
          </p:cNvPr>
          <p:cNvSpPr/>
          <p:nvPr/>
        </p:nvSpPr>
        <p:spPr>
          <a:xfrm>
            <a:off x="7446430" y="1677456"/>
            <a:ext cx="3903133" cy="1989667"/>
          </a:xfrm>
          <a:prstGeom prst="rect">
            <a:avLst/>
          </a:prstGeom>
          <a:no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US" sz="2000" dirty="0">
                <a:solidFill>
                  <a:schemeClr val="tx1"/>
                </a:solidFill>
              </a:rPr>
              <a:t>Checking</a:t>
            </a:r>
          </a:p>
        </p:txBody>
      </p:sp>
      <p:sp>
        <p:nvSpPr>
          <p:cNvPr id="8" name="Rectangle 7">
            <a:extLst>
              <a:ext uri="{FF2B5EF4-FFF2-40B4-BE49-F238E27FC236}">
                <a16:creationId xmlns:a16="http://schemas.microsoft.com/office/drawing/2014/main" id="{9B445CF8-DF4E-4F1C-9F07-5CBE7C747A45}"/>
              </a:ext>
            </a:extLst>
          </p:cNvPr>
          <p:cNvSpPr/>
          <p:nvPr/>
        </p:nvSpPr>
        <p:spPr>
          <a:xfrm>
            <a:off x="817033" y="1677455"/>
            <a:ext cx="3903133" cy="1989667"/>
          </a:xfrm>
          <a:prstGeom prst="rect">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r>
              <a:rPr lang="en-US" sz="2000" dirty="0">
                <a:solidFill>
                  <a:schemeClr val="tx1"/>
                </a:solidFill>
              </a:rPr>
              <a:t>Stimulus</a:t>
            </a:r>
          </a:p>
        </p:txBody>
      </p:sp>
      <p:sp>
        <p:nvSpPr>
          <p:cNvPr id="9" name="Rectangle 8">
            <a:extLst>
              <a:ext uri="{FF2B5EF4-FFF2-40B4-BE49-F238E27FC236}">
                <a16:creationId xmlns:a16="http://schemas.microsoft.com/office/drawing/2014/main" id="{905CB423-EF3C-492B-BEE2-E67EA6A7E186}"/>
              </a:ext>
            </a:extLst>
          </p:cNvPr>
          <p:cNvSpPr/>
          <p:nvPr/>
        </p:nvSpPr>
        <p:spPr>
          <a:xfrm>
            <a:off x="3450163" y="4101043"/>
            <a:ext cx="3903133" cy="1989667"/>
          </a:xfrm>
          <a:prstGeom prst="rect">
            <a:avLst/>
          </a:prstGeom>
          <a:no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sz="2000" dirty="0">
                <a:solidFill>
                  <a:schemeClr val="tx1"/>
                </a:solidFill>
              </a:rPr>
              <a:t>Coverage</a:t>
            </a:r>
          </a:p>
        </p:txBody>
      </p:sp>
      <p:sp>
        <p:nvSpPr>
          <p:cNvPr id="10" name="Rectangle 9">
            <a:extLst>
              <a:ext uri="{FF2B5EF4-FFF2-40B4-BE49-F238E27FC236}">
                <a16:creationId xmlns:a16="http://schemas.microsoft.com/office/drawing/2014/main" id="{F03FC475-A4E6-4E3B-8810-DDF8BF569781}"/>
              </a:ext>
            </a:extLst>
          </p:cNvPr>
          <p:cNvSpPr/>
          <p:nvPr/>
        </p:nvSpPr>
        <p:spPr>
          <a:xfrm>
            <a:off x="1295400" y="2268534"/>
            <a:ext cx="1303866" cy="457200"/>
          </a:xfrm>
          <a:prstGeom prst="rect">
            <a:avLst/>
          </a:prstGeom>
          <a:solidFill>
            <a:schemeClr val="accent6">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solidFill>
                  <a:schemeClr val="tx1"/>
                </a:solidFill>
              </a:rPr>
              <a:t>Clock Driver</a:t>
            </a:r>
          </a:p>
        </p:txBody>
      </p:sp>
      <p:sp>
        <p:nvSpPr>
          <p:cNvPr id="11" name="Rectangle 10">
            <a:extLst>
              <a:ext uri="{FF2B5EF4-FFF2-40B4-BE49-F238E27FC236}">
                <a16:creationId xmlns:a16="http://schemas.microsoft.com/office/drawing/2014/main" id="{190ED520-D26E-4265-99A0-A92467D8CC47}"/>
              </a:ext>
            </a:extLst>
          </p:cNvPr>
          <p:cNvSpPr/>
          <p:nvPr/>
        </p:nvSpPr>
        <p:spPr>
          <a:xfrm>
            <a:off x="1295400" y="2818867"/>
            <a:ext cx="1303866" cy="457200"/>
          </a:xfrm>
          <a:prstGeom prst="rect">
            <a:avLst/>
          </a:prstGeom>
          <a:solidFill>
            <a:schemeClr val="accent6">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solidFill>
                  <a:schemeClr val="tx1"/>
                </a:solidFill>
              </a:rPr>
              <a:t>Reset Driver</a:t>
            </a:r>
          </a:p>
        </p:txBody>
      </p:sp>
      <p:sp>
        <p:nvSpPr>
          <p:cNvPr id="12" name="Rectangle 11">
            <a:extLst>
              <a:ext uri="{FF2B5EF4-FFF2-40B4-BE49-F238E27FC236}">
                <a16:creationId xmlns:a16="http://schemas.microsoft.com/office/drawing/2014/main" id="{1D09820B-2012-45FD-868A-931506A5BA03}"/>
              </a:ext>
            </a:extLst>
          </p:cNvPr>
          <p:cNvSpPr/>
          <p:nvPr/>
        </p:nvSpPr>
        <p:spPr>
          <a:xfrm>
            <a:off x="2709333" y="2268534"/>
            <a:ext cx="1528233" cy="457200"/>
          </a:xfrm>
          <a:prstGeom prst="rect">
            <a:avLst/>
          </a:prstGeom>
          <a:solidFill>
            <a:schemeClr val="accent6">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solidFill>
                  <a:schemeClr val="tx1"/>
                </a:solidFill>
              </a:rPr>
              <a:t>Test Stimulus Driver</a:t>
            </a:r>
          </a:p>
        </p:txBody>
      </p:sp>
      <p:sp>
        <p:nvSpPr>
          <p:cNvPr id="14" name="Rectangle 13">
            <a:extLst>
              <a:ext uri="{FF2B5EF4-FFF2-40B4-BE49-F238E27FC236}">
                <a16:creationId xmlns:a16="http://schemas.microsoft.com/office/drawing/2014/main" id="{F0C7B9ED-D0F3-4971-8EE9-473CBFAB49A8}"/>
              </a:ext>
            </a:extLst>
          </p:cNvPr>
          <p:cNvSpPr/>
          <p:nvPr/>
        </p:nvSpPr>
        <p:spPr>
          <a:xfrm>
            <a:off x="2710920" y="2819400"/>
            <a:ext cx="1528232" cy="457200"/>
          </a:xfrm>
          <a:prstGeom prst="rect">
            <a:avLst/>
          </a:prstGeom>
          <a:solidFill>
            <a:schemeClr val="accent6">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Test and Debug interface driver</a:t>
            </a:r>
          </a:p>
        </p:txBody>
      </p:sp>
      <p:sp>
        <p:nvSpPr>
          <p:cNvPr id="15" name="Rectangle 14">
            <a:extLst>
              <a:ext uri="{FF2B5EF4-FFF2-40B4-BE49-F238E27FC236}">
                <a16:creationId xmlns:a16="http://schemas.microsoft.com/office/drawing/2014/main" id="{71D060FD-BB49-40A1-9F56-936B47435CD3}"/>
              </a:ext>
            </a:extLst>
          </p:cNvPr>
          <p:cNvSpPr/>
          <p:nvPr/>
        </p:nvSpPr>
        <p:spPr>
          <a:xfrm>
            <a:off x="7933261" y="2028822"/>
            <a:ext cx="1303866" cy="457200"/>
          </a:xfrm>
          <a:prstGeom prst="rect">
            <a:avLst/>
          </a:prstGeom>
          <a:solidFill>
            <a:schemeClr val="accent6">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solidFill>
                  <a:schemeClr val="tx1"/>
                </a:solidFill>
              </a:rPr>
              <a:t>Quiescence</a:t>
            </a:r>
          </a:p>
        </p:txBody>
      </p:sp>
      <p:sp>
        <p:nvSpPr>
          <p:cNvPr id="16" name="Rectangle 15">
            <a:extLst>
              <a:ext uri="{FF2B5EF4-FFF2-40B4-BE49-F238E27FC236}">
                <a16:creationId xmlns:a16="http://schemas.microsoft.com/office/drawing/2014/main" id="{EC7B858C-DA24-4E1A-95E5-1C15F9C315C4}"/>
              </a:ext>
            </a:extLst>
          </p:cNvPr>
          <p:cNvSpPr/>
          <p:nvPr/>
        </p:nvSpPr>
        <p:spPr>
          <a:xfrm>
            <a:off x="7446430" y="4094692"/>
            <a:ext cx="3903133" cy="1989667"/>
          </a:xfrm>
          <a:prstGeom prst="rect">
            <a:avLst/>
          </a:prstGeom>
          <a:no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sz="2000" dirty="0">
                <a:solidFill>
                  <a:schemeClr val="tx1"/>
                </a:solidFill>
              </a:rPr>
              <a:t>Other</a:t>
            </a:r>
          </a:p>
          <a:p>
            <a:pPr algn="ctr"/>
            <a:endParaRPr lang="en-US" sz="2000" dirty="0"/>
          </a:p>
        </p:txBody>
      </p:sp>
      <p:sp>
        <p:nvSpPr>
          <p:cNvPr id="17" name="Rectangle 16">
            <a:extLst>
              <a:ext uri="{FF2B5EF4-FFF2-40B4-BE49-F238E27FC236}">
                <a16:creationId xmlns:a16="http://schemas.microsoft.com/office/drawing/2014/main" id="{8D4F93CC-047D-4EFA-8604-005E7F227A84}"/>
              </a:ext>
            </a:extLst>
          </p:cNvPr>
          <p:cNvSpPr/>
          <p:nvPr/>
        </p:nvSpPr>
        <p:spPr>
          <a:xfrm>
            <a:off x="7933261" y="2579155"/>
            <a:ext cx="1303866" cy="457200"/>
          </a:xfrm>
          <a:prstGeom prst="rect">
            <a:avLst/>
          </a:prstGeom>
          <a:solidFill>
            <a:schemeClr val="accent6">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solidFill>
                  <a:schemeClr val="tx1"/>
                </a:solidFill>
              </a:rPr>
              <a:t>Coherency</a:t>
            </a:r>
          </a:p>
        </p:txBody>
      </p:sp>
      <p:sp>
        <p:nvSpPr>
          <p:cNvPr id="18" name="Rectangle 17">
            <a:extLst>
              <a:ext uri="{FF2B5EF4-FFF2-40B4-BE49-F238E27FC236}">
                <a16:creationId xmlns:a16="http://schemas.microsoft.com/office/drawing/2014/main" id="{3CE56366-E89E-4651-ACE0-6403F881D3BF}"/>
              </a:ext>
            </a:extLst>
          </p:cNvPr>
          <p:cNvSpPr/>
          <p:nvPr/>
        </p:nvSpPr>
        <p:spPr>
          <a:xfrm>
            <a:off x="9478428" y="2032526"/>
            <a:ext cx="1202266" cy="457200"/>
          </a:xfrm>
          <a:prstGeom prst="rect">
            <a:avLst/>
          </a:prstGeom>
          <a:solidFill>
            <a:schemeClr val="accent6">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solidFill>
                  <a:schemeClr val="tx1"/>
                </a:solidFill>
              </a:rPr>
              <a:t>Reset Rules</a:t>
            </a:r>
          </a:p>
        </p:txBody>
      </p:sp>
      <p:sp>
        <p:nvSpPr>
          <p:cNvPr id="19" name="Rectangle 18">
            <a:extLst>
              <a:ext uri="{FF2B5EF4-FFF2-40B4-BE49-F238E27FC236}">
                <a16:creationId xmlns:a16="http://schemas.microsoft.com/office/drawing/2014/main" id="{0E7C724C-3DC5-4C13-B9EF-B1CADB7687DE}"/>
              </a:ext>
            </a:extLst>
          </p:cNvPr>
          <p:cNvSpPr/>
          <p:nvPr/>
        </p:nvSpPr>
        <p:spPr>
          <a:xfrm>
            <a:off x="9478428" y="2565398"/>
            <a:ext cx="1202266" cy="457200"/>
          </a:xfrm>
          <a:prstGeom prst="rect">
            <a:avLst/>
          </a:prstGeom>
          <a:solidFill>
            <a:schemeClr val="accent6">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solidFill>
                  <a:schemeClr val="tx1"/>
                </a:solidFill>
              </a:rPr>
              <a:t>Power </a:t>
            </a:r>
            <a:r>
              <a:rPr lang="en-US" sz="1800" dirty="0" err="1">
                <a:solidFill>
                  <a:schemeClr val="tx1"/>
                </a:solidFill>
              </a:rPr>
              <a:t>Mgmt</a:t>
            </a:r>
            <a:endParaRPr lang="en-US" sz="1800" dirty="0">
              <a:solidFill>
                <a:schemeClr val="tx1"/>
              </a:solidFill>
            </a:endParaRPr>
          </a:p>
        </p:txBody>
      </p:sp>
      <p:sp>
        <p:nvSpPr>
          <p:cNvPr id="20" name="Rectangle 19">
            <a:extLst>
              <a:ext uri="{FF2B5EF4-FFF2-40B4-BE49-F238E27FC236}">
                <a16:creationId xmlns:a16="http://schemas.microsoft.com/office/drawing/2014/main" id="{0BE7B155-F622-49B3-8E0B-BE43567DCBAF}"/>
              </a:ext>
            </a:extLst>
          </p:cNvPr>
          <p:cNvSpPr/>
          <p:nvPr/>
        </p:nvSpPr>
        <p:spPr>
          <a:xfrm>
            <a:off x="7611531" y="4507442"/>
            <a:ext cx="1761069" cy="677332"/>
          </a:xfrm>
          <a:prstGeom prst="rect">
            <a:avLst/>
          </a:prstGeom>
          <a:solidFill>
            <a:schemeClr val="accent6">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solidFill>
                  <a:schemeClr val="tx1"/>
                </a:solidFill>
              </a:rPr>
              <a:t>Mem/Cache Models &amp; </a:t>
            </a:r>
            <a:r>
              <a:rPr lang="en-US" sz="1400" dirty="0" err="1">
                <a:solidFill>
                  <a:schemeClr val="tx1"/>
                </a:solidFill>
              </a:rPr>
              <a:t>Preloaders</a:t>
            </a:r>
            <a:endParaRPr lang="en-US" sz="1400" dirty="0">
              <a:solidFill>
                <a:schemeClr val="tx1"/>
              </a:solidFill>
            </a:endParaRPr>
          </a:p>
        </p:txBody>
      </p:sp>
      <p:sp>
        <p:nvSpPr>
          <p:cNvPr id="21" name="Rectangle 20">
            <a:extLst>
              <a:ext uri="{FF2B5EF4-FFF2-40B4-BE49-F238E27FC236}">
                <a16:creationId xmlns:a16="http://schemas.microsoft.com/office/drawing/2014/main" id="{DF1F21A8-28B6-45BE-A26A-5C5EB48D64D9}"/>
              </a:ext>
            </a:extLst>
          </p:cNvPr>
          <p:cNvSpPr/>
          <p:nvPr/>
        </p:nvSpPr>
        <p:spPr>
          <a:xfrm>
            <a:off x="9491132" y="5266268"/>
            <a:ext cx="1697564" cy="677332"/>
          </a:xfrm>
          <a:prstGeom prst="rect">
            <a:avLst/>
          </a:prstGeom>
          <a:solidFill>
            <a:schemeClr val="accent6">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solidFill>
                  <a:schemeClr val="tx1"/>
                </a:solidFill>
              </a:rPr>
              <a:t>End of Sim Detection</a:t>
            </a:r>
          </a:p>
        </p:txBody>
      </p:sp>
      <p:sp>
        <p:nvSpPr>
          <p:cNvPr id="22" name="Rectangle 21">
            <a:extLst>
              <a:ext uri="{FF2B5EF4-FFF2-40B4-BE49-F238E27FC236}">
                <a16:creationId xmlns:a16="http://schemas.microsoft.com/office/drawing/2014/main" id="{A704CF68-044F-4238-AECB-4DF864D9356C}"/>
              </a:ext>
            </a:extLst>
          </p:cNvPr>
          <p:cNvSpPr/>
          <p:nvPr/>
        </p:nvSpPr>
        <p:spPr>
          <a:xfrm>
            <a:off x="9478428" y="4507442"/>
            <a:ext cx="1722972" cy="677332"/>
          </a:xfrm>
          <a:prstGeom prst="rect">
            <a:avLst/>
          </a:prstGeom>
          <a:solidFill>
            <a:schemeClr val="accent6">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solidFill>
                  <a:schemeClr val="tx1"/>
                </a:solidFill>
              </a:rPr>
              <a:t>Control Register Interfaces</a:t>
            </a:r>
          </a:p>
        </p:txBody>
      </p:sp>
      <p:sp>
        <p:nvSpPr>
          <p:cNvPr id="23" name="Rectangle 22">
            <a:extLst>
              <a:ext uri="{FF2B5EF4-FFF2-40B4-BE49-F238E27FC236}">
                <a16:creationId xmlns:a16="http://schemas.microsoft.com/office/drawing/2014/main" id="{C5FD953E-01D6-4E85-83AD-F8035E0ED563}"/>
              </a:ext>
            </a:extLst>
          </p:cNvPr>
          <p:cNvSpPr/>
          <p:nvPr/>
        </p:nvSpPr>
        <p:spPr>
          <a:xfrm>
            <a:off x="8699497" y="3125257"/>
            <a:ext cx="1380065" cy="457200"/>
          </a:xfrm>
          <a:prstGeom prst="rect">
            <a:avLst/>
          </a:prstGeom>
          <a:solidFill>
            <a:schemeClr val="accent6">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solidFill>
                  <a:schemeClr val="tx1"/>
                </a:solidFill>
              </a:rPr>
              <a:t>Performance</a:t>
            </a:r>
          </a:p>
        </p:txBody>
      </p:sp>
      <p:sp>
        <p:nvSpPr>
          <p:cNvPr id="24" name="Rectangle 23">
            <a:extLst>
              <a:ext uri="{FF2B5EF4-FFF2-40B4-BE49-F238E27FC236}">
                <a16:creationId xmlns:a16="http://schemas.microsoft.com/office/drawing/2014/main" id="{91015CDB-AE31-4E7B-8C71-98857B23CDFC}"/>
              </a:ext>
            </a:extLst>
          </p:cNvPr>
          <p:cNvSpPr/>
          <p:nvPr/>
        </p:nvSpPr>
        <p:spPr>
          <a:xfrm>
            <a:off x="3634314" y="4412192"/>
            <a:ext cx="1303866" cy="457200"/>
          </a:xfrm>
          <a:prstGeom prst="rect">
            <a:avLst/>
          </a:prstGeom>
          <a:solidFill>
            <a:schemeClr val="accent6">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solidFill>
                  <a:schemeClr val="tx1"/>
                </a:solidFill>
              </a:rPr>
              <a:t>All Opcodes</a:t>
            </a:r>
          </a:p>
        </p:txBody>
      </p:sp>
      <p:sp>
        <p:nvSpPr>
          <p:cNvPr id="25" name="Rectangle 24">
            <a:extLst>
              <a:ext uri="{FF2B5EF4-FFF2-40B4-BE49-F238E27FC236}">
                <a16:creationId xmlns:a16="http://schemas.microsoft.com/office/drawing/2014/main" id="{3AA9624A-697A-45A0-A656-EAB484F40745}"/>
              </a:ext>
            </a:extLst>
          </p:cNvPr>
          <p:cNvSpPr/>
          <p:nvPr/>
        </p:nvSpPr>
        <p:spPr>
          <a:xfrm>
            <a:off x="3644900" y="4951942"/>
            <a:ext cx="1303866" cy="457200"/>
          </a:xfrm>
          <a:prstGeom prst="rect">
            <a:avLst/>
          </a:prstGeom>
          <a:solidFill>
            <a:schemeClr val="accent6">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solidFill>
                  <a:schemeClr val="tx1"/>
                </a:solidFill>
              </a:rPr>
              <a:t>Clock </a:t>
            </a:r>
            <a:r>
              <a:rPr lang="en-US" sz="1800" dirty="0" err="1">
                <a:solidFill>
                  <a:schemeClr val="tx1"/>
                </a:solidFill>
              </a:rPr>
              <a:t>freq</a:t>
            </a:r>
            <a:endParaRPr lang="en-US" sz="1800" dirty="0">
              <a:solidFill>
                <a:schemeClr val="tx1"/>
              </a:solidFill>
            </a:endParaRPr>
          </a:p>
        </p:txBody>
      </p:sp>
      <p:sp>
        <p:nvSpPr>
          <p:cNvPr id="26" name="Arrow: Right 25">
            <a:extLst>
              <a:ext uri="{FF2B5EF4-FFF2-40B4-BE49-F238E27FC236}">
                <a16:creationId xmlns:a16="http://schemas.microsoft.com/office/drawing/2014/main" id="{D267AED4-62D3-4395-9B2B-F1E00D986DF5}"/>
              </a:ext>
            </a:extLst>
          </p:cNvPr>
          <p:cNvSpPr/>
          <p:nvPr/>
        </p:nvSpPr>
        <p:spPr>
          <a:xfrm>
            <a:off x="4720165" y="1800222"/>
            <a:ext cx="436035"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94346520-AA25-461E-BE5C-A7FF08E3238C}"/>
              </a:ext>
            </a:extLst>
          </p:cNvPr>
          <p:cNvSpPr/>
          <p:nvPr/>
        </p:nvSpPr>
        <p:spPr>
          <a:xfrm>
            <a:off x="4720165" y="2172755"/>
            <a:ext cx="436035"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FA8A0A10-8825-4C8F-96E9-D6C56CAB6DA7}"/>
              </a:ext>
            </a:extLst>
          </p:cNvPr>
          <p:cNvSpPr/>
          <p:nvPr/>
        </p:nvSpPr>
        <p:spPr>
          <a:xfrm>
            <a:off x="4730750" y="2539997"/>
            <a:ext cx="436035"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4AC9D4A9-472C-47D9-9CDC-EAFF04AF884D}"/>
              </a:ext>
            </a:extLst>
          </p:cNvPr>
          <p:cNvSpPr/>
          <p:nvPr/>
        </p:nvSpPr>
        <p:spPr>
          <a:xfrm>
            <a:off x="4720164" y="2907239"/>
            <a:ext cx="436035"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4A74A539-8A7D-4C01-B130-F3FCF17BC1BF}"/>
              </a:ext>
            </a:extLst>
          </p:cNvPr>
          <p:cNvSpPr/>
          <p:nvPr/>
        </p:nvSpPr>
        <p:spPr>
          <a:xfrm>
            <a:off x="4720164" y="3283475"/>
            <a:ext cx="436035"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FBEEF48C-2F51-475B-84C2-C2CF0FF87FE1}"/>
              </a:ext>
            </a:extLst>
          </p:cNvPr>
          <p:cNvSpPr/>
          <p:nvPr/>
        </p:nvSpPr>
        <p:spPr>
          <a:xfrm>
            <a:off x="6996640" y="1779057"/>
            <a:ext cx="436035"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970F9502-7FBE-4F17-B9E0-6D0D8DEAFCA3}"/>
              </a:ext>
            </a:extLst>
          </p:cNvPr>
          <p:cNvSpPr/>
          <p:nvPr/>
        </p:nvSpPr>
        <p:spPr>
          <a:xfrm>
            <a:off x="6996640" y="2151590"/>
            <a:ext cx="436035"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Right 32">
            <a:extLst>
              <a:ext uri="{FF2B5EF4-FFF2-40B4-BE49-F238E27FC236}">
                <a16:creationId xmlns:a16="http://schemas.microsoft.com/office/drawing/2014/main" id="{1991F3B6-983B-4D1C-BFE6-2CD867B29416}"/>
              </a:ext>
            </a:extLst>
          </p:cNvPr>
          <p:cNvSpPr/>
          <p:nvPr/>
        </p:nvSpPr>
        <p:spPr>
          <a:xfrm>
            <a:off x="7007225" y="2518832"/>
            <a:ext cx="436035"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Right 33">
            <a:extLst>
              <a:ext uri="{FF2B5EF4-FFF2-40B4-BE49-F238E27FC236}">
                <a16:creationId xmlns:a16="http://schemas.microsoft.com/office/drawing/2014/main" id="{53BFF9A1-0A60-46FF-879B-411A1FD8E028}"/>
              </a:ext>
            </a:extLst>
          </p:cNvPr>
          <p:cNvSpPr/>
          <p:nvPr/>
        </p:nvSpPr>
        <p:spPr>
          <a:xfrm>
            <a:off x="6996639" y="2886074"/>
            <a:ext cx="436035"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Right 34">
            <a:extLst>
              <a:ext uri="{FF2B5EF4-FFF2-40B4-BE49-F238E27FC236}">
                <a16:creationId xmlns:a16="http://schemas.microsoft.com/office/drawing/2014/main" id="{1B2C8137-2118-4AA0-B293-9EEF1D7248DF}"/>
              </a:ext>
            </a:extLst>
          </p:cNvPr>
          <p:cNvSpPr/>
          <p:nvPr/>
        </p:nvSpPr>
        <p:spPr>
          <a:xfrm>
            <a:off x="6996639" y="3262310"/>
            <a:ext cx="436035"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6181FDB-975F-401E-89B8-09C130FE55C8}"/>
              </a:ext>
            </a:extLst>
          </p:cNvPr>
          <p:cNvSpPr/>
          <p:nvPr/>
        </p:nvSpPr>
        <p:spPr>
          <a:xfrm>
            <a:off x="5901263" y="4447119"/>
            <a:ext cx="1303866" cy="457200"/>
          </a:xfrm>
          <a:prstGeom prst="rect">
            <a:avLst/>
          </a:prstGeom>
          <a:solidFill>
            <a:schemeClr val="accent6">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solidFill>
                  <a:schemeClr val="tx1"/>
                </a:solidFill>
              </a:rPr>
              <a:t>Mem Req types</a:t>
            </a:r>
          </a:p>
        </p:txBody>
      </p:sp>
      <p:sp>
        <p:nvSpPr>
          <p:cNvPr id="37" name="Rectangle 36">
            <a:extLst>
              <a:ext uri="{FF2B5EF4-FFF2-40B4-BE49-F238E27FC236}">
                <a16:creationId xmlns:a16="http://schemas.microsoft.com/office/drawing/2014/main" id="{91868970-4092-4087-90C0-FA62F6495581}"/>
              </a:ext>
            </a:extLst>
          </p:cNvPr>
          <p:cNvSpPr/>
          <p:nvPr/>
        </p:nvSpPr>
        <p:spPr>
          <a:xfrm>
            <a:off x="5897034" y="4979459"/>
            <a:ext cx="1303866" cy="533401"/>
          </a:xfrm>
          <a:prstGeom prst="rect">
            <a:avLst/>
          </a:prstGeom>
          <a:solidFill>
            <a:schemeClr val="accent6">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solidFill>
                  <a:schemeClr val="tx1"/>
                </a:solidFill>
              </a:rPr>
              <a:t>Mem </a:t>
            </a:r>
            <a:r>
              <a:rPr lang="en-US" sz="1800" dirty="0" err="1">
                <a:solidFill>
                  <a:schemeClr val="tx1"/>
                </a:solidFill>
              </a:rPr>
              <a:t>Rsp</a:t>
            </a:r>
            <a:r>
              <a:rPr lang="en-US" sz="1800" dirty="0">
                <a:solidFill>
                  <a:schemeClr val="tx1"/>
                </a:solidFill>
              </a:rPr>
              <a:t> types</a:t>
            </a:r>
          </a:p>
        </p:txBody>
      </p:sp>
      <p:sp>
        <p:nvSpPr>
          <p:cNvPr id="38" name="Rectangle 37">
            <a:extLst>
              <a:ext uri="{FF2B5EF4-FFF2-40B4-BE49-F238E27FC236}">
                <a16:creationId xmlns:a16="http://schemas.microsoft.com/office/drawing/2014/main" id="{5EA22745-E86A-43EE-8AF7-044C3DC41D49}"/>
              </a:ext>
            </a:extLst>
          </p:cNvPr>
          <p:cNvSpPr/>
          <p:nvPr/>
        </p:nvSpPr>
        <p:spPr>
          <a:xfrm>
            <a:off x="3644900" y="5509684"/>
            <a:ext cx="1303866" cy="457200"/>
          </a:xfrm>
          <a:prstGeom prst="rect">
            <a:avLst/>
          </a:prstGeom>
          <a:solidFill>
            <a:schemeClr val="accent6">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solidFill>
                  <a:schemeClr val="tx1"/>
                </a:solidFill>
              </a:rPr>
              <a:t>CTL Reg modes</a:t>
            </a:r>
          </a:p>
        </p:txBody>
      </p:sp>
      <p:sp>
        <p:nvSpPr>
          <p:cNvPr id="39" name="Arrow: Right 38">
            <a:extLst>
              <a:ext uri="{FF2B5EF4-FFF2-40B4-BE49-F238E27FC236}">
                <a16:creationId xmlns:a16="http://schemas.microsoft.com/office/drawing/2014/main" id="{2CB7C5DE-29FF-476F-BA78-845ED1789613}"/>
              </a:ext>
            </a:extLst>
          </p:cNvPr>
          <p:cNvSpPr/>
          <p:nvPr/>
        </p:nvSpPr>
        <p:spPr>
          <a:xfrm rot="5400000">
            <a:off x="5285312" y="3731414"/>
            <a:ext cx="436035"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Right 39">
            <a:extLst>
              <a:ext uri="{FF2B5EF4-FFF2-40B4-BE49-F238E27FC236}">
                <a16:creationId xmlns:a16="http://schemas.microsoft.com/office/drawing/2014/main" id="{76AB51F1-454A-4A8E-AB85-B26DCB6F618D}"/>
              </a:ext>
            </a:extLst>
          </p:cNvPr>
          <p:cNvSpPr/>
          <p:nvPr/>
        </p:nvSpPr>
        <p:spPr>
          <a:xfrm rot="5400000">
            <a:off x="5585344" y="3739085"/>
            <a:ext cx="436035"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E2E541EF-B030-434A-B721-186BB6E51B0B}"/>
              </a:ext>
            </a:extLst>
          </p:cNvPr>
          <p:cNvSpPr/>
          <p:nvPr/>
        </p:nvSpPr>
        <p:spPr>
          <a:xfrm rot="5400000">
            <a:off x="5882210" y="3739085"/>
            <a:ext cx="436035"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Right 41">
            <a:extLst>
              <a:ext uri="{FF2B5EF4-FFF2-40B4-BE49-F238E27FC236}">
                <a16:creationId xmlns:a16="http://schemas.microsoft.com/office/drawing/2014/main" id="{CA08AE0F-1D28-416B-9CCE-AB8E163E0A9D}"/>
              </a:ext>
            </a:extLst>
          </p:cNvPr>
          <p:cNvSpPr/>
          <p:nvPr/>
        </p:nvSpPr>
        <p:spPr>
          <a:xfrm rot="5400000">
            <a:off x="6161611" y="3745439"/>
            <a:ext cx="436035"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Right 42">
            <a:extLst>
              <a:ext uri="{FF2B5EF4-FFF2-40B4-BE49-F238E27FC236}">
                <a16:creationId xmlns:a16="http://schemas.microsoft.com/office/drawing/2014/main" id="{9749B2E4-E24A-4964-8108-18211EEDDE36}"/>
              </a:ext>
            </a:extLst>
          </p:cNvPr>
          <p:cNvSpPr/>
          <p:nvPr/>
        </p:nvSpPr>
        <p:spPr>
          <a:xfrm rot="5400000">
            <a:off x="6457945" y="3745440"/>
            <a:ext cx="436035"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29AB32C1-31AB-420A-9E35-A6AC1669CC61}"/>
              </a:ext>
            </a:extLst>
          </p:cNvPr>
          <p:cNvSpPr/>
          <p:nvPr/>
        </p:nvSpPr>
        <p:spPr>
          <a:xfrm>
            <a:off x="7620000" y="5266268"/>
            <a:ext cx="1752603" cy="677332"/>
          </a:xfrm>
          <a:prstGeom prst="rect">
            <a:avLst/>
          </a:prstGeom>
          <a:solidFill>
            <a:schemeClr val="accent6">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solidFill>
                  <a:schemeClr val="tx1"/>
                </a:solidFill>
              </a:rPr>
              <a:t>Inter-component Data Objects</a:t>
            </a:r>
          </a:p>
        </p:txBody>
      </p:sp>
    </p:spTree>
    <p:extLst>
      <p:ext uri="{BB962C8B-B14F-4D97-AF65-F5344CB8AC3E}">
        <p14:creationId xmlns:p14="http://schemas.microsoft.com/office/powerpoint/2010/main" val="9450071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D70D-50A1-4745-9D28-08CD9CF5E3D5}"/>
              </a:ext>
            </a:extLst>
          </p:cNvPr>
          <p:cNvSpPr>
            <a:spLocks noGrp="1"/>
          </p:cNvSpPr>
          <p:nvPr>
            <p:ph type="title"/>
          </p:nvPr>
        </p:nvSpPr>
        <p:spPr/>
        <p:txBody>
          <a:bodyPr/>
          <a:lstStyle/>
          <a:p>
            <a:r>
              <a:rPr lang="en-US" dirty="0"/>
              <a:t>How do we interact with the RTL?</a:t>
            </a:r>
          </a:p>
        </p:txBody>
      </p:sp>
      <p:sp>
        <p:nvSpPr>
          <p:cNvPr id="3" name="Content Placeholder 2">
            <a:extLst>
              <a:ext uri="{FF2B5EF4-FFF2-40B4-BE49-F238E27FC236}">
                <a16:creationId xmlns:a16="http://schemas.microsoft.com/office/drawing/2014/main" id="{22624D1E-EE21-4587-AE37-C1E8BB5E0F16}"/>
              </a:ext>
            </a:extLst>
          </p:cNvPr>
          <p:cNvSpPr>
            <a:spLocks noGrp="1"/>
          </p:cNvSpPr>
          <p:nvPr>
            <p:ph idx="1"/>
          </p:nvPr>
        </p:nvSpPr>
        <p:spPr/>
        <p:txBody>
          <a:bodyPr/>
          <a:lstStyle/>
          <a:p>
            <a:r>
              <a:rPr lang="en-US" dirty="0"/>
              <a:t>The previous picture is overly simplified.</a:t>
            </a:r>
          </a:p>
          <a:p>
            <a:r>
              <a:rPr lang="en-US" dirty="0"/>
              <a:t>In reality, you want to encapsulate the driving/reading of signals from what you want to drive, and what you do with the received data</a:t>
            </a:r>
          </a:p>
          <a:p>
            <a:r>
              <a:rPr lang="en-US" dirty="0"/>
              <a:t>Thus, you need components that are dedicated simply to driving the RTL signals, and other components that are dedicated simply to extracting the RTL signals</a:t>
            </a:r>
          </a:p>
          <a:p>
            <a:pPr lvl="1"/>
            <a:r>
              <a:rPr lang="en-US" dirty="0"/>
              <a:t>DRIVE = DRIVER</a:t>
            </a:r>
          </a:p>
          <a:p>
            <a:pPr lvl="1"/>
            <a:r>
              <a:rPr lang="en-US" dirty="0"/>
              <a:t>EXTRACT = MONITOR</a:t>
            </a:r>
          </a:p>
          <a:p>
            <a:r>
              <a:rPr lang="en-US" dirty="0"/>
              <a:t>Other components define what should be done with these drivers/monitors…</a:t>
            </a:r>
          </a:p>
        </p:txBody>
      </p:sp>
      <p:sp>
        <p:nvSpPr>
          <p:cNvPr id="4" name="Footer Placeholder 3">
            <a:extLst>
              <a:ext uri="{FF2B5EF4-FFF2-40B4-BE49-F238E27FC236}">
                <a16:creationId xmlns:a16="http://schemas.microsoft.com/office/drawing/2014/main" id="{141F0193-1DBC-470E-AABF-D8EC57DBB7CD}"/>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Tree>
    <p:extLst>
      <p:ext uri="{BB962C8B-B14F-4D97-AF65-F5344CB8AC3E}">
        <p14:creationId xmlns:p14="http://schemas.microsoft.com/office/powerpoint/2010/main" val="5514766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4230844-7D6F-4D24-BEFA-9685EF901886}"/>
              </a:ext>
            </a:extLst>
          </p:cNvPr>
          <p:cNvSpPr>
            <a:spLocks noGrp="1"/>
          </p:cNvSpPr>
          <p:nvPr>
            <p:ph type="title"/>
          </p:nvPr>
        </p:nvSpPr>
        <p:spPr/>
        <p:txBody>
          <a:bodyPr/>
          <a:lstStyle/>
          <a:p>
            <a:r>
              <a:rPr lang="en-US" dirty="0"/>
              <a:t>The Big Picture</a:t>
            </a:r>
          </a:p>
        </p:txBody>
      </p:sp>
      <p:sp>
        <p:nvSpPr>
          <p:cNvPr id="36" name="Footer Placeholder 3">
            <a:extLst>
              <a:ext uri="{FF2B5EF4-FFF2-40B4-BE49-F238E27FC236}">
                <a16:creationId xmlns:a16="http://schemas.microsoft.com/office/drawing/2014/main" id="{DF26A217-E703-4B59-A704-DCFC4118516F}"/>
              </a:ext>
            </a:extLst>
          </p:cNvPr>
          <p:cNvSpPr>
            <a:spLocks noGrp="1"/>
          </p:cNvSpPr>
          <p:nvPr/>
        </p:nvSpPr>
        <p:spPr bwMode="auto">
          <a:xfrm>
            <a:off x="4381501" y="61722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a:lstStyle>
          <a:p>
            <a:pPr>
              <a:defRPr/>
            </a:pPr>
            <a:r>
              <a:rPr lang="en-US"/>
              <a:t>Verification</a:t>
            </a:r>
            <a:br>
              <a:rPr lang="en-US"/>
            </a:br>
            <a:r>
              <a:rPr lang="en-US"/>
              <a:t>Joel Grodstein/Scott Taylor</a:t>
            </a:r>
            <a:endParaRPr lang="en-US" dirty="0"/>
          </a:p>
        </p:txBody>
      </p:sp>
      <p:sp>
        <p:nvSpPr>
          <p:cNvPr id="37" name="Flowchart: Document 36">
            <a:extLst>
              <a:ext uri="{FF2B5EF4-FFF2-40B4-BE49-F238E27FC236}">
                <a16:creationId xmlns:a16="http://schemas.microsoft.com/office/drawing/2014/main" id="{0DFE7358-C30E-415D-9B65-910589CC8F43}"/>
              </a:ext>
            </a:extLst>
          </p:cNvPr>
          <p:cNvSpPr/>
          <p:nvPr/>
        </p:nvSpPr>
        <p:spPr>
          <a:xfrm>
            <a:off x="520701" y="1409700"/>
            <a:ext cx="1143000" cy="990600"/>
          </a:xfrm>
          <a:prstGeom prst="flowChartDocumen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sz="2000" dirty="0">
                <a:solidFill>
                  <a:schemeClr val="tx1"/>
                </a:solidFill>
              </a:rPr>
              <a:t>File with stimulus</a:t>
            </a:r>
          </a:p>
        </p:txBody>
      </p:sp>
      <p:sp>
        <p:nvSpPr>
          <p:cNvPr id="38" name="Rectangle 37">
            <a:extLst>
              <a:ext uri="{FF2B5EF4-FFF2-40B4-BE49-F238E27FC236}">
                <a16:creationId xmlns:a16="http://schemas.microsoft.com/office/drawing/2014/main" id="{0B23F9E1-0759-445D-86A8-25485931E5AA}"/>
              </a:ext>
            </a:extLst>
          </p:cNvPr>
          <p:cNvSpPr/>
          <p:nvPr/>
        </p:nvSpPr>
        <p:spPr>
          <a:xfrm>
            <a:off x="1936751" y="1419225"/>
            <a:ext cx="1524000" cy="9906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solidFill>
                  <a:schemeClr val="tx1"/>
                </a:solidFill>
              </a:rPr>
              <a:t>File Reader</a:t>
            </a:r>
          </a:p>
        </p:txBody>
      </p:sp>
      <p:sp>
        <p:nvSpPr>
          <p:cNvPr id="39" name="Flowchart: Internal Storage 38">
            <a:extLst>
              <a:ext uri="{FF2B5EF4-FFF2-40B4-BE49-F238E27FC236}">
                <a16:creationId xmlns:a16="http://schemas.microsoft.com/office/drawing/2014/main" id="{4FD3BFAA-07CC-4CB6-94EF-07D5B4E2BD57}"/>
              </a:ext>
            </a:extLst>
          </p:cNvPr>
          <p:cNvSpPr/>
          <p:nvPr/>
        </p:nvSpPr>
        <p:spPr>
          <a:xfrm>
            <a:off x="3841751" y="2781300"/>
            <a:ext cx="1651000" cy="990600"/>
          </a:xfrm>
          <a:prstGeom prst="flowChartInternalStorag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solidFill>
                  <a:sysClr val="windowText" lastClr="000000"/>
                </a:solidFill>
              </a:rPr>
              <a:t>Stimulus </a:t>
            </a:r>
            <a:r>
              <a:rPr lang="en-US" dirty="0" err="1">
                <a:solidFill>
                  <a:sysClr val="windowText" lastClr="000000"/>
                </a:solidFill>
              </a:rPr>
              <a:t>Datastruct</a:t>
            </a:r>
            <a:endParaRPr lang="en-US" dirty="0">
              <a:solidFill>
                <a:sysClr val="windowText" lastClr="000000"/>
              </a:solidFill>
            </a:endParaRPr>
          </a:p>
        </p:txBody>
      </p:sp>
      <p:sp>
        <p:nvSpPr>
          <p:cNvPr id="40" name="Rectangle 39">
            <a:extLst>
              <a:ext uri="{FF2B5EF4-FFF2-40B4-BE49-F238E27FC236}">
                <a16:creationId xmlns:a16="http://schemas.microsoft.com/office/drawing/2014/main" id="{57E78E92-28DF-490F-BDD2-BA992F2DCDB0}"/>
              </a:ext>
            </a:extLst>
          </p:cNvPr>
          <p:cNvSpPr/>
          <p:nvPr/>
        </p:nvSpPr>
        <p:spPr>
          <a:xfrm>
            <a:off x="3841751" y="1419225"/>
            <a:ext cx="1676400" cy="9906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solidFill>
                  <a:schemeClr val="tx1"/>
                </a:solidFill>
              </a:rPr>
              <a:t>Testbench Stimulus coordinator</a:t>
            </a:r>
          </a:p>
        </p:txBody>
      </p:sp>
      <p:sp>
        <p:nvSpPr>
          <p:cNvPr id="41" name="Rectangle 40">
            <a:extLst>
              <a:ext uri="{FF2B5EF4-FFF2-40B4-BE49-F238E27FC236}">
                <a16:creationId xmlns:a16="http://schemas.microsoft.com/office/drawing/2014/main" id="{3EEC3A06-AEAA-4CAD-8745-0E05BC7650A6}"/>
              </a:ext>
            </a:extLst>
          </p:cNvPr>
          <p:cNvSpPr/>
          <p:nvPr/>
        </p:nvSpPr>
        <p:spPr>
          <a:xfrm>
            <a:off x="3848101" y="4038600"/>
            <a:ext cx="1651000" cy="9906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solidFill>
                  <a:sysClr val="windowText" lastClr="000000"/>
                </a:solidFill>
              </a:rPr>
              <a:t>Driver</a:t>
            </a:r>
          </a:p>
        </p:txBody>
      </p:sp>
      <p:sp>
        <p:nvSpPr>
          <p:cNvPr id="42" name="Rectangle 41">
            <a:extLst>
              <a:ext uri="{FF2B5EF4-FFF2-40B4-BE49-F238E27FC236}">
                <a16:creationId xmlns:a16="http://schemas.microsoft.com/office/drawing/2014/main" id="{BD7EDA64-BA76-4686-8BFE-90F6D59829A4}"/>
              </a:ext>
            </a:extLst>
          </p:cNvPr>
          <p:cNvSpPr/>
          <p:nvPr/>
        </p:nvSpPr>
        <p:spPr>
          <a:xfrm>
            <a:off x="5918203" y="4038600"/>
            <a:ext cx="1524000" cy="9906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solidFill>
                  <a:schemeClr val="tx1"/>
                </a:solidFill>
              </a:rPr>
              <a:t>DUT RTL</a:t>
            </a:r>
          </a:p>
        </p:txBody>
      </p:sp>
      <p:sp>
        <p:nvSpPr>
          <p:cNvPr id="43" name="Rectangle 42">
            <a:extLst>
              <a:ext uri="{FF2B5EF4-FFF2-40B4-BE49-F238E27FC236}">
                <a16:creationId xmlns:a16="http://schemas.microsoft.com/office/drawing/2014/main" id="{DCA8CDDA-B9AB-41E4-B55C-08E931A8C7CF}"/>
              </a:ext>
            </a:extLst>
          </p:cNvPr>
          <p:cNvSpPr/>
          <p:nvPr/>
        </p:nvSpPr>
        <p:spPr>
          <a:xfrm>
            <a:off x="7893051" y="4057650"/>
            <a:ext cx="1651000" cy="9906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solidFill>
                  <a:schemeClr val="tx1"/>
                </a:solidFill>
              </a:rPr>
              <a:t>Monitor</a:t>
            </a:r>
          </a:p>
        </p:txBody>
      </p:sp>
      <p:sp>
        <p:nvSpPr>
          <p:cNvPr id="44" name="Flowchart: Internal Storage 43">
            <a:extLst>
              <a:ext uri="{FF2B5EF4-FFF2-40B4-BE49-F238E27FC236}">
                <a16:creationId xmlns:a16="http://schemas.microsoft.com/office/drawing/2014/main" id="{C3B3F898-B7F4-4DFF-B2C0-712664812C04}"/>
              </a:ext>
            </a:extLst>
          </p:cNvPr>
          <p:cNvSpPr/>
          <p:nvPr/>
        </p:nvSpPr>
        <p:spPr>
          <a:xfrm>
            <a:off x="7899401" y="5334000"/>
            <a:ext cx="1651000" cy="990600"/>
          </a:xfrm>
          <a:prstGeom prst="flowChartInternalStorag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solidFill>
                  <a:schemeClr val="tx1"/>
                </a:solidFill>
              </a:rPr>
              <a:t>Response </a:t>
            </a:r>
            <a:r>
              <a:rPr lang="en-US" dirty="0" err="1">
                <a:solidFill>
                  <a:schemeClr val="tx1"/>
                </a:solidFill>
              </a:rPr>
              <a:t>Datastruct</a:t>
            </a:r>
            <a:endParaRPr lang="en-US" dirty="0">
              <a:solidFill>
                <a:schemeClr val="tx1"/>
              </a:solidFill>
            </a:endParaRPr>
          </a:p>
        </p:txBody>
      </p:sp>
      <p:sp>
        <p:nvSpPr>
          <p:cNvPr id="45" name="Rectangle 44">
            <a:extLst>
              <a:ext uri="{FF2B5EF4-FFF2-40B4-BE49-F238E27FC236}">
                <a16:creationId xmlns:a16="http://schemas.microsoft.com/office/drawing/2014/main" id="{F2655862-27C3-423C-9408-1BA02E55AF8F}"/>
              </a:ext>
            </a:extLst>
          </p:cNvPr>
          <p:cNvSpPr/>
          <p:nvPr/>
        </p:nvSpPr>
        <p:spPr>
          <a:xfrm>
            <a:off x="9994899" y="2691110"/>
            <a:ext cx="1676400" cy="363349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solidFill>
                  <a:schemeClr val="tx1"/>
                </a:solidFill>
              </a:rPr>
              <a:t>Scoreboard</a:t>
            </a:r>
          </a:p>
        </p:txBody>
      </p:sp>
      <p:sp>
        <p:nvSpPr>
          <p:cNvPr id="46" name="Oval 45">
            <a:extLst>
              <a:ext uri="{FF2B5EF4-FFF2-40B4-BE49-F238E27FC236}">
                <a16:creationId xmlns:a16="http://schemas.microsoft.com/office/drawing/2014/main" id="{7AFEF885-6F4B-4E94-8329-A9E2795286EA}"/>
              </a:ext>
            </a:extLst>
          </p:cNvPr>
          <p:cNvSpPr/>
          <p:nvPr/>
        </p:nvSpPr>
        <p:spPr>
          <a:xfrm>
            <a:off x="5664201" y="2838450"/>
            <a:ext cx="2057400" cy="990600"/>
          </a:xfrm>
          <a:prstGeom prst="ellips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solidFill>
                  <a:schemeClr val="tx1"/>
                </a:solidFill>
              </a:rPr>
              <a:t>Reference Model</a:t>
            </a:r>
          </a:p>
        </p:txBody>
      </p:sp>
      <p:sp>
        <p:nvSpPr>
          <p:cNvPr id="47" name="TextBox 15">
            <a:extLst>
              <a:ext uri="{FF2B5EF4-FFF2-40B4-BE49-F238E27FC236}">
                <a16:creationId xmlns:a16="http://schemas.microsoft.com/office/drawing/2014/main" id="{BD19D9FF-C321-4068-8363-3D7E34CD6CAC}"/>
              </a:ext>
            </a:extLst>
          </p:cNvPr>
          <p:cNvSpPr txBox="1"/>
          <p:nvPr/>
        </p:nvSpPr>
        <p:spPr>
          <a:xfrm>
            <a:off x="10185399" y="1950045"/>
            <a:ext cx="1295400"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a:lstStyle>
          <a:p>
            <a:r>
              <a:rPr lang="en-US" dirty="0"/>
              <a:t>Pass/Fail</a:t>
            </a:r>
          </a:p>
        </p:txBody>
      </p:sp>
      <p:sp>
        <p:nvSpPr>
          <p:cNvPr id="48" name="Arrow: Right 47">
            <a:extLst>
              <a:ext uri="{FF2B5EF4-FFF2-40B4-BE49-F238E27FC236}">
                <a16:creationId xmlns:a16="http://schemas.microsoft.com/office/drawing/2014/main" id="{81B09DB6-DF0B-4A02-90CE-3CFCC63E61CB}"/>
              </a:ext>
            </a:extLst>
          </p:cNvPr>
          <p:cNvSpPr/>
          <p:nvPr/>
        </p:nvSpPr>
        <p:spPr>
          <a:xfrm>
            <a:off x="1663701" y="1678632"/>
            <a:ext cx="273050" cy="302568"/>
          </a:xfrm>
          <a:prstGeom prst="rightArrow">
            <a:avLst/>
          </a:prstGeom>
          <a:solidFill>
            <a:srgbClr val="FF00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49" name="Arrow: Right 48">
            <a:extLst>
              <a:ext uri="{FF2B5EF4-FFF2-40B4-BE49-F238E27FC236}">
                <a16:creationId xmlns:a16="http://schemas.microsoft.com/office/drawing/2014/main" id="{021E4FB0-8576-4FB6-B166-3378E35F1593}"/>
              </a:ext>
            </a:extLst>
          </p:cNvPr>
          <p:cNvSpPr/>
          <p:nvPr/>
        </p:nvSpPr>
        <p:spPr>
          <a:xfrm>
            <a:off x="3492501" y="1752600"/>
            <a:ext cx="349250" cy="228600"/>
          </a:xfrm>
          <a:prstGeom prst="rightArrow">
            <a:avLst/>
          </a:prstGeom>
          <a:solidFill>
            <a:srgbClr val="FF00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50" name="Arrow: Down 49">
            <a:extLst>
              <a:ext uri="{FF2B5EF4-FFF2-40B4-BE49-F238E27FC236}">
                <a16:creationId xmlns:a16="http://schemas.microsoft.com/office/drawing/2014/main" id="{DFCF48FF-A40C-4C72-805F-401E20B04311}"/>
              </a:ext>
            </a:extLst>
          </p:cNvPr>
          <p:cNvSpPr/>
          <p:nvPr/>
        </p:nvSpPr>
        <p:spPr>
          <a:xfrm>
            <a:off x="4419601" y="2409825"/>
            <a:ext cx="368300" cy="371475"/>
          </a:xfrm>
          <a:prstGeom prst="downArrow">
            <a:avLst/>
          </a:prstGeom>
          <a:solidFill>
            <a:srgbClr val="FF00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51" name="Arrow: Down 50">
            <a:extLst>
              <a:ext uri="{FF2B5EF4-FFF2-40B4-BE49-F238E27FC236}">
                <a16:creationId xmlns:a16="http://schemas.microsoft.com/office/drawing/2014/main" id="{437FE50A-2FA9-4E2E-8157-CB55E8FB38F5}"/>
              </a:ext>
            </a:extLst>
          </p:cNvPr>
          <p:cNvSpPr/>
          <p:nvPr/>
        </p:nvSpPr>
        <p:spPr>
          <a:xfrm>
            <a:off x="4483101" y="3771900"/>
            <a:ext cx="457200" cy="266700"/>
          </a:xfrm>
          <a:prstGeom prst="downArrow">
            <a:avLst/>
          </a:prstGeom>
          <a:solidFill>
            <a:srgbClr val="FF00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52" name="Arrow: Right 51">
            <a:extLst>
              <a:ext uri="{FF2B5EF4-FFF2-40B4-BE49-F238E27FC236}">
                <a16:creationId xmlns:a16="http://schemas.microsoft.com/office/drawing/2014/main" id="{00B9CE5D-A345-44E7-A02C-EC994F9921F5}"/>
              </a:ext>
            </a:extLst>
          </p:cNvPr>
          <p:cNvSpPr/>
          <p:nvPr/>
        </p:nvSpPr>
        <p:spPr>
          <a:xfrm>
            <a:off x="5499101" y="3152775"/>
            <a:ext cx="165100" cy="381001"/>
          </a:xfrm>
          <a:prstGeom prst="rightArrow">
            <a:avLst/>
          </a:prstGeom>
          <a:solidFill>
            <a:srgbClr val="FF00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53" name="Arrow: Right 52">
            <a:extLst>
              <a:ext uri="{FF2B5EF4-FFF2-40B4-BE49-F238E27FC236}">
                <a16:creationId xmlns:a16="http://schemas.microsoft.com/office/drawing/2014/main" id="{DFD9AC28-18B0-45BD-8A79-34481D9233FF}"/>
              </a:ext>
            </a:extLst>
          </p:cNvPr>
          <p:cNvSpPr/>
          <p:nvPr/>
        </p:nvSpPr>
        <p:spPr>
          <a:xfrm>
            <a:off x="5499101" y="4371975"/>
            <a:ext cx="419102" cy="295274"/>
          </a:xfrm>
          <a:prstGeom prst="rightArrow">
            <a:avLst/>
          </a:prstGeom>
          <a:solidFill>
            <a:srgbClr val="FF00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54" name="Arrow: Right 53">
            <a:extLst>
              <a:ext uri="{FF2B5EF4-FFF2-40B4-BE49-F238E27FC236}">
                <a16:creationId xmlns:a16="http://schemas.microsoft.com/office/drawing/2014/main" id="{F3CB0D15-291A-49C7-B104-338D0A2BF5BE}"/>
              </a:ext>
            </a:extLst>
          </p:cNvPr>
          <p:cNvSpPr/>
          <p:nvPr/>
        </p:nvSpPr>
        <p:spPr>
          <a:xfrm>
            <a:off x="7442203" y="4371975"/>
            <a:ext cx="450848" cy="295274"/>
          </a:xfrm>
          <a:prstGeom prst="rightArrow">
            <a:avLst/>
          </a:prstGeom>
          <a:solidFill>
            <a:srgbClr val="FF00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55" name="Arrow: Down 54">
            <a:extLst>
              <a:ext uri="{FF2B5EF4-FFF2-40B4-BE49-F238E27FC236}">
                <a16:creationId xmlns:a16="http://schemas.microsoft.com/office/drawing/2014/main" id="{CF463B05-2258-4C0B-8CC4-2A458CFB6396}"/>
              </a:ext>
            </a:extLst>
          </p:cNvPr>
          <p:cNvSpPr/>
          <p:nvPr/>
        </p:nvSpPr>
        <p:spPr>
          <a:xfrm rot="10800000">
            <a:off x="10648949" y="2314575"/>
            <a:ext cx="368300" cy="371475"/>
          </a:xfrm>
          <a:prstGeom prst="downArrow">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56" name="Arrow: Down 55">
            <a:extLst>
              <a:ext uri="{FF2B5EF4-FFF2-40B4-BE49-F238E27FC236}">
                <a16:creationId xmlns:a16="http://schemas.microsoft.com/office/drawing/2014/main" id="{CC923355-8D4C-419B-9306-8E01067B8965}"/>
              </a:ext>
            </a:extLst>
          </p:cNvPr>
          <p:cNvSpPr/>
          <p:nvPr/>
        </p:nvSpPr>
        <p:spPr>
          <a:xfrm>
            <a:off x="8489951" y="5048250"/>
            <a:ext cx="457200" cy="266700"/>
          </a:xfrm>
          <a:prstGeom prst="downArrow">
            <a:avLst/>
          </a:prstGeom>
          <a:solidFill>
            <a:srgbClr val="FF00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57" name="Arrow: Right 56">
            <a:extLst>
              <a:ext uri="{FF2B5EF4-FFF2-40B4-BE49-F238E27FC236}">
                <a16:creationId xmlns:a16="http://schemas.microsoft.com/office/drawing/2014/main" id="{1D7FB0A2-133F-4F20-93DA-FA1A67F0AF5D}"/>
              </a:ext>
            </a:extLst>
          </p:cNvPr>
          <p:cNvSpPr/>
          <p:nvPr/>
        </p:nvSpPr>
        <p:spPr>
          <a:xfrm>
            <a:off x="9544051" y="5681663"/>
            <a:ext cx="450848" cy="295274"/>
          </a:xfrm>
          <a:prstGeom prst="rightArrow">
            <a:avLst/>
          </a:prstGeom>
          <a:solidFill>
            <a:srgbClr val="FF00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58" name="Flowchart: Internal Storage 57">
            <a:extLst>
              <a:ext uri="{FF2B5EF4-FFF2-40B4-BE49-F238E27FC236}">
                <a16:creationId xmlns:a16="http://schemas.microsoft.com/office/drawing/2014/main" id="{7AD97FDE-DBE1-483C-95E4-02673357B2B7}"/>
              </a:ext>
            </a:extLst>
          </p:cNvPr>
          <p:cNvSpPr/>
          <p:nvPr/>
        </p:nvSpPr>
        <p:spPr>
          <a:xfrm>
            <a:off x="7912101" y="2832100"/>
            <a:ext cx="1651000" cy="990600"/>
          </a:xfrm>
          <a:prstGeom prst="flowChartInternalStorag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solidFill>
                  <a:schemeClr val="tx1"/>
                </a:solidFill>
              </a:rPr>
              <a:t>Response </a:t>
            </a:r>
            <a:r>
              <a:rPr lang="en-US" dirty="0" err="1">
                <a:solidFill>
                  <a:schemeClr val="tx1"/>
                </a:solidFill>
              </a:rPr>
              <a:t>Datastruct</a:t>
            </a:r>
            <a:endParaRPr lang="en-US" dirty="0">
              <a:solidFill>
                <a:schemeClr val="tx1"/>
              </a:solidFill>
            </a:endParaRPr>
          </a:p>
        </p:txBody>
      </p:sp>
      <p:sp>
        <p:nvSpPr>
          <p:cNvPr id="59" name="Arrow: Right 58">
            <a:extLst>
              <a:ext uri="{FF2B5EF4-FFF2-40B4-BE49-F238E27FC236}">
                <a16:creationId xmlns:a16="http://schemas.microsoft.com/office/drawing/2014/main" id="{0C5494EE-3455-4EC0-BE1B-8F479765B376}"/>
              </a:ext>
            </a:extLst>
          </p:cNvPr>
          <p:cNvSpPr/>
          <p:nvPr/>
        </p:nvSpPr>
        <p:spPr>
          <a:xfrm>
            <a:off x="9556751" y="3179763"/>
            <a:ext cx="450848" cy="295274"/>
          </a:xfrm>
          <a:prstGeom prst="rightArrow">
            <a:avLst/>
          </a:prstGeom>
          <a:solidFill>
            <a:srgbClr val="FF00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60" name="Arrow: Right 59">
            <a:extLst>
              <a:ext uri="{FF2B5EF4-FFF2-40B4-BE49-F238E27FC236}">
                <a16:creationId xmlns:a16="http://schemas.microsoft.com/office/drawing/2014/main" id="{28DD8700-9FD2-4F7D-9A1A-21ABA56FA66B}"/>
              </a:ext>
            </a:extLst>
          </p:cNvPr>
          <p:cNvSpPr/>
          <p:nvPr/>
        </p:nvSpPr>
        <p:spPr>
          <a:xfrm>
            <a:off x="7734301" y="3143249"/>
            <a:ext cx="165100" cy="381001"/>
          </a:xfrm>
          <a:prstGeom prst="rightArrow">
            <a:avLst/>
          </a:prstGeom>
          <a:solidFill>
            <a:srgbClr val="FF00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012370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4230844-7D6F-4D24-BEFA-9685EF901886}"/>
              </a:ext>
            </a:extLst>
          </p:cNvPr>
          <p:cNvSpPr>
            <a:spLocks noGrp="1"/>
          </p:cNvSpPr>
          <p:nvPr>
            <p:ph type="title"/>
          </p:nvPr>
        </p:nvSpPr>
        <p:spPr/>
        <p:txBody>
          <a:bodyPr/>
          <a:lstStyle/>
          <a:p>
            <a:r>
              <a:rPr lang="en-US" dirty="0"/>
              <a:t>Scoreboard</a:t>
            </a:r>
          </a:p>
        </p:txBody>
      </p:sp>
      <p:sp>
        <p:nvSpPr>
          <p:cNvPr id="36" name="Footer Placeholder 3">
            <a:extLst>
              <a:ext uri="{FF2B5EF4-FFF2-40B4-BE49-F238E27FC236}">
                <a16:creationId xmlns:a16="http://schemas.microsoft.com/office/drawing/2014/main" id="{DF26A217-E703-4B59-A704-DCFC4118516F}"/>
              </a:ext>
            </a:extLst>
          </p:cNvPr>
          <p:cNvSpPr>
            <a:spLocks noGrp="1"/>
          </p:cNvSpPr>
          <p:nvPr/>
        </p:nvSpPr>
        <p:spPr bwMode="auto">
          <a:xfrm>
            <a:off x="4381501" y="61722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a:lstStyle>
          <a:p>
            <a:pPr>
              <a:defRPr/>
            </a:pPr>
            <a:r>
              <a:rPr lang="en-US"/>
              <a:t>Verification</a:t>
            </a:r>
            <a:br>
              <a:rPr lang="en-US"/>
            </a:br>
            <a:r>
              <a:rPr lang="en-US"/>
              <a:t>Joel Grodstein/Scott Taylor</a:t>
            </a:r>
            <a:endParaRPr lang="en-US" dirty="0"/>
          </a:p>
        </p:txBody>
      </p:sp>
      <p:sp>
        <p:nvSpPr>
          <p:cNvPr id="37" name="Flowchart: Document 36">
            <a:extLst>
              <a:ext uri="{FF2B5EF4-FFF2-40B4-BE49-F238E27FC236}">
                <a16:creationId xmlns:a16="http://schemas.microsoft.com/office/drawing/2014/main" id="{0DFE7358-C30E-415D-9B65-910589CC8F43}"/>
              </a:ext>
            </a:extLst>
          </p:cNvPr>
          <p:cNvSpPr/>
          <p:nvPr/>
        </p:nvSpPr>
        <p:spPr>
          <a:xfrm>
            <a:off x="520701" y="1409700"/>
            <a:ext cx="1143000" cy="990600"/>
          </a:xfrm>
          <a:prstGeom prst="flowChartDocument">
            <a:avLst/>
          </a:prstGeom>
          <a:solidFill>
            <a:srgbClr val="00206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sz="2000" dirty="0"/>
              <a:t>File with stimulus</a:t>
            </a:r>
          </a:p>
        </p:txBody>
      </p:sp>
      <p:sp>
        <p:nvSpPr>
          <p:cNvPr id="38" name="Rectangle 37">
            <a:extLst>
              <a:ext uri="{FF2B5EF4-FFF2-40B4-BE49-F238E27FC236}">
                <a16:creationId xmlns:a16="http://schemas.microsoft.com/office/drawing/2014/main" id="{0B23F9E1-0759-445D-86A8-25485931E5AA}"/>
              </a:ext>
            </a:extLst>
          </p:cNvPr>
          <p:cNvSpPr/>
          <p:nvPr/>
        </p:nvSpPr>
        <p:spPr>
          <a:xfrm>
            <a:off x="1936751" y="1419225"/>
            <a:ext cx="1524000" cy="990600"/>
          </a:xfrm>
          <a:prstGeom prst="rect">
            <a:avLst/>
          </a:prstGeom>
          <a:solidFill>
            <a:srgbClr val="00206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t>File Reader</a:t>
            </a:r>
          </a:p>
        </p:txBody>
      </p:sp>
      <p:sp>
        <p:nvSpPr>
          <p:cNvPr id="39" name="Flowchart: Internal Storage 38">
            <a:extLst>
              <a:ext uri="{FF2B5EF4-FFF2-40B4-BE49-F238E27FC236}">
                <a16:creationId xmlns:a16="http://schemas.microsoft.com/office/drawing/2014/main" id="{4FD3BFAA-07CC-4CB6-94EF-07D5B4E2BD57}"/>
              </a:ext>
            </a:extLst>
          </p:cNvPr>
          <p:cNvSpPr/>
          <p:nvPr/>
        </p:nvSpPr>
        <p:spPr>
          <a:xfrm>
            <a:off x="3841751" y="2781300"/>
            <a:ext cx="1651000" cy="990600"/>
          </a:xfrm>
          <a:prstGeom prst="flowChartInternalStorage">
            <a:avLst/>
          </a:prstGeom>
          <a:solidFill>
            <a:srgbClr val="FFFF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solidFill>
                  <a:schemeClr val="bg2">
                    <a:lumMod val="40000"/>
                    <a:lumOff val="60000"/>
                  </a:schemeClr>
                </a:solidFill>
              </a:rPr>
              <a:t>Stimulus </a:t>
            </a:r>
            <a:r>
              <a:rPr lang="en-US" dirty="0" err="1">
                <a:solidFill>
                  <a:schemeClr val="bg2">
                    <a:lumMod val="40000"/>
                    <a:lumOff val="60000"/>
                  </a:schemeClr>
                </a:solidFill>
              </a:rPr>
              <a:t>Datastruct</a:t>
            </a:r>
            <a:endParaRPr lang="en-US" dirty="0">
              <a:solidFill>
                <a:schemeClr val="bg2">
                  <a:lumMod val="40000"/>
                  <a:lumOff val="60000"/>
                </a:schemeClr>
              </a:solidFill>
            </a:endParaRPr>
          </a:p>
        </p:txBody>
      </p:sp>
      <p:sp>
        <p:nvSpPr>
          <p:cNvPr id="40" name="Rectangle 39">
            <a:extLst>
              <a:ext uri="{FF2B5EF4-FFF2-40B4-BE49-F238E27FC236}">
                <a16:creationId xmlns:a16="http://schemas.microsoft.com/office/drawing/2014/main" id="{57E78E92-28DF-490F-BDD2-BA992F2DCDB0}"/>
              </a:ext>
            </a:extLst>
          </p:cNvPr>
          <p:cNvSpPr/>
          <p:nvPr/>
        </p:nvSpPr>
        <p:spPr>
          <a:xfrm>
            <a:off x="3841751" y="1419225"/>
            <a:ext cx="1676400" cy="990600"/>
          </a:xfrm>
          <a:prstGeom prst="rect">
            <a:avLst/>
          </a:prstGeom>
          <a:solidFill>
            <a:srgbClr val="00206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t>Testbench Stimulus coordinator</a:t>
            </a:r>
          </a:p>
        </p:txBody>
      </p:sp>
      <p:sp>
        <p:nvSpPr>
          <p:cNvPr id="41" name="Rectangle 40">
            <a:extLst>
              <a:ext uri="{FF2B5EF4-FFF2-40B4-BE49-F238E27FC236}">
                <a16:creationId xmlns:a16="http://schemas.microsoft.com/office/drawing/2014/main" id="{3EEC3A06-AEAA-4CAD-8745-0E05BC7650A6}"/>
              </a:ext>
            </a:extLst>
          </p:cNvPr>
          <p:cNvSpPr/>
          <p:nvPr/>
        </p:nvSpPr>
        <p:spPr>
          <a:xfrm>
            <a:off x="3848101" y="4038600"/>
            <a:ext cx="1651000" cy="990600"/>
          </a:xfrm>
          <a:prstGeom prst="rect">
            <a:avLst/>
          </a:prstGeom>
          <a:solidFill>
            <a:srgbClr val="FFFF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solidFill>
                  <a:schemeClr val="bg2">
                    <a:lumMod val="40000"/>
                    <a:lumOff val="60000"/>
                  </a:schemeClr>
                </a:solidFill>
              </a:rPr>
              <a:t>Driver</a:t>
            </a:r>
          </a:p>
        </p:txBody>
      </p:sp>
      <p:sp>
        <p:nvSpPr>
          <p:cNvPr id="42" name="Rectangle 41">
            <a:extLst>
              <a:ext uri="{FF2B5EF4-FFF2-40B4-BE49-F238E27FC236}">
                <a16:creationId xmlns:a16="http://schemas.microsoft.com/office/drawing/2014/main" id="{BD7EDA64-BA76-4686-8BFE-90F6D59829A4}"/>
              </a:ext>
            </a:extLst>
          </p:cNvPr>
          <p:cNvSpPr/>
          <p:nvPr/>
        </p:nvSpPr>
        <p:spPr>
          <a:xfrm>
            <a:off x="5918203" y="4038600"/>
            <a:ext cx="1524000" cy="990600"/>
          </a:xfrm>
          <a:prstGeom prst="rect">
            <a:avLst/>
          </a:prstGeom>
          <a:solidFill>
            <a:schemeClr val="accent1">
              <a:lumMod val="75000"/>
              <a:alpha val="15000"/>
            </a:scheme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t>DUT RTL</a:t>
            </a:r>
          </a:p>
        </p:txBody>
      </p:sp>
      <p:sp>
        <p:nvSpPr>
          <p:cNvPr id="43" name="Rectangle 42">
            <a:extLst>
              <a:ext uri="{FF2B5EF4-FFF2-40B4-BE49-F238E27FC236}">
                <a16:creationId xmlns:a16="http://schemas.microsoft.com/office/drawing/2014/main" id="{DCA8CDDA-B9AB-41E4-B55C-08E931A8C7CF}"/>
              </a:ext>
            </a:extLst>
          </p:cNvPr>
          <p:cNvSpPr/>
          <p:nvPr/>
        </p:nvSpPr>
        <p:spPr>
          <a:xfrm>
            <a:off x="7893051" y="4057650"/>
            <a:ext cx="1651000" cy="990600"/>
          </a:xfrm>
          <a:prstGeom prst="rect">
            <a:avLst/>
          </a:prstGeom>
          <a:solidFill>
            <a:srgbClr val="7030A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t>Monitor</a:t>
            </a:r>
          </a:p>
        </p:txBody>
      </p:sp>
      <p:sp>
        <p:nvSpPr>
          <p:cNvPr id="44" name="Flowchart: Internal Storage 43">
            <a:extLst>
              <a:ext uri="{FF2B5EF4-FFF2-40B4-BE49-F238E27FC236}">
                <a16:creationId xmlns:a16="http://schemas.microsoft.com/office/drawing/2014/main" id="{C3B3F898-B7F4-4DFF-B2C0-712664812C04}"/>
              </a:ext>
            </a:extLst>
          </p:cNvPr>
          <p:cNvSpPr/>
          <p:nvPr/>
        </p:nvSpPr>
        <p:spPr>
          <a:xfrm>
            <a:off x="7899401" y="5334000"/>
            <a:ext cx="1651000" cy="990600"/>
          </a:xfrm>
          <a:prstGeom prst="flowChartInternalStorage">
            <a:avLst/>
          </a:prstGeom>
          <a:solidFill>
            <a:srgbClr val="7030A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t>Response </a:t>
            </a:r>
            <a:r>
              <a:rPr lang="en-US" dirty="0" err="1"/>
              <a:t>Datastruct</a:t>
            </a:r>
            <a:endParaRPr lang="en-US" dirty="0"/>
          </a:p>
        </p:txBody>
      </p:sp>
      <p:sp>
        <p:nvSpPr>
          <p:cNvPr id="45" name="Rectangle 44">
            <a:extLst>
              <a:ext uri="{FF2B5EF4-FFF2-40B4-BE49-F238E27FC236}">
                <a16:creationId xmlns:a16="http://schemas.microsoft.com/office/drawing/2014/main" id="{F2655862-27C3-423C-9408-1BA02E55AF8F}"/>
              </a:ext>
            </a:extLst>
          </p:cNvPr>
          <p:cNvSpPr/>
          <p:nvPr/>
        </p:nvSpPr>
        <p:spPr>
          <a:xfrm>
            <a:off x="9994899" y="2691110"/>
            <a:ext cx="1676400" cy="3633490"/>
          </a:xfrm>
          <a:prstGeom prst="rect">
            <a:avLst/>
          </a:prstGeom>
          <a:solidFill>
            <a:srgbClr val="00206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t>Scoreboard</a:t>
            </a:r>
          </a:p>
        </p:txBody>
      </p:sp>
      <p:sp>
        <p:nvSpPr>
          <p:cNvPr id="46" name="Oval 45">
            <a:extLst>
              <a:ext uri="{FF2B5EF4-FFF2-40B4-BE49-F238E27FC236}">
                <a16:creationId xmlns:a16="http://schemas.microsoft.com/office/drawing/2014/main" id="{7AFEF885-6F4B-4E94-8329-A9E2795286EA}"/>
              </a:ext>
            </a:extLst>
          </p:cNvPr>
          <p:cNvSpPr/>
          <p:nvPr/>
        </p:nvSpPr>
        <p:spPr>
          <a:xfrm>
            <a:off x="5664201" y="2838450"/>
            <a:ext cx="2057400" cy="990600"/>
          </a:xfrm>
          <a:prstGeom prst="ellipse">
            <a:avLst/>
          </a:prstGeom>
          <a:solidFill>
            <a:schemeClr val="tx2">
              <a:lumMod val="75000"/>
              <a:lumOff val="25000"/>
              <a:alpha val="15000"/>
            </a:scheme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t>Reference Model</a:t>
            </a:r>
          </a:p>
        </p:txBody>
      </p:sp>
      <p:sp>
        <p:nvSpPr>
          <p:cNvPr id="47" name="TextBox 15">
            <a:extLst>
              <a:ext uri="{FF2B5EF4-FFF2-40B4-BE49-F238E27FC236}">
                <a16:creationId xmlns:a16="http://schemas.microsoft.com/office/drawing/2014/main" id="{BD19D9FF-C321-4068-8363-3D7E34CD6CAC}"/>
              </a:ext>
            </a:extLst>
          </p:cNvPr>
          <p:cNvSpPr txBox="1"/>
          <p:nvPr/>
        </p:nvSpPr>
        <p:spPr>
          <a:xfrm>
            <a:off x="10185399" y="1950045"/>
            <a:ext cx="1295400"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a:lstStyle>
          <a:p>
            <a:r>
              <a:rPr lang="en-US" dirty="0"/>
              <a:t>Pass/Fail</a:t>
            </a:r>
          </a:p>
        </p:txBody>
      </p:sp>
      <p:sp>
        <p:nvSpPr>
          <p:cNvPr id="48" name="Arrow: Right 47">
            <a:extLst>
              <a:ext uri="{FF2B5EF4-FFF2-40B4-BE49-F238E27FC236}">
                <a16:creationId xmlns:a16="http://schemas.microsoft.com/office/drawing/2014/main" id="{81B09DB6-DF0B-4A02-90CE-3CFCC63E61CB}"/>
              </a:ext>
            </a:extLst>
          </p:cNvPr>
          <p:cNvSpPr/>
          <p:nvPr/>
        </p:nvSpPr>
        <p:spPr>
          <a:xfrm>
            <a:off x="1663701" y="1678632"/>
            <a:ext cx="273050" cy="302568"/>
          </a:xfrm>
          <a:prstGeom prst="rightArrow">
            <a:avLst/>
          </a:prstGeom>
          <a:solidFill>
            <a:srgbClr val="FF00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49" name="Arrow: Right 48">
            <a:extLst>
              <a:ext uri="{FF2B5EF4-FFF2-40B4-BE49-F238E27FC236}">
                <a16:creationId xmlns:a16="http://schemas.microsoft.com/office/drawing/2014/main" id="{021E4FB0-8576-4FB6-B166-3378E35F1593}"/>
              </a:ext>
            </a:extLst>
          </p:cNvPr>
          <p:cNvSpPr/>
          <p:nvPr/>
        </p:nvSpPr>
        <p:spPr>
          <a:xfrm>
            <a:off x="3492501" y="1752600"/>
            <a:ext cx="349250" cy="228600"/>
          </a:xfrm>
          <a:prstGeom prst="rightArrow">
            <a:avLst/>
          </a:prstGeom>
          <a:solidFill>
            <a:srgbClr val="FF00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50" name="Arrow: Down 49">
            <a:extLst>
              <a:ext uri="{FF2B5EF4-FFF2-40B4-BE49-F238E27FC236}">
                <a16:creationId xmlns:a16="http://schemas.microsoft.com/office/drawing/2014/main" id="{DFCF48FF-A40C-4C72-805F-401E20B04311}"/>
              </a:ext>
            </a:extLst>
          </p:cNvPr>
          <p:cNvSpPr/>
          <p:nvPr/>
        </p:nvSpPr>
        <p:spPr>
          <a:xfrm>
            <a:off x="4419601" y="2409825"/>
            <a:ext cx="368300" cy="371475"/>
          </a:xfrm>
          <a:prstGeom prst="downArrow">
            <a:avLst/>
          </a:prstGeom>
          <a:solidFill>
            <a:srgbClr val="FF00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51" name="Arrow: Down 50">
            <a:extLst>
              <a:ext uri="{FF2B5EF4-FFF2-40B4-BE49-F238E27FC236}">
                <a16:creationId xmlns:a16="http://schemas.microsoft.com/office/drawing/2014/main" id="{437FE50A-2FA9-4E2E-8157-CB55E8FB38F5}"/>
              </a:ext>
            </a:extLst>
          </p:cNvPr>
          <p:cNvSpPr/>
          <p:nvPr/>
        </p:nvSpPr>
        <p:spPr>
          <a:xfrm>
            <a:off x="4483101" y="3771900"/>
            <a:ext cx="457200" cy="266700"/>
          </a:xfrm>
          <a:prstGeom prst="downArrow">
            <a:avLst/>
          </a:prstGeom>
          <a:solidFill>
            <a:srgbClr val="FF00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solidFill>
                <a:schemeClr val="bg2">
                  <a:lumMod val="40000"/>
                  <a:lumOff val="60000"/>
                </a:schemeClr>
              </a:solidFill>
            </a:endParaRPr>
          </a:p>
        </p:txBody>
      </p:sp>
      <p:sp>
        <p:nvSpPr>
          <p:cNvPr id="52" name="Arrow: Right 51">
            <a:extLst>
              <a:ext uri="{FF2B5EF4-FFF2-40B4-BE49-F238E27FC236}">
                <a16:creationId xmlns:a16="http://schemas.microsoft.com/office/drawing/2014/main" id="{00B9CE5D-A345-44E7-A02C-EC994F9921F5}"/>
              </a:ext>
            </a:extLst>
          </p:cNvPr>
          <p:cNvSpPr/>
          <p:nvPr/>
        </p:nvSpPr>
        <p:spPr>
          <a:xfrm>
            <a:off x="5499101" y="3152775"/>
            <a:ext cx="165100" cy="381001"/>
          </a:xfrm>
          <a:prstGeom prst="rightArrow">
            <a:avLst/>
          </a:prstGeom>
          <a:solidFill>
            <a:srgbClr val="FF00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solidFill>
                <a:schemeClr val="bg2">
                  <a:lumMod val="40000"/>
                  <a:lumOff val="60000"/>
                </a:schemeClr>
              </a:solidFill>
            </a:endParaRPr>
          </a:p>
        </p:txBody>
      </p:sp>
      <p:sp>
        <p:nvSpPr>
          <p:cNvPr id="53" name="Arrow: Right 52">
            <a:extLst>
              <a:ext uri="{FF2B5EF4-FFF2-40B4-BE49-F238E27FC236}">
                <a16:creationId xmlns:a16="http://schemas.microsoft.com/office/drawing/2014/main" id="{DFD9AC28-18B0-45BD-8A79-34481D9233FF}"/>
              </a:ext>
            </a:extLst>
          </p:cNvPr>
          <p:cNvSpPr/>
          <p:nvPr/>
        </p:nvSpPr>
        <p:spPr>
          <a:xfrm>
            <a:off x="5499101" y="4371975"/>
            <a:ext cx="419102" cy="295274"/>
          </a:xfrm>
          <a:prstGeom prst="rightArrow">
            <a:avLst/>
          </a:prstGeom>
          <a:solidFill>
            <a:srgbClr val="FF00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54" name="Arrow: Right 53">
            <a:extLst>
              <a:ext uri="{FF2B5EF4-FFF2-40B4-BE49-F238E27FC236}">
                <a16:creationId xmlns:a16="http://schemas.microsoft.com/office/drawing/2014/main" id="{F3CB0D15-291A-49C7-B104-338D0A2BF5BE}"/>
              </a:ext>
            </a:extLst>
          </p:cNvPr>
          <p:cNvSpPr/>
          <p:nvPr/>
        </p:nvSpPr>
        <p:spPr>
          <a:xfrm>
            <a:off x="7442203" y="4371975"/>
            <a:ext cx="450848" cy="295274"/>
          </a:xfrm>
          <a:prstGeom prst="rightArrow">
            <a:avLst/>
          </a:prstGeom>
          <a:solidFill>
            <a:srgbClr val="FF00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55" name="Arrow: Down 54">
            <a:extLst>
              <a:ext uri="{FF2B5EF4-FFF2-40B4-BE49-F238E27FC236}">
                <a16:creationId xmlns:a16="http://schemas.microsoft.com/office/drawing/2014/main" id="{CF463B05-2258-4C0B-8CC4-2A458CFB6396}"/>
              </a:ext>
            </a:extLst>
          </p:cNvPr>
          <p:cNvSpPr/>
          <p:nvPr/>
        </p:nvSpPr>
        <p:spPr>
          <a:xfrm rot="10800000">
            <a:off x="10648949" y="2314575"/>
            <a:ext cx="368300" cy="371475"/>
          </a:xfrm>
          <a:prstGeom prst="downArrow">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56" name="Arrow: Down 55">
            <a:extLst>
              <a:ext uri="{FF2B5EF4-FFF2-40B4-BE49-F238E27FC236}">
                <a16:creationId xmlns:a16="http://schemas.microsoft.com/office/drawing/2014/main" id="{CC923355-8D4C-419B-9306-8E01067B8965}"/>
              </a:ext>
            </a:extLst>
          </p:cNvPr>
          <p:cNvSpPr/>
          <p:nvPr/>
        </p:nvSpPr>
        <p:spPr>
          <a:xfrm>
            <a:off x="8489951" y="5048250"/>
            <a:ext cx="457200" cy="266700"/>
          </a:xfrm>
          <a:prstGeom prst="downArrow">
            <a:avLst/>
          </a:prstGeom>
          <a:solidFill>
            <a:srgbClr val="FF00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57" name="Arrow: Right 56">
            <a:extLst>
              <a:ext uri="{FF2B5EF4-FFF2-40B4-BE49-F238E27FC236}">
                <a16:creationId xmlns:a16="http://schemas.microsoft.com/office/drawing/2014/main" id="{1D7FB0A2-133F-4F20-93DA-FA1A67F0AF5D}"/>
              </a:ext>
            </a:extLst>
          </p:cNvPr>
          <p:cNvSpPr/>
          <p:nvPr/>
        </p:nvSpPr>
        <p:spPr>
          <a:xfrm>
            <a:off x="9544051" y="5681663"/>
            <a:ext cx="450848" cy="295274"/>
          </a:xfrm>
          <a:prstGeom prst="rightArrow">
            <a:avLst/>
          </a:prstGeom>
          <a:solidFill>
            <a:srgbClr val="FF00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58" name="Flowchart: Internal Storage 57">
            <a:extLst>
              <a:ext uri="{FF2B5EF4-FFF2-40B4-BE49-F238E27FC236}">
                <a16:creationId xmlns:a16="http://schemas.microsoft.com/office/drawing/2014/main" id="{7AD97FDE-DBE1-483C-95E4-02673357B2B7}"/>
              </a:ext>
            </a:extLst>
          </p:cNvPr>
          <p:cNvSpPr/>
          <p:nvPr/>
        </p:nvSpPr>
        <p:spPr>
          <a:xfrm>
            <a:off x="7912101" y="2832100"/>
            <a:ext cx="1651000" cy="990600"/>
          </a:xfrm>
          <a:prstGeom prst="flowChartInternalStorage">
            <a:avLst/>
          </a:prstGeom>
          <a:solidFill>
            <a:srgbClr val="7030A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t>Response </a:t>
            </a:r>
            <a:r>
              <a:rPr lang="en-US" dirty="0" err="1"/>
              <a:t>Datastruct</a:t>
            </a:r>
            <a:endParaRPr lang="en-US" dirty="0"/>
          </a:p>
        </p:txBody>
      </p:sp>
      <p:sp>
        <p:nvSpPr>
          <p:cNvPr id="59" name="Arrow: Right 58">
            <a:extLst>
              <a:ext uri="{FF2B5EF4-FFF2-40B4-BE49-F238E27FC236}">
                <a16:creationId xmlns:a16="http://schemas.microsoft.com/office/drawing/2014/main" id="{0C5494EE-3455-4EC0-BE1B-8F479765B376}"/>
              </a:ext>
            </a:extLst>
          </p:cNvPr>
          <p:cNvSpPr/>
          <p:nvPr/>
        </p:nvSpPr>
        <p:spPr>
          <a:xfrm>
            <a:off x="9556751" y="3179763"/>
            <a:ext cx="450848" cy="295274"/>
          </a:xfrm>
          <a:prstGeom prst="rightArrow">
            <a:avLst/>
          </a:prstGeom>
          <a:solidFill>
            <a:srgbClr val="FF00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60" name="Arrow: Right 59">
            <a:extLst>
              <a:ext uri="{FF2B5EF4-FFF2-40B4-BE49-F238E27FC236}">
                <a16:creationId xmlns:a16="http://schemas.microsoft.com/office/drawing/2014/main" id="{28DD8700-9FD2-4F7D-9A1A-21ABA56FA66B}"/>
              </a:ext>
            </a:extLst>
          </p:cNvPr>
          <p:cNvSpPr/>
          <p:nvPr/>
        </p:nvSpPr>
        <p:spPr>
          <a:xfrm>
            <a:off x="7734301" y="3143249"/>
            <a:ext cx="165100" cy="381001"/>
          </a:xfrm>
          <a:prstGeom prst="rightArrow">
            <a:avLst/>
          </a:prstGeom>
          <a:solidFill>
            <a:srgbClr val="FF00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5297101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C0ABD-A747-4260-9AC0-78372931AF73}"/>
              </a:ext>
            </a:extLst>
          </p:cNvPr>
          <p:cNvSpPr>
            <a:spLocks noGrp="1"/>
          </p:cNvSpPr>
          <p:nvPr>
            <p:ph type="title"/>
          </p:nvPr>
        </p:nvSpPr>
        <p:spPr/>
        <p:txBody>
          <a:bodyPr/>
          <a:lstStyle/>
          <a:p>
            <a:r>
              <a:rPr lang="en-US" dirty="0"/>
              <a:t>What’s that “Scoreboard”?</a:t>
            </a:r>
          </a:p>
        </p:txBody>
      </p:sp>
      <p:sp>
        <p:nvSpPr>
          <p:cNvPr id="3" name="Content Placeholder 2">
            <a:extLst>
              <a:ext uri="{FF2B5EF4-FFF2-40B4-BE49-F238E27FC236}">
                <a16:creationId xmlns:a16="http://schemas.microsoft.com/office/drawing/2014/main" id="{E5ABF84C-412D-4824-9E6D-B9F6AF6BFE96}"/>
              </a:ext>
            </a:extLst>
          </p:cNvPr>
          <p:cNvSpPr>
            <a:spLocks noGrp="1"/>
          </p:cNvSpPr>
          <p:nvPr>
            <p:ph idx="1"/>
          </p:nvPr>
        </p:nvSpPr>
        <p:spPr/>
        <p:txBody>
          <a:bodyPr/>
          <a:lstStyle/>
          <a:p>
            <a:r>
              <a:rPr lang="en-US" dirty="0"/>
              <a:t>A “Scoreboard” is a kind of “checker” component that compares an expected result against the actual result, and flags an error if they don’t match</a:t>
            </a:r>
          </a:p>
          <a:p>
            <a:r>
              <a:rPr lang="en-US" dirty="0"/>
              <a:t>We’ll cover these more in the lectures on “Correctness checking” later in the course…</a:t>
            </a:r>
          </a:p>
        </p:txBody>
      </p:sp>
      <p:sp>
        <p:nvSpPr>
          <p:cNvPr id="4" name="Footer Placeholder 3">
            <a:extLst>
              <a:ext uri="{FF2B5EF4-FFF2-40B4-BE49-F238E27FC236}">
                <a16:creationId xmlns:a16="http://schemas.microsoft.com/office/drawing/2014/main" id="{8162D21D-B7AE-4580-B7E0-E21AACAE11C7}"/>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Tree>
    <p:extLst>
      <p:ext uri="{BB962C8B-B14F-4D97-AF65-F5344CB8AC3E}">
        <p14:creationId xmlns:p14="http://schemas.microsoft.com/office/powerpoint/2010/main" val="15669484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D89F3-2D29-48A1-9122-6293E7103251}"/>
              </a:ext>
            </a:extLst>
          </p:cNvPr>
          <p:cNvSpPr>
            <a:spLocks noGrp="1"/>
          </p:cNvSpPr>
          <p:nvPr>
            <p:ph type="title"/>
          </p:nvPr>
        </p:nvSpPr>
        <p:spPr/>
        <p:txBody>
          <a:bodyPr/>
          <a:lstStyle/>
          <a:p>
            <a:r>
              <a:rPr lang="en-US" dirty="0"/>
              <a:t>Drivers and Monitors</a:t>
            </a:r>
          </a:p>
        </p:txBody>
      </p:sp>
      <p:sp>
        <p:nvSpPr>
          <p:cNvPr id="4" name="Footer Placeholder 3">
            <a:extLst>
              <a:ext uri="{FF2B5EF4-FFF2-40B4-BE49-F238E27FC236}">
                <a16:creationId xmlns:a16="http://schemas.microsoft.com/office/drawing/2014/main" id="{DF26A217-E703-4B59-A704-DCFC4118516F}"/>
              </a:ext>
            </a:extLst>
          </p:cNvPr>
          <p:cNvSpPr>
            <a:spLocks noGrp="1"/>
          </p:cNvSpPr>
          <p:nvPr>
            <p:ph type="ftr" sz="quarter" idx="11"/>
          </p:nvPr>
        </p:nvSpPr>
        <p:spPr>
          <a:xfrm>
            <a:off x="4368802" y="6248400"/>
            <a:ext cx="3860800" cy="457200"/>
          </a:xfrm>
        </p:spPr>
        <p:txBody>
          <a:bodyPr/>
          <a:lstStyle/>
          <a:p>
            <a:pPr>
              <a:defRPr/>
            </a:pPr>
            <a:r>
              <a:rPr lang="en-US"/>
              <a:t>Verification</a:t>
            </a:r>
            <a:br>
              <a:rPr lang="en-US"/>
            </a:br>
            <a:r>
              <a:rPr lang="en-US"/>
              <a:t>Joel Grodstein/Scott Taylor</a:t>
            </a:r>
            <a:endParaRPr lang="en-US" dirty="0"/>
          </a:p>
        </p:txBody>
      </p:sp>
      <p:sp>
        <p:nvSpPr>
          <p:cNvPr id="5" name="Flowchart: Document 4">
            <a:extLst>
              <a:ext uri="{FF2B5EF4-FFF2-40B4-BE49-F238E27FC236}">
                <a16:creationId xmlns:a16="http://schemas.microsoft.com/office/drawing/2014/main" id="{0DFE7358-C30E-415D-9B65-910589CC8F43}"/>
              </a:ext>
            </a:extLst>
          </p:cNvPr>
          <p:cNvSpPr/>
          <p:nvPr/>
        </p:nvSpPr>
        <p:spPr>
          <a:xfrm>
            <a:off x="508002" y="1485900"/>
            <a:ext cx="1143000" cy="990600"/>
          </a:xfrm>
          <a:prstGeom prst="flowChartDocument">
            <a:avLst/>
          </a:prstGeom>
          <a:solidFill>
            <a:srgbClr val="00206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File with stimulus</a:t>
            </a:r>
          </a:p>
        </p:txBody>
      </p:sp>
      <p:sp>
        <p:nvSpPr>
          <p:cNvPr id="6" name="Rectangle 5">
            <a:extLst>
              <a:ext uri="{FF2B5EF4-FFF2-40B4-BE49-F238E27FC236}">
                <a16:creationId xmlns:a16="http://schemas.microsoft.com/office/drawing/2014/main" id="{0B23F9E1-0759-445D-86A8-25485931E5AA}"/>
              </a:ext>
            </a:extLst>
          </p:cNvPr>
          <p:cNvSpPr/>
          <p:nvPr/>
        </p:nvSpPr>
        <p:spPr>
          <a:xfrm>
            <a:off x="1924052" y="1495425"/>
            <a:ext cx="1524000" cy="990600"/>
          </a:xfrm>
          <a:prstGeom prst="rect">
            <a:avLst/>
          </a:prstGeom>
          <a:solidFill>
            <a:srgbClr val="00206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 Reader</a:t>
            </a:r>
          </a:p>
        </p:txBody>
      </p:sp>
      <p:sp>
        <p:nvSpPr>
          <p:cNvPr id="7" name="Flowchart: Internal Storage 6">
            <a:extLst>
              <a:ext uri="{FF2B5EF4-FFF2-40B4-BE49-F238E27FC236}">
                <a16:creationId xmlns:a16="http://schemas.microsoft.com/office/drawing/2014/main" id="{4FD3BFAA-07CC-4CB6-94EF-07D5B4E2BD57}"/>
              </a:ext>
            </a:extLst>
          </p:cNvPr>
          <p:cNvSpPr/>
          <p:nvPr/>
        </p:nvSpPr>
        <p:spPr>
          <a:xfrm>
            <a:off x="3829052" y="2857500"/>
            <a:ext cx="1651000" cy="990600"/>
          </a:xfrm>
          <a:prstGeom prst="flowChartInternalStorage">
            <a:avLst/>
          </a:prstGeom>
          <a:solidFill>
            <a:srgbClr val="FFFF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40000"/>
                    <a:lumOff val="60000"/>
                  </a:schemeClr>
                </a:solidFill>
              </a:rPr>
              <a:t>Stimulus </a:t>
            </a:r>
            <a:r>
              <a:rPr lang="en-US" dirty="0" err="1">
                <a:solidFill>
                  <a:schemeClr val="bg2">
                    <a:lumMod val="40000"/>
                    <a:lumOff val="60000"/>
                  </a:schemeClr>
                </a:solidFill>
              </a:rPr>
              <a:t>Datastruct</a:t>
            </a:r>
            <a:endParaRPr lang="en-US" dirty="0">
              <a:solidFill>
                <a:schemeClr val="bg2">
                  <a:lumMod val="40000"/>
                  <a:lumOff val="60000"/>
                </a:schemeClr>
              </a:solidFill>
            </a:endParaRPr>
          </a:p>
        </p:txBody>
      </p:sp>
      <p:sp>
        <p:nvSpPr>
          <p:cNvPr id="8" name="Rectangle 7">
            <a:extLst>
              <a:ext uri="{FF2B5EF4-FFF2-40B4-BE49-F238E27FC236}">
                <a16:creationId xmlns:a16="http://schemas.microsoft.com/office/drawing/2014/main" id="{57E78E92-28DF-490F-BDD2-BA992F2DCDB0}"/>
              </a:ext>
            </a:extLst>
          </p:cNvPr>
          <p:cNvSpPr/>
          <p:nvPr/>
        </p:nvSpPr>
        <p:spPr>
          <a:xfrm>
            <a:off x="3829052" y="1495425"/>
            <a:ext cx="1676400" cy="990600"/>
          </a:xfrm>
          <a:prstGeom prst="rect">
            <a:avLst/>
          </a:prstGeom>
          <a:solidFill>
            <a:srgbClr val="00206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Testbench Stimulus coordinator</a:t>
            </a:r>
          </a:p>
        </p:txBody>
      </p:sp>
      <p:sp>
        <p:nvSpPr>
          <p:cNvPr id="9" name="Rectangle 8">
            <a:extLst>
              <a:ext uri="{FF2B5EF4-FFF2-40B4-BE49-F238E27FC236}">
                <a16:creationId xmlns:a16="http://schemas.microsoft.com/office/drawing/2014/main" id="{3EEC3A06-AEAA-4CAD-8745-0E05BC7650A6}"/>
              </a:ext>
            </a:extLst>
          </p:cNvPr>
          <p:cNvSpPr/>
          <p:nvPr/>
        </p:nvSpPr>
        <p:spPr>
          <a:xfrm>
            <a:off x="3835402" y="4114800"/>
            <a:ext cx="1651000" cy="990600"/>
          </a:xfrm>
          <a:prstGeom prst="rect">
            <a:avLst/>
          </a:prstGeom>
          <a:solidFill>
            <a:srgbClr val="FFFF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Driver</a:t>
            </a:r>
          </a:p>
        </p:txBody>
      </p:sp>
      <p:sp>
        <p:nvSpPr>
          <p:cNvPr id="11" name="Rectangle 10">
            <a:extLst>
              <a:ext uri="{FF2B5EF4-FFF2-40B4-BE49-F238E27FC236}">
                <a16:creationId xmlns:a16="http://schemas.microsoft.com/office/drawing/2014/main" id="{BD7EDA64-BA76-4686-8BFE-90F6D59829A4}"/>
              </a:ext>
            </a:extLst>
          </p:cNvPr>
          <p:cNvSpPr/>
          <p:nvPr/>
        </p:nvSpPr>
        <p:spPr>
          <a:xfrm>
            <a:off x="5905504" y="4114800"/>
            <a:ext cx="1524000" cy="990600"/>
          </a:xfrm>
          <a:prstGeom prst="rect">
            <a:avLst/>
          </a:prstGeom>
          <a:solidFill>
            <a:schemeClr val="accent1">
              <a:lumMod val="75000"/>
            </a:schemeClr>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DUT RTL</a:t>
            </a:r>
          </a:p>
        </p:txBody>
      </p:sp>
      <p:sp>
        <p:nvSpPr>
          <p:cNvPr id="12" name="Rectangle 11">
            <a:extLst>
              <a:ext uri="{FF2B5EF4-FFF2-40B4-BE49-F238E27FC236}">
                <a16:creationId xmlns:a16="http://schemas.microsoft.com/office/drawing/2014/main" id="{DCA8CDDA-B9AB-41E4-B55C-08E931A8C7CF}"/>
              </a:ext>
            </a:extLst>
          </p:cNvPr>
          <p:cNvSpPr/>
          <p:nvPr/>
        </p:nvSpPr>
        <p:spPr>
          <a:xfrm>
            <a:off x="7880352" y="4133850"/>
            <a:ext cx="1651000" cy="990600"/>
          </a:xfrm>
          <a:prstGeom prst="rect">
            <a:avLst/>
          </a:prstGeom>
          <a:solidFill>
            <a:srgbClr val="7030A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Monitor</a:t>
            </a:r>
          </a:p>
        </p:txBody>
      </p:sp>
      <p:sp>
        <p:nvSpPr>
          <p:cNvPr id="13" name="Flowchart: Internal Storage 12">
            <a:extLst>
              <a:ext uri="{FF2B5EF4-FFF2-40B4-BE49-F238E27FC236}">
                <a16:creationId xmlns:a16="http://schemas.microsoft.com/office/drawing/2014/main" id="{C3B3F898-B7F4-4DFF-B2C0-712664812C04}"/>
              </a:ext>
            </a:extLst>
          </p:cNvPr>
          <p:cNvSpPr/>
          <p:nvPr/>
        </p:nvSpPr>
        <p:spPr>
          <a:xfrm>
            <a:off x="7886702" y="5410200"/>
            <a:ext cx="1651000" cy="990600"/>
          </a:xfrm>
          <a:prstGeom prst="flowChartInternalStorage">
            <a:avLst/>
          </a:prstGeom>
          <a:solidFill>
            <a:srgbClr val="7030A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 </a:t>
            </a:r>
            <a:r>
              <a:rPr lang="en-US" dirty="0" err="1"/>
              <a:t>Datastruct</a:t>
            </a:r>
            <a:endParaRPr lang="en-US" dirty="0"/>
          </a:p>
        </p:txBody>
      </p:sp>
      <p:sp>
        <p:nvSpPr>
          <p:cNvPr id="14" name="Rectangle 13">
            <a:extLst>
              <a:ext uri="{FF2B5EF4-FFF2-40B4-BE49-F238E27FC236}">
                <a16:creationId xmlns:a16="http://schemas.microsoft.com/office/drawing/2014/main" id="{F2655862-27C3-423C-9408-1BA02E55AF8F}"/>
              </a:ext>
            </a:extLst>
          </p:cNvPr>
          <p:cNvSpPr/>
          <p:nvPr/>
        </p:nvSpPr>
        <p:spPr>
          <a:xfrm>
            <a:off x="9982200" y="2767310"/>
            <a:ext cx="1676400" cy="3633490"/>
          </a:xfrm>
          <a:prstGeom prst="rect">
            <a:avLst/>
          </a:prstGeom>
          <a:solidFill>
            <a:srgbClr val="00206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Scoreboard</a:t>
            </a:r>
          </a:p>
        </p:txBody>
      </p:sp>
      <p:sp>
        <p:nvSpPr>
          <p:cNvPr id="15" name="Oval 14">
            <a:extLst>
              <a:ext uri="{FF2B5EF4-FFF2-40B4-BE49-F238E27FC236}">
                <a16:creationId xmlns:a16="http://schemas.microsoft.com/office/drawing/2014/main" id="{7AFEF885-6F4B-4E94-8329-A9E2795286EA}"/>
              </a:ext>
            </a:extLst>
          </p:cNvPr>
          <p:cNvSpPr/>
          <p:nvPr/>
        </p:nvSpPr>
        <p:spPr>
          <a:xfrm>
            <a:off x="5651502" y="2914650"/>
            <a:ext cx="2057400" cy="990600"/>
          </a:xfrm>
          <a:prstGeom prst="ellipse">
            <a:avLst/>
          </a:prstGeom>
          <a:solidFill>
            <a:schemeClr val="tx2">
              <a:lumMod val="75000"/>
              <a:lumOff val="25000"/>
              <a:alpha val="15000"/>
            </a:scheme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Reference Model</a:t>
            </a:r>
          </a:p>
        </p:txBody>
      </p:sp>
      <p:sp>
        <p:nvSpPr>
          <p:cNvPr id="16" name="TextBox 15">
            <a:extLst>
              <a:ext uri="{FF2B5EF4-FFF2-40B4-BE49-F238E27FC236}">
                <a16:creationId xmlns:a16="http://schemas.microsoft.com/office/drawing/2014/main" id="{BD19D9FF-C321-4068-8363-3D7E34CD6CAC}"/>
              </a:ext>
            </a:extLst>
          </p:cNvPr>
          <p:cNvSpPr txBox="1"/>
          <p:nvPr/>
        </p:nvSpPr>
        <p:spPr>
          <a:xfrm>
            <a:off x="10172700" y="2026245"/>
            <a:ext cx="1295400" cy="461665"/>
          </a:xfrm>
          <a:prstGeom prst="rect">
            <a:avLst/>
          </a:prstGeom>
          <a:noFill/>
        </p:spPr>
        <p:txBody>
          <a:bodyPr wrap="square" rtlCol="0">
            <a:spAutoFit/>
          </a:bodyPr>
          <a:lstStyle/>
          <a:p>
            <a:r>
              <a:rPr lang="en-US" dirty="0">
                <a:solidFill>
                  <a:schemeClr val="bg2">
                    <a:lumMod val="40000"/>
                    <a:lumOff val="60000"/>
                  </a:schemeClr>
                </a:solidFill>
              </a:rPr>
              <a:t>Pass/Fail</a:t>
            </a:r>
          </a:p>
        </p:txBody>
      </p:sp>
      <p:sp>
        <p:nvSpPr>
          <p:cNvPr id="17" name="Arrow: Right 16">
            <a:extLst>
              <a:ext uri="{FF2B5EF4-FFF2-40B4-BE49-F238E27FC236}">
                <a16:creationId xmlns:a16="http://schemas.microsoft.com/office/drawing/2014/main" id="{81B09DB6-DF0B-4A02-90CE-3CFCC63E61CB}"/>
              </a:ext>
            </a:extLst>
          </p:cNvPr>
          <p:cNvSpPr/>
          <p:nvPr/>
        </p:nvSpPr>
        <p:spPr>
          <a:xfrm>
            <a:off x="1651002" y="1754832"/>
            <a:ext cx="273050" cy="302568"/>
          </a:xfrm>
          <a:prstGeom prst="rightArrow">
            <a:avLst/>
          </a:prstGeom>
          <a:solidFill>
            <a:srgbClr val="FF00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021E4FB0-8576-4FB6-B166-3378E35F1593}"/>
              </a:ext>
            </a:extLst>
          </p:cNvPr>
          <p:cNvSpPr/>
          <p:nvPr/>
        </p:nvSpPr>
        <p:spPr>
          <a:xfrm>
            <a:off x="3479802" y="1828800"/>
            <a:ext cx="349250" cy="228600"/>
          </a:xfrm>
          <a:prstGeom prst="rightArrow">
            <a:avLst/>
          </a:prstGeom>
          <a:solidFill>
            <a:srgbClr val="FF00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DFCF48FF-A40C-4C72-805F-401E20B04311}"/>
              </a:ext>
            </a:extLst>
          </p:cNvPr>
          <p:cNvSpPr/>
          <p:nvPr/>
        </p:nvSpPr>
        <p:spPr>
          <a:xfrm>
            <a:off x="4406902" y="2486025"/>
            <a:ext cx="368300" cy="371475"/>
          </a:xfrm>
          <a:prstGeom prst="downArrow">
            <a:avLst/>
          </a:prstGeom>
          <a:solidFill>
            <a:srgbClr val="FF00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437FE50A-2FA9-4E2E-8157-CB55E8FB38F5}"/>
              </a:ext>
            </a:extLst>
          </p:cNvPr>
          <p:cNvSpPr/>
          <p:nvPr/>
        </p:nvSpPr>
        <p:spPr>
          <a:xfrm>
            <a:off x="4470402" y="3848100"/>
            <a:ext cx="457200" cy="266700"/>
          </a:xfrm>
          <a:prstGeom prst="downArrow">
            <a:avLst/>
          </a:prstGeom>
          <a:solidFill>
            <a:srgbClr val="FF00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00B9CE5D-A345-44E7-A02C-EC994F9921F5}"/>
              </a:ext>
            </a:extLst>
          </p:cNvPr>
          <p:cNvSpPr/>
          <p:nvPr/>
        </p:nvSpPr>
        <p:spPr>
          <a:xfrm>
            <a:off x="5486402" y="3228975"/>
            <a:ext cx="165100" cy="381001"/>
          </a:xfrm>
          <a:prstGeom prst="rightArrow">
            <a:avLst/>
          </a:prstGeom>
          <a:solidFill>
            <a:srgbClr val="FF00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DFD9AC28-18B0-45BD-8A79-34481D9233FF}"/>
              </a:ext>
            </a:extLst>
          </p:cNvPr>
          <p:cNvSpPr/>
          <p:nvPr/>
        </p:nvSpPr>
        <p:spPr>
          <a:xfrm>
            <a:off x="5486402" y="4448175"/>
            <a:ext cx="419102" cy="295274"/>
          </a:xfrm>
          <a:prstGeom prst="rightArrow">
            <a:avLst/>
          </a:prstGeom>
          <a:solidFill>
            <a:srgbClr val="FF00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F3CB0D15-291A-49C7-B104-338D0A2BF5BE}"/>
              </a:ext>
            </a:extLst>
          </p:cNvPr>
          <p:cNvSpPr/>
          <p:nvPr/>
        </p:nvSpPr>
        <p:spPr>
          <a:xfrm>
            <a:off x="7429504" y="4448175"/>
            <a:ext cx="450848" cy="295274"/>
          </a:xfrm>
          <a:prstGeom prst="rightArrow">
            <a:avLst/>
          </a:prstGeom>
          <a:solidFill>
            <a:srgbClr val="FF00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CF463B05-2258-4C0B-8CC4-2A458CFB6396}"/>
              </a:ext>
            </a:extLst>
          </p:cNvPr>
          <p:cNvSpPr/>
          <p:nvPr/>
        </p:nvSpPr>
        <p:spPr>
          <a:xfrm rot="10800000">
            <a:off x="10636250" y="2390775"/>
            <a:ext cx="368300" cy="371475"/>
          </a:xfrm>
          <a:prstGeom prst="downArrow">
            <a:avLst/>
          </a:prstGeom>
          <a:no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a:extLst>
              <a:ext uri="{FF2B5EF4-FFF2-40B4-BE49-F238E27FC236}">
                <a16:creationId xmlns:a16="http://schemas.microsoft.com/office/drawing/2014/main" id="{CC923355-8D4C-419B-9306-8E01067B8965}"/>
              </a:ext>
            </a:extLst>
          </p:cNvPr>
          <p:cNvSpPr/>
          <p:nvPr/>
        </p:nvSpPr>
        <p:spPr>
          <a:xfrm>
            <a:off x="8477252" y="5124450"/>
            <a:ext cx="457200" cy="266700"/>
          </a:xfrm>
          <a:prstGeom prst="downArrow">
            <a:avLst/>
          </a:prstGeom>
          <a:solidFill>
            <a:srgbClr val="FF00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1D7FB0A2-133F-4F20-93DA-FA1A67F0AF5D}"/>
              </a:ext>
            </a:extLst>
          </p:cNvPr>
          <p:cNvSpPr/>
          <p:nvPr/>
        </p:nvSpPr>
        <p:spPr>
          <a:xfrm>
            <a:off x="9531352" y="5757863"/>
            <a:ext cx="450848" cy="295274"/>
          </a:xfrm>
          <a:prstGeom prst="rightArrow">
            <a:avLst/>
          </a:prstGeom>
          <a:solidFill>
            <a:srgbClr val="FF00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Internal Storage 31">
            <a:extLst>
              <a:ext uri="{FF2B5EF4-FFF2-40B4-BE49-F238E27FC236}">
                <a16:creationId xmlns:a16="http://schemas.microsoft.com/office/drawing/2014/main" id="{7AD97FDE-DBE1-483C-95E4-02673357B2B7}"/>
              </a:ext>
            </a:extLst>
          </p:cNvPr>
          <p:cNvSpPr/>
          <p:nvPr/>
        </p:nvSpPr>
        <p:spPr>
          <a:xfrm>
            <a:off x="7899402" y="2908300"/>
            <a:ext cx="1651000" cy="990600"/>
          </a:xfrm>
          <a:prstGeom prst="flowChartInternalStorage">
            <a:avLst/>
          </a:prstGeom>
          <a:solidFill>
            <a:srgbClr val="7030A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 </a:t>
            </a:r>
            <a:r>
              <a:rPr lang="en-US" dirty="0" err="1"/>
              <a:t>Datastruct</a:t>
            </a:r>
            <a:endParaRPr lang="en-US" dirty="0"/>
          </a:p>
        </p:txBody>
      </p:sp>
      <p:sp>
        <p:nvSpPr>
          <p:cNvPr id="33" name="Arrow: Right 32">
            <a:extLst>
              <a:ext uri="{FF2B5EF4-FFF2-40B4-BE49-F238E27FC236}">
                <a16:creationId xmlns:a16="http://schemas.microsoft.com/office/drawing/2014/main" id="{0C5494EE-3455-4EC0-BE1B-8F479765B376}"/>
              </a:ext>
            </a:extLst>
          </p:cNvPr>
          <p:cNvSpPr/>
          <p:nvPr/>
        </p:nvSpPr>
        <p:spPr>
          <a:xfrm>
            <a:off x="9544052" y="3255963"/>
            <a:ext cx="450848" cy="295274"/>
          </a:xfrm>
          <a:prstGeom prst="rightArrow">
            <a:avLst/>
          </a:prstGeom>
          <a:solidFill>
            <a:srgbClr val="FF00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Right 33">
            <a:extLst>
              <a:ext uri="{FF2B5EF4-FFF2-40B4-BE49-F238E27FC236}">
                <a16:creationId xmlns:a16="http://schemas.microsoft.com/office/drawing/2014/main" id="{28DD8700-9FD2-4F7D-9A1A-21ABA56FA66B}"/>
              </a:ext>
            </a:extLst>
          </p:cNvPr>
          <p:cNvSpPr/>
          <p:nvPr/>
        </p:nvSpPr>
        <p:spPr>
          <a:xfrm>
            <a:off x="7721602" y="3219449"/>
            <a:ext cx="165100" cy="381001"/>
          </a:xfrm>
          <a:prstGeom prst="rightArrow">
            <a:avLst/>
          </a:prstGeom>
          <a:solidFill>
            <a:srgbClr val="FF00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43FB30D0-7CF6-4E9C-BF26-576854EA3E88}"/>
              </a:ext>
            </a:extLst>
          </p:cNvPr>
          <p:cNvSpPr/>
          <p:nvPr/>
        </p:nvSpPr>
        <p:spPr>
          <a:xfrm>
            <a:off x="3048002" y="3775074"/>
            <a:ext cx="7010400" cy="1708149"/>
          </a:xfrm>
          <a:prstGeom prst="ellipse">
            <a:avLst/>
          </a:prstGeom>
          <a:no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9270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00B6C-8D55-4692-9B47-598CAB88B280}"/>
              </a:ext>
            </a:extLst>
          </p:cNvPr>
          <p:cNvSpPr>
            <a:spLocks noGrp="1"/>
          </p:cNvSpPr>
          <p:nvPr>
            <p:ph type="title"/>
          </p:nvPr>
        </p:nvSpPr>
        <p:spPr/>
        <p:txBody>
          <a:bodyPr/>
          <a:lstStyle/>
          <a:p>
            <a:r>
              <a:rPr lang="en-US" dirty="0"/>
              <a:t>Ref model</a:t>
            </a:r>
          </a:p>
        </p:txBody>
      </p:sp>
      <p:sp>
        <p:nvSpPr>
          <p:cNvPr id="3" name="Content Placeholder 2">
            <a:extLst>
              <a:ext uri="{FF2B5EF4-FFF2-40B4-BE49-F238E27FC236}">
                <a16:creationId xmlns:a16="http://schemas.microsoft.com/office/drawing/2014/main" id="{60E6DD51-95CE-47F1-BC1C-46D4E41A7E30}"/>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71768D89-79D5-408B-99FA-4BA92A21BF55}"/>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Tree>
    <p:extLst>
      <p:ext uri="{BB962C8B-B14F-4D97-AF65-F5344CB8AC3E}">
        <p14:creationId xmlns:p14="http://schemas.microsoft.com/office/powerpoint/2010/main" val="38247497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4230844-7D6F-4D24-BEFA-9685EF901886}"/>
              </a:ext>
            </a:extLst>
          </p:cNvPr>
          <p:cNvSpPr>
            <a:spLocks noGrp="1"/>
          </p:cNvSpPr>
          <p:nvPr>
            <p:ph type="title"/>
          </p:nvPr>
        </p:nvSpPr>
        <p:spPr/>
        <p:txBody>
          <a:bodyPr/>
          <a:lstStyle/>
          <a:p>
            <a:r>
              <a:rPr lang="en-US" dirty="0"/>
              <a:t>Stimulus path</a:t>
            </a:r>
          </a:p>
        </p:txBody>
      </p:sp>
      <p:sp>
        <p:nvSpPr>
          <p:cNvPr id="36" name="Footer Placeholder 3">
            <a:extLst>
              <a:ext uri="{FF2B5EF4-FFF2-40B4-BE49-F238E27FC236}">
                <a16:creationId xmlns:a16="http://schemas.microsoft.com/office/drawing/2014/main" id="{DF26A217-E703-4B59-A704-DCFC4118516F}"/>
              </a:ext>
            </a:extLst>
          </p:cNvPr>
          <p:cNvSpPr>
            <a:spLocks noGrp="1"/>
          </p:cNvSpPr>
          <p:nvPr/>
        </p:nvSpPr>
        <p:spPr bwMode="auto">
          <a:xfrm>
            <a:off x="4381501" y="61722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a:lstStyle>
          <a:p>
            <a:pPr>
              <a:defRPr/>
            </a:pPr>
            <a:r>
              <a:rPr lang="en-US"/>
              <a:t>Verification</a:t>
            </a:r>
            <a:br>
              <a:rPr lang="en-US"/>
            </a:br>
            <a:r>
              <a:rPr lang="en-US"/>
              <a:t>Joel Grodstein/Scott Taylor</a:t>
            </a:r>
            <a:endParaRPr lang="en-US" dirty="0"/>
          </a:p>
        </p:txBody>
      </p:sp>
      <p:sp>
        <p:nvSpPr>
          <p:cNvPr id="37" name="Flowchart: Document 36">
            <a:extLst>
              <a:ext uri="{FF2B5EF4-FFF2-40B4-BE49-F238E27FC236}">
                <a16:creationId xmlns:a16="http://schemas.microsoft.com/office/drawing/2014/main" id="{0DFE7358-C30E-415D-9B65-910589CC8F43}"/>
              </a:ext>
            </a:extLst>
          </p:cNvPr>
          <p:cNvSpPr/>
          <p:nvPr/>
        </p:nvSpPr>
        <p:spPr>
          <a:xfrm>
            <a:off x="520701" y="1409700"/>
            <a:ext cx="1143000" cy="990600"/>
          </a:xfrm>
          <a:prstGeom prst="flowChartDocument">
            <a:avLst/>
          </a:prstGeom>
          <a:solidFill>
            <a:srgbClr val="00206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sz="2000" dirty="0"/>
              <a:t>File with stimulus</a:t>
            </a:r>
          </a:p>
        </p:txBody>
      </p:sp>
      <p:sp>
        <p:nvSpPr>
          <p:cNvPr id="38" name="Rectangle 37">
            <a:extLst>
              <a:ext uri="{FF2B5EF4-FFF2-40B4-BE49-F238E27FC236}">
                <a16:creationId xmlns:a16="http://schemas.microsoft.com/office/drawing/2014/main" id="{0B23F9E1-0759-445D-86A8-25485931E5AA}"/>
              </a:ext>
            </a:extLst>
          </p:cNvPr>
          <p:cNvSpPr/>
          <p:nvPr/>
        </p:nvSpPr>
        <p:spPr>
          <a:xfrm>
            <a:off x="1936751" y="1419225"/>
            <a:ext cx="1524000" cy="990600"/>
          </a:xfrm>
          <a:prstGeom prst="rect">
            <a:avLst/>
          </a:prstGeom>
          <a:solidFill>
            <a:srgbClr val="00206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t>File Reader</a:t>
            </a:r>
          </a:p>
        </p:txBody>
      </p:sp>
      <p:sp>
        <p:nvSpPr>
          <p:cNvPr id="39" name="Flowchart: Internal Storage 38">
            <a:extLst>
              <a:ext uri="{FF2B5EF4-FFF2-40B4-BE49-F238E27FC236}">
                <a16:creationId xmlns:a16="http://schemas.microsoft.com/office/drawing/2014/main" id="{4FD3BFAA-07CC-4CB6-94EF-07D5B4E2BD57}"/>
              </a:ext>
            </a:extLst>
          </p:cNvPr>
          <p:cNvSpPr/>
          <p:nvPr/>
        </p:nvSpPr>
        <p:spPr>
          <a:xfrm>
            <a:off x="3841751" y="2781300"/>
            <a:ext cx="1651000" cy="990600"/>
          </a:xfrm>
          <a:prstGeom prst="flowChartInternalStorage">
            <a:avLst/>
          </a:prstGeom>
          <a:solidFill>
            <a:srgbClr val="FFFF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solidFill>
                  <a:sysClr val="windowText" lastClr="000000"/>
                </a:solidFill>
              </a:rPr>
              <a:t>Stimulus </a:t>
            </a:r>
            <a:r>
              <a:rPr lang="en-US" dirty="0" err="1">
                <a:solidFill>
                  <a:sysClr val="windowText" lastClr="000000"/>
                </a:solidFill>
              </a:rPr>
              <a:t>Datastruct</a:t>
            </a:r>
            <a:endParaRPr lang="en-US" dirty="0">
              <a:solidFill>
                <a:sysClr val="windowText" lastClr="000000"/>
              </a:solidFill>
            </a:endParaRPr>
          </a:p>
        </p:txBody>
      </p:sp>
      <p:sp>
        <p:nvSpPr>
          <p:cNvPr id="40" name="Rectangle 39">
            <a:extLst>
              <a:ext uri="{FF2B5EF4-FFF2-40B4-BE49-F238E27FC236}">
                <a16:creationId xmlns:a16="http://schemas.microsoft.com/office/drawing/2014/main" id="{57E78E92-28DF-490F-BDD2-BA992F2DCDB0}"/>
              </a:ext>
            </a:extLst>
          </p:cNvPr>
          <p:cNvSpPr/>
          <p:nvPr/>
        </p:nvSpPr>
        <p:spPr>
          <a:xfrm>
            <a:off x="3841751" y="1419225"/>
            <a:ext cx="1676400" cy="990600"/>
          </a:xfrm>
          <a:prstGeom prst="rect">
            <a:avLst/>
          </a:prstGeom>
          <a:solidFill>
            <a:srgbClr val="00206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t>Testbench Stimulus coordinator</a:t>
            </a:r>
          </a:p>
        </p:txBody>
      </p:sp>
      <p:sp>
        <p:nvSpPr>
          <p:cNvPr id="41" name="Rectangle 40">
            <a:extLst>
              <a:ext uri="{FF2B5EF4-FFF2-40B4-BE49-F238E27FC236}">
                <a16:creationId xmlns:a16="http://schemas.microsoft.com/office/drawing/2014/main" id="{3EEC3A06-AEAA-4CAD-8745-0E05BC7650A6}"/>
              </a:ext>
            </a:extLst>
          </p:cNvPr>
          <p:cNvSpPr/>
          <p:nvPr/>
        </p:nvSpPr>
        <p:spPr>
          <a:xfrm>
            <a:off x="3848101" y="4038600"/>
            <a:ext cx="1651000" cy="990600"/>
          </a:xfrm>
          <a:prstGeom prst="rect">
            <a:avLst/>
          </a:prstGeom>
          <a:solidFill>
            <a:srgbClr val="FFFF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solidFill>
                  <a:sysClr val="windowText" lastClr="000000"/>
                </a:solidFill>
              </a:rPr>
              <a:t>Driver</a:t>
            </a:r>
          </a:p>
        </p:txBody>
      </p:sp>
      <p:sp>
        <p:nvSpPr>
          <p:cNvPr id="42" name="Rectangle 41">
            <a:extLst>
              <a:ext uri="{FF2B5EF4-FFF2-40B4-BE49-F238E27FC236}">
                <a16:creationId xmlns:a16="http://schemas.microsoft.com/office/drawing/2014/main" id="{BD7EDA64-BA76-4686-8BFE-90F6D59829A4}"/>
              </a:ext>
            </a:extLst>
          </p:cNvPr>
          <p:cNvSpPr/>
          <p:nvPr/>
        </p:nvSpPr>
        <p:spPr>
          <a:xfrm>
            <a:off x="5918203" y="4038600"/>
            <a:ext cx="1524000" cy="990600"/>
          </a:xfrm>
          <a:prstGeom prst="rect">
            <a:avLst/>
          </a:prstGeom>
          <a:solidFill>
            <a:schemeClr val="accent1">
              <a:lumMod val="75000"/>
              <a:alpha val="15000"/>
            </a:scheme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t>DUT RTL</a:t>
            </a:r>
          </a:p>
        </p:txBody>
      </p:sp>
      <p:sp>
        <p:nvSpPr>
          <p:cNvPr id="43" name="Rectangle 42">
            <a:extLst>
              <a:ext uri="{FF2B5EF4-FFF2-40B4-BE49-F238E27FC236}">
                <a16:creationId xmlns:a16="http://schemas.microsoft.com/office/drawing/2014/main" id="{DCA8CDDA-B9AB-41E4-B55C-08E931A8C7CF}"/>
              </a:ext>
            </a:extLst>
          </p:cNvPr>
          <p:cNvSpPr/>
          <p:nvPr/>
        </p:nvSpPr>
        <p:spPr>
          <a:xfrm>
            <a:off x="7893051" y="4057650"/>
            <a:ext cx="1651000" cy="990600"/>
          </a:xfrm>
          <a:prstGeom prst="rect">
            <a:avLst/>
          </a:prstGeom>
          <a:solidFill>
            <a:srgbClr val="7030A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t>Monitor</a:t>
            </a:r>
          </a:p>
        </p:txBody>
      </p:sp>
      <p:sp>
        <p:nvSpPr>
          <p:cNvPr id="44" name="Flowchart: Internal Storage 43">
            <a:extLst>
              <a:ext uri="{FF2B5EF4-FFF2-40B4-BE49-F238E27FC236}">
                <a16:creationId xmlns:a16="http://schemas.microsoft.com/office/drawing/2014/main" id="{C3B3F898-B7F4-4DFF-B2C0-712664812C04}"/>
              </a:ext>
            </a:extLst>
          </p:cNvPr>
          <p:cNvSpPr/>
          <p:nvPr/>
        </p:nvSpPr>
        <p:spPr>
          <a:xfrm>
            <a:off x="7899401" y="5334000"/>
            <a:ext cx="1651000" cy="990600"/>
          </a:xfrm>
          <a:prstGeom prst="flowChartInternalStorage">
            <a:avLst/>
          </a:prstGeom>
          <a:solidFill>
            <a:srgbClr val="7030A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t>Response </a:t>
            </a:r>
            <a:r>
              <a:rPr lang="en-US" dirty="0" err="1"/>
              <a:t>Datastruct</a:t>
            </a:r>
            <a:endParaRPr lang="en-US" dirty="0"/>
          </a:p>
        </p:txBody>
      </p:sp>
      <p:sp>
        <p:nvSpPr>
          <p:cNvPr id="45" name="Rectangle 44">
            <a:extLst>
              <a:ext uri="{FF2B5EF4-FFF2-40B4-BE49-F238E27FC236}">
                <a16:creationId xmlns:a16="http://schemas.microsoft.com/office/drawing/2014/main" id="{F2655862-27C3-423C-9408-1BA02E55AF8F}"/>
              </a:ext>
            </a:extLst>
          </p:cNvPr>
          <p:cNvSpPr/>
          <p:nvPr/>
        </p:nvSpPr>
        <p:spPr>
          <a:xfrm>
            <a:off x="9994899" y="2691110"/>
            <a:ext cx="1676400" cy="3633490"/>
          </a:xfrm>
          <a:prstGeom prst="rect">
            <a:avLst/>
          </a:prstGeom>
          <a:solidFill>
            <a:srgbClr val="00206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t>Scoreboard</a:t>
            </a:r>
          </a:p>
        </p:txBody>
      </p:sp>
      <p:sp>
        <p:nvSpPr>
          <p:cNvPr id="46" name="Oval 45">
            <a:extLst>
              <a:ext uri="{FF2B5EF4-FFF2-40B4-BE49-F238E27FC236}">
                <a16:creationId xmlns:a16="http://schemas.microsoft.com/office/drawing/2014/main" id="{7AFEF885-6F4B-4E94-8329-A9E2795286EA}"/>
              </a:ext>
            </a:extLst>
          </p:cNvPr>
          <p:cNvSpPr/>
          <p:nvPr/>
        </p:nvSpPr>
        <p:spPr>
          <a:xfrm>
            <a:off x="5664201" y="2838450"/>
            <a:ext cx="2057400" cy="990600"/>
          </a:xfrm>
          <a:prstGeom prst="ellipse">
            <a:avLst/>
          </a:prstGeom>
          <a:solidFill>
            <a:schemeClr val="tx2">
              <a:lumMod val="75000"/>
              <a:lumOff val="25000"/>
              <a:alpha val="15000"/>
            </a:scheme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t>Reference Model</a:t>
            </a:r>
          </a:p>
        </p:txBody>
      </p:sp>
      <p:sp>
        <p:nvSpPr>
          <p:cNvPr id="47" name="TextBox 15">
            <a:extLst>
              <a:ext uri="{FF2B5EF4-FFF2-40B4-BE49-F238E27FC236}">
                <a16:creationId xmlns:a16="http://schemas.microsoft.com/office/drawing/2014/main" id="{BD19D9FF-C321-4068-8363-3D7E34CD6CAC}"/>
              </a:ext>
            </a:extLst>
          </p:cNvPr>
          <p:cNvSpPr txBox="1"/>
          <p:nvPr/>
        </p:nvSpPr>
        <p:spPr>
          <a:xfrm>
            <a:off x="10185399" y="1950045"/>
            <a:ext cx="1295400"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a:lstStyle>
          <a:p>
            <a:r>
              <a:rPr lang="en-US" dirty="0">
                <a:solidFill>
                  <a:schemeClr val="bg2">
                    <a:lumMod val="40000"/>
                    <a:lumOff val="60000"/>
                  </a:schemeClr>
                </a:solidFill>
              </a:rPr>
              <a:t>Pass/Fail</a:t>
            </a:r>
          </a:p>
        </p:txBody>
      </p:sp>
      <p:sp>
        <p:nvSpPr>
          <p:cNvPr id="48" name="Arrow: Right 47">
            <a:extLst>
              <a:ext uri="{FF2B5EF4-FFF2-40B4-BE49-F238E27FC236}">
                <a16:creationId xmlns:a16="http://schemas.microsoft.com/office/drawing/2014/main" id="{81B09DB6-DF0B-4A02-90CE-3CFCC63E61CB}"/>
              </a:ext>
            </a:extLst>
          </p:cNvPr>
          <p:cNvSpPr/>
          <p:nvPr/>
        </p:nvSpPr>
        <p:spPr>
          <a:xfrm>
            <a:off x="1663701" y="1678632"/>
            <a:ext cx="273050" cy="302568"/>
          </a:xfrm>
          <a:prstGeom prst="rightArrow">
            <a:avLst/>
          </a:prstGeom>
          <a:solidFill>
            <a:srgbClr val="FF00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49" name="Arrow: Right 48">
            <a:extLst>
              <a:ext uri="{FF2B5EF4-FFF2-40B4-BE49-F238E27FC236}">
                <a16:creationId xmlns:a16="http://schemas.microsoft.com/office/drawing/2014/main" id="{021E4FB0-8576-4FB6-B166-3378E35F1593}"/>
              </a:ext>
            </a:extLst>
          </p:cNvPr>
          <p:cNvSpPr/>
          <p:nvPr/>
        </p:nvSpPr>
        <p:spPr>
          <a:xfrm>
            <a:off x="3492501" y="1752600"/>
            <a:ext cx="349250" cy="228600"/>
          </a:xfrm>
          <a:prstGeom prst="rightArrow">
            <a:avLst/>
          </a:prstGeom>
          <a:solidFill>
            <a:srgbClr val="FF00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50" name="Arrow: Down 49">
            <a:extLst>
              <a:ext uri="{FF2B5EF4-FFF2-40B4-BE49-F238E27FC236}">
                <a16:creationId xmlns:a16="http://schemas.microsoft.com/office/drawing/2014/main" id="{DFCF48FF-A40C-4C72-805F-401E20B04311}"/>
              </a:ext>
            </a:extLst>
          </p:cNvPr>
          <p:cNvSpPr/>
          <p:nvPr/>
        </p:nvSpPr>
        <p:spPr>
          <a:xfrm>
            <a:off x="4419601" y="2409825"/>
            <a:ext cx="368300" cy="371475"/>
          </a:xfrm>
          <a:prstGeom prst="downArrow">
            <a:avLst/>
          </a:prstGeom>
          <a:solidFill>
            <a:srgbClr val="FF00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51" name="Arrow: Down 50">
            <a:extLst>
              <a:ext uri="{FF2B5EF4-FFF2-40B4-BE49-F238E27FC236}">
                <a16:creationId xmlns:a16="http://schemas.microsoft.com/office/drawing/2014/main" id="{437FE50A-2FA9-4E2E-8157-CB55E8FB38F5}"/>
              </a:ext>
            </a:extLst>
          </p:cNvPr>
          <p:cNvSpPr/>
          <p:nvPr/>
        </p:nvSpPr>
        <p:spPr>
          <a:xfrm>
            <a:off x="4483101" y="3771900"/>
            <a:ext cx="457200" cy="266700"/>
          </a:xfrm>
          <a:prstGeom prst="downArrow">
            <a:avLst/>
          </a:prstGeom>
          <a:solidFill>
            <a:srgbClr val="FF00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52" name="Arrow: Right 51">
            <a:extLst>
              <a:ext uri="{FF2B5EF4-FFF2-40B4-BE49-F238E27FC236}">
                <a16:creationId xmlns:a16="http://schemas.microsoft.com/office/drawing/2014/main" id="{00B9CE5D-A345-44E7-A02C-EC994F9921F5}"/>
              </a:ext>
            </a:extLst>
          </p:cNvPr>
          <p:cNvSpPr/>
          <p:nvPr/>
        </p:nvSpPr>
        <p:spPr>
          <a:xfrm>
            <a:off x="5499101" y="3152775"/>
            <a:ext cx="165100" cy="381001"/>
          </a:xfrm>
          <a:prstGeom prst="rightArrow">
            <a:avLst/>
          </a:prstGeom>
          <a:solidFill>
            <a:srgbClr val="FF00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53" name="Arrow: Right 52">
            <a:extLst>
              <a:ext uri="{FF2B5EF4-FFF2-40B4-BE49-F238E27FC236}">
                <a16:creationId xmlns:a16="http://schemas.microsoft.com/office/drawing/2014/main" id="{DFD9AC28-18B0-45BD-8A79-34481D9233FF}"/>
              </a:ext>
            </a:extLst>
          </p:cNvPr>
          <p:cNvSpPr/>
          <p:nvPr/>
        </p:nvSpPr>
        <p:spPr>
          <a:xfrm>
            <a:off x="5499101" y="4371975"/>
            <a:ext cx="419102" cy="295274"/>
          </a:xfrm>
          <a:prstGeom prst="rightArrow">
            <a:avLst/>
          </a:prstGeom>
          <a:solidFill>
            <a:srgbClr val="FF00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54" name="Arrow: Right 53">
            <a:extLst>
              <a:ext uri="{FF2B5EF4-FFF2-40B4-BE49-F238E27FC236}">
                <a16:creationId xmlns:a16="http://schemas.microsoft.com/office/drawing/2014/main" id="{F3CB0D15-291A-49C7-B104-338D0A2BF5BE}"/>
              </a:ext>
            </a:extLst>
          </p:cNvPr>
          <p:cNvSpPr/>
          <p:nvPr/>
        </p:nvSpPr>
        <p:spPr>
          <a:xfrm>
            <a:off x="7442203" y="4371975"/>
            <a:ext cx="450848" cy="295274"/>
          </a:xfrm>
          <a:prstGeom prst="rightArrow">
            <a:avLst/>
          </a:prstGeom>
          <a:solidFill>
            <a:srgbClr val="FF00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55" name="Arrow: Down 54">
            <a:extLst>
              <a:ext uri="{FF2B5EF4-FFF2-40B4-BE49-F238E27FC236}">
                <a16:creationId xmlns:a16="http://schemas.microsoft.com/office/drawing/2014/main" id="{CF463B05-2258-4C0B-8CC4-2A458CFB6396}"/>
              </a:ext>
            </a:extLst>
          </p:cNvPr>
          <p:cNvSpPr/>
          <p:nvPr/>
        </p:nvSpPr>
        <p:spPr>
          <a:xfrm rot="10800000">
            <a:off x="10648949" y="2314575"/>
            <a:ext cx="368300" cy="371475"/>
          </a:xfrm>
          <a:prstGeom prst="downArrow">
            <a:avLst/>
          </a:prstGeom>
          <a:no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56" name="Arrow: Down 55">
            <a:extLst>
              <a:ext uri="{FF2B5EF4-FFF2-40B4-BE49-F238E27FC236}">
                <a16:creationId xmlns:a16="http://schemas.microsoft.com/office/drawing/2014/main" id="{CC923355-8D4C-419B-9306-8E01067B8965}"/>
              </a:ext>
            </a:extLst>
          </p:cNvPr>
          <p:cNvSpPr/>
          <p:nvPr/>
        </p:nvSpPr>
        <p:spPr>
          <a:xfrm>
            <a:off x="8489951" y="5048250"/>
            <a:ext cx="457200" cy="266700"/>
          </a:xfrm>
          <a:prstGeom prst="downArrow">
            <a:avLst/>
          </a:prstGeom>
          <a:solidFill>
            <a:srgbClr val="FF00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57" name="Arrow: Right 56">
            <a:extLst>
              <a:ext uri="{FF2B5EF4-FFF2-40B4-BE49-F238E27FC236}">
                <a16:creationId xmlns:a16="http://schemas.microsoft.com/office/drawing/2014/main" id="{1D7FB0A2-133F-4F20-93DA-FA1A67F0AF5D}"/>
              </a:ext>
            </a:extLst>
          </p:cNvPr>
          <p:cNvSpPr/>
          <p:nvPr/>
        </p:nvSpPr>
        <p:spPr>
          <a:xfrm>
            <a:off x="9544051" y="5681663"/>
            <a:ext cx="450848" cy="295274"/>
          </a:xfrm>
          <a:prstGeom prst="rightArrow">
            <a:avLst/>
          </a:prstGeom>
          <a:solidFill>
            <a:srgbClr val="FF00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58" name="Flowchart: Internal Storage 57">
            <a:extLst>
              <a:ext uri="{FF2B5EF4-FFF2-40B4-BE49-F238E27FC236}">
                <a16:creationId xmlns:a16="http://schemas.microsoft.com/office/drawing/2014/main" id="{7AD97FDE-DBE1-483C-95E4-02673357B2B7}"/>
              </a:ext>
            </a:extLst>
          </p:cNvPr>
          <p:cNvSpPr/>
          <p:nvPr/>
        </p:nvSpPr>
        <p:spPr>
          <a:xfrm>
            <a:off x="7912101" y="2832100"/>
            <a:ext cx="1651000" cy="990600"/>
          </a:xfrm>
          <a:prstGeom prst="flowChartInternalStorage">
            <a:avLst/>
          </a:prstGeom>
          <a:solidFill>
            <a:srgbClr val="7030A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t>Response </a:t>
            </a:r>
            <a:r>
              <a:rPr lang="en-US" dirty="0" err="1"/>
              <a:t>Datastruct</a:t>
            </a:r>
            <a:endParaRPr lang="en-US" dirty="0"/>
          </a:p>
        </p:txBody>
      </p:sp>
      <p:sp>
        <p:nvSpPr>
          <p:cNvPr id="59" name="Arrow: Right 58">
            <a:extLst>
              <a:ext uri="{FF2B5EF4-FFF2-40B4-BE49-F238E27FC236}">
                <a16:creationId xmlns:a16="http://schemas.microsoft.com/office/drawing/2014/main" id="{0C5494EE-3455-4EC0-BE1B-8F479765B376}"/>
              </a:ext>
            </a:extLst>
          </p:cNvPr>
          <p:cNvSpPr/>
          <p:nvPr/>
        </p:nvSpPr>
        <p:spPr>
          <a:xfrm>
            <a:off x="9556751" y="3179763"/>
            <a:ext cx="450848" cy="295274"/>
          </a:xfrm>
          <a:prstGeom prst="rightArrow">
            <a:avLst/>
          </a:prstGeom>
          <a:solidFill>
            <a:srgbClr val="FF00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60" name="Arrow: Right 59">
            <a:extLst>
              <a:ext uri="{FF2B5EF4-FFF2-40B4-BE49-F238E27FC236}">
                <a16:creationId xmlns:a16="http://schemas.microsoft.com/office/drawing/2014/main" id="{28DD8700-9FD2-4F7D-9A1A-21ABA56FA66B}"/>
              </a:ext>
            </a:extLst>
          </p:cNvPr>
          <p:cNvSpPr/>
          <p:nvPr/>
        </p:nvSpPr>
        <p:spPr>
          <a:xfrm>
            <a:off x="7734301" y="3143249"/>
            <a:ext cx="165100" cy="381001"/>
          </a:xfrm>
          <a:prstGeom prst="rightArrow">
            <a:avLst/>
          </a:prstGeom>
          <a:solidFill>
            <a:srgbClr val="FF00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7892109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4230844-7D6F-4D24-BEFA-9685EF901886}"/>
              </a:ext>
            </a:extLst>
          </p:cNvPr>
          <p:cNvSpPr>
            <a:spLocks noGrp="1"/>
          </p:cNvSpPr>
          <p:nvPr>
            <p:ph type="title"/>
          </p:nvPr>
        </p:nvSpPr>
        <p:spPr/>
        <p:txBody>
          <a:bodyPr/>
          <a:lstStyle/>
          <a:p>
            <a:r>
              <a:rPr lang="en-US" dirty="0"/>
              <a:t>Monitor != Checker</a:t>
            </a:r>
          </a:p>
        </p:txBody>
      </p:sp>
      <p:sp>
        <p:nvSpPr>
          <p:cNvPr id="36" name="Footer Placeholder 3">
            <a:extLst>
              <a:ext uri="{FF2B5EF4-FFF2-40B4-BE49-F238E27FC236}">
                <a16:creationId xmlns:a16="http://schemas.microsoft.com/office/drawing/2014/main" id="{DF26A217-E703-4B59-A704-DCFC4118516F}"/>
              </a:ext>
            </a:extLst>
          </p:cNvPr>
          <p:cNvSpPr>
            <a:spLocks noGrp="1"/>
          </p:cNvSpPr>
          <p:nvPr/>
        </p:nvSpPr>
        <p:spPr bwMode="auto">
          <a:xfrm>
            <a:off x="4381501" y="61722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a:lstStyle>
          <a:p>
            <a:pPr>
              <a:defRPr/>
            </a:pPr>
            <a:r>
              <a:rPr lang="en-US"/>
              <a:t>Verification</a:t>
            </a:r>
            <a:br>
              <a:rPr lang="en-US"/>
            </a:br>
            <a:r>
              <a:rPr lang="en-US"/>
              <a:t>Joel Grodstein/Scott Taylor</a:t>
            </a:r>
            <a:endParaRPr lang="en-US" dirty="0"/>
          </a:p>
        </p:txBody>
      </p:sp>
      <p:sp>
        <p:nvSpPr>
          <p:cNvPr id="37" name="Flowchart: Document 36">
            <a:extLst>
              <a:ext uri="{FF2B5EF4-FFF2-40B4-BE49-F238E27FC236}">
                <a16:creationId xmlns:a16="http://schemas.microsoft.com/office/drawing/2014/main" id="{0DFE7358-C30E-415D-9B65-910589CC8F43}"/>
              </a:ext>
            </a:extLst>
          </p:cNvPr>
          <p:cNvSpPr/>
          <p:nvPr/>
        </p:nvSpPr>
        <p:spPr>
          <a:xfrm>
            <a:off x="520701" y="1409700"/>
            <a:ext cx="1143000" cy="990600"/>
          </a:xfrm>
          <a:prstGeom prst="flowChartDocument">
            <a:avLst/>
          </a:prstGeom>
          <a:solidFill>
            <a:srgbClr val="00206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sz="2000" dirty="0"/>
              <a:t>File with stimulus</a:t>
            </a:r>
          </a:p>
        </p:txBody>
      </p:sp>
      <p:sp>
        <p:nvSpPr>
          <p:cNvPr id="38" name="Rectangle 37">
            <a:extLst>
              <a:ext uri="{FF2B5EF4-FFF2-40B4-BE49-F238E27FC236}">
                <a16:creationId xmlns:a16="http://schemas.microsoft.com/office/drawing/2014/main" id="{0B23F9E1-0759-445D-86A8-25485931E5AA}"/>
              </a:ext>
            </a:extLst>
          </p:cNvPr>
          <p:cNvSpPr/>
          <p:nvPr/>
        </p:nvSpPr>
        <p:spPr>
          <a:xfrm>
            <a:off x="1936751" y="1419225"/>
            <a:ext cx="1524000" cy="990600"/>
          </a:xfrm>
          <a:prstGeom prst="rect">
            <a:avLst/>
          </a:prstGeom>
          <a:solidFill>
            <a:srgbClr val="00206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t>File Reader</a:t>
            </a:r>
          </a:p>
        </p:txBody>
      </p:sp>
      <p:sp>
        <p:nvSpPr>
          <p:cNvPr id="39" name="Flowchart: Internal Storage 38">
            <a:extLst>
              <a:ext uri="{FF2B5EF4-FFF2-40B4-BE49-F238E27FC236}">
                <a16:creationId xmlns:a16="http://schemas.microsoft.com/office/drawing/2014/main" id="{4FD3BFAA-07CC-4CB6-94EF-07D5B4E2BD57}"/>
              </a:ext>
            </a:extLst>
          </p:cNvPr>
          <p:cNvSpPr/>
          <p:nvPr/>
        </p:nvSpPr>
        <p:spPr>
          <a:xfrm>
            <a:off x="3841751" y="2781300"/>
            <a:ext cx="1651000" cy="990600"/>
          </a:xfrm>
          <a:prstGeom prst="flowChartInternalStorage">
            <a:avLst/>
          </a:prstGeom>
          <a:solidFill>
            <a:srgbClr val="FFFF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solidFill>
                  <a:schemeClr val="accent3">
                    <a:lumMod val="75000"/>
                  </a:schemeClr>
                </a:solidFill>
              </a:rPr>
              <a:t>Stimulus </a:t>
            </a:r>
            <a:r>
              <a:rPr lang="en-US" dirty="0" err="1">
                <a:solidFill>
                  <a:schemeClr val="accent3">
                    <a:lumMod val="75000"/>
                  </a:schemeClr>
                </a:solidFill>
              </a:rPr>
              <a:t>Datastruct</a:t>
            </a:r>
            <a:endParaRPr lang="en-US" dirty="0">
              <a:solidFill>
                <a:schemeClr val="accent3">
                  <a:lumMod val="75000"/>
                </a:schemeClr>
              </a:solidFill>
            </a:endParaRPr>
          </a:p>
        </p:txBody>
      </p:sp>
      <p:sp>
        <p:nvSpPr>
          <p:cNvPr id="40" name="Rectangle 39">
            <a:extLst>
              <a:ext uri="{FF2B5EF4-FFF2-40B4-BE49-F238E27FC236}">
                <a16:creationId xmlns:a16="http://schemas.microsoft.com/office/drawing/2014/main" id="{57E78E92-28DF-490F-BDD2-BA992F2DCDB0}"/>
              </a:ext>
            </a:extLst>
          </p:cNvPr>
          <p:cNvSpPr/>
          <p:nvPr/>
        </p:nvSpPr>
        <p:spPr>
          <a:xfrm>
            <a:off x="3841751" y="1419225"/>
            <a:ext cx="1676400" cy="990600"/>
          </a:xfrm>
          <a:prstGeom prst="rect">
            <a:avLst/>
          </a:prstGeom>
          <a:solidFill>
            <a:srgbClr val="00206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t>Testbench Stimulus coordinator</a:t>
            </a:r>
          </a:p>
        </p:txBody>
      </p:sp>
      <p:sp>
        <p:nvSpPr>
          <p:cNvPr id="41" name="Rectangle 40">
            <a:extLst>
              <a:ext uri="{FF2B5EF4-FFF2-40B4-BE49-F238E27FC236}">
                <a16:creationId xmlns:a16="http://schemas.microsoft.com/office/drawing/2014/main" id="{3EEC3A06-AEAA-4CAD-8745-0E05BC7650A6}"/>
              </a:ext>
            </a:extLst>
          </p:cNvPr>
          <p:cNvSpPr/>
          <p:nvPr/>
        </p:nvSpPr>
        <p:spPr>
          <a:xfrm>
            <a:off x="3848101" y="4038600"/>
            <a:ext cx="1651000" cy="990600"/>
          </a:xfrm>
          <a:prstGeom prst="rect">
            <a:avLst/>
          </a:prstGeom>
          <a:solidFill>
            <a:srgbClr val="FFFF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solidFill>
                  <a:sysClr val="windowText" lastClr="000000"/>
                </a:solidFill>
              </a:rPr>
              <a:t>Driver</a:t>
            </a:r>
          </a:p>
        </p:txBody>
      </p:sp>
      <p:sp>
        <p:nvSpPr>
          <p:cNvPr id="42" name="Rectangle 41">
            <a:extLst>
              <a:ext uri="{FF2B5EF4-FFF2-40B4-BE49-F238E27FC236}">
                <a16:creationId xmlns:a16="http://schemas.microsoft.com/office/drawing/2014/main" id="{BD7EDA64-BA76-4686-8BFE-90F6D59829A4}"/>
              </a:ext>
            </a:extLst>
          </p:cNvPr>
          <p:cNvSpPr/>
          <p:nvPr/>
        </p:nvSpPr>
        <p:spPr>
          <a:xfrm>
            <a:off x="5918203" y="4038600"/>
            <a:ext cx="1524000" cy="990600"/>
          </a:xfrm>
          <a:prstGeom prst="rect">
            <a:avLst/>
          </a:prstGeom>
          <a:solidFill>
            <a:schemeClr val="accent1">
              <a:lumMod val="75000"/>
            </a:schemeClr>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t>DUT RTL</a:t>
            </a:r>
          </a:p>
        </p:txBody>
      </p:sp>
      <p:sp>
        <p:nvSpPr>
          <p:cNvPr id="43" name="Rectangle 42">
            <a:extLst>
              <a:ext uri="{FF2B5EF4-FFF2-40B4-BE49-F238E27FC236}">
                <a16:creationId xmlns:a16="http://schemas.microsoft.com/office/drawing/2014/main" id="{DCA8CDDA-B9AB-41E4-B55C-08E931A8C7CF}"/>
              </a:ext>
            </a:extLst>
          </p:cNvPr>
          <p:cNvSpPr/>
          <p:nvPr/>
        </p:nvSpPr>
        <p:spPr>
          <a:xfrm>
            <a:off x="7893051" y="4057650"/>
            <a:ext cx="1651000" cy="990600"/>
          </a:xfrm>
          <a:prstGeom prst="rect">
            <a:avLst/>
          </a:prstGeom>
          <a:solidFill>
            <a:srgbClr val="7030A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t>Monitor</a:t>
            </a:r>
          </a:p>
        </p:txBody>
      </p:sp>
      <p:sp>
        <p:nvSpPr>
          <p:cNvPr id="44" name="Flowchart: Internal Storage 43">
            <a:extLst>
              <a:ext uri="{FF2B5EF4-FFF2-40B4-BE49-F238E27FC236}">
                <a16:creationId xmlns:a16="http://schemas.microsoft.com/office/drawing/2014/main" id="{C3B3F898-B7F4-4DFF-B2C0-712664812C04}"/>
              </a:ext>
            </a:extLst>
          </p:cNvPr>
          <p:cNvSpPr/>
          <p:nvPr/>
        </p:nvSpPr>
        <p:spPr>
          <a:xfrm>
            <a:off x="7899401" y="5334000"/>
            <a:ext cx="1651000" cy="990600"/>
          </a:xfrm>
          <a:prstGeom prst="flowChartInternalStorage">
            <a:avLst/>
          </a:prstGeom>
          <a:solidFill>
            <a:srgbClr val="7030A0"/>
          </a:solidFill>
          <a:ln>
            <a:solidFill>
              <a:schemeClr val="bg1">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t>Response </a:t>
            </a:r>
            <a:r>
              <a:rPr lang="en-US" dirty="0" err="1"/>
              <a:t>Datastruct</a:t>
            </a:r>
            <a:endParaRPr lang="en-US" dirty="0"/>
          </a:p>
        </p:txBody>
      </p:sp>
      <p:sp>
        <p:nvSpPr>
          <p:cNvPr id="45" name="Rectangle 44">
            <a:extLst>
              <a:ext uri="{FF2B5EF4-FFF2-40B4-BE49-F238E27FC236}">
                <a16:creationId xmlns:a16="http://schemas.microsoft.com/office/drawing/2014/main" id="{F2655862-27C3-423C-9408-1BA02E55AF8F}"/>
              </a:ext>
            </a:extLst>
          </p:cNvPr>
          <p:cNvSpPr/>
          <p:nvPr/>
        </p:nvSpPr>
        <p:spPr>
          <a:xfrm>
            <a:off x="9994899" y="2691110"/>
            <a:ext cx="1676400" cy="3633490"/>
          </a:xfrm>
          <a:prstGeom prst="rect">
            <a:avLst/>
          </a:prstGeom>
          <a:solidFill>
            <a:srgbClr val="00206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t>Scoreboard</a:t>
            </a:r>
          </a:p>
          <a:p>
            <a:pPr algn="ctr"/>
            <a:r>
              <a:rPr lang="en-US" dirty="0"/>
              <a:t>(A checker)</a:t>
            </a:r>
          </a:p>
        </p:txBody>
      </p:sp>
      <p:sp>
        <p:nvSpPr>
          <p:cNvPr id="46" name="Oval 45">
            <a:extLst>
              <a:ext uri="{FF2B5EF4-FFF2-40B4-BE49-F238E27FC236}">
                <a16:creationId xmlns:a16="http://schemas.microsoft.com/office/drawing/2014/main" id="{7AFEF885-6F4B-4E94-8329-A9E2795286EA}"/>
              </a:ext>
            </a:extLst>
          </p:cNvPr>
          <p:cNvSpPr/>
          <p:nvPr/>
        </p:nvSpPr>
        <p:spPr>
          <a:xfrm>
            <a:off x="5664201" y="2838450"/>
            <a:ext cx="2057400" cy="990600"/>
          </a:xfrm>
          <a:prstGeom prst="ellipse">
            <a:avLst/>
          </a:prstGeom>
          <a:solidFill>
            <a:schemeClr val="tx2">
              <a:lumMod val="75000"/>
              <a:lumOff val="25000"/>
              <a:alpha val="15000"/>
            </a:scheme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t>Reference Model</a:t>
            </a:r>
          </a:p>
        </p:txBody>
      </p:sp>
      <p:sp>
        <p:nvSpPr>
          <p:cNvPr id="47" name="TextBox 15">
            <a:extLst>
              <a:ext uri="{FF2B5EF4-FFF2-40B4-BE49-F238E27FC236}">
                <a16:creationId xmlns:a16="http://schemas.microsoft.com/office/drawing/2014/main" id="{BD19D9FF-C321-4068-8363-3D7E34CD6CAC}"/>
              </a:ext>
            </a:extLst>
          </p:cNvPr>
          <p:cNvSpPr txBox="1"/>
          <p:nvPr/>
        </p:nvSpPr>
        <p:spPr>
          <a:xfrm>
            <a:off x="10185399" y="1950045"/>
            <a:ext cx="1295400"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a:lstStyle>
          <a:p>
            <a:r>
              <a:rPr lang="en-US" dirty="0"/>
              <a:t>Pass/Fail</a:t>
            </a:r>
          </a:p>
        </p:txBody>
      </p:sp>
      <p:sp>
        <p:nvSpPr>
          <p:cNvPr id="48" name="Arrow: Right 47">
            <a:extLst>
              <a:ext uri="{FF2B5EF4-FFF2-40B4-BE49-F238E27FC236}">
                <a16:creationId xmlns:a16="http://schemas.microsoft.com/office/drawing/2014/main" id="{81B09DB6-DF0B-4A02-90CE-3CFCC63E61CB}"/>
              </a:ext>
            </a:extLst>
          </p:cNvPr>
          <p:cNvSpPr/>
          <p:nvPr/>
        </p:nvSpPr>
        <p:spPr>
          <a:xfrm>
            <a:off x="1663701" y="1678632"/>
            <a:ext cx="273050" cy="302568"/>
          </a:xfrm>
          <a:prstGeom prst="rightArrow">
            <a:avLst/>
          </a:prstGeom>
          <a:solidFill>
            <a:srgbClr val="FF00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49" name="Arrow: Right 48">
            <a:extLst>
              <a:ext uri="{FF2B5EF4-FFF2-40B4-BE49-F238E27FC236}">
                <a16:creationId xmlns:a16="http://schemas.microsoft.com/office/drawing/2014/main" id="{021E4FB0-8576-4FB6-B166-3378E35F1593}"/>
              </a:ext>
            </a:extLst>
          </p:cNvPr>
          <p:cNvSpPr/>
          <p:nvPr/>
        </p:nvSpPr>
        <p:spPr>
          <a:xfrm>
            <a:off x="3492501" y="1752600"/>
            <a:ext cx="349250" cy="228600"/>
          </a:xfrm>
          <a:prstGeom prst="rightArrow">
            <a:avLst/>
          </a:prstGeom>
          <a:solidFill>
            <a:srgbClr val="FF00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50" name="Arrow: Down 49">
            <a:extLst>
              <a:ext uri="{FF2B5EF4-FFF2-40B4-BE49-F238E27FC236}">
                <a16:creationId xmlns:a16="http://schemas.microsoft.com/office/drawing/2014/main" id="{DFCF48FF-A40C-4C72-805F-401E20B04311}"/>
              </a:ext>
            </a:extLst>
          </p:cNvPr>
          <p:cNvSpPr/>
          <p:nvPr/>
        </p:nvSpPr>
        <p:spPr>
          <a:xfrm>
            <a:off x="4419601" y="2409825"/>
            <a:ext cx="368300" cy="371475"/>
          </a:xfrm>
          <a:prstGeom prst="downArrow">
            <a:avLst/>
          </a:prstGeom>
          <a:solidFill>
            <a:srgbClr val="FF00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51" name="Arrow: Down 50">
            <a:extLst>
              <a:ext uri="{FF2B5EF4-FFF2-40B4-BE49-F238E27FC236}">
                <a16:creationId xmlns:a16="http://schemas.microsoft.com/office/drawing/2014/main" id="{437FE50A-2FA9-4E2E-8157-CB55E8FB38F5}"/>
              </a:ext>
            </a:extLst>
          </p:cNvPr>
          <p:cNvSpPr/>
          <p:nvPr/>
        </p:nvSpPr>
        <p:spPr>
          <a:xfrm>
            <a:off x="4483101" y="3771900"/>
            <a:ext cx="457200" cy="266700"/>
          </a:xfrm>
          <a:prstGeom prst="downArrow">
            <a:avLst/>
          </a:prstGeom>
          <a:solidFill>
            <a:srgbClr val="FF00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52" name="Arrow: Right 51">
            <a:extLst>
              <a:ext uri="{FF2B5EF4-FFF2-40B4-BE49-F238E27FC236}">
                <a16:creationId xmlns:a16="http://schemas.microsoft.com/office/drawing/2014/main" id="{00B9CE5D-A345-44E7-A02C-EC994F9921F5}"/>
              </a:ext>
            </a:extLst>
          </p:cNvPr>
          <p:cNvSpPr/>
          <p:nvPr/>
        </p:nvSpPr>
        <p:spPr>
          <a:xfrm>
            <a:off x="5499101" y="3152775"/>
            <a:ext cx="165100" cy="381001"/>
          </a:xfrm>
          <a:prstGeom prst="rightArrow">
            <a:avLst/>
          </a:prstGeom>
          <a:solidFill>
            <a:srgbClr val="FF00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53" name="Arrow: Right 52">
            <a:extLst>
              <a:ext uri="{FF2B5EF4-FFF2-40B4-BE49-F238E27FC236}">
                <a16:creationId xmlns:a16="http://schemas.microsoft.com/office/drawing/2014/main" id="{DFD9AC28-18B0-45BD-8A79-34481D9233FF}"/>
              </a:ext>
            </a:extLst>
          </p:cNvPr>
          <p:cNvSpPr/>
          <p:nvPr/>
        </p:nvSpPr>
        <p:spPr>
          <a:xfrm>
            <a:off x="5499101" y="4371975"/>
            <a:ext cx="419102" cy="295274"/>
          </a:xfrm>
          <a:prstGeom prst="rightArrow">
            <a:avLst/>
          </a:prstGeom>
          <a:solidFill>
            <a:srgbClr val="FF00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54" name="Arrow: Right 53">
            <a:extLst>
              <a:ext uri="{FF2B5EF4-FFF2-40B4-BE49-F238E27FC236}">
                <a16:creationId xmlns:a16="http://schemas.microsoft.com/office/drawing/2014/main" id="{F3CB0D15-291A-49C7-B104-338D0A2BF5BE}"/>
              </a:ext>
            </a:extLst>
          </p:cNvPr>
          <p:cNvSpPr/>
          <p:nvPr/>
        </p:nvSpPr>
        <p:spPr>
          <a:xfrm>
            <a:off x="7442203" y="4371975"/>
            <a:ext cx="450848" cy="295274"/>
          </a:xfrm>
          <a:prstGeom prst="rightArrow">
            <a:avLst/>
          </a:prstGeom>
          <a:solidFill>
            <a:srgbClr val="FF00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55" name="Arrow: Down 54">
            <a:extLst>
              <a:ext uri="{FF2B5EF4-FFF2-40B4-BE49-F238E27FC236}">
                <a16:creationId xmlns:a16="http://schemas.microsoft.com/office/drawing/2014/main" id="{CF463B05-2258-4C0B-8CC4-2A458CFB6396}"/>
              </a:ext>
            </a:extLst>
          </p:cNvPr>
          <p:cNvSpPr/>
          <p:nvPr/>
        </p:nvSpPr>
        <p:spPr>
          <a:xfrm rot="10800000">
            <a:off x="10648949" y="2314575"/>
            <a:ext cx="368300" cy="371475"/>
          </a:xfrm>
          <a:prstGeom prst="downArrow">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56" name="Arrow: Down 55">
            <a:extLst>
              <a:ext uri="{FF2B5EF4-FFF2-40B4-BE49-F238E27FC236}">
                <a16:creationId xmlns:a16="http://schemas.microsoft.com/office/drawing/2014/main" id="{CC923355-8D4C-419B-9306-8E01067B8965}"/>
              </a:ext>
            </a:extLst>
          </p:cNvPr>
          <p:cNvSpPr/>
          <p:nvPr/>
        </p:nvSpPr>
        <p:spPr>
          <a:xfrm>
            <a:off x="8489951" y="5048250"/>
            <a:ext cx="457200" cy="266700"/>
          </a:xfrm>
          <a:prstGeom prst="downArrow">
            <a:avLst/>
          </a:prstGeom>
          <a:solidFill>
            <a:srgbClr val="FF00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57" name="Arrow: Right 56">
            <a:extLst>
              <a:ext uri="{FF2B5EF4-FFF2-40B4-BE49-F238E27FC236}">
                <a16:creationId xmlns:a16="http://schemas.microsoft.com/office/drawing/2014/main" id="{1D7FB0A2-133F-4F20-93DA-FA1A67F0AF5D}"/>
              </a:ext>
            </a:extLst>
          </p:cNvPr>
          <p:cNvSpPr/>
          <p:nvPr/>
        </p:nvSpPr>
        <p:spPr>
          <a:xfrm>
            <a:off x="9544051" y="5681663"/>
            <a:ext cx="450848" cy="295274"/>
          </a:xfrm>
          <a:prstGeom prst="rightArrow">
            <a:avLst/>
          </a:prstGeom>
          <a:solidFill>
            <a:srgbClr val="FF00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58" name="Flowchart: Internal Storage 57">
            <a:extLst>
              <a:ext uri="{FF2B5EF4-FFF2-40B4-BE49-F238E27FC236}">
                <a16:creationId xmlns:a16="http://schemas.microsoft.com/office/drawing/2014/main" id="{7AD97FDE-DBE1-483C-95E4-02673357B2B7}"/>
              </a:ext>
            </a:extLst>
          </p:cNvPr>
          <p:cNvSpPr/>
          <p:nvPr/>
        </p:nvSpPr>
        <p:spPr>
          <a:xfrm>
            <a:off x="7912101" y="2832100"/>
            <a:ext cx="1651000" cy="990600"/>
          </a:xfrm>
          <a:prstGeom prst="flowChartInternalStorage">
            <a:avLst/>
          </a:prstGeom>
          <a:solidFill>
            <a:srgbClr val="7030A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dirty="0"/>
              <a:t>Response </a:t>
            </a:r>
            <a:r>
              <a:rPr lang="en-US" dirty="0" err="1"/>
              <a:t>Datastruct</a:t>
            </a:r>
            <a:endParaRPr lang="en-US" dirty="0"/>
          </a:p>
        </p:txBody>
      </p:sp>
      <p:sp>
        <p:nvSpPr>
          <p:cNvPr id="59" name="Arrow: Right 58">
            <a:extLst>
              <a:ext uri="{FF2B5EF4-FFF2-40B4-BE49-F238E27FC236}">
                <a16:creationId xmlns:a16="http://schemas.microsoft.com/office/drawing/2014/main" id="{0C5494EE-3455-4EC0-BE1B-8F479765B376}"/>
              </a:ext>
            </a:extLst>
          </p:cNvPr>
          <p:cNvSpPr/>
          <p:nvPr/>
        </p:nvSpPr>
        <p:spPr>
          <a:xfrm>
            <a:off x="9556751" y="3179763"/>
            <a:ext cx="450848" cy="295274"/>
          </a:xfrm>
          <a:prstGeom prst="rightArrow">
            <a:avLst/>
          </a:prstGeom>
          <a:solidFill>
            <a:srgbClr val="FF00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60" name="Arrow: Right 59">
            <a:extLst>
              <a:ext uri="{FF2B5EF4-FFF2-40B4-BE49-F238E27FC236}">
                <a16:creationId xmlns:a16="http://schemas.microsoft.com/office/drawing/2014/main" id="{28DD8700-9FD2-4F7D-9A1A-21ABA56FA66B}"/>
              </a:ext>
            </a:extLst>
          </p:cNvPr>
          <p:cNvSpPr/>
          <p:nvPr/>
        </p:nvSpPr>
        <p:spPr>
          <a:xfrm>
            <a:off x="7734301" y="3143249"/>
            <a:ext cx="165100" cy="381001"/>
          </a:xfrm>
          <a:prstGeom prst="rightArrow">
            <a:avLst/>
          </a:prstGeom>
          <a:solidFill>
            <a:srgbClr val="FF0000">
              <a:alpha val="15000"/>
            </a:srgbClr>
          </a:solidFill>
          <a:ln>
            <a:solidFill>
              <a:schemeClr val="accent2">
                <a:alpha val="1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5753995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C8B67-2151-423E-B3C6-A9089F32042F}"/>
              </a:ext>
            </a:extLst>
          </p:cNvPr>
          <p:cNvSpPr>
            <a:spLocks noGrp="1"/>
          </p:cNvSpPr>
          <p:nvPr>
            <p:ph type="title"/>
          </p:nvPr>
        </p:nvSpPr>
        <p:spPr/>
        <p:txBody>
          <a:bodyPr/>
          <a:lstStyle/>
          <a:p>
            <a:r>
              <a:rPr lang="en-US" dirty="0"/>
              <a:t>What’s in this lecture</a:t>
            </a:r>
          </a:p>
        </p:txBody>
      </p:sp>
      <p:sp>
        <p:nvSpPr>
          <p:cNvPr id="3" name="Content Placeholder 2">
            <a:extLst>
              <a:ext uri="{FF2B5EF4-FFF2-40B4-BE49-F238E27FC236}">
                <a16:creationId xmlns:a16="http://schemas.microsoft.com/office/drawing/2014/main" id="{02136BF9-AA95-4B80-A56B-F88628D51BAA}"/>
              </a:ext>
            </a:extLst>
          </p:cNvPr>
          <p:cNvSpPr>
            <a:spLocks noGrp="1"/>
          </p:cNvSpPr>
          <p:nvPr>
            <p:ph idx="1"/>
          </p:nvPr>
        </p:nvSpPr>
        <p:spPr/>
        <p:txBody>
          <a:bodyPr/>
          <a:lstStyle/>
          <a:p>
            <a:r>
              <a:rPr lang="en-US" dirty="0"/>
              <a:t>What is a testbench?</a:t>
            </a:r>
          </a:p>
          <a:p>
            <a:r>
              <a:rPr lang="en-US" dirty="0"/>
              <a:t>Parts of a testbench</a:t>
            </a:r>
          </a:p>
          <a:p>
            <a:r>
              <a:rPr lang="en-US" dirty="0"/>
              <a:t>Testbench Architecture</a:t>
            </a:r>
          </a:p>
          <a:p>
            <a:r>
              <a:rPr lang="en-US" dirty="0"/>
              <a:t>Sharing components between testbenches</a:t>
            </a:r>
          </a:p>
          <a:p>
            <a:endParaRPr lang="en-US" dirty="0"/>
          </a:p>
        </p:txBody>
      </p:sp>
      <p:sp>
        <p:nvSpPr>
          <p:cNvPr id="4" name="Footer Placeholder 3">
            <a:extLst>
              <a:ext uri="{FF2B5EF4-FFF2-40B4-BE49-F238E27FC236}">
                <a16:creationId xmlns:a16="http://schemas.microsoft.com/office/drawing/2014/main" id="{235125A2-B0B3-4244-8165-034755C22E04}"/>
              </a:ext>
            </a:extLst>
          </p:cNvPr>
          <p:cNvSpPr>
            <a:spLocks noGrp="1"/>
          </p:cNvSpPr>
          <p:nvPr>
            <p:ph type="ftr" sz="quarter" idx="11"/>
          </p:nvPr>
        </p:nvSpPr>
        <p:spPr/>
        <p:txBody>
          <a:bodyPr/>
          <a:lstStyle/>
          <a:p>
            <a:pPr>
              <a:defRPr/>
            </a:pPr>
            <a:r>
              <a:rPr lang="en-US"/>
              <a:t>Verification Joel Grodstein</a:t>
            </a:r>
            <a:endParaRPr lang="en-US" dirty="0"/>
          </a:p>
        </p:txBody>
      </p:sp>
      <p:sp>
        <p:nvSpPr>
          <p:cNvPr id="7" name="Rectangle 6">
            <a:extLst>
              <a:ext uri="{FF2B5EF4-FFF2-40B4-BE49-F238E27FC236}">
                <a16:creationId xmlns:a16="http://schemas.microsoft.com/office/drawing/2014/main" id="{37CE2418-D6B1-41F5-8E8B-235BDEA8156A}"/>
              </a:ext>
            </a:extLst>
          </p:cNvPr>
          <p:cNvSpPr/>
          <p:nvPr/>
        </p:nvSpPr>
        <p:spPr>
          <a:xfrm>
            <a:off x="838200" y="2743200"/>
            <a:ext cx="5943600" cy="533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22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FE026-87D1-4EB8-95E5-0254C07EE8BC}"/>
              </a:ext>
            </a:extLst>
          </p:cNvPr>
          <p:cNvSpPr>
            <a:spLocks noGrp="1"/>
          </p:cNvSpPr>
          <p:nvPr>
            <p:ph type="title"/>
          </p:nvPr>
        </p:nvSpPr>
        <p:spPr/>
        <p:txBody>
          <a:bodyPr/>
          <a:lstStyle/>
          <a:p>
            <a:r>
              <a:rPr lang="en-US" dirty="0"/>
              <a:t>Monitors vs Drivers</a:t>
            </a:r>
          </a:p>
        </p:txBody>
      </p:sp>
      <p:sp>
        <p:nvSpPr>
          <p:cNvPr id="3" name="Content Placeholder 2">
            <a:extLst>
              <a:ext uri="{FF2B5EF4-FFF2-40B4-BE49-F238E27FC236}">
                <a16:creationId xmlns:a16="http://schemas.microsoft.com/office/drawing/2014/main" id="{EDD6F8CF-D673-4E51-8918-ED6DA93C1AEB}"/>
              </a:ext>
            </a:extLst>
          </p:cNvPr>
          <p:cNvSpPr>
            <a:spLocks noGrp="1"/>
          </p:cNvSpPr>
          <p:nvPr>
            <p:ph idx="1"/>
          </p:nvPr>
        </p:nvSpPr>
        <p:spPr>
          <a:xfrm>
            <a:off x="933450" y="1371600"/>
            <a:ext cx="10363200" cy="4419600"/>
          </a:xfrm>
        </p:spPr>
        <p:txBody>
          <a:bodyPr/>
          <a:lstStyle/>
          <a:p>
            <a:r>
              <a:rPr lang="en-US" dirty="0"/>
              <a:t>Note:  There is often not a 1:1 correspondence between monitors and drivers!</a:t>
            </a:r>
          </a:p>
          <a:p>
            <a:r>
              <a:rPr lang="en-US" dirty="0"/>
              <a:t>We might have one driver that provides the stimulus to the block, but need to peek at MANY downstream interfaces to make sure they all behaved properly</a:t>
            </a:r>
          </a:p>
          <a:p>
            <a:r>
              <a:rPr lang="en-US" dirty="0"/>
              <a:t>Conversely, we might need to coordinate stimulus on multiple input interfaces to cause the necessary behavior for a single monitor to detect and check</a:t>
            </a:r>
          </a:p>
          <a:p>
            <a:r>
              <a:rPr lang="en-US" dirty="0"/>
              <a:t>So monitors and drivers are a many-to-many relationship…</a:t>
            </a:r>
          </a:p>
          <a:p>
            <a:r>
              <a:rPr lang="en-US" dirty="0"/>
              <a:t>Also, monitors can feed multiple checking components</a:t>
            </a:r>
          </a:p>
        </p:txBody>
      </p:sp>
      <p:sp>
        <p:nvSpPr>
          <p:cNvPr id="4" name="Footer Placeholder 3">
            <a:extLst>
              <a:ext uri="{FF2B5EF4-FFF2-40B4-BE49-F238E27FC236}">
                <a16:creationId xmlns:a16="http://schemas.microsoft.com/office/drawing/2014/main" id="{9B730B1F-9708-4B5F-92D0-42B7B51C9316}"/>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Tree>
    <p:extLst>
      <p:ext uri="{BB962C8B-B14F-4D97-AF65-F5344CB8AC3E}">
        <p14:creationId xmlns:p14="http://schemas.microsoft.com/office/powerpoint/2010/main" val="11720311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0141F-750A-4444-8ECA-61376768061F}"/>
              </a:ext>
            </a:extLst>
          </p:cNvPr>
          <p:cNvSpPr>
            <a:spLocks noGrp="1"/>
          </p:cNvSpPr>
          <p:nvPr>
            <p:ph type="title"/>
          </p:nvPr>
        </p:nvSpPr>
        <p:spPr/>
        <p:txBody>
          <a:bodyPr/>
          <a:lstStyle/>
          <a:p>
            <a:r>
              <a:rPr lang="en-US" dirty="0"/>
              <a:t>Testbench Architecture</a:t>
            </a:r>
          </a:p>
        </p:txBody>
      </p:sp>
      <p:sp>
        <p:nvSpPr>
          <p:cNvPr id="3" name="Content Placeholder 2">
            <a:extLst>
              <a:ext uri="{FF2B5EF4-FFF2-40B4-BE49-F238E27FC236}">
                <a16:creationId xmlns:a16="http://schemas.microsoft.com/office/drawing/2014/main" id="{B804E6CF-9B8F-457D-923B-23096E8ACB61}"/>
              </a:ext>
            </a:extLst>
          </p:cNvPr>
          <p:cNvSpPr>
            <a:spLocks noGrp="1"/>
          </p:cNvSpPr>
          <p:nvPr>
            <p:ph idx="1"/>
          </p:nvPr>
        </p:nvSpPr>
        <p:spPr>
          <a:xfrm>
            <a:off x="990600" y="1295400"/>
            <a:ext cx="10363200" cy="5257800"/>
          </a:xfrm>
        </p:spPr>
        <p:txBody>
          <a:bodyPr/>
          <a:lstStyle/>
          <a:p>
            <a:r>
              <a:rPr lang="en-US" dirty="0"/>
              <a:t>There are multiple external interfaces for a block of RTL</a:t>
            </a:r>
          </a:p>
          <a:p>
            <a:pPr lvl="1"/>
            <a:r>
              <a:rPr lang="en-US" dirty="0"/>
              <a:t>The inputs all need drivers, since there’s no RTL to drive them in our Testbench</a:t>
            </a:r>
          </a:p>
          <a:p>
            <a:pPr lvl="1"/>
            <a:r>
              <a:rPr lang="en-US" dirty="0"/>
              <a:t>The outputs all need monitors, which will feed one or more checkers.</a:t>
            </a:r>
          </a:p>
          <a:p>
            <a:r>
              <a:rPr lang="en-US" dirty="0"/>
              <a:t>There are potentially MANY internal interfaces within the DUT</a:t>
            </a:r>
          </a:p>
          <a:p>
            <a:pPr lvl="1"/>
            <a:r>
              <a:rPr lang="en-US" dirty="0"/>
              <a:t>These are driven by other parts of the DUT, but you may want to look at these intermediate results as part of your checking strategy</a:t>
            </a:r>
          </a:p>
          <a:p>
            <a:pPr lvl="1"/>
            <a:r>
              <a:rPr lang="en-US" dirty="0"/>
              <a:t>You’ll virtually NEVER drive internal interfaces unless you’re deliberately causing errors</a:t>
            </a:r>
          </a:p>
          <a:p>
            <a:r>
              <a:rPr lang="en-US" dirty="0"/>
              <a:t>Your test plan will define what the requirements are for driving inputs, and for comparing outputs (Whether internal interfaces or external)</a:t>
            </a:r>
          </a:p>
          <a:p>
            <a:pPr lvl="1"/>
            <a:endParaRPr lang="en-US" dirty="0"/>
          </a:p>
        </p:txBody>
      </p:sp>
      <p:sp>
        <p:nvSpPr>
          <p:cNvPr id="4" name="Footer Placeholder 3">
            <a:extLst>
              <a:ext uri="{FF2B5EF4-FFF2-40B4-BE49-F238E27FC236}">
                <a16:creationId xmlns:a16="http://schemas.microsoft.com/office/drawing/2014/main" id="{7A64BBE5-2D75-485B-8769-BA9C06781828}"/>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Tree>
    <p:extLst>
      <p:ext uri="{BB962C8B-B14F-4D97-AF65-F5344CB8AC3E}">
        <p14:creationId xmlns:p14="http://schemas.microsoft.com/office/powerpoint/2010/main" val="17595081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FC5E9-5FAE-4467-8882-CD8827235670}"/>
              </a:ext>
            </a:extLst>
          </p:cNvPr>
          <p:cNvSpPr>
            <a:spLocks noGrp="1"/>
          </p:cNvSpPr>
          <p:nvPr>
            <p:ph type="title"/>
          </p:nvPr>
        </p:nvSpPr>
        <p:spPr/>
        <p:txBody>
          <a:bodyPr/>
          <a:lstStyle/>
          <a:p>
            <a:r>
              <a:rPr lang="en-US" dirty="0"/>
              <a:t>Many to Many relationships</a:t>
            </a:r>
          </a:p>
        </p:txBody>
      </p:sp>
      <p:sp>
        <p:nvSpPr>
          <p:cNvPr id="3" name="Content Placeholder 2">
            <a:extLst>
              <a:ext uri="{FF2B5EF4-FFF2-40B4-BE49-F238E27FC236}">
                <a16:creationId xmlns:a16="http://schemas.microsoft.com/office/drawing/2014/main" id="{E53F8E4A-F2C0-42E1-97FE-1C1813ED39F7}"/>
              </a:ext>
            </a:extLst>
          </p:cNvPr>
          <p:cNvSpPr>
            <a:spLocks noGrp="1"/>
          </p:cNvSpPr>
          <p:nvPr>
            <p:ph idx="1"/>
          </p:nvPr>
        </p:nvSpPr>
        <p:spPr/>
        <p:txBody>
          <a:bodyPr/>
          <a:lstStyle/>
          <a:p>
            <a:r>
              <a:rPr lang="en-US" dirty="0"/>
              <a:t>One of the hard things in designing a testbench is determining who needs to look at what pieces of data, and then designing monitors that effectively provide that data to all the receivers</a:t>
            </a:r>
          </a:p>
          <a:p>
            <a:endParaRPr lang="en-US" dirty="0"/>
          </a:p>
        </p:txBody>
      </p:sp>
      <p:sp>
        <p:nvSpPr>
          <p:cNvPr id="4" name="Footer Placeholder 3">
            <a:extLst>
              <a:ext uri="{FF2B5EF4-FFF2-40B4-BE49-F238E27FC236}">
                <a16:creationId xmlns:a16="http://schemas.microsoft.com/office/drawing/2014/main" id="{AD9A3C8F-3CB6-416E-87E9-552E53A334B9}"/>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
        <p:nvSpPr>
          <p:cNvPr id="5" name="Rectangle 4">
            <a:extLst>
              <a:ext uri="{FF2B5EF4-FFF2-40B4-BE49-F238E27FC236}">
                <a16:creationId xmlns:a16="http://schemas.microsoft.com/office/drawing/2014/main" id="{78FEC21B-937D-42E5-9832-D914E6C04273}"/>
              </a:ext>
            </a:extLst>
          </p:cNvPr>
          <p:cNvSpPr/>
          <p:nvPr/>
        </p:nvSpPr>
        <p:spPr>
          <a:xfrm>
            <a:off x="2324100" y="3384550"/>
            <a:ext cx="1066800" cy="990600"/>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Cache </a:t>
            </a:r>
            <a:r>
              <a:rPr lang="en-US" sz="2000" dirty="0" err="1"/>
              <a:t>Intf</a:t>
            </a:r>
            <a:r>
              <a:rPr lang="en-US" sz="2000" dirty="0"/>
              <a:t> Monitor</a:t>
            </a:r>
          </a:p>
        </p:txBody>
      </p:sp>
      <p:sp>
        <p:nvSpPr>
          <p:cNvPr id="6" name="Flowchart: Internal Storage 5">
            <a:extLst>
              <a:ext uri="{FF2B5EF4-FFF2-40B4-BE49-F238E27FC236}">
                <a16:creationId xmlns:a16="http://schemas.microsoft.com/office/drawing/2014/main" id="{B78909E6-0504-4B88-BAAD-99B37C2A22D9}"/>
              </a:ext>
            </a:extLst>
          </p:cNvPr>
          <p:cNvSpPr/>
          <p:nvPr/>
        </p:nvSpPr>
        <p:spPr>
          <a:xfrm>
            <a:off x="3924300" y="3384550"/>
            <a:ext cx="1651000" cy="990600"/>
          </a:xfrm>
          <a:prstGeom prst="flowChartInternalStorage">
            <a:avLst/>
          </a:prstGeom>
          <a:solidFill>
            <a:srgbClr val="FFFF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ysClr val="windowText" lastClr="000000"/>
                </a:solidFill>
              </a:rPr>
              <a:t>Intf</a:t>
            </a:r>
            <a:r>
              <a:rPr lang="en-US" dirty="0">
                <a:solidFill>
                  <a:sysClr val="windowText" lastClr="000000"/>
                </a:solidFill>
              </a:rPr>
              <a:t> </a:t>
            </a:r>
            <a:r>
              <a:rPr lang="en-US" dirty="0" err="1">
                <a:solidFill>
                  <a:sysClr val="windowText" lastClr="000000"/>
                </a:solidFill>
              </a:rPr>
              <a:t>Datastruct</a:t>
            </a:r>
            <a:endParaRPr lang="en-US" dirty="0">
              <a:solidFill>
                <a:sysClr val="windowText" lastClr="000000"/>
              </a:solidFill>
            </a:endParaRPr>
          </a:p>
        </p:txBody>
      </p:sp>
      <p:sp>
        <p:nvSpPr>
          <p:cNvPr id="9" name="Flowchart: Internal Storage 8">
            <a:extLst>
              <a:ext uri="{FF2B5EF4-FFF2-40B4-BE49-F238E27FC236}">
                <a16:creationId xmlns:a16="http://schemas.microsoft.com/office/drawing/2014/main" id="{CBA18844-9E11-4F7A-BEA1-14ABDC72644A}"/>
              </a:ext>
            </a:extLst>
          </p:cNvPr>
          <p:cNvSpPr/>
          <p:nvPr/>
        </p:nvSpPr>
        <p:spPr>
          <a:xfrm>
            <a:off x="3924300" y="5245100"/>
            <a:ext cx="1651000" cy="990600"/>
          </a:xfrm>
          <a:prstGeom prst="flowChartInternalStorage">
            <a:avLst/>
          </a:prstGeom>
          <a:solidFill>
            <a:srgbClr val="FFFF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RAS </a:t>
            </a:r>
            <a:r>
              <a:rPr lang="en-US" dirty="0" err="1">
                <a:solidFill>
                  <a:sysClr val="windowText" lastClr="000000"/>
                </a:solidFill>
              </a:rPr>
              <a:t>Datastruct</a:t>
            </a:r>
            <a:endParaRPr lang="en-US" dirty="0">
              <a:solidFill>
                <a:sysClr val="windowText" lastClr="000000"/>
              </a:solidFill>
            </a:endParaRPr>
          </a:p>
        </p:txBody>
      </p:sp>
      <p:sp>
        <p:nvSpPr>
          <p:cNvPr id="10" name="Rectangle 9">
            <a:extLst>
              <a:ext uri="{FF2B5EF4-FFF2-40B4-BE49-F238E27FC236}">
                <a16:creationId xmlns:a16="http://schemas.microsoft.com/office/drawing/2014/main" id="{6B6EDB19-14E2-4D75-B2EE-18F1DE605153}"/>
              </a:ext>
            </a:extLst>
          </p:cNvPr>
          <p:cNvSpPr/>
          <p:nvPr/>
        </p:nvSpPr>
        <p:spPr>
          <a:xfrm>
            <a:off x="2324100" y="5257800"/>
            <a:ext cx="1066800" cy="990600"/>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RAS </a:t>
            </a:r>
            <a:r>
              <a:rPr lang="en-US" sz="2000" dirty="0" err="1"/>
              <a:t>Intf</a:t>
            </a:r>
            <a:r>
              <a:rPr lang="en-US" sz="2000" dirty="0"/>
              <a:t> Monitor</a:t>
            </a:r>
          </a:p>
        </p:txBody>
      </p:sp>
      <p:sp>
        <p:nvSpPr>
          <p:cNvPr id="12" name="Rectangle 11">
            <a:extLst>
              <a:ext uri="{FF2B5EF4-FFF2-40B4-BE49-F238E27FC236}">
                <a16:creationId xmlns:a16="http://schemas.microsoft.com/office/drawing/2014/main" id="{C8046B50-C81C-4864-A428-4FC901DAA029}"/>
              </a:ext>
            </a:extLst>
          </p:cNvPr>
          <p:cNvSpPr/>
          <p:nvPr/>
        </p:nvSpPr>
        <p:spPr>
          <a:xfrm>
            <a:off x="8229600" y="3155950"/>
            <a:ext cx="1066800" cy="990600"/>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Cache Data Check</a:t>
            </a:r>
          </a:p>
        </p:txBody>
      </p:sp>
      <p:sp>
        <p:nvSpPr>
          <p:cNvPr id="13" name="Rectangle 12">
            <a:extLst>
              <a:ext uri="{FF2B5EF4-FFF2-40B4-BE49-F238E27FC236}">
                <a16:creationId xmlns:a16="http://schemas.microsoft.com/office/drawing/2014/main" id="{7F90BB18-7D98-4A21-8BF5-5AFAD86416CC}"/>
              </a:ext>
            </a:extLst>
          </p:cNvPr>
          <p:cNvSpPr/>
          <p:nvPr/>
        </p:nvSpPr>
        <p:spPr>
          <a:xfrm>
            <a:off x="7493000" y="5229225"/>
            <a:ext cx="1066800" cy="990600"/>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RAS Error Check</a:t>
            </a:r>
          </a:p>
        </p:txBody>
      </p:sp>
      <p:sp>
        <p:nvSpPr>
          <p:cNvPr id="14" name="Rectangle 13">
            <a:extLst>
              <a:ext uri="{FF2B5EF4-FFF2-40B4-BE49-F238E27FC236}">
                <a16:creationId xmlns:a16="http://schemas.microsoft.com/office/drawing/2014/main" id="{4755E1C5-6E52-46A0-BE45-C5FEEE9781EC}"/>
              </a:ext>
            </a:extLst>
          </p:cNvPr>
          <p:cNvSpPr/>
          <p:nvPr/>
        </p:nvSpPr>
        <p:spPr>
          <a:xfrm>
            <a:off x="400050" y="4267200"/>
            <a:ext cx="1524000" cy="990600"/>
          </a:xfrm>
          <a:prstGeom prst="rect">
            <a:avLst/>
          </a:prstGeom>
          <a:solidFill>
            <a:schemeClr val="accent1">
              <a:lumMod val="75000"/>
            </a:schemeClr>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DUT RTL</a:t>
            </a:r>
          </a:p>
        </p:txBody>
      </p:sp>
      <p:sp>
        <p:nvSpPr>
          <p:cNvPr id="15" name="Rectangle 14">
            <a:extLst>
              <a:ext uri="{FF2B5EF4-FFF2-40B4-BE49-F238E27FC236}">
                <a16:creationId xmlns:a16="http://schemas.microsoft.com/office/drawing/2014/main" id="{F68BD4C4-A4DB-4EFA-A450-CC3A7E72A1DC}"/>
              </a:ext>
            </a:extLst>
          </p:cNvPr>
          <p:cNvSpPr/>
          <p:nvPr/>
        </p:nvSpPr>
        <p:spPr>
          <a:xfrm>
            <a:off x="6705600" y="3879850"/>
            <a:ext cx="1066800" cy="990600"/>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Cache Pipe </a:t>
            </a:r>
            <a:r>
              <a:rPr lang="en-US" sz="2000" dirty="0" err="1"/>
              <a:t>Ctl</a:t>
            </a:r>
            <a:r>
              <a:rPr lang="en-US" sz="2000" dirty="0"/>
              <a:t> Check</a:t>
            </a:r>
          </a:p>
        </p:txBody>
      </p:sp>
      <p:cxnSp>
        <p:nvCxnSpPr>
          <p:cNvPr id="17" name="Straight Arrow Connector 16">
            <a:extLst>
              <a:ext uri="{FF2B5EF4-FFF2-40B4-BE49-F238E27FC236}">
                <a16:creationId xmlns:a16="http://schemas.microsoft.com/office/drawing/2014/main" id="{783888AD-B697-43C4-81E8-93A4ACDA5483}"/>
              </a:ext>
            </a:extLst>
          </p:cNvPr>
          <p:cNvCxnSpPr>
            <a:stCxn id="14" idx="3"/>
            <a:endCxn id="5" idx="1"/>
          </p:cNvCxnSpPr>
          <p:nvPr/>
        </p:nvCxnSpPr>
        <p:spPr>
          <a:xfrm flipV="1">
            <a:off x="1924050" y="3879850"/>
            <a:ext cx="400050" cy="88265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1653A59-310D-49AA-85C2-CC6ABFD6FB91}"/>
              </a:ext>
            </a:extLst>
          </p:cNvPr>
          <p:cNvCxnSpPr>
            <a:stCxn id="14" idx="3"/>
            <a:endCxn id="10" idx="1"/>
          </p:cNvCxnSpPr>
          <p:nvPr/>
        </p:nvCxnSpPr>
        <p:spPr>
          <a:xfrm>
            <a:off x="1924050" y="4762500"/>
            <a:ext cx="400050" cy="99060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1B951A2-C83E-4D4F-BE99-61516F2F9789}"/>
              </a:ext>
            </a:extLst>
          </p:cNvPr>
          <p:cNvCxnSpPr>
            <a:stCxn id="5" idx="3"/>
            <a:endCxn id="6" idx="1"/>
          </p:cNvCxnSpPr>
          <p:nvPr/>
        </p:nvCxnSpPr>
        <p:spPr>
          <a:xfrm>
            <a:off x="3390900" y="3879850"/>
            <a:ext cx="533400"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388EAC6-EAB7-4325-B34E-75916C240A7F}"/>
              </a:ext>
            </a:extLst>
          </p:cNvPr>
          <p:cNvCxnSpPr>
            <a:stCxn id="10" idx="3"/>
            <a:endCxn id="9" idx="1"/>
          </p:cNvCxnSpPr>
          <p:nvPr/>
        </p:nvCxnSpPr>
        <p:spPr>
          <a:xfrm flipV="1">
            <a:off x="3390900" y="5740400"/>
            <a:ext cx="533400" cy="1270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FE5CA0C-72B2-4512-A355-B76E2C6EEE0E}"/>
              </a:ext>
            </a:extLst>
          </p:cNvPr>
          <p:cNvCxnSpPr>
            <a:stCxn id="6" idx="3"/>
            <a:endCxn id="12" idx="1"/>
          </p:cNvCxnSpPr>
          <p:nvPr/>
        </p:nvCxnSpPr>
        <p:spPr>
          <a:xfrm flipV="1">
            <a:off x="5575300" y="3651250"/>
            <a:ext cx="2654300" cy="22860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F49E278-AA06-4010-8133-C9D1340EE298}"/>
              </a:ext>
            </a:extLst>
          </p:cNvPr>
          <p:cNvCxnSpPr>
            <a:stCxn id="6" idx="3"/>
            <a:endCxn id="15" idx="1"/>
          </p:cNvCxnSpPr>
          <p:nvPr/>
        </p:nvCxnSpPr>
        <p:spPr>
          <a:xfrm>
            <a:off x="5575300" y="3879850"/>
            <a:ext cx="1130300" cy="49530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7DCBFF5-E518-48D2-A17A-E717885BD3C6}"/>
              </a:ext>
            </a:extLst>
          </p:cNvPr>
          <p:cNvCxnSpPr>
            <a:stCxn id="6" idx="3"/>
            <a:endCxn id="13" idx="1"/>
          </p:cNvCxnSpPr>
          <p:nvPr/>
        </p:nvCxnSpPr>
        <p:spPr>
          <a:xfrm>
            <a:off x="5575300" y="3879850"/>
            <a:ext cx="1917700" cy="1844675"/>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CEE16C9-3901-4485-A75E-D3A187B23E04}"/>
              </a:ext>
            </a:extLst>
          </p:cNvPr>
          <p:cNvCxnSpPr>
            <a:stCxn id="9" idx="3"/>
            <a:endCxn id="13" idx="1"/>
          </p:cNvCxnSpPr>
          <p:nvPr/>
        </p:nvCxnSpPr>
        <p:spPr>
          <a:xfrm flipV="1">
            <a:off x="5575300" y="5724525"/>
            <a:ext cx="1917700" cy="15875"/>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83537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7CD2-9FA2-43F7-8226-5197A17B7070}"/>
              </a:ext>
            </a:extLst>
          </p:cNvPr>
          <p:cNvSpPr>
            <a:spLocks noGrp="1"/>
          </p:cNvSpPr>
          <p:nvPr>
            <p:ph type="title"/>
          </p:nvPr>
        </p:nvSpPr>
        <p:spPr/>
        <p:txBody>
          <a:bodyPr/>
          <a:lstStyle/>
          <a:p>
            <a:r>
              <a:rPr lang="en-US" dirty="0"/>
              <a:t>Runtime phasing</a:t>
            </a:r>
          </a:p>
        </p:txBody>
      </p:sp>
      <p:sp>
        <p:nvSpPr>
          <p:cNvPr id="3" name="Content Placeholder 2">
            <a:extLst>
              <a:ext uri="{FF2B5EF4-FFF2-40B4-BE49-F238E27FC236}">
                <a16:creationId xmlns:a16="http://schemas.microsoft.com/office/drawing/2014/main" id="{313780C0-30EC-4729-81CF-C9A5D61A8648}"/>
              </a:ext>
            </a:extLst>
          </p:cNvPr>
          <p:cNvSpPr>
            <a:spLocks noGrp="1"/>
          </p:cNvSpPr>
          <p:nvPr>
            <p:ph idx="1"/>
          </p:nvPr>
        </p:nvSpPr>
        <p:spPr/>
        <p:txBody>
          <a:bodyPr/>
          <a:lstStyle/>
          <a:p>
            <a:r>
              <a:rPr lang="en-US" dirty="0"/>
              <a:t>OK, you have RTL driving stuff.  And testbench driving stuff.  How do you coordinate those two?</a:t>
            </a:r>
          </a:p>
          <a:p>
            <a:pPr lvl="1"/>
            <a:r>
              <a:rPr lang="en-US" dirty="0"/>
              <a:t>If the RTL goes first, then the testbench injections happen too late and you have stale data</a:t>
            </a:r>
          </a:p>
          <a:p>
            <a:pPr lvl="1"/>
            <a:r>
              <a:rPr lang="en-US" dirty="0"/>
              <a:t>If the testbench goes first, then how do you get the RTL results for the current cycle?</a:t>
            </a:r>
          </a:p>
          <a:p>
            <a:pPr lvl="1"/>
            <a:r>
              <a:rPr lang="en-US" dirty="0"/>
              <a:t>If you inject/force on internal signals, how does the RTL settle out to the new value before the flops capture the changes?</a:t>
            </a:r>
          </a:p>
          <a:p>
            <a:pPr lvl="1"/>
            <a:r>
              <a:rPr lang="en-US" dirty="0"/>
              <a:t>How do you coordinate the testbench driving something, versus the testbench reacting to something that the RTL is driving?</a:t>
            </a:r>
          </a:p>
        </p:txBody>
      </p:sp>
      <p:sp>
        <p:nvSpPr>
          <p:cNvPr id="4" name="Footer Placeholder 3">
            <a:extLst>
              <a:ext uri="{FF2B5EF4-FFF2-40B4-BE49-F238E27FC236}">
                <a16:creationId xmlns:a16="http://schemas.microsoft.com/office/drawing/2014/main" id="{27CCB95F-B435-4E55-A01D-0A1E125BEE80}"/>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Tree>
    <p:extLst>
      <p:ext uri="{BB962C8B-B14F-4D97-AF65-F5344CB8AC3E}">
        <p14:creationId xmlns:p14="http://schemas.microsoft.com/office/powerpoint/2010/main" val="17352380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FF07B01-EFE8-4B15-90C9-D861D41A77FD}"/>
              </a:ext>
            </a:extLst>
          </p:cNvPr>
          <p:cNvSpPr>
            <a:spLocks noGrp="1"/>
          </p:cNvSpPr>
          <p:nvPr>
            <p:ph type="title"/>
          </p:nvPr>
        </p:nvSpPr>
        <p:spPr>
          <a:xfrm>
            <a:off x="914400" y="126821"/>
            <a:ext cx="10363200" cy="1143000"/>
          </a:xfrm>
        </p:spPr>
        <p:txBody>
          <a:bodyPr/>
          <a:lstStyle/>
          <a:p>
            <a:r>
              <a:rPr lang="en-US" dirty="0"/>
              <a:t>Who’s on First? (What’s on second?)</a:t>
            </a:r>
          </a:p>
        </p:txBody>
      </p:sp>
      <p:sp>
        <p:nvSpPr>
          <p:cNvPr id="4" name="Footer Placeholder 3">
            <a:extLst>
              <a:ext uri="{FF2B5EF4-FFF2-40B4-BE49-F238E27FC236}">
                <a16:creationId xmlns:a16="http://schemas.microsoft.com/office/drawing/2014/main" id="{D2BA8F08-8412-467F-B331-001AAAEF74ED}"/>
              </a:ext>
            </a:extLst>
          </p:cNvPr>
          <p:cNvSpPr>
            <a:spLocks noGrp="1"/>
          </p:cNvSpPr>
          <p:nvPr>
            <p:ph type="ftr" sz="quarter" idx="11"/>
          </p:nvPr>
        </p:nvSpPr>
        <p:spPr>
          <a:xfrm>
            <a:off x="4165600" y="6284665"/>
            <a:ext cx="3860800" cy="457200"/>
          </a:xfrm>
        </p:spPr>
        <p:txBody>
          <a:bodyPr/>
          <a:lstStyle/>
          <a:p>
            <a:pPr>
              <a:defRPr/>
            </a:pPr>
            <a:r>
              <a:rPr lang="en-US" dirty="0"/>
              <a:t>Verification</a:t>
            </a:r>
            <a:br>
              <a:rPr lang="en-US" dirty="0"/>
            </a:br>
            <a:r>
              <a:rPr lang="en-US" dirty="0"/>
              <a:t>Joel </a:t>
            </a:r>
            <a:r>
              <a:rPr lang="en-US" dirty="0" err="1"/>
              <a:t>Grodstein</a:t>
            </a:r>
            <a:r>
              <a:rPr lang="en-US" dirty="0"/>
              <a:t>/Scott Taylor</a:t>
            </a:r>
          </a:p>
        </p:txBody>
      </p:sp>
      <p:sp>
        <p:nvSpPr>
          <p:cNvPr id="7" name="Arrow: Right 6">
            <a:extLst>
              <a:ext uri="{FF2B5EF4-FFF2-40B4-BE49-F238E27FC236}">
                <a16:creationId xmlns:a16="http://schemas.microsoft.com/office/drawing/2014/main" id="{4B113A91-D3FD-40C7-938F-D39756ED4BE3}"/>
              </a:ext>
            </a:extLst>
          </p:cNvPr>
          <p:cNvSpPr/>
          <p:nvPr/>
        </p:nvSpPr>
        <p:spPr>
          <a:xfrm>
            <a:off x="1066800" y="3730894"/>
            <a:ext cx="9601200" cy="914400"/>
          </a:xfrm>
          <a:prstGeom prst="rightArrow">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FDA5D98A-1497-4FE3-9D6E-A3CE5DFAAD46}"/>
              </a:ext>
            </a:extLst>
          </p:cNvPr>
          <p:cNvSpPr/>
          <p:nvPr/>
        </p:nvSpPr>
        <p:spPr>
          <a:xfrm>
            <a:off x="920750" y="3426094"/>
            <a:ext cx="304800" cy="533400"/>
          </a:xfrm>
          <a:prstGeom prst="downArrow">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B7D877A0-7EC1-400F-9471-8025C91DBE78}"/>
              </a:ext>
            </a:extLst>
          </p:cNvPr>
          <p:cNvSpPr txBox="1"/>
          <p:nvPr/>
        </p:nvSpPr>
        <p:spPr>
          <a:xfrm>
            <a:off x="387350" y="2480797"/>
            <a:ext cx="1371600" cy="830997"/>
          </a:xfrm>
          <a:prstGeom prst="rect">
            <a:avLst/>
          </a:prstGeom>
          <a:noFill/>
        </p:spPr>
        <p:txBody>
          <a:bodyPr wrap="square" rtlCol="0">
            <a:spAutoFit/>
          </a:bodyPr>
          <a:lstStyle/>
          <a:p>
            <a:r>
              <a:rPr lang="en-US" dirty="0"/>
              <a:t>Time advances</a:t>
            </a:r>
          </a:p>
        </p:txBody>
      </p:sp>
      <p:sp>
        <p:nvSpPr>
          <p:cNvPr id="10" name="Arrow: Down 9">
            <a:extLst>
              <a:ext uri="{FF2B5EF4-FFF2-40B4-BE49-F238E27FC236}">
                <a16:creationId xmlns:a16="http://schemas.microsoft.com/office/drawing/2014/main" id="{DDC30DF2-BC07-461D-9004-8FF46C45577E}"/>
              </a:ext>
            </a:extLst>
          </p:cNvPr>
          <p:cNvSpPr/>
          <p:nvPr/>
        </p:nvSpPr>
        <p:spPr>
          <a:xfrm>
            <a:off x="2286000" y="3426094"/>
            <a:ext cx="304800" cy="533400"/>
          </a:xfrm>
          <a:prstGeom prst="downArrow">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39E90CC-373F-482B-AE5A-5FBF081D928B}"/>
              </a:ext>
            </a:extLst>
          </p:cNvPr>
          <p:cNvSpPr txBox="1"/>
          <p:nvPr/>
        </p:nvSpPr>
        <p:spPr>
          <a:xfrm>
            <a:off x="1676400" y="2461747"/>
            <a:ext cx="1371600" cy="1200329"/>
          </a:xfrm>
          <a:prstGeom prst="rect">
            <a:avLst/>
          </a:prstGeom>
          <a:noFill/>
        </p:spPr>
        <p:txBody>
          <a:bodyPr wrap="square" rtlCol="0">
            <a:spAutoFit/>
          </a:bodyPr>
          <a:lstStyle/>
          <a:p>
            <a:r>
              <a:rPr lang="en-US" dirty="0"/>
              <a:t>RTL settles out</a:t>
            </a:r>
          </a:p>
        </p:txBody>
      </p:sp>
      <p:sp>
        <p:nvSpPr>
          <p:cNvPr id="12" name="Arrow: Down 11">
            <a:extLst>
              <a:ext uri="{FF2B5EF4-FFF2-40B4-BE49-F238E27FC236}">
                <a16:creationId xmlns:a16="http://schemas.microsoft.com/office/drawing/2014/main" id="{B94083D6-2E97-4C50-8FBD-96F2878E2394}"/>
              </a:ext>
            </a:extLst>
          </p:cNvPr>
          <p:cNvSpPr/>
          <p:nvPr/>
        </p:nvSpPr>
        <p:spPr>
          <a:xfrm>
            <a:off x="3657600" y="3426094"/>
            <a:ext cx="304800" cy="533400"/>
          </a:xfrm>
          <a:prstGeom prst="downArrow">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2C0B14F-9820-4333-8AE9-A569ACDA3E4C}"/>
              </a:ext>
            </a:extLst>
          </p:cNvPr>
          <p:cNvSpPr txBox="1"/>
          <p:nvPr/>
        </p:nvSpPr>
        <p:spPr>
          <a:xfrm>
            <a:off x="2895600" y="2092415"/>
            <a:ext cx="1695450" cy="1938992"/>
          </a:xfrm>
          <a:prstGeom prst="rect">
            <a:avLst/>
          </a:prstGeom>
          <a:noFill/>
        </p:spPr>
        <p:txBody>
          <a:bodyPr wrap="square" rtlCol="0">
            <a:spAutoFit/>
          </a:bodyPr>
          <a:lstStyle/>
          <a:p>
            <a:r>
              <a:rPr lang="en-US" sz="2000" dirty="0"/>
              <a:t>Verification reads current RTL; decides to drive new data</a:t>
            </a:r>
          </a:p>
          <a:p>
            <a:endParaRPr lang="en-US" sz="2000" dirty="0"/>
          </a:p>
        </p:txBody>
      </p:sp>
      <p:sp>
        <p:nvSpPr>
          <p:cNvPr id="14" name="Rectangle 13">
            <a:extLst>
              <a:ext uri="{FF2B5EF4-FFF2-40B4-BE49-F238E27FC236}">
                <a16:creationId xmlns:a16="http://schemas.microsoft.com/office/drawing/2014/main" id="{88D55A32-FC1E-4CF2-BB88-BDC048B91B58}"/>
              </a:ext>
            </a:extLst>
          </p:cNvPr>
          <p:cNvSpPr/>
          <p:nvPr/>
        </p:nvSpPr>
        <p:spPr>
          <a:xfrm>
            <a:off x="1066800" y="3959494"/>
            <a:ext cx="4191000" cy="457200"/>
          </a:xfrm>
          <a:prstGeom prst="rect">
            <a:avLst/>
          </a:prstGeom>
          <a:solidFill>
            <a:srgbClr val="FF00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T=n</a:t>
            </a:r>
          </a:p>
        </p:txBody>
      </p:sp>
      <p:sp>
        <p:nvSpPr>
          <p:cNvPr id="15" name="Rectangle 14">
            <a:extLst>
              <a:ext uri="{FF2B5EF4-FFF2-40B4-BE49-F238E27FC236}">
                <a16:creationId xmlns:a16="http://schemas.microsoft.com/office/drawing/2014/main" id="{04D28857-478E-4E34-ADFB-B5F71B636CC0}"/>
              </a:ext>
            </a:extLst>
          </p:cNvPr>
          <p:cNvSpPr/>
          <p:nvPr/>
        </p:nvSpPr>
        <p:spPr>
          <a:xfrm>
            <a:off x="5251450" y="3959494"/>
            <a:ext cx="4191000" cy="457200"/>
          </a:xfrm>
          <a:prstGeom prst="rect">
            <a:avLst/>
          </a:prstGeom>
          <a:solidFill>
            <a:srgbClr val="0070C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T=n+1</a:t>
            </a:r>
          </a:p>
        </p:txBody>
      </p:sp>
      <p:sp>
        <p:nvSpPr>
          <p:cNvPr id="16" name="Arrow: Down 15">
            <a:extLst>
              <a:ext uri="{FF2B5EF4-FFF2-40B4-BE49-F238E27FC236}">
                <a16:creationId xmlns:a16="http://schemas.microsoft.com/office/drawing/2014/main" id="{EE9E0EAE-ED0F-4E7F-A6D1-C4500B43EBAC}"/>
              </a:ext>
            </a:extLst>
          </p:cNvPr>
          <p:cNvSpPr/>
          <p:nvPr/>
        </p:nvSpPr>
        <p:spPr>
          <a:xfrm>
            <a:off x="5099050" y="3399662"/>
            <a:ext cx="304800" cy="533400"/>
          </a:xfrm>
          <a:prstGeom prst="downArrow">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3407A9EB-2409-4398-B2FB-DB2820FC423C}"/>
              </a:ext>
            </a:extLst>
          </p:cNvPr>
          <p:cNvSpPr txBox="1"/>
          <p:nvPr/>
        </p:nvSpPr>
        <p:spPr>
          <a:xfrm>
            <a:off x="4565650" y="2461747"/>
            <a:ext cx="1371600" cy="830997"/>
          </a:xfrm>
          <a:prstGeom prst="rect">
            <a:avLst/>
          </a:prstGeom>
          <a:noFill/>
        </p:spPr>
        <p:txBody>
          <a:bodyPr wrap="square" rtlCol="0">
            <a:spAutoFit/>
          </a:bodyPr>
          <a:lstStyle/>
          <a:p>
            <a:r>
              <a:rPr lang="en-US" dirty="0"/>
              <a:t>Time advances</a:t>
            </a:r>
          </a:p>
        </p:txBody>
      </p:sp>
      <p:sp>
        <p:nvSpPr>
          <p:cNvPr id="18" name="Arrow: Down 17">
            <a:extLst>
              <a:ext uri="{FF2B5EF4-FFF2-40B4-BE49-F238E27FC236}">
                <a16:creationId xmlns:a16="http://schemas.microsoft.com/office/drawing/2014/main" id="{DDF87911-8424-47C9-BB2D-7E13F1791316}"/>
              </a:ext>
            </a:extLst>
          </p:cNvPr>
          <p:cNvSpPr/>
          <p:nvPr/>
        </p:nvSpPr>
        <p:spPr>
          <a:xfrm>
            <a:off x="6530975" y="3413394"/>
            <a:ext cx="304800" cy="533400"/>
          </a:xfrm>
          <a:prstGeom prst="downArrow">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CD9C944-05EF-42E6-8B67-211F515013D6}"/>
              </a:ext>
            </a:extLst>
          </p:cNvPr>
          <p:cNvSpPr txBox="1"/>
          <p:nvPr/>
        </p:nvSpPr>
        <p:spPr>
          <a:xfrm>
            <a:off x="5921375" y="2449047"/>
            <a:ext cx="1371600" cy="1200329"/>
          </a:xfrm>
          <a:prstGeom prst="rect">
            <a:avLst/>
          </a:prstGeom>
          <a:noFill/>
        </p:spPr>
        <p:txBody>
          <a:bodyPr wrap="square" rtlCol="0">
            <a:spAutoFit/>
          </a:bodyPr>
          <a:lstStyle/>
          <a:p>
            <a:r>
              <a:rPr lang="en-US" dirty="0"/>
              <a:t>RTL settles out</a:t>
            </a:r>
          </a:p>
        </p:txBody>
      </p:sp>
      <p:sp>
        <p:nvSpPr>
          <p:cNvPr id="47" name="TextBox 46">
            <a:extLst>
              <a:ext uri="{FF2B5EF4-FFF2-40B4-BE49-F238E27FC236}">
                <a16:creationId xmlns:a16="http://schemas.microsoft.com/office/drawing/2014/main" id="{1652BE1A-1F81-4EEF-8EE6-C3CA2F754BDC}"/>
              </a:ext>
            </a:extLst>
          </p:cNvPr>
          <p:cNvSpPr txBox="1"/>
          <p:nvPr/>
        </p:nvSpPr>
        <p:spPr>
          <a:xfrm>
            <a:off x="7162800" y="2171652"/>
            <a:ext cx="1117600" cy="1323439"/>
          </a:xfrm>
          <a:prstGeom prst="rect">
            <a:avLst/>
          </a:prstGeom>
          <a:noFill/>
        </p:spPr>
        <p:txBody>
          <a:bodyPr wrap="square" rtlCol="0">
            <a:spAutoFit/>
          </a:bodyPr>
          <a:lstStyle/>
          <a:p>
            <a:r>
              <a:rPr lang="en-US" sz="8000" dirty="0"/>
              <a:t>…</a:t>
            </a:r>
          </a:p>
        </p:txBody>
      </p:sp>
      <p:sp>
        <p:nvSpPr>
          <p:cNvPr id="49" name="Rectangle 48">
            <a:extLst>
              <a:ext uri="{FF2B5EF4-FFF2-40B4-BE49-F238E27FC236}">
                <a16:creationId xmlns:a16="http://schemas.microsoft.com/office/drawing/2014/main" id="{3BAB9CCC-264F-4A53-89B3-EBE6B08D8498}"/>
              </a:ext>
            </a:extLst>
          </p:cNvPr>
          <p:cNvSpPr/>
          <p:nvPr/>
        </p:nvSpPr>
        <p:spPr>
          <a:xfrm>
            <a:off x="1066800" y="4111894"/>
            <a:ext cx="1682750" cy="285750"/>
          </a:xfrm>
          <a:prstGeom prst="rect">
            <a:avLst/>
          </a:prstGeom>
          <a:solidFill>
            <a:schemeClr val="bg2">
              <a:lumMod val="60000"/>
              <a:lumOff val="40000"/>
            </a:schemeClr>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Module</a:t>
            </a:r>
          </a:p>
        </p:txBody>
      </p:sp>
      <p:sp>
        <p:nvSpPr>
          <p:cNvPr id="50" name="Rectangle 49">
            <a:extLst>
              <a:ext uri="{FF2B5EF4-FFF2-40B4-BE49-F238E27FC236}">
                <a16:creationId xmlns:a16="http://schemas.microsoft.com/office/drawing/2014/main" id="{49DCCD8E-BCE1-4B5B-A555-C480EF00909B}"/>
              </a:ext>
            </a:extLst>
          </p:cNvPr>
          <p:cNvSpPr/>
          <p:nvPr/>
        </p:nvSpPr>
        <p:spPr>
          <a:xfrm>
            <a:off x="3810000" y="4121419"/>
            <a:ext cx="1454150" cy="285750"/>
          </a:xfrm>
          <a:prstGeom prst="rect">
            <a:avLst/>
          </a:prstGeom>
          <a:solidFill>
            <a:schemeClr val="bg2">
              <a:lumMod val="60000"/>
              <a:lumOff val="40000"/>
            </a:schemeClr>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52" name="TextBox 51">
            <a:extLst>
              <a:ext uri="{FF2B5EF4-FFF2-40B4-BE49-F238E27FC236}">
                <a16:creationId xmlns:a16="http://schemas.microsoft.com/office/drawing/2014/main" id="{97824B7B-ED5A-4C1D-9B82-C1DF5D5B3EA7}"/>
              </a:ext>
            </a:extLst>
          </p:cNvPr>
          <p:cNvSpPr txBox="1"/>
          <p:nvPr/>
        </p:nvSpPr>
        <p:spPr>
          <a:xfrm>
            <a:off x="10896600" y="3950742"/>
            <a:ext cx="990600" cy="461665"/>
          </a:xfrm>
          <a:prstGeom prst="rect">
            <a:avLst/>
          </a:prstGeom>
          <a:noFill/>
        </p:spPr>
        <p:txBody>
          <a:bodyPr wrap="square" rtlCol="0">
            <a:spAutoFit/>
          </a:bodyPr>
          <a:lstStyle/>
          <a:p>
            <a:r>
              <a:rPr lang="en-US" dirty="0"/>
              <a:t>Time</a:t>
            </a:r>
          </a:p>
        </p:txBody>
      </p:sp>
      <p:sp>
        <p:nvSpPr>
          <p:cNvPr id="54" name="TextBox 53">
            <a:extLst>
              <a:ext uri="{FF2B5EF4-FFF2-40B4-BE49-F238E27FC236}">
                <a16:creationId xmlns:a16="http://schemas.microsoft.com/office/drawing/2014/main" id="{22D9B99F-4A60-4DAF-982F-2FE7E31B0019}"/>
              </a:ext>
            </a:extLst>
          </p:cNvPr>
          <p:cNvSpPr txBox="1"/>
          <p:nvPr/>
        </p:nvSpPr>
        <p:spPr>
          <a:xfrm>
            <a:off x="10210800" y="1828800"/>
            <a:ext cx="1695450" cy="1200329"/>
          </a:xfrm>
          <a:prstGeom prst="rect">
            <a:avLst/>
          </a:prstGeom>
          <a:noFill/>
        </p:spPr>
        <p:txBody>
          <a:bodyPr wrap="square" rtlCol="0">
            <a:spAutoFit/>
          </a:bodyPr>
          <a:lstStyle/>
          <a:p>
            <a:r>
              <a:rPr lang="en-US" dirty="0"/>
              <a:t>Waves are dumped HERE</a:t>
            </a:r>
          </a:p>
        </p:txBody>
      </p:sp>
      <p:cxnSp>
        <p:nvCxnSpPr>
          <p:cNvPr id="56" name="Straight Arrow Connector 55">
            <a:extLst>
              <a:ext uri="{FF2B5EF4-FFF2-40B4-BE49-F238E27FC236}">
                <a16:creationId xmlns:a16="http://schemas.microsoft.com/office/drawing/2014/main" id="{B8BB2EF6-E52F-400E-9834-BD59921CDE58}"/>
              </a:ext>
            </a:extLst>
          </p:cNvPr>
          <p:cNvCxnSpPr>
            <a:endCxn id="15" idx="1"/>
          </p:cNvCxnSpPr>
          <p:nvPr/>
        </p:nvCxnSpPr>
        <p:spPr>
          <a:xfrm flipH="1">
            <a:off x="5251450" y="2740294"/>
            <a:ext cx="4883150" cy="144780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0" name="Arrow: Down 39">
            <a:extLst>
              <a:ext uri="{FF2B5EF4-FFF2-40B4-BE49-F238E27FC236}">
                <a16:creationId xmlns:a16="http://schemas.microsoft.com/office/drawing/2014/main" id="{0E17DE46-093E-42F4-AFAE-7476949D8CE6}"/>
              </a:ext>
            </a:extLst>
          </p:cNvPr>
          <p:cNvSpPr/>
          <p:nvPr/>
        </p:nvSpPr>
        <p:spPr>
          <a:xfrm rot="10800000">
            <a:off x="5232400" y="4447412"/>
            <a:ext cx="304800" cy="533400"/>
          </a:xfrm>
          <a:prstGeom prst="downArrow">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3D97CBB7-3562-4D97-992A-8100E372FC9C}"/>
              </a:ext>
            </a:extLst>
          </p:cNvPr>
          <p:cNvSpPr txBox="1"/>
          <p:nvPr/>
        </p:nvSpPr>
        <p:spPr>
          <a:xfrm>
            <a:off x="5029200" y="4958676"/>
            <a:ext cx="1371600" cy="830997"/>
          </a:xfrm>
          <a:prstGeom prst="rect">
            <a:avLst/>
          </a:prstGeom>
          <a:noFill/>
        </p:spPr>
        <p:txBody>
          <a:bodyPr wrap="square" rtlCol="0">
            <a:spAutoFit/>
          </a:bodyPr>
          <a:lstStyle/>
          <a:p>
            <a:r>
              <a:rPr lang="en-US" dirty="0"/>
              <a:t>RTL sees new data</a:t>
            </a:r>
          </a:p>
        </p:txBody>
      </p:sp>
      <p:sp>
        <p:nvSpPr>
          <p:cNvPr id="42" name="Arrow: Down 41">
            <a:extLst>
              <a:ext uri="{FF2B5EF4-FFF2-40B4-BE49-F238E27FC236}">
                <a16:creationId xmlns:a16="http://schemas.microsoft.com/office/drawing/2014/main" id="{C22FB810-F635-4154-A2E8-5C8D422D3B28}"/>
              </a:ext>
            </a:extLst>
          </p:cNvPr>
          <p:cNvSpPr/>
          <p:nvPr/>
        </p:nvSpPr>
        <p:spPr>
          <a:xfrm rot="10800000">
            <a:off x="1009650" y="4438830"/>
            <a:ext cx="304800" cy="533400"/>
          </a:xfrm>
          <a:prstGeom prst="downArrow">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F45597D2-230F-40EC-BF85-74FBC2CA9110}"/>
              </a:ext>
            </a:extLst>
          </p:cNvPr>
          <p:cNvSpPr txBox="1"/>
          <p:nvPr/>
        </p:nvSpPr>
        <p:spPr>
          <a:xfrm>
            <a:off x="806450" y="4950094"/>
            <a:ext cx="1371600" cy="830997"/>
          </a:xfrm>
          <a:prstGeom prst="rect">
            <a:avLst/>
          </a:prstGeom>
          <a:noFill/>
        </p:spPr>
        <p:txBody>
          <a:bodyPr wrap="square" rtlCol="0">
            <a:spAutoFit/>
          </a:bodyPr>
          <a:lstStyle/>
          <a:p>
            <a:r>
              <a:rPr lang="en-US" dirty="0"/>
              <a:t>RTL sees new data</a:t>
            </a:r>
          </a:p>
        </p:txBody>
      </p:sp>
    </p:spTree>
    <p:extLst>
      <p:ext uri="{BB962C8B-B14F-4D97-AF65-F5344CB8AC3E}">
        <p14:creationId xmlns:p14="http://schemas.microsoft.com/office/powerpoint/2010/main" val="428368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F327-5AF8-4AED-9BCC-16430605CAD2}"/>
              </a:ext>
            </a:extLst>
          </p:cNvPr>
          <p:cNvSpPr>
            <a:spLocks noGrp="1"/>
          </p:cNvSpPr>
          <p:nvPr>
            <p:ph type="title"/>
          </p:nvPr>
        </p:nvSpPr>
        <p:spPr/>
        <p:txBody>
          <a:bodyPr/>
          <a:lstStyle/>
          <a:p>
            <a:r>
              <a:rPr lang="en-US" dirty="0"/>
              <a:t>What about error injection?</a:t>
            </a:r>
          </a:p>
        </p:txBody>
      </p:sp>
      <p:sp>
        <p:nvSpPr>
          <p:cNvPr id="4" name="Arrow: Right 3">
            <a:extLst>
              <a:ext uri="{FF2B5EF4-FFF2-40B4-BE49-F238E27FC236}">
                <a16:creationId xmlns:a16="http://schemas.microsoft.com/office/drawing/2014/main" id="{BF1C9D7E-68CB-43B9-AE1E-1CCEDCAEDFC9}"/>
              </a:ext>
            </a:extLst>
          </p:cNvPr>
          <p:cNvSpPr/>
          <p:nvPr/>
        </p:nvSpPr>
        <p:spPr>
          <a:xfrm>
            <a:off x="1073150" y="3292574"/>
            <a:ext cx="9601200" cy="914400"/>
          </a:xfrm>
          <a:prstGeom prst="rightArrow">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Down 4">
            <a:extLst>
              <a:ext uri="{FF2B5EF4-FFF2-40B4-BE49-F238E27FC236}">
                <a16:creationId xmlns:a16="http://schemas.microsoft.com/office/drawing/2014/main" id="{FFDE3807-F94F-4229-81E2-FF3D40F40CB7}"/>
              </a:ext>
            </a:extLst>
          </p:cNvPr>
          <p:cNvSpPr/>
          <p:nvPr/>
        </p:nvSpPr>
        <p:spPr>
          <a:xfrm>
            <a:off x="927100" y="2987774"/>
            <a:ext cx="304800" cy="533400"/>
          </a:xfrm>
          <a:prstGeom prst="downArrow">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82383A91-7F2B-43DB-88F0-391332D7311B}"/>
              </a:ext>
            </a:extLst>
          </p:cNvPr>
          <p:cNvSpPr txBox="1"/>
          <p:nvPr/>
        </p:nvSpPr>
        <p:spPr>
          <a:xfrm>
            <a:off x="393700" y="2042477"/>
            <a:ext cx="1371600" cy="830997"/>
          </a:xfrm>
          <a:prstGeom prst="rect">
            <a:avLst/>
          </a:prstGeom>
          <a:noFill/>
        </p:spPr>
        <p:txBody>
          <a:bodyPr wrap="square" rtlCol="0">
            <a:spAutoFit/>
          </a:bodyPr>
          <a:lstStyle/>
          <a:p>
            <a:r>
              <a:rPr lang="en-US" dirty="0"/>
              <a:t>Time advances</a:t>
            </a:r>
          </a:p>
        </p:txBody>
      </p:sp>
      <p:sp>
        <p:nvSpPr>
          <p:cNvPr id="7" name="Arrow: Down 6">
            <a:extLst>
              <a:ext uri="{FF2B5EF4-FFF2-40B4-BE49-F238E27FC236}">
                <a16:creationId xmlns:a16="http://schemas.microsoft.com/office/drawing/2014/main" id="{5309985F-C818-4392-8B8F-42E31C3AFD6E}"/>
              </a:ext>
            </a:extLst>
          </p:cNvPr>
          <p:cNvSpPr/>
          <p:nvPr/>
        </p:nvSpPr>
        <p:spPr>
          <a:xfrm>
            <a:off x="2292350" y="2987774"/>
            <a:ext cx="304800" cy="533400"/>
          </a:xfrm>
          <a:prstGeom prst="downArrow">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603C8D8-487B-43FE-AE3E-6477C760BB37}"/>
              </a:ext>
            </a:extLst>
          </p:cNvPr>
          <p:cNvSpPr txBox="1"/>
          <p:nvPr/>
        </p:nvSpPr>
        <p:spPr>
          <a:xfrm>
            <a:off x="1682750" y="2023427"/>
            <a:ext cx="1371600" cy="1200329"/>
          </a:xfrm>
          <a:prstGeom prst="rect">
            <a:avLst/>
          </a:prstGeom>
          <a:noFill/>
        </p:spPr>
        <p:txBody>
          <a:bodyPr wrap="square" rtlCol="0">
            <a:spAutoFit/>
          </a:bodyPr>
          <a:lstStyle/>
          <a:p>
            <a:r>
              <a:rPr lang="en-US" dirty="0"/>
              <a:t>RTL settles out</a:t>
            </a:r>
          </a:p>
        </p:txBody>
      </p:sp>
      <p:sp>
        <p:nvSpPr>
          <p:cNvPr id="9" name="Arrow: Down 8">
            <a:extLst>
              <a:ext uri="{FF2B5EF4-FFF2-40B4-BE49-F238E27FC236}">
                <a16:creationId xmlns:a16="http://schemas.microsoft.com/office/drawing/2014/main" id="{5BC650BC-7AF5-4A89-B240-2C76A150F2A0}"/>
              </a:ext>
            </a:extLst>
          </p:cNvPr>
          <p:cNvSpPr/>
          <p:nvPr/>
        </p:nvSpPr>
        <p:spPr>
          <a:xfrm>
            <a:off x="3663950" y="2987774"/>
            <a:ext cx="304800" cy="533400"/>
          </a:xfrm>
          <a:prstGeom prst="downArrow">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D095B6B-A94B-4A8C-B451-8DF5E6322A55}"/>
              </a:ext>
            </a:extLst>
          </p:cNvPr>
          <p:cNvSpPr txBox="1"/>
          <p:nvPr/>
        </p:nvSpPr>
        <p:spPr>
          <a:xfrm>
            <a:off x="2949575" y="1422400"/>
            <a:ext cx="1695450" cy="2000548"/>
          </a:xfrm>
          <a:prstGeom prst="rect">
            <a:avLst/>
          </a:prstGeom>
          <a:noFill/>
        </p:spPr>
        <p:txBody>
          <a:bodyPr wrap="square" rtlCol="0">
            <a:spAutoFit/>
          </a:bodyPr>
          <a:lstStyle/>
          <a:p>
            <a:r>
              <a:rPr lang="en-US" sz="2000" dirty="0"/>
              <a:t>Verification reads current RTL; decides to drive corrupt  data</a:t>
            </a:r>
          </a:p>
          <a:p>
            <a:endParaRPr lang="en-US" sz="2000" dirty="0"/>
          </a:p>
        </p:txBody>
      </p:sp>
      <p:sp>
        <p:nvSpPr>
          <p:cNvPr id="11" name="Rectangle 10">
            <a:extLst>
              <a:ext uri="{FF2B5EF4-FFF2-40B4-BE49-F238E27FC236}">
                <a16:creationId xmlns:a16="http://schemas.microsoft.com/office/drawing/2014/main" id="{867D5471-E191-44FE-A815-924295EBCE29}"/>
              </a:ext>
            </a:extLst>
          </p:cNvPr>
          <p:cNvSpPr/>
          <p:nvPr/>
        </p:nvSpPr>
        <p:spPr>
          <a:xfrm>
            <a:off x="1073150" y="3521174"/>
            <a:ext cx="4191000" cy="457200"/>
          </a:xfrm>
          <a:prstGeom prst="rect">
            <a:avLst/>
          </a:prstGeom>
          <a:solidFill>
            <a:srgbClr val="FF00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T=n</a:t>
            </a:r>
          </a:p>
        </p:txBody>
      </p:sp>
      <p:sp>
        <p:nvSpPr>
          <p:cNvPr id="12" name="Rectangle 11">
            <a:extLst>
              <a:ext uri="{FF2B5EF4-FFF2-40B4-BE49-F238E27FC236}">
                <a16:creationId xmlns:a16="http://schemas.microsoft.com/office/drawing/2014/main" id="{2EFFCF15-F94F-4734-B7D3-623F9F7DABE4}"/>
              </a:ext>
            </a:extLst>
          </p:cNvPr>
          <p:cNvSpPr/>
          <p:nvPr/>
        </p:nvSpPr>
        <p:spPr>
          <a:xfrm>
            <a:off x="5257800" y="3521174"/>
            <a:ext cx="4191000" cy="457200"/>
          </a:xfrm>
          <a:prstGeom prst="rect">
            <a:avLst/>
          </a:prstGeom>
          <a:solidFill>
            <a:srgbClr val="0070C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T=n+1</a:t>
            </a:r>
          </a:p>
        </p:txBody>
      </p:sp>
      <p:sp>
        <p:nvSpPr>
          <p:cNvPr id="13" name="Arrow: Down 12">
            <a:extLst>
              <a:ext uri="{FF2B5EF4-FFF2-40B4-BE49-F238E27FC236}">
                <a16:creationId xmlns:a16="http://schemas.microsoft.com/office/drawing/2014/main" id="{74840ACC-5C55-45DA-A08D-218B28E3EA49}"/>
              </a:ext>
            </a:extLst>
          </p:cNvPr>
          <p:cNvSpPr/>
          <p:nvPr/>
        </p:nvSpPr>
        <p:spPr>
          <a:xfrm>
            <a:off x="5105400" y="2968724"/>
            <a:ext cx="304800" cy="533400"/>
          </a:xfrm>
          <a:prstGeom prst="downArrow">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F2B848B7-B63C-42BC-A0CF-3C48386BB516}"/>
              </a:ext>
            </a:extLst>
          </p:cNvPr>
          <p:cNvSpPr txBox="1"/>
          <p:nvPr/>
        </p:nvSpPr>
        <p:spPr>
          <a:xfrm>
            <a:off x="4572000" y="2023427"/>
            <a:ext cx="1371600" cy="830997"/>
          </a:xfrm>
          <a:prstGeom prst="rect">
            <a:avLst/>
          </a:prstGeom>
          <a:noFill/>
        </p:spPr>
        <p:txBody>
          <a:bodyPr wrap="square" rtlCol="0">
            <a:spAutoFit/>
          </a:bodyPr>
          <a:lstStyle/>
          <a:p>
            <a:r>
              <a:rPr lang="en-US" dirty="0"/>
              <a:t>Time advances</a:t>
            </a:r>
          </a:p>
        </p:txBody>
      </p:sp>
      <p:sp>
        <p:nvSpPr>
          <p:cNvPr id="15" name="Arrow: Down 14">
            <a:extLst>
              <a:ext uri="{FF2B5EF4-FFF2-40B4-BE49-F238E27FC236}">
                <a16:creationId xmlns:a16="http://schemas.microsoft.com/office/drawing/2014/main" id="{B385B392-2B32-44D4-AAF9-F205C79EC249}"/>
              </a:ext>
            </a:extLst>
          </p:cNvPr>
          <p:cNvSpPr/>
          <p:nvPr/>
        </p:nvSpPr>
        <p:spPr>
          <a:xfrm>
            <a:off x="6537325" y="2975074"/>
            <a:ext cx="304800" cy="533400"/>
          </a:xfrm>
          <a:prstGeom prst="downArrow">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6BB47C1-ED16-43F7-915F-5F85241385D1}"/>
              </a:ext>
            </a:extLst>
          </p:cNvPr>
          <p:cNvSpPr txBox="1"/>
          <p:nvPr/>
        </p:nvSpPr>
        <p:spPr>
          <a:xfrm>
            <a:off x="5927725" y="2010727"/>
            <a:ext cx="1371600" cy="1200329"/>
          </a:xfrm>
          <a:prstGeom prst="rect">
            <a:avLst/>
          </a:prstGeom>
          <a:noFill/>
        </p:spPr>
        <p:txBody>
          <a:bodyPr wrap="square" rtlCol="0">
            <a:spAutoFit/>
          </a:bodyPr>
          <a:lstStyle/>
          <a:p>
            <a:r>
              <a:rPr lang="en-US" dirty="0"/>
              <a:t>RTL settles out</a:t>
            </a:r>
          </a:p>
        </p:txBody>
      </p:sp>
      <p:sp>
        <p:nvSpPr>
          <p:cNvPr id="17" name="TextBox 16">
            <a:extLst>
              <a:ext uri="{FF2B5EF4-FFF2-40B4-BE49-F238E27FC236}">
                <a16:creationId xmlns:a16="http://schemas.microsoft.com/office/drawing/2014/main" id="{E2DC25AF-B82A-45A9-9D10-F4A230BFB3A2}"/>
              </a:ext>
            </a:extLst>
          </p:cNvPr>
          <p:cNvSpPr txBox="1"/>
          <p:nvPr/>
        </p:nvSpPr>
        <p:spPr>
          <a:xfrm>
            <a:off x="7169150" y="1733332"/>
            <a:ext cx="1117600" cy="1323439"/>
          </a:xfrm>
          <a:prstGeom prst="rect">
            <a:avLst/>
          </a:prstGeom>
          <a:noFill/>
        </p:spPr>
        <p:txBody>
          <a:bodyPr wrap="square" rtlCol="0">
            <a:spAutoFit/>
          </a:bodyPr>
          <a:lstStyle/>
          <a:p>
            <a:r>
              <a:rPr lang="en-US" sz="8000" dirty="0"/>
              <a:t>…</a:t>
            </a:r>
          </a:p>
        </p:txBody>
      </p:sp>
      <p:sp>
        <p:nvSpPr>
          <p:cNvPr id="20" name="Arrow: Down 19">
            <a:extLst>
              <a:ext uri="{FF2B5EF4-FFF2-40B4-BE49-F238E27FC236}">
                <a16:creationId xmlns:a16="http://schemas.microsoft.com/office/drawing/2014/main" id="{5C8FA62D-2919-4D22-9ECC-D10008B24075}"/>
              </a:ext>
            </a:extLst>
          </p:cNvPr>
          <p:cNvSpPr/>
          <p:nvPr/>
        </p:nvSpPr>
        <p:spPr>
          <a:xfrm rot="10800000">
            <a:off x="5038725" y="3978374"/>
            <a:ext cx="304800" cy="533400"/>
          </a:xfrm>
          <a:prstGeom prst="downArrow">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BA1F8A7D-8AA3-4B0A-B7DF-E45538AACAFF}"/>
              </a:ext>
            </a:extLst>
          </p:cNvPr>
          <p:cNvSpPr txBox="1"/>
          <p:nvPr/>
        </p:nvSpPr>
        <p:spPr>
          <a:xfrm>
            <a:off x="2701925" y="4245074"/>
            <a:ext cx="2533650" cy="1323439"/>
          </a:xfrm>
          <a:prstGeom prst="rect">
            <a:avLst/>
          </a:prstGeom>
          <a:noFill/>
        </p:spPr>
        <p:txBody>
          <a:bodyPr wrap="square" rtlCol="0">
            <a:spAutoFit/>
          </a:bodyPr>
          <a:lstStyle/>
          <a:p>
            <a:r>
              <a:rPr lang="en-US" sz="2000" dirty="0"/>
              <a:t>At this point injection has occurred, but RTL hasn’t seen it yet</a:t>
            </a:r>
          </a:p>
          <a:p>
            <a:endParaRPr lang="en-US" sz="2000" dirty="0"/>
          </a:p>
        </p:txBody>
      </p:sp>
      <p:sp>
        <p:nvSpPr>
          <p:cNvPr id="24" name="Arrow: Down 23">
            <a:extLst>
              <a:ext uri="{FF2B5EF4-FFF2-40B4-BE49-F238E27FC236}">
                <a16:creationId xmlns:a16="http://schemas.microsoft.com/office/drawing/2014/main" id="{84D14A5F-CD7E-48CF-B24B-54F11B518FF2}"/>
              </a:ext>
            </a:extLst>
          </p:cNvPr>
          <p:cNvSpPr/>
          <p:nvPr/>
        </p:nvSpPr>
        <p:spPr>
          <a:xfrm rot="10800000">
            <a:off x="5267325" y="3978374"/>
            <a:ext cx="304800" cy="533400"/>
          </a:xfrm>
          <a:prstGeom prst="downArrow">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2B4B0388-2CFA-4831-8E84-D980BA7021D1}"/>
              </a:ext>
            </a:extLst>
          </p:cNvPr>
          <p:cNvSpPr txBox="1"/>
          <p:nvPr/>
        </p:nvSpPr>
        <p:spPr>
          <a:xfrm>
            <a:off x="5464175" y="4178815"/>
            <a:ext cx="2533650" cy="707886"/>
          </a:xfrm>
          <a:prstGeom prst="rect">
            <a:avLst/>
          </a:prstGeom>
          <a:noFill/>
        </p:spPr>
        <p:txBody>
          <a:bodyPr wrap="square" rtlCol="0">
            <a:spAutoFit/>
          </a:bodyPr>
          <a:lstStyle/>
          <a:p>
            <a:r>
              <a:rPr lang="en-US" sz="2000" dirty="0"/>
              <a:t>NOW RTL sees it</a:t>
            </a:r>
          </a:p>
          <a:p>
            <a:endParaRPr lang="en-US" sz="2000" dirty="0"/>
          </a:p>
        </p:txBody>
      </p:sp>
      <p:sp>
        <p:nvSpPr>
          <p:cNvPr id="22" name="Footer Placeholder 3">
            <a:extLst>
              <a:ext uri="{FF2B5EF4-FFF2-40B4-BE49-F238E27FC236}">
                <a16:creationId xmlns:a16="http://schemas.microsoft.com/office/drawing/2014/main" id="{8E1026B7-B84D-4864-8CF6-8B986839FC3F}"/>
              </a:ext>
            </a:extLst>
          </p:cNvPr>
          <p:cNvSpPr>
            <a:spLocks noGrp="1"/>
          </p:cNvSpPr>
          <p:nvPr>
            <p:ph type="ftr" sz="quarter" idx="11"/>
          </p:nvPr>
        </p:nvSpPr>
        <p:spPr>
          <a:xfrm>
            <a:off x="4165600" y="6284665"/>
            <a:ext cx="3860800" cy="457200"/>
          </a:xfrm>
        </p:spPr>
        <p:txBody>
          <a:bodyPr/>
          <a:lstStyle/>
          <a:p>
            <a:pPr>
              <a:defRPr/>
            </a:pPr>
            <a:r>
              <a:rPr lang="en-US" dirty="0"/>
              <a:t>Verification</a:t>
            </a:r>
            <a:br>
              <a:rPr lang="en-US" dirty="0"/>
            </a:br>
            <a:r>
              <a:rPr lang="en-US" dirty="0"/>
              <a:t>Joel </a:t>
            </a:r>
            <a:r>
              <a:rPr lang="en-US" dirty="0" err="1"/>
              <a:t>Grodstein</a:t>
            </a:r>
            <a:r>
              <a:rPr lang="en-US" dirty="0"/>
              <a:t>/Scott Taylor</a:t>
            </a:r>
          </a:p>
        </p:txBody>
      </p:sp>
    </p:spTree>
    <p:extLst>
      <p:ext uri="{BB962C8B-B14F-4D97-AF65-F5344CB8AC3E}">
        <p14:creationId xmlns:p14="http://schemas.microsoft.com/office/powerpoint/2010/main" val="40011910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A1EFC37-0C05-4469-8D12-D17A30746124}"/>
              </a:ext>
            </a:extLst>
          </p:cNvPr>
          <p:cNvSpPr>
            <a:spLocks noGrp="1"/>
          </p:cNvSpPr>
          <p:nvPr>
            <p:ph type="ftr" sz="quarter" idx="11"/>
          </p:nvPr>
        </p:nvSpPr>
        <p:spPr/>
        <p:txBody>
          <a:bodyPr/>
          <a:lstStyle/>
          <a:p>
            <a:pPr>
              <a:defRPr/>
            </a:pPr>
            <a:r>
              <a:rPr lang="en-US"/>
              <a:t>Verification Joel Grodstein</a:t>
            </a:r>
            <a:endParaRPr lang="en-US" dirty="0"/>
          </a:p>
        </p:txBody>
      </p:sp>
      <p:pic>
        <p:nvPicPr>
          <p:cNvPr id="7" name="Picture 6">
            <a:extLst>
              <a:ext uri="{FF2B5EF4-FFF2-40B4-BE49-F238E27FC236}">
                <a16:creationId xmlns:a16="http://schemas.microsoft.com/office/drawing/2014/main" id="{F140EB9E-CE88-4002-977D-9BE66AB70CDD}"/>
              </a:ext>
            </a:extLst>
          </p:cNvPr>
          <p:cNvPicPr>
            <a:picLocks noChangeAspect="1"/>
          </p:cNvPicPr>
          <p:nvPr/>
        </p:nvPicPr>
        <p:blipFill>
          <a:blip r:embed="rId3"/>
          <a:stretch>
            <a:fillRect/>
          </a:stretch>
        </p:blipFill>
        <p:spPr>
          <a:xfrm>
            <a:off x="3723944" y="23337"/>
            <a:ext cx="4744112" cy="6811326"/>
          </a:xfrm>
          <a:prstGeom prst="rect">
            <a:avLst/>
          </a:prstGeom>
        </p:spPr>
      </p:pic>
    </p:spTree>
    <p:extLst>
      <p:ext uri="{BB962C8B-B14F-4D97-AF65-F5344CB8AC3E}">
        <p14:creationId xmlns:p14="http://schemas.microsoft.com/office/powerpoint/2010/main" val="3968949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CDFB84-4DF8-4DED-8A9E-549B3D4F24BC}"/>
              </a:ext>
            </a:extLst>
          </p:cNvPr>
          <p:cNvSpPr>
            <a:spLocks noGrp="1"/>
          </p:cNvSpPr>
          <p:nvPr>
            <p:ph idx="1"/>
          </p:nvPr>
        </p:nvSpPr>
        <p:spPr>
          <a:xfrm>
            <a:off x="6629400" y="768488"/>
            <a:ext cx="5334000" cy="5479911"/>
          </a:xfrm>
        </p:spPr>
        <p:txBody>
          <a:bodyPr/>
          <a:lstStyle/>
          <a:p>
            <a:r>
              <a:rPr lang="en-US" dirty="0"/>
              <a:t>Our FIFO ref model</a:t>
            </a:r>
          </a:p>
          <a:p>
            <a:r>
              <a:rPr lang="en-US" dirty="0"/>
              <a:t>How much code, compared to the DUT FIFO?</a:t>
            </a:r>
          </a:p>
          <a:p>
            <a:r>
              <a:rPr lang="en-US" dirty="0"/>
              <a:t>What would you change if packets were 16 bits wide, not 8?</a:t>
            </a:r>
          </a:p>
          <a:p>
            <a:pPr lvl="1">
              <a:spcBef>
                <a:spcPts val="0"/>
              </a:spcBef>
            </a:pPr>
            <a:r>
              <a:rPr lang="en-US" dirty="0"/>
              <a:t>just FIFO_WIDTH</a:t>
            </a:r>
          </a:p>
          <a:p>
            <a:r>
              <a:rPr lang="en-US" dirty="0"/>
              <a:t>What would you change if packets took two cycles, not one?</a:t>
            </a:r>
          </a:p>
          <a:p>
            <a:pPr lvl="1">
              <a:spcBef>
                <a:spcPts val="0"/>
              </a:spcBef>
            </a:pPr>
            <a:r>
              <a:rPr lang="en-US" dirty="0"/>
              <a:t>nothing, or everything!</a:t>
            </a:r>
          </a:p>
          <a:p>
            <a:pPr lvl="1">
              <a:spcBef>
                <a:spcPts val="0"/>
              </a:spcBef>
            </a:pPr>
            <a:r>
              <a:rPr lang="en-US" dirty="0"/>
              <a:t>could we write a more abstract FIFO ref model?</a:t>
            </a:r>
          </a:p>
        </p:txBody>
      </p:sp>
      <p:sp>
        <p:nvSpPr>
          <p:cNvPr id="4" name="Footer Placeholder 3">
            <a:extLst>
              <a:ext uri="{FF2B5EF4-FFF2-40B4-BE49-F238E27FC236}">
                <a16:creationId xmlns:a16="http://schemas.microsoft.com/office/drawing/2014/main" id="{4BCD09B6-02E9-4F65-AD2E-9F4C3B52F3F9}"/>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
        <p:nvSpPr>
          <p:cNvPr id="5" name="TextBox 4">
            <a:extLst>
              <a:ext uri="{FF2B5EF4-FFF2-40B4-BE49-F238E27FC236}">
                <a16:creationId xmlns:a16="http://schemas.microsoft.com/office/drawing/2014/main" id="{645AD92C-5593-46D4-8A47-59B5C4FCE734}"/>
              </a:ext>
            </a:extLst>
          </p:cNvPr>
          <p:cNvSpPr txBox="1"/>
          <p:nvPr/>
        </p:nvSpPr>
        <p:spPr>
          <a:xfrm>
            <a:off x="76200" y="768489"/>
            <a:ext cx="6477000" cy="5632311"/>
          </a:xfrm>
          <a:prstGeom prst="rect">
            <a:avLst/>
          </a:prstGeom>
          <a:noFill/>
        </p:spPr>
        <p:txBody>
          <a:bodyPr wrap="square" rtlCol="0">
            <a:spAutoFit/>
          </a:bodyPr>
          <a:lstStyle/>
          <a:p>
            <a:r>
              <a:rPr lang="en-US" sz="2000" dirty="0"/>
              <a:t>logic [FIFO_WIDTH-1:0] flops [n_flops-1:0]</a:t>
            </a:r>
          </a:p>
          <a:p>
            <a:r>
              <a:rPr lang="en-US" sz="2000" dirty="0" err="1"/>
              <a:t>always_ff</a:t>
            </a:r>
            <a:r>
              <a:rPr lang="en-US" sz="2000" dirty="0"/>
              <a:t> @(posedge </a:t>
            </a:r>
            <a:r>
              <a:rPr lang="en-US" sz="2000" dirty="0" err="1"/>
              <a:t>clk</a:t>
            </a:r>
            <a:r>
              <a:rPr lang="en-US" sz="2000" dirty="0"/>
              <a:t>) begin</a:t>
            </a:r>
          </a:p>
          <a:p>
            <a:pPr lvl="1"/>
            <a:r>
              <a:rPr lang="en-US" sz="2000" dirty="0"/>
              <a:t>if (</a:t>
            </a:r>
            <a:r>
              <a:rPr lang="en-US" sz="2000" dirty="0" err="1"/>
              <a:t>wr_en</a:t>
            </a:r>
            <a:r>
              <a:rPr lang="en-US" sz="2000" dirty="0"/>
              <a:t>==1) begin</a:t>
            </a:r>
          </a:p>
          <a:p>
            <a:pPr lvl="2"/>
            <a:r>
              <a:rPr lang="en-US" sz="2000" dirty="0"/>
              <a:t>for (int </a:t>
            </a:r>
            <a:r>
              <a:rPr lang="en-US" sz="2000" dirty="0" err="1"/>
              <a:t>i</a:t>
            </a:r>
            <a:r>
              <a:rPr lang="en-US" sz="2000" dirty="0"/>
              <a:t>=1; </a:t>
            </a:r>
            <a:r>
              <a:rPr lang="en-US" sz="2000" dirty="0" err="1"/>
              <a:t>i</a:t>
            </a:r>
            <a:r>
              <a:rPr lang="en-US" sz="2000" dirty="0"/>
              <a:t>&lt;</a:t>
            </a:r>
            <a:r>
              <a:rPr lang="en-US" sz="2000" dirty="0" err="1"/>
              <a:t>n_flops</a:t>
            </a:r>
            <a:r>
              <a:rPr lang="en-US" sz="2000" dirty="0"/>
              <a:t>; ++</a:t>
            </a:r>
            <a:r>
              <a:rPr lang="en-US" sz="2000" dirty="0" err="1"/>
              <a:t>i</a:t>
            </a:r>
            <a:r>
              <a:rPr lang="en-US" sz="2000" dirty="0"/>
              <a:t>)</a:t>
            </a:r>
          </a:p>
          <a:p>
            <a:pPr lvl="3"/>
            <a:r>
              <a:rPr lang="en-US" sz="2000" dirty="0"/>
              <a:t>flops[</a:t>
            </a:r>
            <a:r>
              <a:rPr lang="en-US" sz="2000" dirty="0" err="1"/>
              <a:t>i</a:t>
            </a:r>
            <a:r>
              <a:rPr lang="en-US" sz="2000" dirty="0"/>
              <a:t>] &lt;= flops[i-1];</a:t>
            </a:r>
          </a:p>
          <a:p>
            <a:pPr lvl="2"/>
            <a:r>
              <a:rPr lang="en-US" sz="2000" dirty="0"/>
              <a:t>flops[0] &lt;= </a:t>
            </a:r>
            <a:r>
              <a:rPr lang="en-US" sz="2000" dirty="0" err="1"/>
              <a:t>wr_data</a:t>
            </a:r>
            <a:r>
              <a:rPr lang="en-US" sz="2000" dirty="0"/>
              <a:t>;</a:t>
            </a:r>
          </a:p>
          <a:p>
            <a:pPr lvl="1"/>
            <a:r>
              <a:rPr lang="en-US" sz="2000" dirty="0"/>
              <a:t>end</a:t>
            </a:r>
          </a:p>
          <a:p>
            <a:pPr lvl="1"/>
            <a:r>
              <a:rPr lang="en-US" sz="2000" dirty="0"/>
              <a:t>if (reset) </a:t>
            </a:r>
            <a:r>
              <a:rPr lang="en-US" sz="2000" dirty="0" err="1"/>
              <a:t>n_items</a:t>
            </a:r>
            <a:r>
              <a:rPr lang="en-US" sz="2000" dirty="0"/>
              <a:t> &lt;= 0;</a:t>
            </a:r>
          </a:p>
          <a:p>
            <a:pPr lvl="1"/>
            <a:r>
              <a:rPr lang="en-US" sz="2000" dirty="0"/>
              <a:t>if (!reset &amp;&amp; </a:t>
            </a:r>
            <a:r>
              <a:rPr lang="en-US" sz="2000" dirty="0" err="1"/>
              <a:t>wr_en</a:t>
            </a:r>
            <a:r>
              <a:rPr lang="en-US" sz="2000" dirty="0"/>
              <a:t> &amp;&amp; !</a:t>
            </a:r>
            <a:r>
              <a:rPr lang="en-US" sz="2000" dirty="0" err="1"/>
              <a:t>rd_en</a:t>
            </a:r>
            <a:r>
              <a:rPr lang="en-US" sz="2000" dirty="0"/>
              <a:t>) </a:t>
            </a:r>
            <a:r>
              <a:rPr lang="en-US" sz="2000" dirty="0" err="1"/>
              <a:t>n_items</a:t>
            </a:r>
            <a:r>
              <a:rPr lang="en-US" sz="2000" dirty="0"/>
              <a:t> &lt;= </a:t>
            </a:r>
            <a:r>
              <a:rPr lang="en-US" sz="2000" dirty="0" err="1"/>
              <a:t>n_items</a:t>
            </a:r>
            <a:r>
              <a:rPr lang="en-US" sz="2000" dirty="0"/>
              <a:t> + 1;</a:t>
            </a:r>
          </a:p>
          <a:p>
            <a:pPr lvl="1"/>
            <a:r>
              <a:rPr lang="en-US" sz="2000" dirty="0"/>
              <a:t>if (!reset &amp;&amp; </a:t>
            </a:r>
            <a:r>
              <a:rPr lang="en-US" sz="2000" dirty="0" err="1"/>
              <a:t>rd_en</a:t>
            </a:r>
            <a:r>
              <a:rPr lang="en-US" sz="2000" dirty="0"/>
              <a:t> &amp;&amp; !</a:t>
            </a:r>
            <a:r>
              <a:rPr lang="en-US" sz="2000" dirty="0" err="1"/>
              <a:t>wr_en</a:t>
            </a:r>
            <a:r>
              <a:rPr lang="en-US" sz="2000" dirty="0"/>
              <a:t>) </a:t>
            </a:r>
            <a:r>
              <a:rPr lang="en-US" sz="2000" dirty="0" err="1"/>
              <a:t>n_items</a:t>
            </a:r>
            <a:r>
              <a:rPr lang="en-US" sz="2000" dirty="0"/>
              <a:t> &lt;= n_items-1;</a:t>
            </a:r>
          </a:p>
          <a:p>
            <a:r>
              <a:rPr lang="en-US" sz="2000" dirty="0"/>
              <a:t>end</a:t>
            </a:r>
          </a:p>
          <a:p>
            <a:r>
              <a:rPr lang="en-US" sz="2000" dirty="0" err="1"/>
              <a:t>always_comb</a:t>
            </a:r>
            <a:r>
              <a:rPr lang="en-US" sz="2000" dirty="0"/>
              <a:t> begin</a:t>
            </a:r>
          </a:p>
          <a:p>
            <a:pPr lvl="1"/>
            <a:r>
              <a:rPr lang="en-US" sz="2000" dirty="0"/>
              <a:t>if ((</a:t>
            </a:r>
            <a:r>
              <a:rPr lang="en-US" sz="2000" dirty="0" err="1"/>
              <a:t>n_items</a:t>
            </a:r>
            <a:r>
              <a:rPr lang="en-US" sz="2000" dirty="0"/>
              <a:t>&gt;0) &amp;&amp; (</a:t>
            </a:r>
            <a:r>
              <a:rPr lang="en-US" sz="2000" dirty="0" err="1"/>
              <a:t>n_items</a:t>
            </a:r>
            <a:r>
              <a:rPr lang="en-US" sz="2000" dirty="0"/>
              <a:t>&lt;=</a:t>
            </a:r>
            <a:r>
              <a:rPr lang="en-US" sz="2000" dirty="0" err="1"/>
              <a:t>n_flops</a:t>
            </a:r>
            <a:r>
              <a:rPr lang="en-US" sz="2000" dirty="0"/>
              <a:t>))</a:t>
            </a:r>
          </a:p>
          <a:p>
            <a:pPr lvl="2"/>
            <a:r>
              <a:rPr lang="en-US" sz="2000" dirty="0" err="1"/>
              <a:t>rm_rd_data</a:t>
            </a:r>
            <a:r>
              <a:rPr lang="en-US" sz="2000" dirty="0"/>
              <a:t>=flops[n_items-1];</a:t>
            </a:r>
          </a:p>
          <a:p>
            <a:pPr lvl="1"/>
            <a:r>
              <a:rPr lang="en-US" sz="2000" dirty="0"/>
              <a:t>else </a:t>
            </a:r>
            <a:r>
              <a:rPr lang="en-US" sz="2000" dirty="0" err="1"/>
              <a:t>rm_rd_data</a:t>
            </a:r>
            <a:r>
              <a:rPr lang="en-US" sz="2000" dirty="0"/>
              <a:t> = 'X;</a:t>
            </a:r>
          </a:p>
          <a:p>
            <a:pPr lvl="1"/>
            <a:r>
              <a:rPr lang="en-US" sz="2000" dirty="0" err="1"/>
              <a:t>rm_full</a:t>
            </a:r>
            <a:r>
              <a:rPr lang="en-US" sz="2000" dirty="0"/>
              <a:t>  = (</a:t>
            </a:r>
            <a:r>
              <a:rPr lang="en-US" sz="2000" dirty="0" err="1"/>
              <a:t>n_items</a:t>
            </a:r>
            <a:r>
              <a:rPr lang="en-US" sz="2000" dirty="0"/>
              <a:t>==n_flops-1);</a:t>
            </a:r>
          </a:p>
          <a:p>
            <a:pPr lvl="1"/>
            <a:r>
              <a:rPr lang="en-US" sz="2000" dirty="0" err="1"/>
              <a:t>rm_empty</a:t>
            </a:r>
            <a:r>
              <a:rPr lang="en-US" sz="2000" dirty="0"/>
              <a:t> = (</a:t>
            </a:r>
            <a:r>
              <a:rPr lang="en-US" sz="2000" dirty="0" err="1"/>
              <a:t>n_items</a:t>
            </a:r>
            <a:r>
              <a:rPr lang="en-US" sz="2000" dirty="0"/>
              <a:t>==0);</a:t>
            </a:r>
          </a:p>
          <a:p>
            <a:r>
              <a:rPr lang="en-US" sz="2000" dirty="0"/>
              <a:t>end</a:t>
            </a:r>
          </a:p>
        </p:txBody>
      </p:sp>
    </p:spTree>
    <p:extLst>
      <p:ext uri="{BB962C8B-B14F-4D97-AF65-F5344CB8AC3E}">
        <p14:creationId xmlns:p14="http://schemas.microsoft.com/office/powerpoint/2010/main" val="1268400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1684BE1-B5E6-433D-826D-41DA90918EE3}"/>
              </a:ext>
            </a:extLst>
          </p:cNvPr>
          <p:cNvSpPr>
            <a:spLocks noGrp="1"/>
          </p:cNvSpPr>
          <p:nvPr>
            <p:ph type="ftr" sz="quarter" idx="11"/>
          </p:nvPr>
        </p:nvSpPr>
        <p:spPr/>
        <p:txBody>
          <a:bodyPr/>
          <a:lstStyle/>
          <a:p>
            <a:pPr>
              <a:defRPr/>
            </a:pPr>
            <a:r>
              <a:rPr lang="en-US"/>
              <a:t>Verification Joel Grodstein</a:t>
            </a:r>
            <a:endParaRPr lang="en-US" dirty="0"/>
          </a:p>
        </p:txBody>
      </p:sp>
      <p:pic>
        <p:nvPicPr>
          <p:cNvPr id="4" name="Picture 3">
            <a:extLst>
              <a:ext uri="{FF2B5EF4-FFF2-40B4-BE49-F238E27FC236}">
                <a16:creationId xmlns:a16="http://schemas.microsoft.com/office/drawing/2014/main" id="{682480EE-FFF0-4C7B-83C7-5208AE546F07}"/>
              </a:ext>
            </a:extLst>
          </p:cNvPr>
          <p:cNvPicPr>
            <a:picLocks noChangeAspect="1"/>
          </p:cNvPicPr>
          <p:nvPr/>
        </p:nvPicPr>
        <p:blipFill>
          <a:blip r:embed="rId3"/>
          <a:stretch>
            <a:fillRect/>
          </a:stretch>
        </p:blipFill>
        <p:spPr>
          <a:xfrm>
            <a:off x="2414073" y="61442"/>
            <a:ext cx="7363853" cy="6735115"/>
          </a:xfrm>
          <a:prstGeom prst="rect">
            <a:avLst/>
          </a:prstGeom>
        </p:spPr>
      </p:pic>
    </p:spTree>
    <p:extLst>
      <p:ext uri="{BB962C8B-B14F-4D97-AF65-F5344CB8AC3E}">
        <p14:creationId xmlns:p14="http://schemas.microsoft.com/office/powerpoint/2010/main" val="28994156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C8B67-2151-423E-B3C6-A9089F32042F}"/>
              </a:ext>
            </a:extLst>
          </p:cNvPr>
          <p:cNvSpPr>
            <a:spLocks noGrp="1"/>
          </p:cNvSpPr>
          <p:nvPr>
            <p:ph type="title"/>
          </p:nvPr>
        </p:nvSpPr>
        <p:spPr/>
        <p:txBody>
          <a:bodyPr/>
          <a:lstStyle/>
          <a:p>
            <a:r>
              <a:rPr lang="en-US" dirty="0"/>
              <a:t>What’s in this lecture</a:t>
            </a:r>
          </a:p>
        </p:txBody>
      </p:sp>
      <p:sp>
        <p:nvSpPr>
          <p:cNvPr id="3" name="Content Placeholder 2">
            <a:extLst>
              <a:ext uri="{FF2B5EF4-FFF2-40B4-BE49-F238E27FC236}">
                <a16:creationId xmlns:a16="http://schemas.microsoft.com/office/drawing/2014/main" id="{02136BF9-AA95-4B80-A56B-F88628D51BAA}"/>
              </a:ext>
            </a:extLst>
          </p:cNvPr>
          <p:cNvSpPr>
            <a:spLocks noGrp="1"/>
          </p:cNvSpPr>
          <p:nvPr>
            <p:ph idx="1"/>
          </p:nvPr>
        </p:nvSpPr>
        <p:spPr/>
        <p:txBody>
          <a:bodyPr/>
          <a:lstStyle/>
          <a:p>
            <a:r>
              <a:rPr lang="en-US" dirty="0"/>
              <a:t>What is a testbench?</a:t>
            </a:r>
          </a:p>
          <a:p>
            <a:r>
              <a:rPr lang="en-US" dirty="0"/>
              <a:t>Parts of a testbench</a:t>
            </a:r>
          </a:p>
          <a:p>
            <a:r>
              <a:rPr lang="en-US" dirty="0"/>
              <a:t>Testbench Architecture</a:t>
            </a:r>
          </a:p>
          <a:p>
            <a:r>
              <a:rPr lang="en-US" dirty="0"/>
              <a:t>Sharing components between testbenches</a:t>
            </a:r>
          </a:p>
          <a:p>
            <a:endParaRPr lang="en-US" dirty="0"/>
          </a:p>
        </p:txBody>
      </p:sp>
      <p:sp>
        <p:nvSpPr>
          <p:cNvPr id="4" name="Footer Placeholder 3">
            <a:extLst>
              <a:ext uri="{FF2B5EF4-FFF2-40B4-BE49-F238E27FC236}">
                <a16:creationId xmlns:a16="http://schemas.microsoft.com/office/drawing/2014/main" id="{235125A2-B0B3-4244-8165-034755C22E04}"/>
              </a:ext>
            </a:extLst>
          </p:cNvPr>
          <p:cNvSpPr>
            <a:spLocks noGrp="1"/>
          </p:cNvSpPr>
          <p:nvPr>
            <p:ph type="ftr" sz="quarter" idx="11"/>
          </p:nvPr>
        </p:nvSpPr>
        <p:spPr/>
        <p:txBody>
          <a:bodyPr/>
          <a:lstStyle/>
          <a:p>
            <a:pPr>
              <a:defRPr/>
            </a:pPr>
            <a:r>
              <a:rPr lang="en-US"/>
              <a:t>Verification Joel Grodstein</a:t>
            </a:r>
            <a:endParaRPr lang="en-US" dirty="0"/>
          </a:p>
        </p:txBody>
      </p:sp>
      <p:sp>
        <p:nvSpPr>
          <p:cNvPr id="7" name="Rectangle 6">
            <a:extLst>
              <a:ext uri="{FF2B5EF4-FFF2-40B4-BE49-F238E27FC236}">
                <a16:creationId xmlns:a16="http://schemas.microsoft.com/office/drawing/2014/main" id="{37CE2418-D6B1-41F5-8E8B-235BDEA8156A}"/>
              </a:ext>
            </a:extLst>
          </p:cNvPr>
          <p:cNvSpPr/>
          <p:nvPr/>
        </p:nvSpPr>
        <p:spPr>
          <a:xfrm>
            <a:off x="895350" y="3276600"/>
            <a:ext cx="6572250" cy="533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449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6F3ED-40DE-4894-844B-44F9741E9841}"/>
              </a:ext>
            </a:extLst>
          </p:cNvPr>
          <p:cNvSpPr>
            <a:spLocks noGrp="1"/>
          </p:cNvSpPr>
          <p:nvPr>
            <p:ph type="title"/>
          </p:nvPr>
        </p:nvSpPr>
        <p:spPr/>
        <p:txBody>
          <a:bodyPr/>
          <a:lstStyle/>
          <a:p>
            <a:r>
              <a:rPr lang="en-US" dirty="0"/>
              <a:t>Testbenches are… hard</a:t>
            </a:r>
          </a:p>
        </p:txBody>
      </p:sp>
      <p:sp>
        <p:nvSpPr>
          <p:cNvPr id="3" name="Content Placeholder 2">
            <a:extLst>
              <a:ext uri="{FF2B5EF4-FFF2-40B4-BE49-F238E27FC236}">
                <a16:creationId xmlns:a16="http://schemas.microsoft.com/office/drawing/2014/main" id="{638578AE-D59E-4A7D-AC82-080D361FE1F4}"/>
              </a:ext>
            </a:extLst>
          </p:cNvPr>
          <p:cNvSpPr>
            <a:spLocks noGrp="1"/>
          </p:cNvSpPr>
          <p:nvPr>
            <p:ph idx="1"/>
          </p:nvPr>
        </p:nvSpPr>
        <p:spPr/>
        <p:txBody>
          <a:bodyPr/>
          <a:lstStyle/>
          <a:p>
            <a:r>
              <a:rPr lang="en-US" dirty="0"/>
              <a:t>Testbenches are incredibly complicated.  They have to exercise all the corners of the design</a:t>
            </a:r>
          </a:p>
          <a:p>
            <a:r>
              <a:rPr lang="en-US" dirty="0"/>
              <a:t>Testbenches are often 3x more lines of code (LOC) than the RTL they are testing!</a:t>
            </a:r>
          </a:p>
          <a:p>
            <a:r>
              <a:rPr lang="en-US" dirty="0"/>
              <a:t>Testbench components may need to talk to other components, and that communication also has to be carefully defined.</a:t>
            </a:r>
          </a:p>
          <a:p>
            <a:endParaRPr lang="en-US" dirty="0"/>
          </a:p>
        </p:txBody>
      </p:sp>
      <p:sp>
        <p:nvSpPr>
          <p:cNvPr id="4" name="Footer Placeholder 3">
            <a:extLst>
              <a:ext uri="{FF2B5EF4-FFF2-40B4-BE49-F238E27FC236}">
                <a16:creationId xmlns:a16="http://schemas.microsoft.com/office/drawing/2014/main" id="{2491561D-CD5E-4124-89F0-8DE595E2189B}"/>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Tree>
    <p:extLst>
      <p:ext uri="{BB962C8B-B14F-4D97-AF65-F5344CB8AC3E}">
        <p14:creationId xmlns:p14="http://schemas.microsoft.com/office/powerpoint/2010/main" val="24610180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F1DEC-61DA-4B5C-901A-AB512473C36E}"/>
              </a:ext>
            </a:extLst>
          </p:cNvPr>
          <p:cNvSpPr>
            <a:spLocks noGrp="1"/>
          </p:cNvSpPr>
          <p:nvPr>
            <p:ph type="title"/>
          </p:nvPr>
        </p:nvSpPr>
        <p:spPr/>
        <p:txBody>
          <a:bodyPr/>
          <a:lstStyle/>
          <a:p>
            <a:r>
              <a:rPr lang="en-US" dirty="0"/>
              <a:t>Detecting/flagging errors</a:t>
            </a:r>
          </a:p>
        </p:txBody>
      </p:sp>
      <p:sp>
        <p:nvSpPr>
          <p:cNvPr id="3" name="Content Placeholder 2">
            <a:extLst>
              <a:ext uri="{FF2B5EF4-FFF2-40B4-BE49-F238E27FC236}">
                <a16:creationId xmlns:a16="http://schemas.microsoft.com/office/drawing/2014/main" id="{ED134A43-DDCF-465F-96B6-1FE7464B1258}"/>
              </a:ext>
            </a:extLst>
          </p:cNvPr>
          <p:cNvSpPr>
            <a:spLocks noGrp="1"/>
          </p:cNvSpPr>
          <p:nvPr>
            <p:ph idx="1"/>
          </p:nvPr>
        </p:nvSpPr>
        <p:spPr/>
        <p:txBody>
          <a:bodyPr/>
          <a:lstStyle/>
          <a:p>
            <a:r>
              <a:rPr lang="en-US" dirty="0"/>
              <a:t>How/when do you halt a test once you detect an error?</a:t>
            </a:r>
          </a:p>
          <a:p>
            <a:pPr lvl="1"/>
            <a:r>
              <a:rPr lang="en-US" dirty="0"/>
              <a:t>Do you do it IMMEDIATELY?  Why </a:t>
            </a:r>
            <a:r>
              <a:rPr lang="en-US"/>
              <a:t>or why not?</a:t>
            </a:r>
            <a:endParaRPr lang="en-US" dirty="0"/>
          </a:p>
        </p:txBody>
      </p:sp>
      <p:sp>
        <p:nvSpPr>
          <p:cNvPr id="4" name="Footer Placeholder 3">
            <a:extLst>
              <a:ext uri="{FF2B5EF4-FFF2-40B4-BE49-F238E27FC236}">
                <a16:creationId xmlns:a16="http://schemas.microsoft.com/office/drawing/2014/main" id="{73CCDBCA-14D3-4DBF-BDC8-9B65007B6FCC}"/>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Tree>
    <p:extLst>
      <p:ext uri="{BB962C8B-B14F-4D97-AF65-F5344CB8AC3E}">
        <p14:creationId xmlns:p14="http://schemas.microsoft.com/office/powerpoint/2010/main" val="8259654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D1AA3-8072-4FAC-B6EE-099F4E259051}"/>
              </a:ext>
            </a:extLst>
          </p:cNvPr>
          <p:cNvSpPr>
            <a:spLocks noGrp="1"/>
          </p:cNvSpPr>
          <p:nvPr>
            <p:ph type="title"/>
          </p:nvPr>
        </p:nvSpPr>
        <p:spPr/>
        <p:txBody>
          <a:bodyPr/>
          <a:lstStyle/>
          <a:p>
            <a:r>
              <a:rPr lang="en-US" dirty="0"/>
              <a:t>Discussion Topics</a:t>
            </a:r>
          </a:p>
        </p:txBody>
      </p:sp>
      <p:sp>
        <p:nvSpPr>
          <p:cNvPr id="3" name="Content Placeholder 2">
            <a:extLst>
              <a:ext uri="{FF2B5EF4-FFF2-40B4-BE49-F238E27FC236}">
                <a16:creationId xmlns:a16="http://schemas.microsoft.com/office/drawing/2014/main" id="{28F0D636-2F99-4AE4-89C6-9144007F74EC}"/>
              </a:ext>
            </a:extLst>
          </p:cNvPr>
          <p:cNvSpPr>
            <a:spLocks noGrp="1"/>
          </p:cNvSpPr>
          <p:nvPr>
            <p:ph idx="1"/>
          </p:nvPr>
        </p:nvSpPr>
        <p:spPr/>
        <p:txBody>
          <a:bodyPr/>
          <a:lstStyle/>
          <a:p>
            <a:r>
              <a:rPr lang="en-US" dirty="0"/>
              <a:t>If you inject an error, how do you get the test to report a PASS?</a:t>
            </a:r>
          </a:p>
          <a:p>
            <a:endParaRPr lang="en-US" dirty="0"/>
          </a:p>
        </p:txBody>
      </p:sp>
      <p:sp>
        <p:nvSpPr>
          <p:cNvPr id="4" name="Footer Placeholder 3">
            <a:extLst>
              <a:ext uri="{FF2B5EF4-FFF2-40B4-BE49-F238E27FC236}">
                <a16:creationId xmlns:a16="http://schemas.microsoft.com/office/drawing/2014/main" id="{E0567160-353F-4050-B571-C2980AA1D4F2}"/>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Tree>
    <p:extLst>
      <p:ext uri="{BB962C8B-B14F-4D97-AF65-F5344CB8AC3E}">
        <p14:creationId xmlns:p14="http://schemas.microsoft.com/office/powerpoint/2010/main" val="26327938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CA195-6069-4C1E-9DC9-B64B840FB985}"/>
              </a:ext>
            </a:extLst>
          </p:cNvPr>
          <p:cNvSpPr>
            <a:spLocks noGrp="1"/>
          </p:cNvSpPr>
          <p:nvPr>
            <p:ph type="title"/>
          </p:nvPr>
        </p:nvSpPr>
        <p:spPr/>
        <p:txBody>
          <a:bodyPr/>
          <a:lstStyle/>
          <a:p>
            <a:r>
              <a:rPr lang="en-US" dirty="0"/>
              <a:t>Ending the simulation</a:t>
            </a:r>
          </a:p>
        </p:txBody>
      </p:sp>
      <p:sp>
        <p:nvSpPr>
          <p:cNvPr id="3" name="Content Placeholder 2">
            <a:extLst>
              <a:ext uri="{FF2B5EF4-FFF2-40B4-BE49-F238E27FC236}">
                <a16:creationId xmlns:a16="http://schemas.microsoft.com/office/drawing/2014/main" id="{DFDF5446-BDB5-4271-8193-88D4C2A56533}"/>
              </a:ext>
            </a:extLst>
          </p:cNvPr>
          <p:cNvSpPr>
            <a:spLocks noGrp="1"/>
          </p:cNvSpPr>
          <p:nvPr>
            <p:ph idx="1"/>
          </p:nvPr>
        </p:nvSpPr>
        <p:spPr/>
        <p:txBody>
          <a:bodyPr/>
          <a:lstStyle/>
          <a:p>
            <a:r>
              <a:rPr lang="en-US" dirty="0"/>
              <a:t>How do you end a simulation?</a:t>
            </a:r>
          </a:p>
          <a:p>
            <a:r>
              <a:rPr lang="en-US" dirty="0"/>
              <a:t>What are the criteria?</a:t>
            </a:r>
          </a:p>
          <a:p>
            <a:pPr lvl="1"/>
            <a:r>
              <a:rPr lang="en-US" dirty="0"/>
              <a:t>Successful completion</a:t>
            </a:r>
          </a:p>
          <a:p>
            <a:pPr lvl="1"/>
            <a:r>
              <a:rPr lang="en-US" dirty="0"/>
              <a:t>Error scenarios</a:t>
            </a:r>
          </a:p>
          <a:p>
            <a:r>
              <a:rPr lang="en-US" dirty="0"/>
              <a:t>How do you handle a case where you inject an error, expect to detect it, but want the test to PASS if the error was detected?</a:t>
            </a:r>
          </a:p>
          <a:p>
            <a:endParaRPr lang="en-US" dirty="0"/>
          </a:p>
        </p:txBody>
      </p:sp>
      <p:sp>
        <p:nvSpPr>
          <p:cNvPr id="4" name="Footer Placeholder 3">
            <a:extLst>
              <a:ext uri="{FF2B5EF4-FFF2-40B4-BE49-F238E27FC236}">
                <a16:creationId xmlns:a16="http://schemas.microsoft.com/office/drawing/2014/main" id="{4BCF413F-D629-4FE3-8531-BB7C01ABE636}"/>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Tree>
    <p:extLst>
      <p:ext uri="{BB962C8B-B14F-4D97-AF65-F5344CB8AC3E}">
        <p14:creationId xmlns:p14="http://schemas.microsoft.com/office/powerpoint/2010/main" val="26473192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00AD5-3410-44A1-9C40-FBF451C7DBBE}"/>
              </a:ext>
            </a:extLst>
          </p:cNvPr>
          <p:cNvSpPr>
            <a:spLocks noGrp="1"/>
          </p:cNvSpPr>
          <p:nvPr>
            <p:ph type="title"/>
          </p:nvPr>
        </p:nvSpPr>
        <p:spPr/>
        <p:txBody>
          <a:bodyPr/>
          <a:lstStyle/>
          <a:p>
            <a:r>
              <a:rPr lang="en-US" dirty="0"/>
              <a:t>Discussion Topics</a:t>
            </a:r>
          </a:p>
        </p:txBody>
      </p:sp>
      <p:sp>
        <p:nvSpPr>
          <p:cNvPr id="3" name="Content Placeholder 2">
            <a:extLst>
              <a:ext uri="{FF2B5EF4-FFF2-40B4-BE49-F238E27FC236}">
                <a16:creationId xmlns:a16="http://schemas.microsoft.com/office/drawing/2014/main" id="{935777B3-80EA-4214-9FEB-2E9E53DB116E}"/>
              </a:ext>
            </a:extLst>
          </p:cNvPr>
          <p:cNvSpPr>
            <a:spLocks noGrp="1"/>
          </p:cNvSpPr>
          <p:nvPr>
            <p:ph idx="1"/>
          </p:nvPr>
        </p:nvSpPr>
        <p:spPr>
          <a:xfrm>
            <a:off x="914400" y="1676400"/>
            <a:ext cx="10363200" cy="5029200"/>
          </a:xfrm>
        </p:spPr>
        <p:txBody>
          <a:bodyPr/>
          <a:lstStyle/>
          <a:p>
            <a:r>
              <a:rPr lang="en-US" dirty="0"/>
              <a:t>What kind of “quiescence checks” can you think of for…</a:t>
            </a:r>
          </a:p>
          <a:p>
            <a:pPr lvl="1"/>
            <a:r>
              <a:rPr lang="en-US" dirty="0"/>
              <a:t>An integer unit</a:t>
            </a:r>
          </a:p>
          <a:p>
            <a:pPr lvl="1"/>
            <a:r>
              <a:rPr lang="en-US" dirty="0"/>
              <a:t>A cache</a:t>
            </a:r>
          </a:p>
          <a:p>
            <a:pPr lvl="1"/>
            <a:r>
              <a:rPr lang="en-US" dirty="0"/>
              <a:t>A coherency protocol controller</a:t>
            </a:r>
          </a:p>
          <a:p>
            <a:pPr lvl="1"/>
            <a:r>
              <a:rPr lang="en-US" dirty="0"/>
              <a:t>A state machine</a:t>
            </a:r>
          </a:p>
          <a:p>
            <a:pPr lvl="1"/>
            <a:r>
              <a:rPr lang="en-US" dirty="0"/>
              <a:t>A PCIE controller</a:t>
            </a:r>
          </a:p>
          <a:p>
            <a:r>
              <a:rPr lang="en-US" dirty="0"/>
              <a:t>What kind of checks make sense as end-of sim checks versus post-processing?</a:t>
            </a:r>
          </a:p>
          <a:p>
            <a:endParaRPr lang="en-US" dirty="0"/>
          </a:p>
        </p:txBody>
      </p:sp>
      <p:sp>
        <p:nvSpPr>
          <p:cNvPr id="4" name="Footer Placeholder 3">
            <a:extLst>
              <a:ext uri="{FF2B5EF4-FFF2-40B4-BE49-F238E27FC236}">
                <a16:creationId xmlns:a16="http://schemas.microsoft.com/office/drawing/2014/main" id="{7E0D027B-094A-41CA-BD77-7CD5AC634A63}"/>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Tree>
    <p:extLst>
      <p:ext uri="{BB962C8B-B14F-4D97-AF65-F5344CB8AC3E}">
        <p14:creationId xmlns:p14="http://schemas.microsoft.com/office/powerpoint/2010/main" val="13780741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C8B67-2151-423E-B3C6-A9089F32042F}"/>
              </a:ext>
            </a:extLst>
          </p:cNvPr>
          <p:cNvSpPr>
            <a:spLocks noGrp="1"/>
          </p:cNvSpPr>
          <p:nvPr>
            <p:ph type="title"/>
          </p:nvPr>
        </p:nvSpPr>
        <p:spPr/>
        <p:txBody>
          <a:bodyPr/>
          <a:lstStyle/>
          <a:p>
            <a:r>
              <a:rPr lang="en-US" dirty="0"/>
              <a:t>What’s in this lecture</a:t>
            </a:r>
          </a:p>
        </p:txBody>
      </p:sp>
      <p:sp>
        <p:nvSpPr>
          <p:cNvPr id="3" name="Content Placeholder 2">
            <a:extLst>
              <a:ext uri="{FF2B5EF4-FFF2-40B4-BE49-F238E27FC236}">
                <a16:creationId xmlns:a16="http://schemas.microsoft.com/office/drawing/2014/main" id="{02136BF9-AA95-4B80-A56B-F88628D51BAA}"/>
              </a:ext>
            </a:extLst>
          </p:cNvPr>
          <p:cNvSpPr>
            <a:spLocks noGrp="1"/>
          </p:cNvSpPr>
          <p:nvPr>
            <p:ph idx="1"/>
          </p:nvPr>
        </p:nvSpPr>
        <p:spPr/>
        <p:txBody>
          <a:bodyPr/>
          <a:lstStyle/>
          <a:p>
            <a:r>
              <a:rPr lang="en-US" dirty="0"/>
              <a:t>What is a testbench?</a:t>
            </a:r>
          </a:p>
          <a:p>
            <a:r>
              <a:rPr lang="en-US" dirty="0"/>
              <a:t>Parts of a testbench</a:t>
            </a:r>
          </a:p>
          <a:p>
            <a:r>
              <a:rPr lang="en-US" dirty="0"/>
              <a:t>Testbench Architecture</a:t>
            </a:r>
          </a:p>
          <a:p>
            <a:r>
              <a:rPr lang="en-US" dirty="0"/>
              <a:t>Sharing components between testbenches</a:t>
            </a:r>
          </a:p>
          <a:p>
            <a:endParaRPr lang="en-US" dirty="0"/>
          </a:p>
        </p:txBody>
      </p:sp>
      <p:sp>
        <p:nvSpPr>
          <p:cNvPr id="4" name="Footer Placeholder 3">
            <a:extLst>
              <a:ext uri="{FF2B5EF4-FFF2-40B4-BE49-F238E27FC236}">
                <a16:creationId xmlns:a16="http://schemas.microsoft.com/office/drawing/2014/main" id="{235125A2-B0B3-4244-8165-034755C22E04}"/>
              </a:ext>
            </a:extLst>
          </p:cNvPr>
          <p:cNvSpPr>
            <a:spLocks noGrp="1"/>
          </p:cNvSpPr>
          <p:nvPr>
            <p:ph type="ftr" sz="quarter" idx="11"/>
          </p:nvPr>
        </p:nvSpPr>
        <p:spPr/>
        <p:txBody>
          <a:bodyPr/>
          <a:lstStyle/>
          <a:p>
            <a:pPr>
              <a:defRPr/>
            </a:pPr>
            <a:r>
              <a:rPr lang="en-US"/>
              <a:t>Verification Joel Grodstein</a:t>
            </a:r>
            <a:endParaRPr lang="en-US" dirty="0"/>
          </a:p>
        </p:txBody>
      </p:sp>
      <p:sp>
        <p:nvSpPr>
          <p:cNvPr id="7" name="Rectangle 6">
            <a:extLst>
              <a:ext uri="{FF2B5EF4-FFF2-40B4-BE49-F238E27FC236}">
                <a16:creationId xmlns:a16="http://schemas.microsoft.com/office/drawing/2014/main" id="{37CE2418-D6B1-41F5-8E8B-235BDEA8156A}"/>
              </a:ext>
            </a:extLst>
          </p:cNvPr>
          <p:cNvSpPr/>
          <p:nvPr/>
        </p:nvSpPr>
        <p:spPr>
          <a:xfrm>
            <a:off x="838200" y="2209800"/>
            <a:ext cx="5943600" cy="533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6398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00AD5-3410-44A1-9C40-FBF451C7DBBE}"/>
              </a:ext>
            </a:extLst>
          </p:cNvPr>
          <p:cNvSpPr>
            <a:spLocks noGrp="1"/>
          </p:cNvSpPr>
          <p:nvPr>
            <p:ph type="title"/>
          </p:nvPr>
        </p:nvSpPr>
        <p:spPr/>
        <p:txBody>
          <a:bodyPr/>
          <a:lstStyle/>
          <a:p>
            <a:r>
              <a:rPr lang="en-US" dirty="0"/>
              <a:t>Discussion Topics</a:t>
            </a:r>
          </a:p>
        </p:txBody>
      </p:sp>
      <p:sp>
        <p:nvSpPr>
          <p:cNvPr id="3" name="Content Placeholder 2">
            <a:extLst>
              <a:ext uri="{FF2B5EF4-FFF2-40B4-BE49-F238E27FC236}">
                <a16:creationId xmlns:a16="http://schemas.microsoft.com/office/drawing/2014/main" id="{935777B3-80EA-4214-9FEB-2E9E53DB116E}"/>
              </a:ext>
            </a:extLst>
          </p:cNvPr>
          <p:cNvSpPr>
            <a:spLocks noGrp="1"/>
          </p:cNvSpPr>
          <p:nvPr>
            <p:ph idx="1"/>
          </p:nvPr>
        </p:nvSpPr>
        <p:spPr>
          <a:xfrm>
            <a:off x="914400" y="1676400"/>
            <a:ext cx="10363200" cy="5029200"/>
          </a:xfrm>
        </p:spPr>
        <p:txBody>
          <a:bodyPr/>
          <a:lstStyle/>
          <a:p>
            <a:r>
              <a:rPr lang="en-US" dirty="0"/>
              <a:t>How might a testbench model/detect a glitch on a clock?</a:t>
            </a:r>
          </a:p>
          <a:p>
            <a:endParaRPr lang="en-US" dirty="0"/>
          </a:p>
        </p:txBody>
      </p:sp>
      <p:sp>
        <p:nvSpPr>
          <p:cNvPr id="4" name="Footer Placeholder 3">
            <a:extLst>
              <a:ext uri="{FF2B5EF4-FFF2-40B4-BE49-F238E27FC236}">
                <a16:creationId xmlns:a16="http://schemas.microsoft.com/office/drawing/2014/main" id="{7E0D027B-094A-41CA-BD77-7CD5AC634A63}"/>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Tree>
    <p:extLst>
      <p:ext uri="{BB962C8B-B14F-4D97-AF65-F5344CB8AC3E}">
        <p14:creationId xmlns:p14="http://schemas.microsoft.com/office/powerpoint/2010/main" val="3388721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D1AA3-8072-4FAC-B6EE-099F4E259051}"/>
              </a:ext>
            </a:extLst>
          </p:cNvPr>
          <p:cNvSpPr>
            <a:spLocks noGrp="1"/>
          </p:cNvSpPr>
          <p:nvPr>
            <p:ph type="title"/>
          </p:nvPr>
        </p:nvSpPr>
        <p:spPr/>
        <p:txBody>
          <a:bodyPr/>
          <a:lstStyle/>
          <a:p>
            <a:r>
              <a:rPr lang="en-US" dirty="0"/>
              <a:t>Discussion Topics</a:t>
            </a:r>
          </a:p>
        </p:txBody>
      </p:sp>
      <p:sp>
        <p:nvSpPr>
          <p:cNvPr id="3" name="Content Placeholder 2">
            <a:extLst>
              <a:ext uri="{FF2B5EF4-FFF2-40B4-BE49-F238E27FC236}">
                <a16:creationId xmlns:a16="http://schemas.microsoft.com/office/drawing/2014/main" id="{28F0D636-2F99-4AE4-89C6-9144007F74EC}"/>
              </a:ext>
            </a:extLst>
          </p:cNvPr>
          <p:cNvSpPr>
            <a:spLocks noGrp="1"/>
          </p:cNvSpPr>
          <p:nvPr>
            <p:ph idx="1"/>
          </p:nvPr>
        </p:nvSpPr>
        <p:spPr/>
        <p:txBody>
          <a:bodyPr/>
          <a:lstStyle/>
          <a:p>
            <a:r>
              <a:rPr lang="en-US" dirty="0"/>
              <a:t>What checks should be reused at a higher level of integration?</a:t>
            </a:r>
          </a:p>
          <a:p>
            <a:pPr lvl="1"/>
            <a:r>
              <a:rPr lang="en-US" dirty="0"/>
              <a:t>Consider:</a:t>
            </a:r>
          </a:p>
          <a:p>
            <a:pPr lvl="2"/>
            <a:r>
              <a:rPr lang="en-US" dirty="0"/>
              <a:t>Checks that are purely internal to the unit versus checks that only look at unit boundaries (what are your assumptions??  Will the encapsulating RTL generate ALL the possibilities for inputs that you could exercise in a unit testbench?  Do you care?)</a:t>
            </a:r>
          </a:p>
          <a:p>
            <a:pPr lvl="2"/>
            <a:r>
              <a:rPr lang="en-US" dirty="0"/>
              <a:t>How useful is the check for debugging “bigger picture” tests?</a:t>
            </a:r>
          </a:p>
          <a:p>
            <a:pPr lvl="2"/>
            <a:r>
              <a:rPr lang="en-US" dirty="0"/>
              <a:t>How expensive is the checker?  What defines “Expensive”, anyway?</a:t>
            </a:r>
          </a:p>
          <a:p>
            <a:pPr lvl="2"/>
            <a:r>
              <a:rPr lang="en-US" dirty="0"/>
              <a:t>Exception is if the check is really good at flagging issues and would be valuable.</a:t>
            </a:r>
          </a:p>
          <a:p>
            <a:endParaRPr lang="en-US" dirty="0"/>
          </a:p>
        </p:txBody>
      </p:sp>
      <p:sp>
        <p:nvSpPr>
          <p:cNvPr id="4" name="Footer Placeholder 3">
            <a:extLst>
              <a:ext uri="{FF2B5EF4-FFF2-40B4-BE49-F238E27FC236}">
                <a16:creationId xmlns:a16="http://schemas.microsoft.com/office/drawing/2014/main" id="{E0567160-353F-4050-B571-C2980AA1D4F2}"/>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Tree>
    <p:extLst>
      <p:ext uri="{BB962C8B-B14F-4D97-AF65-F5344CB8AC3E}">
        <p14:creationId xmlns:p14="http://schemas.microsoft.com/office/powerpoint/2010/main" val="987502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6DC9F-19EC-45F1-BC64-30FF79973726}"/>
              </a:ext>
            </a:extLst>
          </p:cNvPr>
          <p:cNvSpPr>
            <a:spLocks noGrp="1"/>
          </p:cNvSpPr>
          <p:nvPr>
            <p:ph type="title"/>
          </p:nvPr>
        </p:nvSpPr>
        <p:spPr/>
        <p:txBody>
          <a:bodyPr/>
          <a:lstStyle/>
          <a:p>
            <a:r>
              <a:rPr lang="en-US" dirty="0"/>
              <a:t>Discussion/breakout</a:t>
            </a:r>
          </a:p>
        </p:txBody>
      </p:sp>
      <p:sp>
        <p:nvSpPr>
          <p:cNvPr id="3" name="Content Placeholder 2">
            <a:extLst>
              <a:ext uri="{FF2B5EF4-FFF2-40B4-BE49-F238E27FC236}">
                <a16:creationId xmlns:a16="http://schemas.microsoft.com/office/drawing/2014/main" id="{91AB3F43-EA63-4336-B429-00F29B71F903}"/>
              </a:ext>
            </a:extLst>
          </p:cNvPr>
          <p:cNvSpPr>
            <a:spLocks noGrp="1"/>
          </p:cNvSpPr>
          <p:nvPr>
            <p:ph idx="1"/>
          </p:nvPr>
        </p:nvSpPr>
        <p:spPr/>
        <p:txBody>
          <a:bodyPr/>
          <a:lstStyle/>
          <a:p>
            <a:r>
              <a:rPr lang="en-US" dirty="0"/>
              <a:t>What would you do for a mesh reference model?</a:t>
            </a:r>
          </a:p>
          <a:p>
            <a:pPr lvl="1"/>
            <a:r>
              <a:rPr lang="en-US" dirty="0"/>
              <a:t>Can you make it reasonably invariant to what a packet is?</a:t>
            </a:r>
          </a:p>
          <a:p>
            <a:pPr lvl="1"/>
            <a:r>
              <a:rPr lang="en-US" dirty="0"/>
              <a:t>How closely should it model the actual mesh?</a:t>
            </a:r>
          </a:p>
          <a:p>
            <a:pPr lvl="1"/>
            <a:r>
              <a:rPr lang="en-US" dirty="0"/>
              <a:t>Does it have to keep our vertical-first routing choice?</a:t>
            </a:r>
          </a:p>
        </p:txBody>
      </p:sp>
      <p:sp>
        <p:nvSpPr>
          <p:cNvPr id="4" name="Footer Placeholder 3">
            <a:extLst>
              <a:ext uri="{FF2B5EF4-FFF2-40B4-BE49-F238E27FC236}">
                <a16:creationId xmlns:a16="http://schemas.microsoft.com/office/drawing/2014/main" id="{10CD0EFD-28AF-478D-906A-F1E69B7B5556}"/>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Tree>
    <p:extLst>
      <p:ext uri="{BB962C8B-B14F-4D97-AF65-F5344CB8AC3E}">
        <p14:creationId xmlns:p14="http://schemas.microsoft.com/office/powerpoint/2010/main" val="19447173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8D509-02B5-4614-9161-AFED618E73FB}"/>
              </a:ext>
            </a:extLst>
          </p:cNvPr>
          <p:cNvSpPr>
            <a:spLocks noGrp="1"/>
          </p:cNvSpPr>
          <p:nvPr>
            <p:ph type="title"/>
          </p:nvPr>
        </p:nvSpPr>
        <p:spPr/>
        <p:txBody>
          <a:bodyPr/>
          <a:lstStyle/>
          <a:p>
            <a:r>
              <a:rPr lang="en-US" dirty="0"/>
              <a:t>How to re-use components</a:t>
            </a:r>
          </a:p>
        </p:txBody>
      </p:sp>
      <p:sp>
        <p:nvSpPr>
          <p:cNvPr id="3" name="Content Placeholder 2">
            <a:extLst>
              <a:ext uri="{FF2B5EF4-FFF2-40B4-BE49-F238E27FC236}">
                <a16:creationId xmlns:a16="http://schemas.microsoft.com/office/drawing/2014/main" id="{E3DD93C8-0AC1-4B0A-A804-6A93F30EC9F0}"/>
              </a:ext>
            </a:extLst>
          </p:cNvPr>
          <p:cNvSpPr>
            <a:spLocks noGrp="1"/>
          </p:cNvSpPr>
          <p:nvPr>
            <p:ph idx="1"/>
          </p:nvPr>
        </p:nvSpPr>
        <p:spPr/>
        <p:txBody>
          <a:bodyPr/>
          <a:lstStyle/>
          <a:p>
            <a:r>
              <a:rPr lang="en-US" dirty="0"/>
              <a:t>Active components driving a unit level are generally not usable at a higher level where real RTL is driving that interface</a:t>
            </a:r>
          </a:p>
          <a:p>
            <a:r>
              <a:rPr lang="en-US" dirty="0"/>
              <a:t>Passive components (monitors) are generally reusable at higher levels (subject to the “should you” rule)</a:t>
            </a:r>
          </a:p>
          <a:p>
            <a:endParaRPr lang="en-US" dirty="0"/>
          </a:p>
          <a:p>
            <a:r>
              <a:rPr lang="en-US" dirty="0"/>
              <a:t>You want to “Encapsulate” the reusable components as a single component that can be instantiated without pulling the non-reusable components.</a:t>
            </a:r>
          </a:p>
          <a:p>
            <a:pPr lvl="1"/>
            <a:r>
              <a:rPr lang="en-US" dirty="0"/>
              <a:t>The mechanism for this depends on your programming/testbench language (System Verilog, UVM, VHDL, </a:t>
            </a:r>
            <a:r>
              <a:rPr lang="en-US" dirty="0" err="1"/>
              <a:t>etc</a:t>
            </a:r>
            <a:r>
              <a:rPr lang="en-US" dirty="0"/>
              <a:t>)</a:t>
            </a:r>
          </a:p>
        </p:txBody>
      </p:sp>
      <p:sp>
        <p:nvSpPr>
          <p:cNvPr id="4" name="Footer Placeholder 3">
            <a:extLst>
              <a:ext uri="{FF2B5EF4-FFF2-40B4-BE49-F238E27FC236}">
                <a16:creationId xmlns:a16="http://schemas.microsoft.com/office/drawing/2014/main" id="{8256B6FD-8914-4D4F-A55D-63C72DB40DF1}"/>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Tree>
    <p:extLst>
      <p:ext uri="{BB962C8B-B14F-4D97-AF65-F5344CB8AC3E}">
        <p14:creationId xmlns:p14="http://schemas.microsoft.com/office/powerpoint/2010/main" val="32303317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23AE1B5-89C7-4845-93A2-9260C5F6FFF2}"/>
              </a:ext>
            </a:extLst>
          </p:cNvPr>
          <p:cNvSpPr/>
          <p:nvPr/>
        </p:nvSpPr>
        <p:spPr>
          <a:xfrm>
            <a:off x="10110561" y="1949450"/>
            <a:ext cx="1485900" cy="4025900"/>
          </a:xfrm>
          <a:prstGeom prst="rect">
            <a:avLst/>
          </a:prstGeom>
          <a:solidFill>
            <a:schemeClr val="tx1">
              <a:lumMod val="50000"/>
              <a:lumOff val="50000"/>
            </a:schemeClr>
          </a:solidFill>
          <a:ln>
            <a:solidFill>
              <a:schemeClr val="tx1">
                <a:lumMod val="50000"/>
                <a:lumOff val="5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9" name="Rectangle 18">
            <a:extLst>
              <a:ext uri="{FF2B5EF4-FFF2-40B4-BE49-F238E27FC236}">
                <a16:creationId xmlns:a16="http://schemas.microsoft.com/office/drawing/2014/main" id="{BB1D470E-BE1E-47E3-A9AE-21AC7EC89016}"/>
              </a:ext>
            </a:extLst>
          </p:cNvPr>
          <p:cNvSpPr/>
          <p:nvPr/>
        </p:nvSpPr>
        <p:spPr>
          <a:xfrm>
            <a:off x="7315200" y="3225896"/>
            <a:ext cx="4457700" cy="1075106"/>
          </a:xfrm>
          <a:prstGeom prst="rect">
            <a:avLst/>
          </a:prstGeom>
          <a:solidFill>
            <a:srgbClr val="0066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a:solidFill>
                  <a:schemeClr val="bg1"/>
                </a:solidFill>
              </a:rPr>
              <a:t>Integration RTL</a:t>
            </a:r>
          </a:p>
        </p:txBody>
      </p:sp>
      <p:sp>
        <p:nvSpPr>
          <p:cNvPr id="12" name="Rectangle 11">
            <a:extLst>
              <a:ext uri="{FF2B5EF4-FFF2-40B4-BE49-F238E27FC236}">
                <a16:creationId xmlns:a16="http://schemas.microsoft.com/office/drawing/2014/main" id="{F0CA06CA-02F0-4203-9017-9907BCCE7BA6}"/>
              </a:ext>
            </a:extLst>
          </p:cNvPr>
          <p:cNvSpPr/>
          <p:nvPr/>
        </p:nvSpPr>
        <p:spPr>
          <a:xfrm>
            <a:off x="3657600" y="1447800"/>
            <a:ext cx="1752600" cy="4191000"/>
          </a:xfrm>
          <a:prstGeom prst="rect">
            <a:avLst/>
          </a:prstGeom>
          <a:solidFill>
            <a:schemeClr val="tx1">
              <a:lumMod val="50000"/>
              <a:lumOff val="50000"/>
            </a:schemeClr>
          </a:solidFill>
          <a:ln>
            <a:solidFill>
              <a:schemeClr val="tx1">
                <a:lumMod val="50000"/>
                <a:lumOff val="5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602828-529F-4AAB-8363-6AC9EF8250B6}"/>
              </a:ext>
            </a:extLst>
          </p:cNvPr>
          <p:cNvSpPr>
            <a:spLocks noGrp="1"/>
          </p:cNvSpPr>
          <p:nvPr>
            <p:ph type="title"/>
          </p:nvPr>
        </p:nvSpPr>
        <p:spPr/>
        <p:txBody>
          <a:bodyPr/>
          <a:lstStyle/>
          <a:p>
            <a:r>
              <a:rPr lang="en-US" dirty="0"/>
              <a:t>Reusable components</a:t>
            </a:r>
          </a:p>
        </p:txBody>
      </p:sp>
      <p:sp>
        <p:nvSpPr>
          <p:cNvPr id="4" name="Footer Placeholder 3">
            <a:extLst>
              <a:ext uri="{FF2B5EF4-FFF2-40B4-BE49-F238E27FC236}">
                <a16:creationId xmlns:a16="http://schemas.microsoft.com/office/drawing/2014/main" id="{3A2B676C-872C-4AD8-B26E-BF334182AF2A}"/>
              </a:ext>
            </a:extLst>
          </p:cNvPr>
          <p:cNvSpPr>
            <a:spLocks noGrp="1"/>
          </p:cNvSpPr>
          <p:nvPr>
            <p:ph type="ftr" sz="quarter" idx="11"/>
          </p:nvPr>
        </p:nvSpPr>
        <p:spPr/>
        <p:txBody>
          <a:bodyPr/>
          <a:lstStyle/>
          <a:p>
            <a:pPr>
              <a:defRPr/>
            </a:pPr>
            <a:r>
              <a:rPr lang="en-US"/>
              <a:t>Verification</a:t>
            </a:r>
            <a:br>
              <a:rPr lang="en-US"/>
            </a:br>
            <a:r>
              <a:rPr lang="en-US"/>
              <a:t>Joel Grodstein/Scott Taylor</a:t>
            </a:r>
            <a:endParaRPr lang="en-US" dirty="0"/>
          </a:p>
        </p:txBody>
      </p:sp>
      <p:sp>
        <p:nvSpPr>
          <p:cNvPr id="5" name="Rectangle 4">
            <a:extLst>
              <a:ext uri="{FF2B5EF4-FFF2-40B4-BE49-F238E27FC236}">
                <a16:creationId xmlns:a16="http://schemas.microsoft.com/office/drawing/2014/main" id="{6188E069-1C1D-401A-A4AD-2E889B36FC23}"/>
              </a:ext>
            </a:extLst>
          </p:cNvPr>
          <p:cNvSpPr/>
          <p:nvPr/>
        </p:nvSpPr>
        <p:spPr>
          <a:xfrm>
            <a:off x="609600" y="1676400"/>
            <a:ext cx="1295400" cy="914400"/>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(Not reusable)</a:t>
            </a:r>
          </a:p>
          <a:p>
            <a:pPr algn="ctr"/>
            <a:r>
              <a:rPr lang="en-US" dirty="0"/>
              <a:t>Active Driver A</a:t>
            </a:r>
          </a:p>
        </p:txBody>
      </p:sp>
      <p:sp>
        <p:nvSpPr>
          <p:cNvPr id="6" name="Rectangle 5">
            <a:extLst>
              <a:ext uri="{FF2B5EF4-FFF2-40B4-BE49-F238E27FC236}">
                <a16:creationId xmlns:a16="http://schemas.microsoft.com/office/drawing/2014/main" id="{167A1BBC-A735-4177-8402-0787A11A6620}"/>
              </a:ext>
            </a:extLst>
          </p:cNvPr>
          <p:cNvSpPr/>
          <p:nvPr/>
        </p:nvSpPr>
        <p:spPr>
          <a:xfrm>
            <a:off x="838200" y="2895600"/>
            <a:ext cx="4409922" cy="914400"/>
          </a:xfrm>
          <a:prstGeom prst="rect">
            <a:avLst/>
          </a:prstGeom>
          <a:solidFill>
            <a:schemeClr val="accent1">
              <a:lumMod val="60000"/>
              <a:lumOff val="40000"/>
            </a:schemeClr>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Unit RTL</a:t>
            </a:r>
          </a:p>
        </p:txBody>
      </p:sp>
      <p:sp>
        <p:nvSpPr>
          <p:cNvPr id="7" name="Rectangle 6">
            <a:extLst>
              <a:ext uri="{FF2B5EF4-FFF2-40B4-BE49-F238E27FC236}">
                <a16:creationId xmlns:a16="http://schemas.microsoft.com/office/drawing/2014/main" id="{80ED8DBB-5D01-4235-B57A-9149BE697437}"/>
              </a:ext>
            </a:extLst>
          </p:cNvPr>
          <p:cNvSpPr/>
          <p:nvPr/>
        </p:nvSpPr>
        <p:spPr>
          <a:xfrm>
            <a:off x="419100" y="4140200"/>
            <a:ext cx="1524000" cy="1143000"/>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(not reusable)</a:t>
            </a:r>
            <a:r>
              <a:rPr lang="en-US" dirty="0"/>
              <a:t> Passive Monitor 1</a:t>
            </a:r>
          </a:p>
        </p:txBody>
      </p:sp>
      <p:sp>
        <p:nvSpPr>
          <p:cNvPr id="8" name="Rectangle 7">
            <a:extLst>
              <a:ext uri="{FF2B5EF4-FFF2-40B4-BE49-F238E27FC236}">
                <a16:creationId xmlns:a16="http://schemas.microsoft.com/office/drawing/2014/main" id="{88A75B2C-29A4-404A-A961-061848C68D71}"/>
              </a:ext>
            </a:extLst>
          </p:cNvPr>
          <p:cNvSpPr/>
          <p:nvPr/>
        </p:nvSpPr>
        <p:spPr>
          <a:xfrm>
            <a:off x="2057400" y="4133850"/>
            <a:ext cx="1524000" cy="1143000"/>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(not reusable)</a:t>
            </a:r>
            <a:r>
              <a:rPr lang="en-US" dirty="0"/>
              <a:t> Passive Monitor 2</a:t>
            </a:r>
          </a:p>
        </p:txBody>
      </p:sp>
      <p:sp>
        <p:nvSpPr>
          <p:cNvPr id="9" name="Rectangle 8">
            <a:extLst>
              <a:ext uri="{FF2B5EF4-FFF2-40B4-BE49-F238E27FC236}">
                <a16:creationId xmlns:a16="http://schemas.microsoft.com/office/drawing/2014/main" id="{717AAB2B-1A96-44DC-A44D-40AB07F441B0}"/>
              </a:ext>
            </a:extLst>
          </p:cNvPr>
          <p:cNvSpPr/>
          <p:nvPr/>
        </p:nvSpPr>
        <p:spPr>
          <a:xfrm>
            <a:off x="2057400" y="1676400"/>
            <a:ext cx="1295400" cy="914400"/>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(Not reusable)</a:t>
            </a:r>
          </a:p>
          <a:p>
            <a:pPr algn="ctr"/>
            <a:r>
              <a:rPr lang="en-US" dirty="0"/>
              <a:t>Active Driver B</a:t>
            </a:r>
          </a:p>
        </p:txBody>
      </p:sp>
      <p:sp>
        <p:nvSpPr>
          <p:cNvPr id="10" name="Rectangle 9">
            <a:extLst>
              <a:ext uri="{FF2B5EF4-FFF2-40B4-BE49-F238E27FC236}">
                <a16:creationId xmlns:a16="http://schemas.microsoft.com/office/drawing/2014/main" id="{7C9E51D8-E6A4-4178-8B89-F06353D7FB1A}"/>
              </a:ext>
            </a:extLst>
          </p:cNvPr>
          <p:cNvSpPr/>
          <p:nvPr/>
        </p:nvSpPr>
        <p:spPr>
          <a:xfrm>
            <a:off x="3898900" y="1581150"/>
            <a:ext cx="1282700" cy="1035050"/>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(Reusable)</a:t>
            </a:r>
            <a:r>
              <a:rPr lang="en-US" dirty="0"/>
              <a:t> Active Driver C</a:t>
            </a:r>
          </a:p>
        </p:txBody>
      </p:sp>
      <p:sp>
        <p:nvSpPr>
          <p:cNvPr id="11" name="Rectangle 10">
            <a:extLst>
              <a:ext uri="{FF2B5EF4-FFF2-40B4-BE49-F238E27FC236}">
                <a16:creationId xmlns:a16="http://schemas.microsoft.com/office/drawing/2014/main" id="{1C38D35B-1DF2-4128-8E6C-735A9D0CD690}"/>
              </a:ext>
            </a:extLst>
          </p:cNvPr>
          <p:cNvSpPr/>
          <p:nvPr/>
        </p:nvSpPr>
        <p:spPr>
          <a:xfrm>
            <a:off x="3784600" y="4133850"/>
            <a:ext cx="1463522" cy="1143000"/>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(Reusable)</a:t>
            </a:r>
            <a:r>
              <a:rPr lang="en-US" dirty="0"/>
              <a:t> Passive Monitor 3</a:t>
            </a:r>
          </a:p>
        </p:txBody>
      </p:sp>
      <p:sp>
        <p:nvSpPr>
          <p:cNvPr id="16" name="Rectangle 15">
            <a:extLst>
              <a:ext uri="{FF2B5EF4-FFF2-40B4-BE49-F238E27FC236}">
                <a16:creationId xmlns:a16="http://schemas.microsoft.com/office/drawing/2014/main" id="{745BE356-44BC-4844-8F31-7AE1410D5647}"/>
              </a:ext>
            </a:extLst>
          </p:cNvPr>
          <p:cNvSpPr/>
          <p:nvPr/>
        </p:nvSpPr>
        <p:spPr>
          <a:xfrm>
            <a:off x="10172784" y="3225897"/>
            <a:ext cx="1333397" cy="431704"/>
          </a:xfrm>
          <a:prstGeom prst="rect">
            <a:avLst/>
          </a:prstGeom>
          <a:solidFill>
            <a:schemeClr val="accent1">
              <a:lumMod val="60000"/>
              <a:lumOff val="40000"/>
            </a:schemeClr>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Unit RTL</a:t>
            </a:r>
          </a:p>
        </p:txBody>
      </p:sp>
      <p:sp>
        <p:nvSpPr>
          <p:cNvPr id="17" name="Rectangle 16">
            <a:extLst>
              <a:ext uri="{FF2B5EF4-FFF2-40B4-BE49-F238E27FC236}">
                <a16:creationId xmlns:a16="http://schemas.microsoft.com/office/drawing/2014/main" id="{AE527477-115F-4451-9524-B3756471D66D}"/>
              </a:ext>
            </a:extLst>
          </p:cNvPr>
          <p:cNvSpPr/>
          <p:nvPr/>
        </p:nvSpPr>
        <p:spPr>
          <a:xfrm>
            <a:off x="10290345" y="2145504"/>
            <a:ext cx="1098274" cy="856615"/>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(reusable) </a:t>
            </a:r>
            <a:r>
              <a:rPr lang="en-US" sz="2000" dirty="0"/>
              <a:t>Active Driver C</a:t>
            </a:r>
            <a:endParaRPr lang="en-US" sz="1100" dirty="0"/>
          </a:p>
        </p:txBody>
      </p:sp>
      <p:sp>
        <p:nvSpPr>
          <p:cNvPr id="18" name="Rectangle 17">
            <a:extLst>
              <a:ext uri="{FF2B5EF4-FFF2-40B4-BE49-F238E27FC236}">
                <a16:creationId xmlns:a16="http://schemas.microsoft.com/office/drawing/2014/main" id="{C2B004F0-9888-4CD1-87F0-904EFE72DAE8}"/>
              </a:ext>
            </a:extLst>
          </p:cNvPr>
          <p:cNvSpPr/>
          <p:nvPr/>
        </p:nvSpPr>
        <p:spPr>
          <a:xfrm>
            <a:off x="10224567" y="4605802"/>
            <a:ext cx="1257888" cy="1128248"/>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(Reusable)</a:t>
            </a:r>
            <a:r>
              <a:rPr lang="en-US" sz="1800" dirty="0"/>
              <a:t> </a:t>
            </a:r>
            <a:r>
              <a:rPr lang="en-US" sz="2000" dirty="0"/>
              <a:t>Passive Monitor 3</a:t>
            </a:r>
            <a:endParaRPr lang="en-US" sz="1100" dirty="0"/>
          </a:p>
        </p:txBody>
      </p:sp>
      <p:sp>
        <p:nvSpPr>
          <p:cNvPr id="20" name="Rectangle 19">
            <a:extLst>
              <a:ext uri="{FF2B5EF4-FFF2-40B4-BE49-F238E27FC236}">
                <a16:creationId xmlns:a16="http://schemas.microsoft.com/office/drawing/2014/main" id="{A3538F58-609A-4409-8539-573C4630BB0E}"/>
              </a:ext>
            </a:extLst>
          </p:cNvPr>
          <p:cNvSpPr/>
          <p:nvPr/>
        </p:nvSpPr>
        <p:spPr>
          <a:xfrm>
            <a:off x="7019771" y="2133600"/>
            <a:ext cx="1295400" cy="914400"/>
          </a:xfrm>
          <a:prstGeom prst="rect">
            <a:avLst/>
          </a:prstGeom>
          <a:solidFill>
            <a:srgbClr val="92D05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Active Driver D</a:t>
            </a:r>
          </a:p>
        </p:txBody>
      </p:sp>
      <p:sp>
        <p:nvSpPr>
          <p:cNvPr id="21" name="Rectangle 20">
            <a:extLst>
              <a:ext uri="{FF2B5EF4-FFF2-40B4-BE49-F238E27FC236}">
                <a16:creationId xmlns:a16="http://schemas.microsoft.com/office/drawing/2014/main" id="{3DEDD7F0-DAD9-441E-9FC8-5505E1DD060C}"/>
              </a:ext>
            </a:extLst>
          </p:cNvPr>
          <p:cNvSpPr/>
          <p:nvPr/>
        </p:nvSpPr>
        <p:spPr>
          <a:xfrm>
            <a:off x="6829271" y="4597400"/>
            <a:ext cx="1524000" cy="1143000"/>
          </a:xfrm>
          <a:prstGeom prst="rect">
            <a:avLst/>
          </a:prstGeom>
          <a:solidFill>
            <a:srgbClr val="92D05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Passive Monitor 4</a:t>
            </a:r>
          </a:p>
        </p:txBody>
      </p:sp>
      <p:sp>
        <p:nvSpPr>
          <p:cNvPr id="22" name="Rectangle 21">
            <a:extLst>
              <a:ext uri="{FF2B5EF4-FFF2-40B4-BE49-F238E27FC236}">
                <a16:creationId xmlns:a16="http://schemas.microsoft.com/office/drawing/2014/main" id="{2C7CFFD3-DEAC-4157-AA77-42BE9B4A152A}"/>
              </a:ext>
            </a:extLst>
          </p:cNvPr>
          <p:cNvSpPr/>
          <p:nvPr/>
        </p:nvSpPr>
        <p:spPr>
          <a:xfrm>
            <a:off x="8467571" y="4591050"/>
            <a:ext cx="1524000" cy="1143000"/>
          </a:xfrm>
          <a:prstGeom prst="rect">
            <a:avLst/>
          </a:prstGeom>
          <a:solidFill>
            <a:srgbClr val="92D05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Passive Monitor 5</a:t>
            </a:r>
          </a:p>
        </p:txBody>
      </p:sp>
      <p:sp>
        <p:nvSpPr>
          <p:cNvPr id="23" name="Rectangle 22">
            <a:extLst>
              <a:ext uri="{FF2B5EF4-FFF2-40B4-BE49-F238E27FC236}">
                <a16:creationId xmlns:a16="http://schemas.microsoft.com/office/drawing/2014/main" id="{D38074AF-5D5F-4BB2-AC63-E974827A357A}"/>
              </a:ext>
            </a:extLst>
          </p:cNvPr>
          <p:cNvSpPr/>
          <p:nvPr/>
        </p:nvSpPr>
        <p:spPr>
          <a:xfrm>
            <a:off x="8467571" y="2133600"/>
            <a:ext cx="1295400" cy="914400"/>
          </a:xfrm>
          <a:prstGeom prst="rect">
            <a:avLst/>
          </a:prstGeom>
          <a:solidFill>
            <a:srgbClr val="92D05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Active Driver E</a:t>
            </a:r>
          </a:p>
        </p:txBody>
      </p:sp>
      <p:sp>
        <p:nvSpPr>
          <p:cNvPr id="24" name="Arrow: Right 23">
            <a:extLst>
              <a:ext uri="{FF2B5EF4-FFF2-40B4-BE49-F238E27FC236}">
                <a16:creationId xmlns:a16="http://schemas.microsoft.com/office/drawing/2014/main" id="{BE0C1907-1281-4AD0-BA05-96EE22595539}"/>
              </a:ext>
            </a:extLst>
          </p:cNvPr>
          <p:cNvSpPr/>
          <p:nvPr/>
        </p:nvSpPr>
        <p:spPr>
          <a:xfrm>
            <a:off x="5867400" y="3352800"/>
            <a:ext cx="685800" cy="609600"/>
          </a:xfrm>
          <a:prstGeom prst="rightArrow">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474185BE-8334-4627-AC8D-31A881568DCC}"/>
              </a:ext>
            </a:extLst>
          </p:cNvPr>
          <p:cNvCxnSpPr>
            <a:cxnSpLocks/>
            <a:stCxn id="10" idx="2"/>
          </p:cNvCxnSpPr>
          <p:nvPr/>
        </p:nvCxnSpPr>
        <p:spPr>
          <a:xfrm>
            <a:off x="4540250" y="2616200"/>
            <a:ext cx="0" cy="27940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1A01293-0D3D-40FE-9DE2-4A53B2F11D88}"/>
              </a:ext>
            </a:extLst>
          </p:cNvPr>
          <p:cNvCxnSpPr>
            <a:cxnSpLocks/>
            <a:stCxn id="9" idx="2"/>
          </p:cNvCxnSpPr>
          <p:nvPr/>
        </p:nvCxnSpPr>
        <p:spPr>
          <a:xfrm flipH="1">
            <a:off x="2698750" y="2590800"/>
            <a:ext cx="6350" cy="32385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E613DE9-A2FE-4BAB-8C26-36164ACC815C}"/>
              </a:ext>
            </a:extLst>
          </p:cNvPr>
          <p:cNvCxnSpPr>
            <a:cxnSpLocks/>
            <a:stCxn id="5" idx="2"/>
          </p:cNvCxnSpPr>
          <p:nvPr/>
        </p:nvCxnSpPr>
        <p:spPr>
          <a:xfrm>
            <a:off x="1257300" y="2590800"/>
            <a:ext cx="0" cy="30480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3558661-AD65-4C44-A4F1-6F112582867E}"/>
              </a:ext>
            </a:extLst>
          </p:cNvPr>
          <p:cNvCxnSpPr>
            <a:stCxn id="20" idx="2"/>
          </p:cNvCxnSpPr>
          <p:nvPr/>
        </p:nvCxnSpPr>
        <p:spPr>
          <a:xfrm>
            <a:off x="7667471" y="3048000"/>
            <a:ext cx="0" cy="177896"/>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2F03B69-74C5-4D53-B8F3-66BF72482FE6}"/>
              </a:ext>
            </a:extLst>
          </p:cNvPr>
          <p:cNvCxnSpPr>
            <a:stCxn id="23" idx="2"/>
          </p:cNvCxnSpPr>
          <p:nvPr/>
        </p:nvCxnSpPr>
        <p:spPr>
          <a:xfrm>
            <a:off x="9115271" y="3048000"/>
            <a:ext cx="0" cy="16304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E809387-C930-40B3-981B-958B14C6E739}"/>
              </a:ext>
            </a:extLst>
          </p:cNvPr>
          <p:cNvCxnSpPr>
            <a:cxnSpLocks/>
            <a:stCxn id="17" idx="2"/>
            <a:endCxn id="16" idx="0"/>
          </p:cNvCxnSpPr>
          <p:nvPr/>
        </p:nvCxnSpPr>
        <p:spPr>
          <a:xfrm>
            <a:off x="10839482" y="3002119"/>
            <a:ext cx="1" cy="22377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CAF10A1-9745-448D-8AE5-C7CC8CB0A4F0}"/>
              </a:ext>
            </a:extLst>
          </p:cNvPr>
          <p:cNvCxnSpPr>
            <a:cxnSpLocks/>
            <a:endCxn id="7" idx="0"/>
          </p:cNvCxnSpPr>
          <p:nvPr/>
        </p:nvCxnSpPr>
        <p:spPr>
          <a:xfrm flipH="1">
            <a:off x="1181100" y="3422843"/>
            <a:ext cx="419100" cy="717357"/>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404E54E-16CD-4CA6-8B91-C07E52CD4B0F}"/>
              </a:ext>
            </a:extLst>
          </p:cNvPr>
          <p:cNvCxnSpPr>
            <a:cxnSpLocks/>
          </p:cNvCxnSpPr>
          <p:nvPr/>
        </p:nvCxnSpPr>
        <p:spPr>
          <a:xfrm>
            <a:off x="2133600" y="3211048"/>
            <a:ext cx="685800" cy="929152"/>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C8F392A-40B7-463F-AD40-52CEFC3F17B9}"/>
              </a:ext>
            </a:extLst>
          </p:cNvPr>
          <p:cNvCxnSpPr/>
          <p:nvPr/>
        </p:nvCxnSpPr>
        <p:spPr>
          <a:xfrm>
            <a:off x="4516361" y="3810000"/>
            <a:ext cx="0" cy="33020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4B95B34-1DFF-40BF-A4BF-6EBE77843CA8}"/>
              </a:ext>
            </a:extLst>
          </p:cNvPr>
          <p:cNvCxnSpPr>
            <a:cxnSpLocks/>
          </p:cNvCxnSpPr>
          <p:nvPr/>
        </p:nvCxnSpPr>
        <p:spPr>
          <a:xfrm flipH="1">
            <a:off x="7772400" y="3886200"/>
            <a:ext cx="152400" cy="745002"/>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4905E51-55D9-443B-BD65-FA1E011681C4}"/>
              </a:ext>
            </a:extLst>
          </p:cNvPr>
          <p:cNvCxnSpPr>
            <a:cxnSpLocks/>
          </p:cNvCxnSpPr>
          <p:nvPr/>
        </p:nvCxnSpPr>
        <p:spPr>
          <a:xfrm>
            <a:off x="9115271" y="3886200"/>
            <a:ext cx="107950" cy="745002"/>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4E3388F-254F-4BCF-AC75-AA760F94A50C}"/>
              </a:ext>
            </a:extLst>
          </p:cNvPr>
          <p:cNvCxnSpPr>
            <a:cxnSpLocks/>
            <a:stCxn id="16" idx="2"/>
            <a:endCxn id="18" idx="0"/>
          </p:cNvCxnSpPr>
          <p:nvPr/>
        </p:nvCxnSpPr>
        <p:spPr>
          <a:xfrm>
            <a:off x="10839483" y="3657601"/>
            <a:ext cx="14028" cy="948201"/>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1915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478D-3D4B-4553-9003-91F6313BD0B2}"/>
              </a:ext>
            </a:extLst>
          </p:cNvPr>
          <p:cNvSpPr>
            <a:spLocks noGrp="1"/>
          </p:cNvSpPr>
          <p:nvPr>
            <p:ph type="title"/>
          </p:nvPr>
        </p:nvSpPr>
        <p:spPr/>
        <p:txBody>
          <a:bodyPr/>
          <a:lstStyle/>
          <a:p>
            <a:r>
              <a:rPr lang="en-US" dirty="0"/>
              <a:t>The same poll, again</a:t>
            </a:r>
          </a:p>
        </p:txBody>
      </p:sp>
      <p:sp>
        <p:nvSpPr>
          <p:cNvPr id="3" name="Content Placeholder 2">
            <a:extLst>
              <a:ext uri="{FF2B5EF4-FFF2-40B4-BE49-F238E27FC236}">
                <a16:creationId xmlns:a16="http://schemas.microsoft.com/office/drawing/2014/main" id="{60798227-7014-451E-A5C2-16EAFD84D5F5}"/>
              </a:ext>
            </a:extLst>
          </p:cNvPr>
          <p:cNvSpPr>
            <a:spLocks noGrp="1"/>
          </p:cNvSpPr>
          <p:nvPr>
            <p:ph idx="1"/>
          </p:nvPr>
        </p:nvSpPr>
        <p:spPr>
          <a:xfrm>
            <a:off x="533400" y="1219200"/>
            <a:ext cx="11125200" cy="4419600"/>
          </a:xfrm>
        </p:spPr>
        <p:txBody>
          <a:bodyPr/>
          <a:lstStyle/>
          <a:p>
            <a:r>
              <a:rPr lang="en-US" dirty="0"/>
              <a:t>How much code is in the reference model vs. the DUT?</a:t>
            </a:r>
          </a:p>
          <a:p>
            <a:pPr lvl="1">
              <a:spcBef>
                <a:spcPts val="0"/>
              </a:spcBef>
            </a:pPr>
            <a:r>
              <a:rPr lang="en-US" dirty="0"/>
              <a:t>about as much</a:t>
            </a:r>
          </a:p>
          <a:p>
            <a:r>
              <a:rPr lang="en-US" dirty="0"/>
              <a:t>Poll: how much code is in the TB vs. the DUT?</a:t>
            </a:r>
          </a:p>
          <a:p>
            <a:pPr lvl="1"/>
            <a:r>
              <a:rPr lang="en-US" dirty="0"/>
              <a:t>.33x, .5x, 1x, 2x, 3x, 4x</a:t>
            </a:r>
          </a:p>
        </p:txBody>
      </p:sp>
      <p:sp>
        <p:nvSpPr>
          <p:cNvPr id="4" name="Footer Placeholder 3">
            <a:extLst>
              <a:ext uri="{FF2B5EF4-FFF2-40B4-BE49-F238E27FC236}">
                <a16:creationId xmlns:a16="http://schemas.microsoft.com/office/drawing/2014/main" id="{7602D3CB-D00D-4347-B0BA-8FB8041C82E2}"/>
              </a:ext>
            </a:extLst>
          </p:cNvPr>
          <p:cNvSpPr>
            <a:spLocks noGrp="1"/>
          </p:cNvSpPr>
          <p:nvPr>
            <p:ph type="ftr" sz="quarter" idx="11"/>
          </p:nvPr>
        </p:nvSpPr>
        <p:spPr/>
        <p:txBody>
          <a:bodyPr/>
          <a:lstStyle/>
          <a:p>
            <a:pPr>
              <a:defRPr/>
            </a:pPr>
            <a:r>
              <a:rPr lang="en-US"/>
              <a:t>Verification Joel Grodstein</a:t>
            </a:r>
            <a:endParaRPr lang="en-US" dirty="0"/>
          </a:p>
        </p:txBody>
      </p:sp>
    </p:spTree>
    <p:extLst>
      <p:ext uri="{BB962C8B-B14F-4D97-AF65-F5344CB8AC3E}">
        <p14:creationId xmlns:p14="http://schemas.microsoft.com/office/powerpoint/2010/main" val="2996173243"/>
      </p:ext>
    </p:extLst>
  </p:cSld>
  <p:clrMapOvr>
    <a:masterClrMapping/>
  </p:clrMapOvr>
</p:sld>
</file>

<file path=ppt/theme/theme1.xml><?xml version="1.0" encoding="utf-8"?>
<a:theme xmlns:a="http://schemas.openxmlformats.org/drawingml/2006/main" name="Default Design">
  <a:themeElements>
    <a:clrScheme name="Custom 4">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7030A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accent2"/>
          </a:solidFill>
          <a:headEnd type="none" w="med" len="med"/>
          <a:tailEnd type="triangle" w="med" len="me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Verif Lectures.potx" id="{39AA240B-0E45-4E68-8012-82EC2126C58B}" vid="{94D6D75B-0CFB-4D47-A8B6-B5074F15059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Verif Lectures</Template>
  <TotalTime>4858</TotalTime>
  <Words>6178</Words>
  <Application>Microsoft Office PowerPoint</Application>
  <PresentationFormat>Widescreen</PresentationFormat>
  <Paragraphs>830</Paragraphs>
  <Slides>81</Slides>
  <Notes>41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81</vt:i4>
      </vt:variant>
    </vt:vector>
  </HeadingPairs>
  <TitlesOfParts>
    <vt:vector size="87" baseType="lpstr">
      <vt:lpstr>Arial</vt:lpstr>
      <vt:lpstr>Symbol</vt:lpstr>
      <vt:lpstr>Times New Roman</vt:lpstr>
      <vt:lpstr>Wide Latin</vt:lpstr>
      <vt:lpstr>Wingdings</vt:lpstr>
      <vt:lpstr>Default Design</vt:lpstr>
      <vt:lpstr>Verification</vt:lpstr>
      <vt:lpstr>What’s in this lecture</vt:lpstr>
      <vt:lpstr>What is a testbench?</vt:lpstr>
      <vt:lpstr>Testbench design is not HW engineering!!!</vt:lpstr>
      <vt:lpstr>What is a testbench?</vt:lpstr>
      <vt:lpstr>Ref model</vt:lpstr>
      <vt:lpstr>PowerPoint Presentation</vt:lpstr>
      <vt:lpstr>Discussion/breakout</vt:lpstr>
      <vt:lpstr>The same poll, again</vt:lpstr>
      <vt:lpstr>Drivers, monitors, checkers (oh my)</vt:lpstr>
      <vt:lpstr>Our FIFO stimulus</vt:lpstr>
      <vt:lpstr>Stimulus + driver</vt:lpstr>
      <vt:lpstr>Stimulus + driver</vt:lpstr>
      <vt:lpstr>Stimulus + driver</vt:lpstr>
      <vt:lpstr>More on Drivers</vt:lpstr>
      <vt:lpstr>Discussion Topics</vt:lpstr>
      <vt:lpstr>So, what creates the stimulus?</vt:lpstr>
      <vt:lpstr>Randomizing content</vt:lpstr>
      <vt:lpstr>Our scoreboard is a simple checker</vt:lpstr>
      <vt:lpstr>Our model</vt:lpstr>
      <vt:lpstr>Layered architecture (again)</vt:lpstr>
      <vt:lpstr>Potential architectures</vt:lpstr>
      <vt:lpstr>Example #2</vt:lpstr>
      <vt:lpstr>Potential architectures</vt:lpstr>
      <vt:lpstr>Why do we care about all this organization?</vt:lpstr>
      <vt:lpstr>More reasons monitors ≠ checkers</vt:lpstr>
      <vt:lpstr>More on Monitors</vt:lpstr>
      <vt:lpstr>Discussion Topics</vt:lpstr>
      <vt:lpstr>Discussion Topics</vt:lpstr>
      <vt:lpstr>Coverage</vt:lpstr>
      <vt:lpstr>Coverage components</vt:lpstr>
      <vt:lpstr>Coverage</vt:lpstr>
      <vt:lpstr>Discussion Topics</vt:lpstr>
      <vt:lpstr>Errors and the ending the test</vt:lpstr>
      <vt:lpstr>Some FIFO code</vt:lpstr>
      <vt:lpstr>Some FIFO code</vt:lpstr>
      <vt:lpstr>Checkers and phases of execution</vt:lpstr>
      <vt:lpstr>Except when…</vt:lpstr>
      <vt:lpstr>Error Injection</vt:lpstr>
      <vt:lpstr>Logfiles and debuggability</vt:lpstr>
      <vt:lpstr>Ending the simulation</vt:lpstr>
      <vt:lpstr>Cleanup</vt:lpstr>
      <vt:lpstr>Clocks and reset</vt:lpstr>
      <vt:lpstr>Handling clocks</vt:lpstr>
      <vt:lpstr>Clocks</vt:lpstr>
      <vt:lpstr>Handling Reset</vt:lpstr>
      <vt:lpstr>Discussion Topics</vt:lpstr>
      <vt:lpstr>Reuse</vt:lpstr>
      <vt:lpstr>Multiple components, multiple testbenches!</vt:lpstr>
      <vt:lpstr>Our FIFO checker again</vt:lpstr>
      <vt:lpstr>The final poll</vt:lpstr>
      <vt:lpstr>Is this bad?</vt:lpstr>
      <vt:lpstr>BACKUP</vt:lpstr>
      <vt:lpstr>Overly Simplified Testbench</vt:lpstr>
      <vt:lpstr>How do we interact with the RTL?</vt:lpstr>
      <vt:lpstr>The Big Picture</vt:lpstr>
      <vt:lpstr>Scoreboard</vt:lpstr>
      <vt:lpstr>What’s that “Scoreboard”?</vt:lpstr>
      <vt:lpstr>Drivers and Monitors</vt:lpstr>
      <vt:lpstr>Stimulus path</vt:lpstr>
      <vt:lpstr>Monitor != Checker</vt:lpstr>
      <vt:lpstr>What’s in this lecture</vt:lpstr>
      <vt:lpstr>Monitors vs Drivers</vt:lpstr>
      <vt:lpstr>Testbench Architecture</vt:lpstr>
      <vt:lpstr>Many to Many relationships</vt:lpstr>
      <vt:lpstr>Runtime phasing</vt:lpstr>
      <vt:lpstr>Who’s on First? (What’s on second?)</vt:lpstr>
      <vt:lpstr>What about error injection?</vt:lpstr>
      <vt:lpstr>PowerPoint Presentation</vt:lpstr>
      <vt:lpstr>PowerPoint Presentation</vt:lpstr>
      <vt:lpstr>What’s in this lecture</vt:lpstr>
      <vt:lpstr>Testbenches are… hard</vt:lpstr>
      <vt:lpstr>Detecting/flagging errors</vt:lpstr>
      <vt:lpstr>Discussion Topics</vt:lpstr>
      <vt:lpstr>Ending the simulation</vt:lpstr>
      <vt:lpstr>Discussion Topics</vt:lpstr>
      <vt:lpstr>What’s in this lecture</vt:lpstr>
      <vt:lpstr>Discussion Topics</vt:lpstr>
      <vt:lpstr>Discussion Topics</vt:lpstr>
      <vt:lpstr>How to re-use components</vt:lpstr>
      <vt:lpstr>Reusable components</vt:lpstr>
    </vt:vector>
  </TitlesOfParts>
  <Company>Drexel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Verification</dc:title>
  <dc:creator>Scott Taylor</dc:creator>
  <cp:lastModifiedBy>joelg@hlgn.eecs.tufts.edu</cp:lastModifiedBy>
  <cp:revision>154</cp:revision>
  <cp:lastPrinted>2005-02-07T17:53:54Z</cp:lastPrinted>
  <dcterms:created xsi:type="dcterms:W3CDTF">2021-01-18T21:50:50Z</dcterms:created>
  <dcterms:modified xsi:type="dcterms:W3CDTF">2022-02-22T17:28:32Z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558183-044c-4105-8d9c-cea02a2a3d86_Enabled">
    <vt:lpwstr>True</vt:lpwstr>
  </property>
  <property fmtid="{D5CDD505-2E9C-101B-9397-08002B2CF9AE}" pid="3" name="MSIP_Label_6b558183-044c-4105-8d9c-cea02a2a3d86_SiteId">
    <vt:lpwstr>43083d15-7273-40c1-b7db-39efd9ccc17a</vt:lpwstr>
  </property>
  <property fmtid="{D5CDD505-2E9C-101B-9397-08002B2CF9AE}" pid="4" name="MSIP_Label_6b558183-044c-4105-8d9c-cea02a2a3d86_Owner">
    <vt:lpwstr>scottt@nvidia.com</vt:lpwstr>
  </property>
  <property fmtid="{D5CDD505-2E9C-101B-9397-08002B2CF9AE}" pid="5" name="MSIP_Label_6b558183-044c-4105-8d9c-cea02a2a3d86_SetDate">
    <vt:lpwstr>2021-01-16T15:16:33.7492744Z</vt:lpwstr>
  </property>
  <property fmtid="{D5CDD505-2E9C-101B-9397-08002B2CF9AE}" pid="6" name="MSIP_Label_6b558183-044c-4105-8d9c-cea02a2a3d86_Name">
    <vt:lpwstr>Unrestricted</vt:lpwstr>
  </property>
  <property fmtid="{D5CDD505-2E9C-101B-9397-08002B2CF9AE}" pid="7" name="MSIP_Label_6b558183-044c-4105-8d9c-cea02a2a3d86_Application">
    <vt:lpwstr>Microsoft Azure Information Protection</vt:lpwstr>
  </property>
  <property fmtid="{D5CDD505-2E9C-101B-9397-08002B2CF9AE}" pid="8" name="MSIP_Label_6b558183-044c-4105-8d9c-cea02a2a3d86_Extended_MSFT_Method">
    <vt:lpwstr>Automatic</vt:lpwstr>
  </property>
  <property fmtid="{D5CDD505-2E9C-101B-9397-08002B2CF9AE}" pid="9" name="Sensitivity">
    <vt:lpwstr>Unrestricted</vt:lpwstr>
  </property>
</Properties>
</file>