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28" r:id="rId2"/>
    <p:sldId id="666" r:id="rId3"/>
    <p:sldId id="667" r:id="rId4"/>
    <p:sldId id="668" r:id="rId5"/>
    <p:sldId id="670" r:id="rId6"/>
    <p:sldId id="700" r:id="rId7"/>
    <p:sldId id="731" r:id="rId8"/>
    <p:sldId id="732" r:id="rId9"/>
    <p:sldId id="733" r:id="rId10"/>
    <p:sldId id="734" r:id="rId11"/>
    <p:sldId id="718" r:id="rId12"/>
    <p:sldId id="723" r:id="rId13"/>
    <p:sldId id="724" r:id="rId14"/>
    <p:sldId id="726" r:id="rId15"/>
    <p:sldId id="675" r:id="rId16"/>
    <p:sldId id="676" r:id="rId17"/>
    <p:sldId id="677" r:id="rId18"/>
    <p:sldId id="678" r:id="rId19"/>
    <p:sldId id="735" r:id="rId20"/>
    <p:sldId id="680" r:id="rId21"/>
    <p:sldId id="729" r:id="rId22"/>
    <p:sldId id="719" r:id="rId23"/>
    <p:sldId id="681" r:id="rId24"/>
    <p:sldId id="682" r:id="rId25"/>
    <p:sldId id="730" r:id="rId26"/>
    <p:sldId id="683" r:id="rId27"/>
    <p:sldId id="686" r:id="rId28"/>
    <p:sldId id="741" r:id="rId29"/>
    <p:sldId id="688" r:id="rId30"/>
    <p:sldId id="714" r:id="rId31"/>
    <p:sldId id="707" r:id="rId32"/>
    <p:sldId id="715" r:id="rId33"/>
    <p:sldId id="690" r:id="rId34"/>
    <p:sldId id="720" r:id="rId35"/>
    <p:sldId id="710" r:id="rId36"/>
    <p:sldId id="736" r:id="rId37"/>
    <p:sldId id="693" r:id="rId38"/>
    <p:sldId id="712" r:id="rId39"/>
    <p:sldId id="694" r:id="rId40"/>
    <p:sldId id="728" r:id="rId41"/>
    <p:sldId id="721" r:id="rId42"/>
    <p:sldId id="695" r:id="rId43"/>
    <p:sldId id="740" r:id="rId44"/>
    <p:sldId id="738" r:id="rId45"/>
    <p:sldId id="713" r:id="rId46"/>
    <p:sldId id="696" r:id="rId47"/>
    <p:sldId id="727" r:id="rId48"/>
    <p:sldId id="725" r:id="rId49"/>
    <p:sldId id="737" r:id="rId50"/>
    <p:sldId id="672" r:id="rId51"/>
    <p:sldId id="702" r:id="rId52"/>
    <p:sldId id="704" r:id="rId53"/>
    <p:sldId id="722" r:id="rId5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D59A7217-B840-4F10-B831-9654E69C22F5}">
          <p14:sldIdLst>
            <p14:sldId id="328"/>
            <p14:sldId id="666"/>
            <p14:sldId id="667"/>
            <p14:sldId id="668"/>
            <p14:sldId id="670"/>
            <p14:sldId id="700"/>
            <p14:sldId id="731"/>
            <p14:sldId id="732"/>
            <p14:sldId id="733"/>
            <p14:sldId id="734"/>
            <p14:sldId id="718"/>
            <p14:sldId id="723"/>
            <p14:sldId id="724"/>
            <p14:sldId id="726"/>
            <p14:sldId id="675"/>
            <p14:sldId id="676"/>
            <p14:sldId id="677"/>
            <p14:sldId id="678"/>
            <p14:sldId id="735"/>
            <p14:sldId id="680"/>
            <p14:sldId id="729"/>
            <p14:sldId id="719"/>
            <p14:sldId id="681"/>
            <p14:sldId id="682"/>
            <p14:sldId id="730"/>
            <p14:sldId id="683"/>
            <p14:sldId id="686"/>
            <p14:sldId id="741"/>
            <p14:sldId id="688"/>
            <p14:sldId id="714"/>
            <p14:sldId id="707"/>
            <p14:sldId id="715"/>
            <p14:sldId id="690"/>
            <p14:sldId id="720"/>
            <p14:sldId id="710"/>
            <p14:sldId id="736"/>
            <p14:sldId id="693"/>
            <p14:sldId id="712"/>
            <p14:sldId id="694"/>
            <p14:sldId id="728"/>
            <p14:sldId id="721"/>
            <p14:sldId id="695"/>
            <p14:sldId id="740"/>
            <p14:sldId id="738"/>
            <p14:sldId id="713"/>
            <p14:sldId id="696"/>
            <p14:sldId id="727"/>
            <p14:sldId id="725"/>
            <p14:sldId id="737"/>
            <p14:sldId id="672"/>
            <p14:sldId id="702"/>
            <p14:sldId id="704"/>
            <p14:sldId id="7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464"/>
    <a:srgbClr val="006600"/>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3" autoAdjust="0"/>
    <p:restoredTop sz="84372" autoAdjust="0"/>
  </p:normalViewPr>
  <p:slideViewPr>
    <p:cSldViewPr>
      <p:cViewPr varScale="1">
        <p:scale>
          <a:sx n="83" d="100"/>
          <a:sy n="83" d="100"/>
        </p:scale>
        <p:origin x="17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61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defTabSz="966842" eaLnBrk="1" hangingPunct="1">
              <a:defRPr sz="1400">
                <a:cs typeface="+mn-cs"/>
              </a:defRPr>
            </a:lvl1pPr>
          </a:lstStyle>
          <a:p>
            <a:pPr>
              <a:defRPr/>
            </a:pPr>
            <a:endParaRPr lang="en-US"/>
          </a:p>
        </p:txBody>
      </p:sp>
      <p:sp>
        <p:nvSpPr>
          <p:cNvPr id="69635"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algn="r" defTabSz="966842" eaLnBrk="1" hangingPunct="1">
              <a:defRPr sz="1400">
                <a:cs typeface="+mn-cs"/>
              </a:defRPr>
            </a:lvl1pPr>
          </a:lstStyle>
          <a:p>
            <a:pPr>
              <a:defRPr/>
            </a:pPr>
            <a:endParaRPr lang="en-US"/>
          </a:p>
        </p:txBody>
      </p:sp>
      <p:sp>
        <p:nvSpPr>
          <p:cNvPr id="69636"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defTabSz="966842" eaLnBrk="1" hangingPunct="1">
              <a:defRPr sz="1400">
                <a:cs typeface="+mn-cs"/>
              </a:defRPr>
            </a:lvl1pPr>
          </a:lstStyle>
          <a:p>
            <a:pPr>
              <a:defRPr/>
            </a:pPr>
            <a:endParaRPr lang="en-US"/>
          </a:p>
        </p:txBody>
      </p:sp>
      <p:sp>
        <p:nvSpPr>
          <p:cNvPr id="69637"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algn="r" defTabSz="966788" eaLnBrk="1" hangingPunct="1">
              <a:defRPr sz="1400"/>
            </a:lvl1pPr>
          </a:lstStyle>
          <a:p>
            <a:pPr>
              <a:defRPr/>
            </a:pPr>
            <a:fld id="{549A7FA7-E1B8-4CDD-8F7C-1E113DA1F1E0}" type="slidenum">
              <a:rPr lang="en-US" altLang="en-US"/>
              <a:pPr>
                <a:defRPr/>
              </a:pPr>
              <a:t>‹#›</a:t>
            </a:fld>
            <a:endParaRPr lang="en-US" altLang="en-US"/>
          </a:p>
        </p:txBody>
      </p:sp>
    </p:spTree>
    <p:extLst>
      <p:ext uri="{BB962C8B-B14F-4D97-AF65-F5344CB8AC3E}">
        <p14:creationId xmlns:p14="http://schemas.microsoft.com/office/powerpoint/2010/main" val="1517614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defTabSz="956890" eaLnBrk="1" hangingPunct="1">
              <a:defRPr sz="1400">
                <a:cs typeface="+mn-cs"/>
              </a:defRPr>
            </a:lvl1pPr>
          </a:lstStyle>
          <a:p>
            <a:pPr>
              <a:defRPr/>
            </a:pPr>
            <a:endParaRPr lang="en-US"/>
          </a:p>
        </p:txBody>
      </p:sp>
      <p:sp>
        <p:nvSpPr>
          <p:cNvPr id="124931" name="Rectangle 3"/>
          <p:cNvSpPr>
            <a:spLocks noGrp="1" noChangeArrowheads="1"/>
          </p:cNvSpPr>
          <p:nvPr>
            <p:ph type="dt" idx="1"/>
          </p:nvPr>
        </p:nvSpPr>
        <p:spPr bwMode="auto">
          <a:xfrm>
            <a:off x="4143375"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algn="r" defTabSz="956890" eaLnBrk="1" hangingPunct="1">
              <a:defRPr sz="14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55713" y="720725"/>
            <a:ext cx="4805362" cy="3603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defTabSz="956890" eaLnBrk="1" hangingPunct="1">
              <a:defRPr sz="1400">
                <a:cs typeface="+mn-cs"/>
              </a:defRPr>
            </a:lvl1pPr>
          </a:lstStyle>
          <a:p>
            <a:pPr>
              <a:defRPr/>
            </a:pPr>
            <a:endParaRPr lang="en-US"/>
          </a:p>
        </p:txBody>
      </p:sp>
      <p:sp>
        <p:nvSpPr>
          <p:cNvPr id="12493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algn="r" defTabSz="955675" eaLnBrk="1" hangingPunct="1">
              <a:defRPr sz="1400"/>
            </a:lvl1pPr>
          </a:lstStyle>
          <a:p>
            <a:pPr>
              <a:defRPr/>
            </a:pPr>
            <a:fld id="{5B598F11-C2C5-40D4-B32B-C1AF9DA155A1}" type="slidenum">
              <a:rPr lang="en-US" altLang="en-US"/>
              <a:pPr>
                <a:defRPr/>
              </a:pPr>
              <a:t>‹#›</a:t>
            </a:fld>
            <a:endParaRPr lang="en-US" altLang="en-US"/>
          </a:p>
        </p:txBody>
      </p:sp>
    </p:spTree>
    <p:extLst>
      <p:ext uri="{BB962C8B-B14F-4D97-AF65-F5344CB8AC3E}">
        <p14:creationId xmlns:p14="http://schemas.microsoft.com/office/powerpoint/2010/main" val="1086502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to think of the corner cases that the designer missed – but if they were easy to think of, the designer would have thought of them too!</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a:t>
            </a:fld>
            <a:endParaRPr lang="en-US" altLang="en-US"/>
          </a:p>
        </p:txBody>
      </p:sp>
    </p:spTree>
    <p:extLst>
      <p:ext uri="{BB962C8B-B14F-4D97-AF65-F5344CB8AC3E}">
        <p14:creationId xmlns:p14="http://schemas.microsoft.com/office/powerpoint/2010/main" val="233426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25</a:t>
            </a:fld>
            <a:endParaRPr lang="en-US" altLang="en-US"/>
          </a:p>
        </p:txBody>
      </p:sp>
    </p:spTree>
    <p:extLst>
      <p:ext uri="{BB962C8B-B14F-4D97-AF65-F5344CB8AC3E}">
        <p14:creationId xmlns:p14="http://schemas.microsoft.com/office/powerpoint/2010/main" val="3615502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these suggestions are going away from our totally-random approach. In particular, the memory one seems more algorithmic than random, and the “loads after branches” seems a bit algorithmic also.</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26</a:t>
            </a:fld>
            <a:endParaRPr lang="en-US" altLang="en-US"/>
          </a:p>
        </p:txBody>
      </p:sp>
    </p:spTree>
    <p:extLst>
      <p:ext uri="{BB962C8B-B14F-4D97-AF65-F5344CB8AC3E}">
        <p14:creationId xmlns:p14="http://schemas.microsoft.com/office/powerpoint/2010/main" val="18503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27</a:t>
            </a:fld>
            <a:endParaRPr lang="en-US" altLang="en-US"/>
          </a:p>
        </p:txBody>
      </p:sp>
    </p:spTree>
    <p:extLst>
      <p:ext uri="{BB962C8B-B14F-4D97-AF65-F5344CB8AC3E}">
        <p14:creationId xmlns:p14="http://schemas.microsoft.com/office/powerpoint/2010/main" val="103350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template</a:t>
            </a:r>
            <a:r>
              <a:rPr lang="en-US" i="0" dirty="0"/>
              <a:t> for the FPU might control a bigger sequence; maybe you always wrap three FPU ops between a load &amp; store for some reason, and also run a power virus.</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28</a:t>
            </a:fld>
            <a:endParaRPr lang="en-US" altLang="en-US"/>
          </a:p>
        </p:txBody>
      </p:sp>
    </p:spTree>
    <p:extLst>
      <p:ext uri="{BB962C8B-B14F-4D97-AF65-F5344CB8AC3E}">
        <p14:creationId xmlns:p14="http://schemas.microsoft.com/office/powerpoint/2010/main" val="866194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are randomizing stuff in our </a:t>
            </a:r>
            <a:r>
              <a:rPr lang="en-US" i="1" dirty="0"/>
              <a:t>stimulus generator </a:t>
            </a:r>
            <a:r>
              <a:rPr lang="en-US" i="0" dirty="0"/>
              <a:t>(which is part of the TB).</a:t>
            </a:r>
          </a:p>
          <a:p>
            <a:r>
              <a:rPr lang="en-US" i="0" dirty="0"/>
              <a:t>The point is that the TB knows what we wrote, so it can finish up by checking that memory and registers are all correct.</a:t>
            </a:r>
          </a:p>
          <a:p>
            <a:r>
              <a:rPr lang="en-US" i="0" dirty="0"/>
              <a:t>This isn’t perfect – we may write a single location multiple times, &amp; we only check the final value. More on that shortly!</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29</a:t>
            </a:fld>
            <a:endParaRPr lang="en-US" altLang="en-US"/>
          </a:p>
        </p:txBody>
      </p:sp>
    </p:spTree>
    <p:extLst>
      <p:ext uri="{BB962C8B-B14F-4D97-AF65-F5344CB8AC3E}">
        <p14:creationId xmlns:p14="http://schemas.microsoft.com/office/powerpoint/2010/main" val="966001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pick addresses that are in the same set. I.e., lots of addresses with the same </a:t>
            </a:r>
            <a:r>
              <a:rPr lang="en-US" dirty="0" err="1"/>
              <a:t>addr</a:t>
            </a:r>
            <a:r>
              <a:rPr lang="en-US" dirty="0"/>
              <a:t>[13:5] but different </a:t>
            </a:r>
            <a:r>
              <a:rPr lang="en-US" dirty="0" err="1"/>
              <a:t>addr</a:t>
            </a:r>
            <a:r>
              <a:rPr lang="en-US" dirty="0"/>
              <a:t>[31:14].</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30</a:t>
            </a:fld>
            <a:endParaRPr lang="en-US" altLang="en-US"/>
          </a:p>
        </p:txBody>
      </p:sp>
    </p:spTree>
    <p:extLst>
      <p:ext uri="{BB962C8B-B14F-4D97-AF65-F5344CB8AC3E}">
        <p14:creationId xmlns:p14="http://schemas.microsoft.com/office/powerpoint/2010/main" val="419509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cache line or block is interesting. We can control L1 hits vs. misses via same cache line. We can control L1 evictions and L2 usage by using lots of addresses in the same set.</a:t>
            </a:r>
          </a:p>
          <a:p>
            <a:r>
              <a:rPr lang="en-US" dirty="0"/>
              <a:t>The “fraction to existing vs. new </a:t>
            </a:r>
            <a:r>
              <a:rPr lang="en-US" dirty="0" err="1"/>
              <a:t>addr</a:t>
            </a:r>
            <a:r>
              <a:rPr lang="en-US" dirty="0"/>
              <a:t>” is the same idea.</a:t>
            </a:r>
          </a:p>
          <a:p>
            <a:r>
              <a:rPr lang="en-US" dirty="0"/>
              <a:t>The “store with </a:t>
            </a:r>
            <a:r>
              <a:rPr lang="en-US" i="1" dirty="0"/>
              <a:t>random</a:t>
            </a:r>
            <a:r>
              <a:rPr lang="en-US" dirty="0"/>
              <a:t> values” is probably not really relevant in this test.</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31</a:t>
            </a:fld>
            <a:endParaRPr lang="en-US" altLang="en-US"/>
          </a:p>
        </p:txBody>
      </p:sp>
    </p:spTree>
    <p:extLst>
      <p:ext uri="{BB962C8B-B14F-4D97-AF65-F5344CB8AC3E}">
        <p14:creationId xmlns:p14="http://schemas.microsoft.com/office/powerpoint/2010/main" val="180793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Strictly speaking, this </a:t>
            </a:r>
            <a:r>
              <a:rPr lang="en-US"/>
              <a:t>code snippet just </a:t>
            </a:r>
            <a:r>
              <a:rPr lang="en-US" dirty="0"/>
              <a:t>overwrites the same variable </a:t>
            </a:r>
            <a:r>
              <a:rPr lang="en-US" dirty="0" err="1"/>
              <a:t>addr</a:t>
            </a:r>
            <a:r>
              <a:rPr lang="en-US" dirty="0"/>
              <a:t>. But you get the idea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32</a:t>
            </a:fld>
            <a:endParaRPr lang="en-US" altLang="en-US"/>
          </a:p>
        </p:txBody>
      </p:sp>
    </p:spTree>
    <p:extLst>
      <p:ext uri="{BB962C8B-B14F-4D97-AF65-F5344CB8AC3E}">
        <p14:creationId xmlns:p14="http://schemas.microsoft.com/office/powerpoint/2010/main" val="269349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we would set the knobs based of a combination of where the architect thought the bugs are, plus our own intuition and past experience. But really, all of that is just guesses. What if we don’t trust anyone’s predictions, including our own?</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35</a:t>
            </a:fld>
            <a:endParaRPr lang="en-US" altLang="en-US"/>
          </a:p>
        </p:txBody>
      </p:sp>
    </p:spTree>
    <p:extLst>
      <p:ext uri="{BB962C8B-B14F-4D97-AF65-F5344CB8AC3E}">
        <p14:creationId xmlns:p14="http://schemas.microsoft.com/office/powerpoint/2010/main" val="1566838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37</a:t>
            </a:fld>
            <a:endParaRPr lang="en-US" altLang="en-US"/>
          </a:p>
        </p:txBody>
      </p:sp>
    </p:spTree>
    <p:extLst>
      <p:ext uri="{BB962C8B-B14F-4D97-AF65-F5344CB8AC3E}">
        <p14:creationId xmlns:p14="http://schemas.microsoft.com/office/powerpoint/2010/main" val="294195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and positive zero is because we use </a:t>
            </a:r>
            <a:r>
              <a:rPr lang="en-US" dirty="0" err="1"/>
              <a:t>sign+magnitude</a:t>
            </a:r>
            <a:r>
              <a:rPr lang="en-US" dirty="0"/>
              <a:t> rather than 2s complement</a:t>
            </a:r>
          </a:p>
          <a:p>
            <a:r>
              <a:rPr lang="en-US" dirty="0" err="1"/>
              <a:t>Denormals</a:t>
            </a:r>
            <a:r>
              <a:rPr lang="en-US" dirty="0"/>
              <a:t> are a special case for very small numbers (more later).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12</a:t>
            </a:fld>
            <a:endParaRPr lang="en-US" altLang="en-US"/>
          </a:p>
        </p:txBody>
      </p:sp>
    </p:spTree>
    <p:extLst>
      <p:ext uri="{BB962C8B-B14F-4D97-AF65-F5344CB8AC3E}">
        <p14:creationId xmlns:p14="http://schemas.microsoft.com/office/powerpoint/2010/main" val="3270487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knob is load/store vs. arithmetic, and in fact the guy who designed the </a:t>
            </a:r>
            <a:r>
              <a:rPr lang="en-US" dirty="0" err="1"/>
              <a:t>ld</a:t>
            </a:r>
            <a:r>
              <a:rPr lang="en-US" dirty="0"/>
              <a:t>/store unit is incompetent, then yes – it’s quite reasonable.</a:t>
            </a:r>
          </a:p>
          <a:p>
            <a:r>
              <a:rPr lang="en-US" dirty="0"/>
              <a:t>If we’ve trying to find the right knob to work through 10 queues and hit bad cache timing, then probably not.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38</a:t>
            </a:fld>
            <a:endParaRPr lang="en-US" altLang="en-US"/>
          </a:p>
        </p:txBody>
      </p:sp>
    </p:spTree>
    <p:extLst>
      <p:ext uri="{BB962C8B-B14F-4D97-AF65-F5344CB8AC3E}">
        <p14:creationId xmlns:p14="http://schemas.microsoft.com/office/powerpoint/2010/main" val="3133306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found one rat in your kitchen, there are probably more!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 island of directed in a sea of random” is a quote from Jim Huggins. It means that you have a ton of random content that finds problematic areas, and then a set of directed tests that explore those areas more fully.</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40</a:t>
            </a:fld>
            <a:endParaRPr lang="en-US" altLang="en-US"/>
          </a:p>
        </p:txBody>
      </p:sp>
    </p:spTree>
    <p:extLst>
      <p:ext uri="{BB962C8B-B14F-4D97-AF65-F5344CB8AC3E}">
        <p14:creationId xmlns:p14="http://schemas.microsoft.com/office/powerpoint/2010/main" val="56523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anytime we have an important feature – we have to verify it!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44</a:t>
            </a:fld>
            <a:endParaRPr lang="en-US" altLang="en-US"/>
          </a:p>
        </p:txBody>
      </p:sp>
    </p:spTree>
    <p:extLst>
      <p:ext uri="{BB962C8B-B14F-4D97-AF65-F5344CB8AC3E}">
        <p14:creationId xmlns:p14="http://schemas.microsoft.com/office/powerpoint/2010/main" val="1070159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broken link is rare, do we need to model two or more broken links? Depends on the cause. A snowstorm could cause </a:t>
            </a:r>
            <a:r>
              <a:rPr lang="en-US" i="1" dirty="0"/>
              <a:t>lots</a:t>
            </a:r>
            <a:r>
              <a:rPr lang="en-US" i="0" dirty="0"/>
              <a:t> of downed lines. Ditto for an electrical failure in a neighborhood. Perhaps less likely to have two broken links in one chip – but perhaps a wafer at an unusual process corner.</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45</a:t>
            </a:fld>
            <a:endParaRPr lang="en-US" altLang="en-US"/>
          </a:p>
        </p:txBody>
      </p:sp>
    </p:spTree>
    <p:extLst>
      <p:ext uri="{BB962C8B-B14F-4D97-AF65-F5344CB8AC3E}">
        <p14:creationId xmlns:p14="http://schemas.microsoft.com/office/powerpoint/2010/main" val="382651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it was amazingly effective at crashing operating systems </a:t>
            </a:r>
            <a:r>
              <a:rPr lang="en-US" dirty="0">
                <a:sym typeface="Wingdings" panose="05000000000000000000" pitchFamily="2" charset="2"/>
              </a:rPr>
              <a:t>.</a:t>
            </a:r>
          </a:p>
          <a:p>
            <a:r>
              <a:rPr lang="en-US" dirty="0"/>
              <a:t>One user running </a:t>
            </a:r>
            <a:r>
              <a:rPr lang="en-US" dirty="0" err="1"/>
              <a:t>CrashMe</a:t>
            </a:r>
            <a:r>
              <a:rPr lang="en-US" dirty="0"/>
              <a:t> could take down the O/S or at least crash other users also.</a:t>
            </a:r>
          </a:p>
          <a:p>
            <a:r>
              <a:rPr lang="en-US" dirty="0"/>
              <a:t>Neither the CPU designers nor the O/S writers had ever expected to see truly random bits!</a:t>
            </a:r>
          </a:p>
          <a:p>
            <a:r>
              <a:rPr lang="en-US" dirty="0"/>
              <a:t>I (Joel) wonder if this is a bit of an urban legend – you would think that trying to execute a data file would be fairly commonplace.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47</a:t>
            </a:fld>
            <a:endParaRPr lang="en-US" altLang="en-US"/>
          </a:p>
        </p:txBody>
      </p:sp>
    </p:spTree>
    <p:extLst>
      <p:ext uri="{BB962C8B-B14F-4D97-AF65-F5344CB8AC3E}">
        <p14:creationId xmlns:p14="http://schemas.microsoft.com/office/powerpoint/2010/main" val="1668695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cover [0,1.999*2^(0127)] in the same 23 bits of mantissa, the spacing between the numbers gets bigger; and that’s before reserving the special patterns.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Exponent=0x00 is </a:t>
            </a:r>
            <a:r>
              <a:rPr lang="en-US" dirty="0" err="1"/>
              <a:t>denorms</a:t>
            </a:r>
            <a:r>
              <a:rPr lang="en-US" dirty="0"/>
              <a:t>; (-1)^sign * mantissa/2^23 * 2^-126.</a:t>
            </a:r>
          </a:p>
          <a:p>
            <a:r>
              <a:rPr lang="en-US" dirty="0"/>
              <a:t>Exponent=0xFF is special. Mantissa=0 is infinity; mantissa not 0 is all </a:t>
            </a:r>
            <a:r>
              <a:rPr lang="en-US" dirty="0" err="1"/>
              <a:t>NaN</a:t>
            </a:r>
            <a:r>
              <a:rPr lang="en-US" dirty="0"/>
              <a: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53</a:t>
            </a:fld>
            <a:endParaRPr lang="en-US" altLang="en-US"/>
          </a:p>
        </p:txBody>
      </p:sp>
    </p:spTree>
    <p:extLst>
      <p:ext uri="{BB962C8B-B14F-4D97-AF65-F5344CB8AC3E}">
        <p14:creationId xmlns:p14="http://schemas.microsoft.com/office/powerpoint/2010/main" val="100617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no “negative” vs. “positive” </a:t>
            </a:r>
            <a:r>
              <a:rPr lang="en-US" dirty="0" err="1"/>
              <a:t>NaN</a:t>
            </a:r>
            <a:r>
              <a:rPr lang="en-US" dirty="0"/>
              <a:t>; the spec says that the sign bit is ignored for </a:t>
            </a:r>
            <a:r>
              <a:rPr lang="en-US" dirty="0" err="1"/>
              <a:t>NaN</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13</a:t>
            </a:fld>
            <a:endParaRPr lang="en-US" altLang="en-US"/>
          </a:p>
        </p:txBody>
      </p:sp>
    </p:spTree>
    <p:extLst>
      <p:ext uri="{BB962C8B-B14F-4D97-AF65-F5344CB8AC3E}">
        <p14:creationId xmlns:p14="http://schemas.microsoft.com/office/powerpoint/2010/main" val="251108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in passing that 2^32 choices for each operand is too many to test exhaustively (there will be a quiz question later on the details).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14</a:t>
            </a:fld>
            <a:endParaRPr lang="en-US" altLang="en-US"/>
          </a:p>
        </p:txBody>
      </p:sp>
    </p:spTree>
    <p:extLst>
      <p:ext uri="{BB962C8B-B14F-4D97-AF65-F5344CB8AC3E}">
        <p14:creationId xmlns:p14="http://schemas.microsoft.com/office/powerpoint/2010/main" val="343378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15</a:t>
            </a:fld>
            <a:endParaRPr lang="en-US" altLang="en-US"/>
          </a:p>
        </p:txBody>
      </p:sp>
    </p:spTree>
    <p:extLst>
      <p:ext uri="{BB962C8B-B14F-4D97-AF65-F5344CB8AC3E}">
        <p14:creationId xmlns:p14="http://schemas.microsoft.com/office/powerpoint/2010/main" val="254794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20</a:t>
            </a:fld>
            <a:endParaRPr lang="en-US" altLang="en-US"/>
          </a:p>
        </p:txBody>
      </p:sp>
    </p:spTree>
    <p:extLst>
      <p:ext uri="{BB962C8B-B14F-4D97-AF65-F5344CB8AC3E}">
        <p14:creationId xmlns:p14="http://schemas.microsoft.com/office/powerpoint/2010/main" val="125150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 them figure this out now.  Probably roughly follow what the architect said, but with lots of deference to your own feelings, and past experience with previous FPUs.</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21</a:t>
            </a:fld>
            <a:endParaRPr lang="en-US" altLang="en-US"/>
          </a:p>
        </p:txBody>
      </p:sp>
    </p:spTree>
    <p:extLst>
      <p:ext uri="{BB962C8B-B14F-4D97-AF65-F5344CB8AC3E}">
        <p14:creationId xmlns:p14="http://schemas.microsoft.com/office/powerpoint/2010/main" val="367326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by “hardest”, I mean “most likely to have bugs!” Especially in the pipelined version</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23</a:t>
            </a:fld>
            <a:endParaRPr lang="en-US" altLang="en-US"/>
          </a:p>
        </p:txBody>
      </p:sp>
    </p:spTree>
    <p:extLst>
      <p:ext uri="{BB962C8B-B14F-4D97-AF65-F5344CB8AC3E}">
        <p14:creationId xmlns:p14="http://schemas.microsoft.com/office/powerpoint/2010/main" val="428442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historical note – RCG is literally random </a:t>
            </a:r>
            <a:r>
              <a:rPr lang="en-US" i="1" dirty="0"/>
              <a:t>code</a:t>
            </a:r>
            <a:r>
              <a:rPr lang="en-US" i="0" dirty="0"/>
              <a:t> – but the term RCG is now used for most any random test driver.</a:t>
            </a:r>
          </a:p>
          <a:p>
            <a:r>
              <a:rPr lang="en-US" i="0" dirty="0"/>
              <a:t>The “how do we know if the test passed” issue for branches is that merely taking a branch doesn’t change any architectural register, so we may not be able to figure out after the fact which branch was taken.</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24</a:t>
            </a:fld>
            <a:endParaRPr lang="en-US" altLang="en-US"/>
          </a:p>
        </p:txBody>
      </p:sp>
    </p:spTree>
    <p:extLst>
      <p:ext uri="{BB962C8B-B14F-4D97-AF65-F5344CB8AC3E}">
        <p14:creationId xmlns:p14="http://schemas.microsoft.com/office/powerpoint/2010/main" val="376674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0537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46669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D0FB1B8-C7D0-49EB-8530-74FFC748E5FC}"/>
              </a:ext>
            </a:extLst>
          </p:cNvPr>
          <p:cNvSpPr txBox="1">
            <a:spLocks noChangeArrowheads="1"/>
          </p:cNvSpPr>
          <p:nvPr userDrawn="1"/>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9310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5217622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pPr>
              <a:defRPr/>
            </a:pPr>
            <a:r>
              <a:rPr lang="en-US" dirty="0"/>
              <a:t>Verification</a:t>
            </a:r>
          </a:p>
          <a:p>
            <a:pPr>
              <a:defRPr/>
            </a:pPr>
            <a:r>
              <a:rPr lang="en-US" dirty="0"/>
              <a:t>Joel Grodstein/Scott Taylor</a:t>
            </a:r>
          </a:p>
        </p:txBody>
      </p:sp>
      <p:sp>
        <p:nvSpPr>
          <p:cNvPr id="1033" name="Rectangle 9"/>
          <p:cNvSpPr>
            <a:spLocks noChangeArrowheads="1"/>
          </p:cNvSpPr>
          <p:nvPr/>
        </p:nvSpPr>
        <p:spPr bwMode="auto">
          <a:xfrm>
            <a:off x="5715000" y="6248400"/>
            <a:ext cx="28956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Lst>
  <p:hf sldNum="0"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ystemverilog.io/randomiz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381000"/>
            <a:ext cx="7772400" cy="1143000"/>
          </a:xfrm>
        </p:spPr>
        <p:txBody>
          <a:bodyPr/>
          <a:lstStyle/>
          <a:p>
            <a:pPr eaLnBrk="1" hangingPunct="1"/>
            <a:r>
              <a:rPr lang="en-US" altLang="en-US" dirty="0"/>
              <a:t>Verification</a:t>
            </a:r>
          </a:p>
        </p:txBody>
      </p:sp>
      <p:sp>
        <p:nvSpPr>
          <p:cNvPr id="4099" name="Rectangle 3"/>
          <p:cNvSpPr>
            <a:spLocks noGrp="1" noChangeArrowheads="1"/>
          </p:cNvSpPr>
          <p:nvPr>
            <p:ph type="subTitle" idx="1"/>
          </p:nvPr>
        </p:nvSpPr>
        <p:spPr>
          <a:xfrm>
            <a:off x="381000" y="2133600"/>
            <a:ext cx="8382000" cy="3733800"/>
          </a:xfrm>
        </p:spPr>
        <p:txBody>
          <a:bodyPr/>
          <a:lstStyle/>
          <a:p>
            <a:pPr eaLnBrk="1" hangingPunct="1"/>
            <a:r>
              <a:rPr lang="en-US" altLang="en-US"/>
              <a:t>Spring 2022</a:t>
            </a:r>
            <a:endParaRPr lang="en-US" altLang="en-US" dirty="0"/>
          </a:p>
          <a:p>
            <a:pPr eaLnBrk="1" hangingPunct="1"/>
            <a:r>
              <a:rPr lang="en-US" altLang="en-US" dirty="0"/>
              <a:t>Tufts University</a:t>
            </a:r>
          </a:p>
          <a:p>
            <a:pPr eaLnBrk="1" hangingPunct="1"/>
            <a:endParaRPr lang="en-US" altLang="en-US" dirty="0"/>
          </a:p>
          <a:p>
            <a:pPr eaLnBrk="1" hangingPunct="1"/>
            <a:r>
              <a:rPr lang="en-US" altLang="en-US" dirty="0"/>
              <a:t>Instructors: Joel Grodstein, Scott Taylor</a:t>
            </a:r>
          </a:p>
          <a:p>
            <a:pPr eaLnBrk="1" hangingPunct="1"/>
            <a:endParaRPr lang="en-US" altLang="en-US" dirty="0"/>
          </a:p>
          <a:p>
            <a:pPr eaLnBrk="1" hangingPunct="1"/>
            <a:r>
              <a:rPr lang="it-IT" altLang="en-US" dirty="0"/>
              <a:t>Generating stimulus</a:t>
            </a:r>
          </a:p>
          <a:p>
            <a:pPr eaLnBrk="1" hangingPunct="1"/>
            <a:endParaRPr lang="en-US" altLang="en-US" dirty="0"/>
          </a:p>
        </p:txBody>
      </p:sp>
      <p:sp>
        <p:nvSpPr>
          <p:cNvPr id="2" name="Footer Placeholder 1">
            <a:extLst>
              <a:ext uri="{FF2B5EF4-FFF2-40B4-BE49-F238E27FC236}">
                <a16:creationId xmlns:a16="http://schemas.microsoft.com/office/drawing/2014/main" id="{AE594742-A4BE-4223-93F1-7D24F74A1D4C}"/>
              </a:ext>
            </a:extLst>
          </p:cNvPr>
          <p:cNvSpPr>
            <a:spLocks noGrp="1"/>
          </p:cNvSpPr>
          <p:nvPr>
            <p:ph type="ftr" sz="quarter" idx="11"/>
          </p:nvPr>
        </p:nvSpPr>
        <p:spPr/>
        <p:txBody>
          <a:bodyPr/>
          <a:lstStyle/>
          <a:p>
            <a:pPr>
              <a:defRPr/>
            </a:pPr>
            <a:r>
              <a:rPr lang="en-US"/>
              <a:t>Verification</a:t>
            </a:r>
          </a:p>
          <a:p>
            <a:pPr>
              <a:defRPr/>
            </a:pPr>
            <a:r>
              <a:rPr lang="en-US"/>
              <a:t>Joel Grodstein/Scott Taylor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5602055" y="1676400"/>
            <a:ext cx="3308994" cy="4191000"/>
          </a:xfrm>
        </p:spPr>
        <p:txBody>
          <a:bodyPr/>
          <a:lstStyle/>
          <a:p>
            <a:r>
              <a:rPr lang="en-US" dirty="0"/>
              <a:t>Cannot test all interactions between 4 entities!</a:t>
            </a:r>
          </a:p>
          <a:p>
            <a:pPr lvl="1">
              <a:spcBef>
                <a:spcPts val="0"/>
              </a:spcBef>
            </a:pPr>
            <a:r>
              <a:rPr lang="en-US" dirty="0">
                <a:latin typeface="Times New Roman" panose="02020603050405020304" pitchFamily="18" charset="0"/>
                <a:cs typeface="Times New Roman" panose="02020603050405020304" pitchFamily="18" charset="0"/>
              </a:rPr>
              <a:t>You </a:t>
            </a:r>
            <a:r>
              <a:rPr lang="en-US" i="1" dirty="0">
                <a:latin typeface="Times New Roman" panose="02020603050405020304" pitchFamily="18" charset="0"/>
                <a:cs typeface="Times New Roman" panose="02020603050405020304" pitchFamily="18" charset="0"/>
              </a:rPr>
              <a:t>can</a:t>
            </a:r>
            <a:r>
              <a:rPr lang="en-US" dirty="0">
                <a:latin typeface="Times New Roman" panose="02020603050405020304" pitchFamily="18" charset="0"/>
                <a:cs typeface="Times New Roman" panose="02020603050405020304" pitchFamily="18" charset="0"/>
              </a:rPr>
              <a:t> test a random subset</a:t>
            </a:r>
          </a:p>
          <a:p>
            <a:pPr>
              <a:spcBef>
                <a:spcPts val="0"/>
              </a:spcBef>
            </a:pPr>
            <a:r>
              <a:rPr lang="en-US" dirty="0">
                <a:latin typeface="Times New Roman" panose="02020603050405020304" pitchFamily="18" charset="0"/>
                <a:cs typeface="Times New Roman" panose="02020603050405020304" pitchFamily="18" charset="0"/>
              </a:rPr>
              <a:t>Again: no guarantees, but it’s about the best you can do</a:t>
            </a:r>
            <a:endParaRPr lang="en-US" dirty="0"/>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sp>
        <p:nvSpPr>
          <p:cNvPr id="85" name="TextBox 84">
            <a:extLst>
              <a:ext uri="{FF2B5EF4-FFF2-40B4-BE49-F238E27FC236}">
                <a16:creationId xmlns:a16="http://schemas.microsoft.com/office/drawing/2014/main" id="{882A01DC-59CF-4029-84FD-5A5DB0549A0C}"/>
              </a:ext>
            </a:extLst>
          </p:cNvPr>
          <p:cNvSpPr txBox="1"/>
          <p:nvPr/>
        </p:nvSpPr>
        <p:spPr>
          <a:xfrm>
            <a:off x="187235" y="1290935"/>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7" name="Straight Arrow Connector 86">
            <a:extLst>
              <a:ext uri="{FF2B5EF4-FFF2-40B4-BE49-F238E27FC236}">
                <a16:creationId xmlns:a16="http://schemas.microsoft.com/office/drawing/2014/main" id="{56435D75-2902-477E-B110-8B162C7E1570}"/>
              </a:ext>
            </a:extLst>
          </p:cNvPr>
          <p:cNvCxnSpPr/>
          <p:nvPr/>
        </p:nvCxnSpPr>
        <p:spPr>
          <a:xfrm>
            <a:off x="609600"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4487335-03AF-4AD7-A2AE-A3A93F4E3667}"/>
              </a:ext>
            </a:extLst>
          </p:cNvPr>
          <p:cNvSpPr txBox="1"/>
          <p:nvPr/>
        </p:nvSpPr>
        <p:spPr>
          <a:xfrm>
            <a:off x="187235" y="2308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9" name="Straight Arrow Connector 88">
            <a:extLst>
              <a:ext uri="{FF2B5EF4-FFF2-40B4-BE49-F238E27FC236}">
                <a16:creationId xmlns:a16="http://schemas.microsoft.com/office/drawing/2014/main" id="{2F274E91-63A1-425A-B2F4-47B8FB150B6E}"/>
              </a:ext>
            </a:extLst>
          </p:cNvPr>
          <p:cNvCxnSpPr/>
          <p:nvPr/>
        </p:nvCxnSpPr>
        <p:spPr>
          <a:xfrm>
            <a:off x="609600"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C659384-7566-42A6-9581-361C258A5C0D}"/>
              </a:ext>
            </a:extLst>
          </p:cNvPr>
          <p:cNvSpPr txBox="1"/>
          <p:nvPr/>
        </p:nvSpPr>
        <p:spPr>
          <a:xfrm>
            <a:off x="187235" y="3429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1" name="Straight Arrow Connector 90">
            <a:extLst>
              <a:ext uri="{FF2B5EF4-FFF2-40B4-BE49-F238E27FC236}">
                <a16:creationId xmlns:a16="http://schemas.microsoft.com/office/drawing/2014/main" id="{898C75C4-07FF-4028-B86F-FD4FC7D9BC6C}"/>
              </a:ext>
            </a:extLst>
          </p:cNvPr>
          <p:cNvCxnSpPr/>
          <p:nvPr/>
        </p:nvCxnSpPr>
        <p:spPr>
          <a:xfrm>
            <a:off x="609600"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C158D57-5E95-4ADF-8A4F-84BB143E1A6F}"/>
              </a:ext>
            </a:extLst>
          </p:cNvPr>
          <p:cNvSpPr txBox="1"/>
          <p:nvPr/>
        </p:nvSpPr>
        <p:spPr>
          <a:xfrm>
            <a:off x="147781" y="4539827"/>
            <a:ext cx="623455" cy="466283"/>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3" name="Straight Arrow Connector 92">
            <a:extLst>
              <a:ext uri="{FF2B5EF4-FFF2-40B4-BE49-F238E27FC236}">
                <a16:creationId xmlns:a16="http://schemas.microsoft.com/office/drawing/2014/main" id="{F41D5370-91E9-4C9E-83FB-68BA8262D336}"/>
              </a:ext>
            </a:extLst>
          </p:cNvPr>
          <p:cNvCxnSpPr/>
          <p:nvPr/>
        </p:nvCxnSpPr>
        <p:spPr>
          <a:xfrm>
            <a:off x="609600"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6207182-2917-4248-A2E3-A9CB9E764369}"/>
              </a:ext>
            </a:extLst>
          </p:cNvPr>
          <p:cNvSpPr txBox="1"/>
          <p:nvPr/>
        </p:nvSpPr>
        <p:spPr>
          <a:xfrm>
            <a:off x="1521891" y="1290935"/>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7" name="Straight Arrow Connector 96">
            <a:extLst>
              <a:ext uri="{FF2B5EF4-FFF2-40B4-BE49-F238E27FC236}">
                <a16:creationId xmlns:a16="http://schemas.microsoft.com/office/drawing/2014/main" id="{CA09DC52-156F-4E2A-A8E0-979B8AC10808}"/>
              </a:ext>
            </a:extLst>
          </p:cNvPr>
          <p:cNvCxnSpPr/>
          <p:nvPr/>
        </p:nvCxnSpPr>
        <p:spPr>
          <a:xfrm>
            <a:off x="1944256"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448FD5-4EE4-427C-B116-01121599DC81}"/>
              </a:ext>
            </a:extLst>
          </p:cNvPr>
          <p:cNvSpPr txBox="1"/>
          <p:nvPr/>
        </p:nvSpPr>
        <p:spPr>
          <a:xfrm>
            <a:off x="1521891" y="2308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9" name="Straight Arrow Connector 98">
            <a:extLst>
              <a:ext uri="{FF2B5EF4-FFF2-40B4-BE49-F238E27FC236}">
                <a16:creationId xmlns:a16="http://schemas.microsoft.com/office/drawing/2014/main" id="{CBFF0469-4236-4B95-8BD4-2A3938BFF6BD}"/>
              </a:ext>
            </a:extLst>
          </p:cNvPr>
          <p:cNvCxnSpPr/>
          <p:nvPr/>
        </p:nvCxnSpPr>
        <p:spPr>
          <a:xfrm>
            <a:off x="1944256"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951DD95-F66D-433A-988B-BF8A2684BFA0}"/>
              </a:ext>
            </a:extLst>
          </p:cNvPr>
          <p:cNvSpPr txBox="1"/>
          <p:nvPr/>
        </p:nvSpPr>
        <p:spPr>
          <a:xfrm>
            <a:off x="1521891" y="3429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1" name="Straight Arrow Connector 100">
            <a:extLst>
              <a:ext uri="{FF2B5EF4-FFF2-40B4-BE49-F238E27FC236}">
                <a16:creationId xmlns:a16="http://schemas.microsoft.com/office/drawing/2014/main" id="{5E219076-CD98-4066-B115-DD102A9C3240}"/>
              </a:ext>
            </a:extLst>
          </p:cNvPr>
          <p:cNvCxnSpPr/>
          <p:nvPr/>
        </p:nvCxnSpPr>
        <p:spPr>
          <a:xfrm>
            <a:off x="1944256"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6B0F48D-2D2D-4F73-9CC2-A8CC3C500760}"/>
              </a:ext>
            </a:extLst>
          </p:cNvPr>
          <p:cNvSpPr txBox="1"/>
          <p:nvPr/>
        </p:nvSpPr>
        <p:spPr>
          <a:xfrm>
            <a:off x="1482437" y="4539827"/>
            <a:ext cx="623455" cy="466283"/>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3" name="Straight Arrow Connector 102">
            <a:extLst>
              <a:ext uri="{FF2B5EF4-FFF2-40B4-BE49-F238E27FC236}">
                <a16:creationId xmlns:a16="http://schemas.microsoft.com/office/drawing/2014/main" id="{11DF8B33-3551-4F0A-920A-399AF7BD6650}"/>
              </a:ext>
            </a:extLst>
          </p:cNvPr>
          <p:cNvCxnSpPr/>
          <p:nvPr/>
        </p:nvCxnSpPr>
        <p:spPr>
          <a:xfrm>
            <a:off x="1944256"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B23216-63D5-41BE-8B76-018886F5A9D0}"/>
              </a:ext>
            </a:extLst>
          </p:cNvPr>
          <p:cNvSpPr txBox="1"/>
          <p:nvPr/>
        </p:nvSpPr>
        <p:spPr>
          <a:xfrm>
            <a:off x="2808587" y="1295400"/>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5" name="Straight Arrow Connector 104">
            <a:extLst>
              <a:ext uri="{FF2B5EF4-FFF2-40B4-BE49-F238E27FC236}">
                <a16:creationId xmlns:a16="http://schemas.microsoft.com/office/drawing/2014/main" id="{575D38A9-A414-4E1C-BF44-F560E25D01E9}"/>
              </a:ext>
            </a:extLst>
          </p:cNvPr>
          <p:cNvCxnSpPr/>
          <p:nvPr/>
        </p:nvCxnSpPr>
        <p:spPr>
          <a:xfrm>
            <a:off x="3352800"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A121591-E3B9-4233-B948-76EA43647B9E}"/>
              </a:ext>
            </a:extLst>
          </p:cNvPr>
          <p:cNvSpPr txBox="1"/>
          <p:nvPr/>
        </p:nvSpPr>
        <p:spPr>
          <a:xfrm>
            <a:off x="2808587" y="2312465"/>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7" name="Straight Arrow Connector 106">
            <a:extLst>
              <a:ext uri="{FF2B5EF4-FFF2-40B4-BE49-F238E27FC236}">
                <a16:creationId xmlns:a16="http://schemas.microsoft.com/office/drawing/2014/main" id="{38DA875A-85CC-4B80-A371-3DE9B5E84F0D}"/>
              </a:ext>
            </a:extLst>
          </p:cNvPr>
          <p:cNvCxnSpPr/>
          <p:nvPr/>
        </p:nvCxnSpPr>
        <p:spPr>
          <a:xfrm>
            <a:off x="3352800"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F3A45D1-9A80-415A-A279-342F35FB06AB}"/>
              </a:ext>
            </a:extLst>
          </p:cNvPr>
          <p:cNvSpPr txBox="1"/>
          <p:nvPr/>
        </p:nvSpPr>
        <p:spPr>
          <a:xfrm>
            <a:off x="2930435" y="3433465"/>
            <a:ext cx="574765" cy="461665"/>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09" name="Straight Arrow Connector 108">
            <a:extLst>
              <a:ext uri="{FF2B5EF4-FFF2-40B4-BE49-F238E27FC236}">
                <a16:creationId xmlns:a16="http://schemas.microsoft.com/office/drawing/2014/main" id="{76D638B5-358C-48B8-BC7B-22620A82813D}"/>
              </a:ext>
            </a:extLst>
          </p:cNvPr>
          <p:cNvCxnSpPr/>
          <p:nvPr/>
        </p:nvCxnSpPr>
        <p:spPr>
          <a:xfrm>
            <a:off x="3352800"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433AC40-053B-4F27-9649-D2A83F830603}"/>
              </a:ext>
            </a:extLst>
          </p:cNvPr>
          <p:cNvSpPr txBox="1"/>
          <p:nvPr/>
        </p:nvSpPr>
        <p:spPr>
          <a:xfrm>
            <a:off x="2890981" y="4544292"/>
            <a:ext cx="623455" cy="466283"/>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11" name="Straight Arrow Connector 110">
            <a:extLst>
              <a:ext uri="{FF2B5EF4-FFF2-40B4-BE49-F238E27FC236}">
                <a16:creationId xmlns:a16="http://schemas.microsoft.com/office/drawing/2014/main" id="{1E9436FF-3F81-4F00-B38E-163EB5BDFC07}"/>
              </a:ext>
            </a:extLst>
          </p:cNvPr>
          <p:cNvCxnSpPr/>
          <p:nvPr/>
        </p:nvCxnSpPr>
        <p:spPr>
          <a:xfrm>
            <a:off x="3352800"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07625-D74B-42C3-94C4-F6A6C6D043AC}"/>
              </a:ext>
            </a:extLst>
          </p:cNvPr>
          <p:cNvSpPr txBox="1"/>
          <p:nvPr/>
        </p:nvSpPr>
        <p:spPr>
          <a:xfrm>
            <a:off x="4230454" y="1295400"/>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3" name="Straight Arrow Connector 112">
            <a:extLst>
              <a:ext uri="{FF2B5EF4-FFF2-40B4-BE49-F238E27FC236}">
                <a16:creationId xmlns:a16="http://schemas.microsoft.com/office/drawing/2014/main" id="{DE63F094-F76B-4BED-9517-50C8C2741D7B}"/>
              </a:ext>
            </a:extLst>
          </p:cNvPr>
          <p:cNvCxnSpPr/>
          <p:nvPr/>
        </p:nvCxnSpPr>
        <p:spPr>
          <a:xfrm>
            <a:off x="4652819"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BE0496F-4140-441A-B196-60B7F5BF3DD5}"/>
              </a:ext>
            </a:extLst>
          </p:cNvPr>
          <p:cNvSpPr txBox="1"/>
          <p:nvPr/>
        </p:nvSpPr>
        <p:spPr>
          <a:xfrm>
            <a:off x="4230454" y="2312465"/>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5" name="Straight Arrow Connector 114">
            <a:extLst>
              <a:ext uri="{FF2B5EF4-FFF2-40B4-BE49-F238E27FC236}">
                <a16:creationId xmlns:a16="http://schemas.microsoft.com/office/drawing/2014/main" id="{EDC6150C-488C-4F6C-B7B9-41EDE2AAED4D}"/>
              </a:ext>
            </a:extLst>
          </p:cNvPr>
          <p:cNvCxnSpPr/>
          <p:nvPr/>
        </p:nvCxnSpPr>
        <p:spPr>
          <a:xfrm>
            <a:off x="4652819"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3BC219C-BA79-4AD6-9F9F-D3D813A28CA6}"/>
              </a:ext>
            </a:extLst>
          </p:cNvPr>
          <p:cNvSpPr txBox="1"/>
          <p:nvPr/>
        </p:nvSpPr>
        <p:spPr>
          <a:xfrm>
            <a:off x="4097378" y="3433465"/>
            <a:ext cx="707842"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7" name="Straight Arrow Connector 116">
            <a:extLst>
              <a:ext uri="{FF2B5EF4-FFF2-40B4-BE49-F238E27FC236}">
                <a16:creationId xmlns:a16="http://schemas.microsoft.com/office/drawing/2014/main" id="{897B6FCD-6093-422C-9434-0FE89AD842A6}"/>
              </a:ext>
            </a:extLst>
          </p:cNvPr>
          <p:cNvCxnSpPr/>
          <p:nvPr/>
        </p:nvCxnSpPr>
        <p:spPr>
          <a:xfrm>
            <a:off x="4652819"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76FF30D-EB0E-4CD9-B951-28D2407D60C4}"/>
              </a:ext>
            </a:extLst>
          </p:cNvPr>
          <p:cNvSpPr txBox="1"/>
          <p:nvPr/>
        </p:nvSpPr>
        <p:spPr>
          <a:xfrm>
            <a:off x="4174836" y="4544292"/>
            <a:ext cx="639619"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9" name="Straight Arrow Connector 118">
            <a:extLst>
              <a:ext uri="{FF2B5EF4-FFF2-40B4-BE49-F238E27FC236}">
                <a16:creationId xmlns:a16="http://schemas.microsoft.com/office/drawing/2014/main" id="{5250444C-C7C0-4006-B80D-044D9E97ADA9}"/>
              </a:ext>
            </a:extLst>
          </p:cNvPr>
          <p:cNvCxnSpPr/>
          <p:nvPr/>
        </p:nvCxnSpPr>
        <p:spPr>
          <a:xfrm>
            <a:off x="4652819"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CB5D346A-189B-4805-910A-DBA400E425A7}"/>
              </a:ext>
            </a:extLst>
          </p:cNvPr>
          <p:cNvSpPr>
            <a:spLocks noGrp="1"/>
          </p:cNvSpPr>
          <p:nvPr>
            <p:ph type="title"/>
          </p:nvPr>
        </p:nvSpPr>
        <p:spPr>
          <a:xfrm>
            <a:off x="685800" y="304800"/>
            <a:ext cx="7772400" cy="1143000"/>
          </a:xfrm>
        </p:spPr>
        <p:txBody>
          <a:bodyPr/>
          <a:lstStyle/>
          <a:p>
            <a:r>
              <a:rPr lang="en-US" dirty="0"/>
              <a:t>Way too many cross products!</a:t>
            </a:r>
          </a:p>
        </p:txBody>
      </p:sp>
    </p:spTree>
    <p:extLst>
      <p:ext uri="{BB962C8B-B14F-4D97-AF65-F5344CB8AC3E}">
        <p14:creationId xmlns:p14="http://schemas.microsoft.com/office/powerpoint/2010/main" val="33287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2170544"/>
            <a:ext cx="2514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22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BEBC-8C5F-445D-AFB0-610C3A8CB5C7}"/>
              </a:ext>
            </a:extLst>
          </p:cNvPr>
          <p:cNvSpPr>
            <a:spLocks noGrp="1"/>
          </p:cNvSpPr>
          <p:nvPr>
            <p:ph type="title"/>
          </p:nvPr>
        </p:nvSpPr>
        <p:spPr/>
        <p:txBody>
          <a:bodyPr/>
          <a:lstStyle/>
          <a:p>
            <a:r>
              <a:rPr lang="en-US" dirty="0"/>
              <a:t>What’s in a float?</a:t>
            </a:r>
          </a:p>
        </p:txBody>
      </p:sp>
      <p:sp>
        <p:nvSpPr>
          <p:cNvPr id="3" name="Content Placeholder 2">
            <a:extLst>
              <a:ext uri="{FF2B5EF4-FFF2-40B4-BE49-F238E27FC236}">
                <a16:creationId xmlns:a16="http://schemas.microsoft.com/office/drawing/2014/main" id="{11B43C77-75B7-446C-962A-2ECE29CAEAE5}"/>
              </a:ext>
            </a:extLst>
          </p:cNvPr>
          <p:cNvSpPr>
            <a:spLocks noGrp="1"/>
          </p:cNvSpPr>
          <p:nvPr>
            <p:ph idx="1"/>
          </p:nvPr>
        </p:nvSpPr>
        <p:spPr>
          <a:xfrm>
            <a:off x="685800" y="1676400"/>
            <a:ext cx="6629400" cy="4343400"/>
          </a:xfrm>
        </p:spPr>
        <p:txBody>
          <a:bodyPr/>
          <a:lstStyle/>
          <a:p>
            <a:r>
              <a:rPr lang="en-US" dirty="0"/>
              <a:t>IEEE 754 has various classes of numbers</a:t>
            </a:r>
          </a:p>
          <a:p>
            <a:pPr lvl="1">
              <a:spcBef>
                <a:spcPts val="0"/>
              </a:spcBef>
            </a:pPr>
            <a:r>
              <a:rPr lang="en-US" dirty="0"/>
              <a:t>zero, infinity, </a:t>
            </a:r>
            <a:r>
              <a:rPr lang="en-US" dirty="0" err="1"/>
              <a:t>NaN</a:t>
            </a:r>
            <a:endParaRPr lang="en-US" dirty="0"/>
          </a:p>
          <a:p>
            <a:pPr lvl="1">
              <a:spcBef>
                <a:spcPts val="0"/>
              </a:spcBef>
            </a:pPr>
            <a:r>
              <a:rPr lang="en-US" dirty="0" err="1"/>
              <a:t>denormals</a:t>
            </a:r>
            <a:endParaRPr lang="en-US" dirty="0"/>
          </a:p>
          <a:p>
            <a:pPr lvl="1">
              <a:spcBef>
                <a:spcPts val="0"/>
              </a:spcBef>
            </a:pPr>
            <a:r>
              <a:rPr lang="en-US" dirty="0"/>
              <a:t>everything else!</a:t>
            </a:r>
          </a:p>
          <a:p>
            <a:r>
              <a:rPr lang="en-US" dirty="0"/>
              <a:t>Rules of the new math</a:t>
            </a:r>
          </a:p>
          <a:p>
            <a:pPr lvl="1">
              <a:spcBef>
                <a:spcPts val="0"/>
              </a:spcBef>
            </a:pPr>
            <a:r>
              <a:rPr lang="en-US" dirty="0"/>
              <a:t>2x2 = </a:t>
            </a:r>
          </a:p>
          <a:p>
            <a:pPr lvl="1">
              <a:spcBef>
                <a:spcPts val="0"/>
              </a:spcBef>
            </a:pPr>
            <a:r>
              <a:rPr lang="en-US" dirty="0"/>
              <a:t>1 / 0 = </a:t>
            </a:r>
          </a:p>
          <a:p>
            <a:pPr lvl="1">
              <a:spcBef>
                <a:spcPts val="0"/>
              </a:spcBef>
            </a:pPr>
            <a:r>
              <a:rPr lang="en-US" dirty="0">
                <a:cs typeface="Times New Roman" panose="02020603050405020304" pitchFamily="18" charset="0"/>
              </a:rPr>
              <a:t>∞ + ∞ = </a:t>
            </a:r>
          </a:p>
          <a:p>
            <a:pPr lvl="1">
              <a:spcBef>
                <a:spcPts val="0"/>
              </a:spcBef>
            </a:pPr>
            <a:r>
              <a:rPr lang="en-US" dirty="0">
                <a:cs typeface="Times New Roman" panose="02020603050405020304" pitchFamily="18" charset="0"/>
              </a:rPr>
              <a:t>-1 / 0 =</a:t>
            </a:r>
          </a:p>
          <a:p>
            <a:pPr lvl="1">
              <a:spcBef>
                <a:spcPts val="0"/>
              </a:spcBef>
            </a:pPr>
            <a:r>
              <a:rPr lang="en-US" dirty="0">
                <a:cs typeface="Times New Roman" panose="02020603050405020304" pitchFamily="18" charset="0"/>
              </a:rPr>
              <a:t>∞ - ∞ = </a:t>
            </a:r>
          </a:p>
          <a:p>
            <a:pPr lvl="1">
              <a:spcBef>
                <a:spcPts val="0"/>
              </a:spcBef>
            </a:pPr>
            <a:r>
              <a:rPr lang="en-US" dirty="0">
                <a:cs typeface="Times New Roman" panose="02020603050405020304" pitchFamily="18" charset="0"/>
              </a:rPr>
              <a:t>0 / 0 = ∞/∞ = </a:t>
            </a:r>
          </a:p>
          <a:p>
            <a:endParaRPr lang="en-US" dirty="0"/>
          </a:p>
        </p:txBody>
      </p:sp>
      <p:sp>
        <p:nvSpPr>
          <p:cNvPr id="4" name="Footer Placeholder 3">
            <a:extLst>
              <a:ext uri="{FF2B5EF4-FFF2-40B4-BE49-F238E27FC236}">
                <a16:creationId xmlns:a16="http://schemas.microsoft.com/office/drawing/2014/main" id="{644EDD79-069B-4198-A506-342FBCE5A4C4}"/>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C951CF84-7667-4E90-AFF7-16A46B474199}"/>
              </a:ext>
            </a:extLst>
          </p:cNvPr>
          <p:cNvSpPr txBox="1"/>
          <p:nvPr/>
        </p:nvSpPr>
        <p:spPr>
          <a:xfrm>
            <a:off x="2252246" y="3706092"/>
            <a:ext cx="338554" cy="461665"/>
          </a:xfrm>
          <a:prstGeom prst="rect">
            <a:avLst/>
          </a:prstGeom>
          <a:noFill/>
        </p:spPr>
        <p:txBody>
          <a:bodyPr wrap="none" rtlCol="0">
            <a:spAutoFit/>
          </a:bodyPr>
          <a:lstStyle/>
          <a:p>
            <a:r>
              <a:rPr lang="en-US" dirty="0"/>
              <a:t>4</a:t>
            </a:r>
          </a:p>
        </p:txBody>
      </p:sp>
      <p:sp>
        <p:nvSpPr>
          <p:cNvPr id="6" name="TextBox 5">
            <a:extLst>
              <a:ext uri="{FF2B5EF4-FFF2-40B4-BE49-F238E27FC236}">
                <a16:creationId xmlns:a16="http://schemas.microsoft.com/office/drawing/2014/main" id="{FF16CB30-47F0-4488-AB04-296B2EA4F07D}"/>
              </a:ext>
            </a:extLst>
          </p:cNvPr>
          <p:cNvSpPr txBox="1"/>
          <p:nvPr/>
        </p:nvSpPr>
        <p:spPr>
          <a:xfrm>
            <a:off x="2362200" y="4047836"/>
            <a:ext cx="404278" cy="461665"/>
          </a:xfrm>
          <a:prstGeom prst="rect">
            <a:avLst/>
          </a:prstGeom>
          <a:noFill/>
        </p:spPr>
        <p:txBody>
          <a:bodyPr wrap="none" rtlCol="0">
            <a:spAutoFit/>
          </a:bodyPr>
          <a:lstStyle/>
          <a:p>
            <a:r>
              <a:rPr lang="en-US" dirty="0">
                <a:cs typeface="Times New Roman" panose="02020603050405020304" pitchFamily="18" charset="0"/>
              </a:rPr>
              <a:t>∞</a:t>
            </a:r>
            <a:endParaRPr lang="en-US" dirty="0"/>
          </a:p>
        </p:txBody>
      </p:sp>
      <p:sp>
        <p:nvSpPr>
          <p:cNvPr id="7" name="TextBox 6">
            <a:extLst>
              <a:ext uri="{FF2B5EF4-FFF2-40B4-BE49-F238E27FC236}">
                <a16:creationId xmlns:a16="http://schemas.microsoft.com/office/drawing/2014/main" id="{84885594-9AF8-4887-867F-8FF3A8D8E0FE}"/>
              </a:ext>
            </a:extLst>
          </p:cNvPr>
          <p:cNvSpPr txBox="1"/>
          <p:nvPr/>
        </p:nvSpPr>
        <p:spPr>
          <a:xfrm>
            <a:off x="2590800" y="4447308"/>
            <a:ext cx="404278" cy="461665"/>
          </a:xfrm>
          <a:prstGeom prst="rect">
            <a:avLst/>
          </a:prstGeom>
          <a:noFill/>
        </p:spPr>
        <p:txBody>
          <a:bodyPr wrap="none" rtlCol="0">
            <a:spAutoFit/>
          </a:bodyPr>
          <a:lstStyle/>
          <a:p>
            <a:r>
              <a:rPr lang="en-US" dirty="0">
                <a:cs typeface="Times New Roman" panose="02020603050405020304" pitchFamily="18" charset="0"/>
              </a:rPr>
              <a:t>∞</a:t>
            </a:r>
            <a:endParaRPr lang="en-US" dirty="0"/>
          </a:p>
        </p:txBody>
      </p:sp>
      <p:sp>
        <p:nvSpPr>
          <p:cNvPr id="8" name="TextBox 7">
            <a:extLst>
              <a:ext uri="{FF2B5EF4-FFF2-40B4-BE49-F238E27FC236}">
                <a16:creationId xmlns:a16="http://schemas.microsoft.com/office/drawing/2014/main" id="{0444257D-C92C-4C69-B6C3-6D89520E1B9E}"/>
              </a:ext>
            </a:extLst>
          </p:cNvPr>
          <p:cNvSpPr txBox="1"/>
          <p:nvPr/>
        </p:nvSpPr>
        <p:spPr>
          <a:xfrm>
            <a:off x="2595230" y="4784587"/>
            <a:ext cx="506870" cy="461665"/>
          </a:xfrm>
          <a:prstGeom prst="rect">
            <a:avLst/>
          </a:prstGeom>
          <a:noFill/>
        </p:spPr>
        <p:txBody>
          <a:bodyPr wrap="none" rtlCol="0">
            <a:spAutoFit/>
          </a:bodyPr>
          <a:lstStyle/>
          <a:p>
            <a:r>
              <a:rPr lang="en-US" dirty="0">
                <a:cs typeface="Times New Roman" panose="02020603050405020304" pitchFamily="18" charset="0"/>
              </a:rPr>
              <a:t>-∞</a:t>
            </a:r>
            <a:endParaRPr lang="en-US" dirty="0"/>
          </a:p>
        </p:txBody>
      </p:sp>
      <p:sp>
        <p:nvSpPr>
          <p:cNvPr id="9" name="TextBox 8">
            <a:extLst>
              <a:ext uri="{FF2B5EF4-FFF2-40B4-BE49-F238E27FC236}">
                <a16:creationId xmlns:a16="http://schemas.microsoft.com/office/drawing/2014/main" id="{729F96B3-9DBB-4D1F-B698-D340AC8B6223}"/>
              </a:ext>
            </a:extLst>
          </p:cNvPr>
          <p:cNvSpPr txBox="1"/>
          <p:nvPr/>
        </p:nvSpPr>
        <p:spPr>
          <a:xfrm>
            <a:off x="2667000" y="5177135"/>
            <a:ext cx="766557" cy="461665"/>
          </a:xfrm>
          <a:prstGeom prst="rect">
            <a:avLst/>
          </a:prstGeom>
          <a:noFill/>
        </p:spPr>
        <p:txBody>
          <a:bodyPr wrap="none" rtlCol="0">
            <a:spAutoFit/>
          </a:bodyPr>
          <a:lstStyle/>
          <a:p>
            <a:r>
              <a:rPr lang="en-US" dirty="0" err="1">
                <a:cs typeface="Times New Roman" panose="02020603050405020304" pitchFamily="18" charset="0"/>
              </a:rPr>
              <a:t>NaN</a:t>
            </a:r>
            <a:endParaRPr lang="en-US" dirty="0"/>
          </a:p>
        </p:txBody>
      </p:sp>
      <p:sp>
        <p:nvSpPr>
          <p:cNvPr id="10" name="TextBox 9">
            <a:extLst>
              <a:ext uri="{FF2B5EF4-FFF2-40B4-BE49-F238E27FC236}">
                <a16:creationId xmlns:a16="http://schemas.microsoft.com/office/drawing/2014/main" id="{55ECDB22-54C9-4106-B366-71803DFE95DF}"/>
              </a:ext>
            </a:extLst>
          </p:cNvPr>
          <p:cNvSpPr txBox="1"/>
          <p:nvPr/>
        </p:nvSpPr>
        <p:spPr>
          <a:xfrm>
            <a:off x="3124200" y="5521191"/>
            <a:ext cx="766557" cy="461665"/>
          </a:xfrm>
          <a:prstGeom prst="rect">
            <a:avLst/>
          </a:prstGeom>
          <a:noFill/>
        </p:spPr>
        <p:txBody>
          <a:bodyPr wrap="none" rtlCol="0">
            <a:spAutoFit/>
          </a:bodyPr>
          <a:lstStyle/>
          <a:p>
            <a:r>
              <a:rPr lang="en-US" dirty="0" err="1">
                <a:cs typeface="Times New Roman" panose="02020603050405020304" pitchFamily="18" charset="0"/>
              </a:rPr>
              <a:t>NaN</a:t>
            </a:r>
            <a:endParaRPr lang="en-US" dirty="0"/>
          </a:p>
        </p:txBody>
      </p:sp>
      <p:sp>
        <p:nvSpPr>
          <p:cNvPr id="11" name="TextBox 10">
            <a:extLst>
              <a:ext uri="{FF2B5EF4-FFF2-40B4-BE49-F238E27FC236}">
                <a16:creationId xmlns:a16="http://schemas.microsoft.com/office/drawing/2014/main" id="{94BFE136-FE06-4C5E-AC88-3827A0AABA79}"/>
              </a:ext>
            </a:extLst>
          </p:cNvPr>
          <p:cNvSpPr txBox="1"/>
          <p:nvPr/>
        </p:nvSpPr>
        <p:spPr>
          <a:xfrm>
            <a:off x="4669169" y="4077975"/>
            <a:ext cx="3255632" cy="1200329"/>
          </a:xfrm>
          <a:prstGeom prst="rect">
            <a:avLst/>
          </a:prstGeom>
          <a:noFill/>
        </p:spPr>
        <p:txBody>
          <a:bodyPr wrap="square" rtlCol="0">
            <a:spAutoFit/>
          </a:bodyPr>
          <a:lstStyle/>
          <a:p>
            <a:r>
              <a:rPr lang="en-US" dirty="0">
                <a:solidFill>
                  <a:schemeClr val="accent2"/>
                </a:solidFill>
              </a:rPr>
              <a:t>That’s everything </a:t>
            </a:r>
            <a:r>
              <a:rPr lang="en-US" i="1" dirty="0">
                <a:solidFill>
                  <a:schemeClr val="accent2"/>
                </a:solidFill>
              </a:rPr>
              <a:t>except</a:t>
            </a:r>
          </a:p>
          <a:p>
            <a:pPr marL="800100" lvl="1" indent="-342900">
              <a:buFont typeface="Arial" panose="020B0604020202020204" pitchFamily="34" charset="0"/>
              <a:buChar char="•"/>
            </a:pPr>
            <a:r>
              <a:rPr lang="en-US" dirty="0">
                <a:solidFill>
                  <a:schemeClr val="accent2"/>
                </a:solidFill>
              </a:rPr>
              <a:t>-0 vs. +0</a:t>
            </a:r>
          </a:p>
          <a:p>
            <a:pPr marL="800100" lvl="1" indent="-342900">
              <a:buFont typeface="Arial" panose="020B0604020202020204" pitchFamily="34" charset="0"/>
              <a:buChar char="•"/>
            </a:pPr>
            <a:r>
              <a:rPr lang="en-US" dirty="0" err="1">
                <a:solidFill>
                  <a:schemeClr val="accent2"/>
                </a:solidFill>
              </a:rPr>
              <a:t>denormals</a:t>
            </a:r>
            <a:endParaRPr lang="en-US" dirty="0">
              <a:solidFill>
                <a:schemeClr val="accent2"/>
              </a:solidFill>
            </a:endParaRPr>
          </a:p>
        </p:txBody>
      </p:sp>
    </p:spTree>
    <p:extLst>
      <p:ext uri="{BB962C8B-B14F-4D97-AF65-F5344CB8AC3E}">
        <p14:creationId xmlns:p14="http://schemas.microsoft.com/office/powerpoint/2010/main" val="210754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1">
                                            <p:txEl>
                                              <p:pRg st="0" end="0"/>
                                            </p:txEl>
                                          </p:spTgt>
                                        </p:tgtEl>
                                        <p:attrNameLst>
                                          <p:attrName>style.visibility</p:attrName>
                                        </p:attrNameLst>
                                      </p:cBhvr>
                                      <p:to>
                                        <p:strVal val="visible"/>
                                      </p:to>
                                    </p:set>
                                    <p:animEffect transition="in" filter="fade">
                                      <p:cBhvr>
                                        <p:cTn id="70" dur="500"/>
                                        <p:tgtEl>
                                          <p:spTgt spid="11">
                                            <p:txEl>
                                              <p:pRg st="0" end="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1">
                                            <p:txEl>
                                              <p:pRg st="2" end="2"/>
                                            </p:txEl>
                                          </p:spTgt>
                                        </p:tgtEl>
                                        <p:attrNameLst>
                                          <p:attrName>style.visibility</p:attrName>
                                        </p:attrNameLst>
                                      </p:cBhvr>
                                      <p:to>
                                        <p:strVal val="visible"/>
                                      </p:to>
                                    </p:set>
                                    <p:animEffect transition="in" filter="fade">
                                      <p:cBhvr>
                                        <p:cTn id="73" dur="500"/>
                                        <p:tgtEl>
                                          <p:spTgt spid="11">
                                            <p:txEl>
                                              <p:pRg st="2" end="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1">
                                            <p:txEl>
                                              <p:pRg st="1" end="1"/>
                                            </p:txEl>
                                          </p:spTgt>
                                        </p:tgtEl>
                                        <p:attrNameLst>
                                          <p:attrName>style.visibility</p:attrName>
                                        </p:attrNameLst>
                                      </p:cBhvr>
                                      <p:to>
                                        <p:strVal val="visible"/>
                                      </p:to>
                                    </p:set>
                                    <p:animEffect transition="in" filter="fade">
                                      <p:cBhvr>
                                        <p:cTn id="76"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2EA-BC6F-409B-BB97-9DB4DA258FBA}"/>
              </a:ext>
            </a:extLst>
          </p:cNvPr>
          <p:cNvSpPr>
            <a:spLocks noGrp="1"/>
          </p:cNvSpPr>
          <p:nvPr>
            <p:ph type="title"/>
          </p:nvPr>
        </p:nvSpPr>
        <p:spPr/>
        <p:txBody>
          <a:bodyPr/>
          <a:lstStyle/>
          <a:p>
            <a:r>
              <a:rPr lang="en-US" dirty="0"/>
              <a:t>Number line</a:t>
            </a:r>
          </a:p>
        </p:txBody>
      </p:sp>
      <p:sp>
        <p:nvSpPr>
          <p:cNvPr id="3" name="Content Placeholder 2">
            <a:extLst>
              <a:ext uri="{FF2B5EF4-FFF2-40B4-BE49-F238E27FC236}">
                <a16:creationId xmlns:a16="http://schemas.microsoft.com/office/drawing/2014/main" id="{C195E80C-4F11-4DFF-8AB0-BD9AAD504D27}"/>
              </a:ext>
            </a:extLst>
          </p:cNvPr>
          <p:cNvSpPr>
            <a:spLocks noGrp="1"/>
          </p:cNvSpPr>
          <p:nvPr>
            <p:ph idx="1"/>
          </p:nvPr>
        </p:nvSpPr>
        <p:spPr>
          <a:xfrm>
            <a:off x="685800" y="1676400"/>
            <a:ext cx="7772400" cy="685800"/>
          </a:xfrm>
        </p:spPr>
        <p:txBody>
          <a:bodyPr/>
          <a:lstStyle/>
          <a:p>
            <a:r>
              <a:rPr lang="en-US" dirty="0"/>
              <a:t>Here’s the number line (sort of)</a:t>
            </a:r>
          </a:p>
        </p:txBody>
      </p:sp>
      <p:sp>
        <p:nvSpPr>
          <p:cNvPr id="4" name="Footer Placeholder 3">
            <a:extLst>
              <a:ext uri="{FF2B5EF4-FFF2-40B4-BE49-F238E27FC236}">
                <a16:creationId xmlns:a16="http://schemas.microsoft.com/office/drawing/2014/main" id="{70D6EA57-7AD0-46AA-898D-94A6CACAE9A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cxnSp>
        <p:nvCxnSpPr>
          <p:cNvPr id="6" name="Straight Arrow Connector 5">
            <a:extLst>
              <a:ext uri="{FF2B5EF4-FFF2-40B4-BE49-F238E27FC236}">
                <a16:creationId xmlns:a16="http://schemas.microsoft.com/office/drawing/2014/main" id="{5A5D6E6E-95AF-4F88-AD66-6BA252C29D3C}"/>
              </a:ext>
            </a:extLst>
          </p:cNvPr>
          <p:cNvCxnSpPr>
            <a:cxnSpLocks/>
          </p:cNvCxnSpPr>
          <p:nvPr/>
        </p:nvCxnSpPr>
        <p:spPr>
          <a:xfrm>
            <a:off x="1752600" y="3352800"/>
            <a:ext cx="5867400"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125010-E5A5-4046-B86D-54708B27E7F0}"/>
              </a:ext>
            </a:extLst>
          </p:cNvPr>
          <p:cNvSpPr txBox="1"/>
          <p:nvPr/>
        </p:nvSpPr>
        <p:spPr>
          <a:xfrm>
            <a:off x="4267200" y="3364191"/>
            <a:ext cx="914400" cy="461665"/>
          </a:xfrm>
          <a:prstGeom prst="rect">
            <a:avLst/>
          </a:prstGeom>
          <a:noFill/>
        </p:spPr>
        <p:txBody>
          <a:bodyPr wrap="square" rtlCol="0">
            <a:spAutoFit/>
          </a:bodyPr>
          <a:lstStyle/>
          <a:p>
            <a:r>
              <a:rPr lang="en-US" dirty="0"/>
              <a:t>-0 +0</a:t>
            </a:r>
          </a:p>
        </p:txBody>
      </p:sp>
      <p:sp>
        <p:nvSpPr>
          <p:cNvPr id="8" name="Left Brace 7">
            <a:extLst>
              <a:ext uri="{FF2B5EF4-FFF2-40B4-BE49-F238E27FC236}">
                <a16:creationId xmlns:a16="http://schemas.microsoft.com/office/drawing/2014/main" id="{EF80D156-84E9-43FA-A263-47D8F8251D9D}"/>
              </a:ext>
            </a:extLst>
          </p:cNvPr>
          <p:cNvSpPr/>
          <p:nvPr/>
        </p:nvSpPr>
        <p:spPr>
          <a:xfrm rot="16200000">
            <a:off x="3505188" y="4086019"/>
            <a:ext cx="1447800" cy="2285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EF297F35-78B3-4721-82CD-027B87C546D0}"/>
              </a:ext>
            </a:extLst>
          </p:cNvPr>
          <p:cNvSpPr/>
          <p:nvPr/>
        </p:nvSpPr>
        <p:spPr>
          <a:xfrm rot="16200000">
            <a:off x="4419588" y="4086019"/>
            <a:ext cx="1447800" cy="2285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7132553-C61C-4389-836B-D36B8EC8AD60}"/>
              </a:ext>
            </a:extLst>
          </p:cNvPr>
          <p:cNvSpPr txBox="1"/>
          <p:nvPr/>
        </p:nvSpPr>
        <p:spPr>
          <a:xfrm>
            <a:off x="3962400" y="4861479"/>
            <a:ext cx="1524000" cy="461665"/>
          </a:xfrm>
          <a:prstGeom prst="rect">
            <a:avLst/>
          </a:prstGeom>
          <a:noFill/>
        </p:spPr>
        <p:txBody>
          <a:bodyPr wrap="square" rtlCol="0">
            <a:spAutoFit/>
          </a:bodyPr>
          <a:lstStyle/>
          <a:p>
            <a:r>
              <a:rPr lang="en-US" dirty="0" err="1"/>
              <a:t>denormals</a:t>
            </a:r>
            <a:endParaRPr lang="en-US" dirty="0"/>
          </a:p>
        </p:txBody>
      </p:sp>
      <p:sp>
        <p:nvSpPr>
          <p:cNvPr id="11" name="TextBox 10">
            <a:extLst>
              <a:ext uri="{FF2B5EF4-FFF2-40B4-BE49-F238E27FC236}">
                <a16:creationId xmlns:a16="http://schemas.microsoft.com/office/drawing/2014/main" id="{ADCA52DF-CD7D-4139-A1EC-9FFBE2C6FA61}"/>
              </a:ext>
            </a:extLst>
          </p:cNvPr>
          <p:cNvSpPr txBox="1"/>
          <p:nvPr/>
        </p:nvSpPr>
        <p:spPr>
          <a:xfrm>
            <a:off x="6553200" y="3352800"/>
            <a:ext cx="1295424" cy="461665"/>
          </a:xfrm>
          <a:prstGeom prst="rect">
            <a:avLst/>
          </a:prstGeom>
          <a:noFill/>
        </p:spPr>
        <p:txBody>
          <a:bodyPr wrap="square" rtlCol="0">
            <a:spAutoFit/>
          </a:bodyPr>
          <a:lstStyle/>
          <a:p>
            <a:r>
              <a:rPr lang="en-US" dirty="0"/>
              <a:t>+</a:t>
            </a:r>
            <a:r>
              <a:rPr lang="en-US" dirty="0">
                <a:cs typeface="Times New Roman" panose="02020603050405020304" pitchFamily="18" charset="0"/>
              </a:rPr>
              <a:t>∞ </a:t>
            </a:r>
            <a:r>
              <a:rPr lang="en-US" dirty="0" err="1">
                <a:cs typeface="Times New Roman" panose="02020603050405020304" pitchFamily="18" charset="0"/>
              </a:rPr>
              <a:t>NaN</a:t>
            </a:r>
            <a:endParaRPr lang="en-US" dirty="0"/>
          </a:p>
        </p:txBody>
      </p:sp>
      <p:sp>
        <p:nvSpPr>
          <p:cNvPr id="12" name="TextBox 11">
            <a:extLst>
              <a:ext uri="{FF2B5EF4-FFF2-40B4-BE49-F238E27FC236}">
                <a16:creationId xmlns:a16="http://schemas.microsoft.com/office/drawing/2014/main" id="{3168340C-4E1A-4836-B7EC-9B66A2775D5F}"/>
              </a:ext>
            </a:extLst>
          </p:cNvPr>
          <p:cNvSpPr txBox="1"/>
          <p:nvPr/>
        </p:nvSpPr>
        <p:spPr>
          <a:xfrm>
            <a:off x="1676400" y="3352800"/>
            <a:ext cx="1295424" cy="461665"/>
          </a:xfrm>
          <a:prstGeom prst="rect">
            <a:avLst/>
          </a:prstGeom>
          <a:noFill/>
        </p:spPr>
        <p:txBody>
          <a:bodyPr wrap="square" rtlCol="0">
            <a:spAutoFit/>
          </a:bodyPr>
          <a:lstStyle/>
          <a:p>
            <a:r>
              <a:rPr lang="en-US" dirty="0" err="1">
                <a:cs typeface="Times New Roman" panose="02020603050405020304" pitchFamily="18" charset="0"/>
              </a:rPr>
              <a:t>NaN</a:t>
            </a:r>
            <a:r>
              <a:rPr lang="en-US" dirty="0">
                <a:cs typeface="Times New Roman" panose="02020603050405020304" pitchFamily="18" charset="0"/>
              </a:rPr>
              <a:t> -∞</a:t>
            </a:r>
            <a:endParaRPr lang="en-US" dirty="0"/>
          </a:p>
        </p:txBody>
      </p:sp>
      <p:sp>
        <p:nvSpPr>
          <p:cNvPr id="14" name="Left Brace 13">
            <a:extLst>
              <a:ext uri="{FF2B5EF4-FFF2-40B4-BE49-F238E27FC236}">
                <a16:creationId xmlns:a16="http://schemas.microsoft.com/office/drawing/2014/main" id="{B3314E44-335D-4FD0-A7AF-508D83479CB8}"/>
              </a:ext>
            </a:extLst>
          </p:cNvPr>
          <p:cNvSpPr/>
          <p:nvPr/>
        </p:nvSpPr>
        <p:spPr>
          <a:xfrm rot="16200000">
            <a:off x="5219700" y="3619500"/>
            <a:ext cx="1447800" cy="1219200"/>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C9DB19-F8C9-4CEC-BFEA-2F752ADD790B}"/>
              </a:ext>
            </a:extLst>
          </p:cNvPr>
          <p:cNvSpPr/>
          <p:nvPr/>
        </p:nvSpPr>
        <p:spPr>
          <a:xfrm rot="16200000">
            <a:off x="2705100" y="3619501"/>
            <a:ext cx="1447800" cy="1219200"/>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171FC49-58AE-4D5D-A5EF-E267D5176028}"/>
              </a:ext>
            </a:extLst>
          </p:cNvPr>
          <p:cNvSpPr txBox="1"/>
          <p:nvPr/>
        </p:nvSpPr>
        <p:spPr>
          <a:xfrm>
            <a:off x="2666976" y="4392864"/>
            <a:ext cx="1524000" cy="830997"/>
          </a:xfrm>
          <a:prstGeom prst="rect">
            <a:avLst/>
          </a:prstGeom>
          <a:noFill/>
        </p:spPr>
        <p:txBody>
          <a:bodyPr wrap="square" rtlCol="0">
            <a:spAutoFit/>
          </a:bodyPr>
          <a:lstStyle/>
          <a:p>
            <a:r>
              <a:rPr lang="en-US" dirty="0"/>
              <a:t>everything else</a:t>
            </a:r>
          </a:p>
        </p:txBody>
      </p:sp>
      <p:sp>
        <p:nvSpPr>
          <p:cNvPr id="18" name="TextBox 17">
            <a:extLst>
              <a:ext uri="{FF2B5EF4-FFF2-40B4-BE49-F238E27FC236}">
                <a16:creationId xmlns:a16="http://schemas.microsoft.com/office/drawing/2014/main" id="{24DCBD77-55F7-41E2-B7CD-56DFEBA86F3C}"/>
              </a:ext>
            </a:extLst>
          </p:cNvPr>
          <p:cNvSpPr txBox="1"/>
          <p:nvPr/>
        </p:nvSpPr>
        <p:spPr>
          <a:xfrm>
            <a:off x="5181600" y="4392864"/>
            <a:ext cx="1524000" cy="830997"/>
          </a:xfrm>
          <a:prstGeom prst="rect">
            <a:avLst/>
          </a:prstGeom>
          <a:noFill/>
        </p:spPr>
        <p:txBody>
          <a:bodyPr wrap="square" rtlCol="0">
            <a:spAutoFit/>
          </a:bodyPr>
          <a:lstStyle/>
          <a:p>
            <a:r>
              <a:rPr lang="en-US" dirty="0"/>
              <a:t>everything else</a:t>
            </a:r>
          </a:p>
        </p:txBody>
      </p:sp>
    </p:spTree>
    <p:extLst>
      <p:ext uri="{BB962C8B-B14F-4D97-AF65-F5344CB8AC3E}">
        <p14:creationId xmlns:p14="http://schemas.microsoft.com/office/powerpoint/2010/main" val="338216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2EA-BC6F-409B-BB97-9DB4DA258FBA}"/>
              </a:ext>
            </a:extLst>
          </p:cNvPr>
          <p:cNvSpPr>
            <a:spLocks noGrp="1"/>
          </p:cNvSpPr>
          <p:nvPr>
            <p:ph type="title"/>
          </p:nvPr>
        </p:nvSpPr>
        <p:spPr/>
        <p:txBody>
          <a:bodyPr/>
          <a:lstStyle/>
          <a:p>
            <a:r>
              <a:rPr lang="en-US" dirty="0"/>
              <a:t>What should we test?</a:t>
            </a:r>
          </a:p>
        </p:txBody>
      </p:sp>
      <p:sp>
        <p:nvSpPr>
          <p:cNvPr id="3" name="Content Placeholder 2">
            <a:extLst>
              <a:ext uri="{FF2B5EF4-FFF2-40B4-BE49-F238E27FC236}">
                <a16:creationId xmlns:a16="http://schemas.microsoft.com/office/drawing/2014/main" id="{C195E80C-4F11-4DFF-8AB0-BD9AAD504D27}"/>
              </a:ext>
            </a:extLst>
          </p:cNvPr>
          <p:cNvSpPr>
            <a:spLocks noGrp="1"/>
          </p:cNvSpPr>
          <p:nvPr>
            <p:ph idx="1"/>
          </p:nvPr>
        </p:nvSpPr>
        <p:spPr>
          <a:xfrm>
            <a:off x="5257800" y="1540603"/>
            <a:ext cx="3749988" cy="4707797"/>
          </a:xfrm>
        </p:spPr>
        <p:txBody>
          <a:bodyPr/>
          <a:lstStyle/>
          <a:p>
            <a:r>
              <a:rPr lang="en-US" sz="2400" dirty="0"/>
              <a:t>The special cases are a small fraction of total area</a:t>
            </a:r>
          </a:p>
          <a:p>
            <a:pPr lvl="1">
              <a:spcBef>
                <a:spcPts val="0"/>
              </a:spcBef>
            </a:pPr>
            <a:r>
              <a:rPr lang="en-US" sz="2000" dirty="0"/>
              <a:t>which parts are most important?</a:t>
            </a:r>
          </a:p>
          <a:p>
            <a:pPr lvl="1">
              <a:spcBef>
                <a:spcPts val="0"/>
              </a:spcBef>
            </a:pPr>
            <a:r>
              <a:rPr lang="en-US" sz="2000" dirty="0"/>
              <a:t>what should our strategy be?</a:t>
            </a:r>
          </a:p>
          <a:p>
            <a:r>
              <a:rPr lang="en-US" sz="2400" dirty="0"/>
              <a:t>Where do you think the bugs are?</a:t>
            </a:r>
          </a:p>
          <a:p>
            <a:pPr lvl="1">
              <a:spcBef>
                <a:spcPts val="0"/>
              </a:spcBef>
            </a:pPr>
            <a:r>
              <a:rPr lang="en-US" sz="2000" dirty="0"/>
              <a:t>the “weird” stuff; </a:t>
            </a:r>
            <a:r>
              <a:rPr lang="en-US" sz="2000" dirty="0" err="1"/>
              <a:t>denorms</a:t>
            </a:r>
            <a:r>
              <a:rPr lang="en-US" sz="2000" dirty="0"/>
              <a:t>, infinity, </a:t>
            </a:r>
            <a:r>
              <a:rPr lang="en-US" sz="2000" dirty="0" err="1"/>
              <a:t>etc</a:t>
            </a:r>
            <a:r>
              <a:rPr lang="en-US" sz="2000" dirty="0"/>
              <a:t>?</a:t>
            </a:r>
          </a:p>
          <a:p>
            <a:pPr lvl="1">
              <a:spcBef>
                <a:spcPts val="0"/>
              </a:spcBef>
            </a:pPr>
            <a:r>
              <a:rPr lang="en-US" sz="2000" dirty="0"/>
              <a:t>Or not – maybe the designer spent the most time on that!</a:t>
            </a:r>
          </a:p>
          <a:p>
            <a:pPr>
              <a:spcBef>
                <a:spcPts val="0"/>
              </a:spcBef>
            </a:pPr>
            <a:endParaRPr lang="en-US" dirty="0"/>
          </a:p>
        </p:txBody>
      </p:sp>
      <p:sp>
        <p:nvSpPr>
          <p:cNvPr id="4" name="Footer Placeholder 3">
            <a:extLst>
              <a:ext uri="{FF2B5EF4-FFF2-40B4-BE49-F238E27FC236}">
                <a16:creationId xmlns:a16="http://schemas.microsoft.com/office/drawing/2014/main" id="{70D6EA57-7AD0-46AA-898D-94A6CACAE9A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7" name="TextBox 6">
            <a:extLst>
              <a:ext uri="{FF2B5EF4-FFF2-40B4-BE49-F238E27FC236}">
                <a16:creationId xmlns:a16="http://schemas.microsoft.com/office/drawing/2014/main" id="{3A125010-E5A5-4046-B86D-54708B27E7F0}"/>
              </a:ext>
            </a:extLst>
          </p:cNvPr>
          <p:cNvSpPr txBox="1"/>
          <p:nvPr/>
        </p:nvSpPr>
        <p:spPr>
          <a:xfrm>
            <a:off x="2211933" y="5753100"/>
            <a:ext cx="1331786" cy="338554"/>
          </a:xfrm>
          <a:prstGeom prst="rect">
            <a:avLst/>
          </a:prstGeom>
          <a:noFill/>
        </p:spPr>
        <p:txBody>
          <a:bodyPr wrap="square" rtlCol="0">
            <a:spAutoFit/>
          </a:bodyPr>
          <a:lstStyle/>
          <a:p>
            <a:r>
              <a:rPr lang="en-US" sz="1600" dirty="0">
                <a:solidFill>
                  <a:srgbClr val="FFC000"/>
                </a:solidFill>
              </a:rPr>
              <a:t>-D </a:t>
            </a:r>
            <a:r>
              <a:rPr lang="en-US" sz="1600" dirty="0">
                <a:solidFill>
                  <a:srgbClr val="FF6464"/>
                </a:solidFill>
              </a:rPr>
              <a:t>-0</a:t>
            </a:r>
            <a:r>
              <a:rPr lang="en-US" sz="1600" dirty="0"/>
              <a:t> </a:t>
            </a:r>
            <a:r>
              <a:rPr lang="en-US" sz="1600" dirty="0">
                <a:solidFill>
                  <a:schemeClr val="accent1">
                    <a:lumMod val="40000"/>
                    <a:lumOff val="60000"/>
                  </a:schemeClr>
                </a:solidFill>
              </a:rPr>
              <a:t>+0</a:t>
            </a:r>
            <a:r>
              <a:rPr lang="en-US" sz="1600" dirty="0"/>
              <a:t> </a:t>
            </a:r>
            <a:r>
              <a:rPr lang="en-US" sz="1600" dirty="0">
                <a:solidFill>
                  <a:schemeClr val="accent1">
                    <a:lumMod val="75000"/>
                  </a:schemeClr>
                </a:solidFill>
              </a:rPr>
              <a:t>+D</a:t>
            </a:r>
          </a:p>
        </p:txBody>
      </p:sp>
      <p:sp>
        <p:nvSpPr>
          <p:cNvPr id="11" name="TextBox 10">
            <a:extLst>
              <a:ext uri="{FF2B5EF4-FFF2-40B4-BE49-F238E27FC236}">
                <a16:creationId xmlns:a16="http://schemas.microsoft.com/office/drawing/2014/main" id="{ADCA52DF-CD7D-4139-A1EC-9FFBE2C6FA61}"/>
              </a:ext>
            </a:extLst>
          </p:cNvPr>
          <p:cNvSpPr txBox="1"/>
          <p:nvPr/>
        </p:nvSpPr>
        <p:spPr>
          <a:xfrm>
            <a:off x="4638892" y="5712023"/>
            <a:ext cx="847508" cy="307777"/>
          </a:xfrm>
          <a:prstGeom prst="rect">
            <a:avLst/>
          </a:prstGeom>
          <a:noFill/>
        </p:spPr>
        <p:txBody>
          <a:bodyPr wrap="square" rtlCol="0">
            <a:spAutoFit/>
          </a:bodyPr>
          <a:lstStyle/>
          <a:p>
            <a:r>
              <a:rPr lang="en-US" sz="1400" dirty="0">
                <a:solidFill>
                  <a:srgbClr val="006600"/>
                </a:solidFill>
              </a:rPr>
              <a:t>+</a:t>
            </a:r>
            <a:r>
              <a:rPr lang="en-US" sz="1400" dirty="0">
                <a:solidFill>
                  <a:srgbClr val="006600"/>
                </a:solidFill>
                <a:cs typeface="Times New Roman" panose="02020603050405020304" pitchFamily="18" charset="0"/>
              </a:rPr>
              <a:t>∞ </a:t>
            </a:r>
            <a:r>
              <a:rPr lang="en-US" sz="1400" dirty="0" err="1">
                <a:solidFill>
                  <a:srgbClr val="7030A0"/>
                </a:solidFill>
                <a:cs typeface="Times New Roman" panose="02020603050405020304" pitchFamily="18" charset="0"/>
              </a:rPr>
              <a:t>NaN</a:t>
            </a:r>
            <a:endParaRPr lang="en-US" sz="1400" dirty="0">
              <a:solidFill>
                <a:srgbClr val="7030A0"/>
              </a:solidFill>
            </a:endParaRPr>
          </a:p>
        </p:txBody>
      </p:sp>
      <p:sp>
        <p:nvSpPr>
          <p:cNvPr id="12" name="TextBox 11">
            <a:extLst>
              <a:ext uri="{FF2B5EF4-FFF2-40B4-BE49-F238E27FC236}">
                <a16:creationId xmlns:a16="http://schemas.microsoft.com/office/drawing/2014/main" id="{3168340C-4E1A-4836-B7EC-9B66A2775D5F}"/>
              </a:ext>
            </a:extLst>
          </p:cNvPr>
          <p:cNvSpPr txBox="1"/>
          <p:nvPr/>
        </p:nvSpPr>
        <p:spPr>
          <a:xfrm>
            <a:off x="304800" y="5712023"/>
            <a:ext cx="914400" cy="307777"/>
          </a:xfrm>
          <a:prstGeom prst="rect">
            <a:avLst/>
          </a:prstGeom>
          <a:noFill/>
        </p:spPr>
        <p:txBody>
          <a:bodyPr wrap="square" rtlCol="0">
            <a:spAutoFit/>
          </a:bodyPr>
          <a:lstStyle/>
          <a:p>
            <a:r>
              <a:rPr lang="en-US" sz="1400" dirty="0" err="1">
                <a:solidFill>
                  <a:srgbClr val="7030A0"/>
                </a:solidFill>
                <a:cs typeface="Times New Roman" panose="02020603050405020304" pitchFamily="18" charset="0"/>
              </a:rPr>
              <a:t>NaN</a:t>
            </a:r>
            <a:r>
              <a:rPr lang="en-US" sz="1400" dirty="0">
                <a:cs typeface="Times New Roman" panose="02020603050405020304" pitchFamily="18" charset="0"/>
              </a:rPr>
              <a:t> </a:t>
            </a:r>
            <a:r>
              <a:rPr lang="en-US" sz="1400" dirty="0">
                <a:solidFill>
                  <a:srgbClr val="FF0000"/>
                </a:solidFill>
                <a:cs typeface="Times New Roman" panose="02020603050405020304" pitchFamily="18" charset="0"/>
              </a:rPr>
              <a:t>-∞</a:t>
            </a:r>
            <a:endParaRPr lang="en-US" sz="1400" dirty="0">
              <a:solidFill>
                <a:srgbClr val="FF0000"/>
              </a:solidFill>
            </a:endParaRPr>
          </a:p>
        </p:txBody>
      </p:sp>
      <p:grpSp>
        <p:nvGrpSpPr>
          <p:cNvPr id="16" name="Group 15">
            <a:extLst>
              <a:ext uri="{FF2B5EF4-FFF2-40B4-BE49-F238E27FC236}">
                <a16:creationId xmlns:a16="http://schemas.microsoft.com/office/drawing/2014/main" id="{E3278F29-F350-45D7-B783-E2A3ED1DA2CE}"/>
              </a:ext>
            </a:extLst>
          </p:cNvPr>
          <p:cNvGrpSpPr/>
          <p:nvPr/>
        </p:nvGrpSpPr>
        <p:grpSpPr>
          <a:xfrm>
            <a:off x="685800" y="1455420"/>
            <a:ext cx="4297680" cy="4308532"/>
            <a:chOff x="2514600" y="1455420"/>
            <a:chExt cx="4297680" cy="4308532"/>
          </a:xfrm>
        </p:grpSpPr>
        <p:sp>
          <p:nvSpPr>
            <p:cNvPr id="5" name="Rectangle 4">
              <a:extLst>
                <a:ext uri="{FF2B5EF4-FFF2-40B4-BE49-F238E27FC236}">
                  <a16:creationId xmlns:a16="http://schemas.microsoft.com/office/drawing/2014/main" id="{59C1B3BD-8F86-4BF8-8F1D-2E3803174C5B}"/>
                </a:ext>
              </a:extLst>
            </p:cNvPr>
            <p:cNvSpPr/>
            <p:nvPr/>
          </p:nvSpPr>
          <p:spPr>
            <a:xfrm>
              <a:off x="2514600" y="1455420"/>
              <a:ext cx="4297680" cy="4297680"/>
            </a:xfrm>
            <a:prstGeom prst="rect">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5F7E98-AF8D-43F6-B275-77E321E47262}"/>
                </a:ext>
              </a:extLst>
            </p:cNvPr>
            <p:cNvSpPr/>
            <p:nvPr/>
          </p:nvSpPr>
          <p:spPr>
            <a:xfrm>
              <a:off x="4576771" y="1466272"/>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C134D6-9E9B-4064-A80E-40F39709E77D}"/>
                </a:ext>
              </a:extLst>
            </p:cNvPr>
            <p:cNvSpPr/>
            <p:nvPr/>
          </p:nvSpPr>
          <p:spPr>
            <a:xfrm>
              <a:off x="4651628" y="1466272"/>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E975E1-DE85-4E46-B812-DDF744EC0F04}"/>
                </a:ext>
              </a:extLst>
            </p:cNvPr>
            <p:cNvSpPr/>
            <p:nvPr/>
          </p:nvSpPr>
          <p:spPr>
            <a:xfrm>
              <a:off x="4727828" y="1466272"/>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73CB06-7E89-4DDA-B30A-EEC5721D60B7}"/>
                </a:ext>
              </a:extLst>
            </p:cNvPr>
            <p:cNvSpPr/>
            <p:nvPr/>
          </p:nvSpPr>
          <p:spPr>
            <a:xfrm>
              <a:off x="4504262" y="1466272"/>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F884AD-571C-42E3-BEF9-FE5E28D5C5A2}"/>
                </a:ext>
              </a:extLst>
            </p:cNvPr>
            <p:cNvSpPr/>
            <p:nvPr/>
          </p:nvSpPr>
          <p:spPr>
            <a:xfrm>
              <a:off x="6649720" y="1466272"/>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96AC8EA-7293-4220-A111-B4418AA7719C}"/>
                </a:ext>
              </a:extLst>
            </p:cNvPr>
            <p:cNvSpPr/>
            <p:nvPr/>
          </p:nvSpPr>
          <p:spPr>
            <a:xfrm>
              <a:off x="6725920"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A69DABF-4B2E-4B32-A4CD-F4E4FCA7D1A9}"/>
                </a:ext>
              </a:extLst>
            </p:cNvPr>
            <p:cNvSpPr/>
            <p:nvPr/>
          </p:nvSpPr>
          <p:spPr>
            <a:xfrm>
              <a:off x="2530353"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DD9AA5B-D989-47BC-B049-5D2B7B797AE4}"/>
                </a:ext>
              </a:extLst>
            </p:cNvPr>
            <p:cNvSpPr/>
            <p:nvPr/>
          </p:nvSpPr>
          <p:spPr>
            <a:xfrm>
              <a:off x="2606553" y="1466272"/>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EF801357-4C65-44BB-A39D-545E355CBC36}"/>
              </a:ext>
            </a:extLst>
          </p:cNvPr>
          <p:cNvGrpSpPr/>
          <p:nvPr/>
        </p:nvGrpSpPr>
        <p:grpSpPr>
          <a:xfrm>
            <a:off x="689192" y="1467832"/>
            <a:ext cx="4297680" cy="4268339"/>
            <a:chOff x="228600" y="1204473"/>
            <a:chExt cx="4297680" cy="4268339"/>
          </a:xfrm>
        </p:grpSpPr>
        <p:sp>
          <p:nvSpPr>
            <p:cNvPr id="28" name="Rectangle 27">
              <a:extLst>
                <a:ext uri="{FF2B5EF4-FFF2-40B4-BE49-F238E27FC236}">
                  <a16:creationId xmlns:a16="http://schemas.microsoft.com/office/drawing/2014/main" id="{35F4B3C0-7480-457F-9563-AF14A8299ED5}"/>
                </a:ext>
              </a:extLst>
            </p:cNvPr>
            <p:cNvSpPr/>
            <p:nvPr/>
          </p:nvSpPr>
          <p:spPr>
            <a:xfrm rot="5400000">
              <a:off x="2341054" y="1138437"/>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245EAF-8025-4BD5-AD16-DD334A168D29}"/>
                </a:ext>
              </a:extLst>
            </p:cNvPr>
            <p:cNvSpPr/>
            <p:nvPr/>
          </p:nvSpPr>
          <p:spPr>
            <a:xfrm rot="5400000">
              <a:off x="2341054" y="1213294"/>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2D526B-BF84-40C3-9006-0C6CDC7DBC4B}"/>
                </a:ext>
              </a:extLst>
            </p:cNvPr>
            <p:cNvSpPr/>
            <p:nvPr/>
          </p:nvSpPr>
          <p:spPr>
            <a:xfrm rot="5400000">
              <a:off x="2341054" y="1289494"/>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F99A02D-5281-46AE-9907-CFAC16A7518D}"/>
                </a:ext>
              </a:extLst>
            </p:cNvPr>
            <p:cNvSpPr/>
            <p:nvPr/>
          </p:nvSpPr>
          <p:spPr>
            <a:xfrm rot="5400000">
              <a:off x="2341054" y="1065928"/>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B5A41DE-095F-419F-90AD-E7E1BE25AD0F}"/>
                </a:ext>
              </a:extLst>
            </p:cNvPr>
            <p:cNvSpPr/>
            <p:nvPr/>
          </p:nvSpPr>
          <p:spPr>
            <a:xfrm rot="5400000">
              <a:off x="2341054" y="3211386"/>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227AD0-B4BA-4597-BF34-768C9B738422}"/>
                </a:ext>
              </a:extLst>
            </p:cNvPr>
            <p:cNvSpPr/>
            <p:nvPr/>
          </p:nvSpPr>
          <p:spPr>
            <a:xfrm rot="5400000">
              <a:off x="2341054" y="3287586"/>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EAA7AC3-AA0F-4682-B688-27CC9D79B0DA}"/>
                </a:ext>
              </a:extLst>
            </p:cNvPr>
            <p:cNvSpPr/>
            <p:nvPr/>
          </p:nvSpPr>
          <p:spPr>
            <a:xfrm rot="5400000">
              <a:off x="2341054" y="-907981"/>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8E77CA-C217-4FBA-99F0-DE795F0CE26C}"/>
                </a:ext>
              </a:extLst>
            </p:cNvPr>
            <p:cNvSpPr/>
            <p:nvPr/>
          </p:nvSpPr>
          <p:spPr>
            <a:xfrm rot="5400000">
              <a:off x="2341054" y="-831781"/>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638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5E5D-4E04-4DA3-A3D5-0454A7273C01}"/>
              </a:ext>
            </a:extLst>
          </p:cNvPr>
          <p:cNvSpPr>
            <a:spLocks noGrp="1"/>
          </p:cNvSpPr>
          <p:nvPr>
            <p:ph type="title"/>
          </p:nvPr>
        </p:nvSpPr>
        <p:spPr/>
        <p:txBody>
          <a:bodyPr/>
          <a:lstStyle/>
          <a:p>
            <a:r>
              <a:rPr lang="en-US" dirty="0"/>
              <a:t>More corner cases</a:t>
            </a:r>
          </a:p>
        </p:txBody>
      </p:sp>
      <p:sp>
        <p:nvSpPr>
          <p:cNvPr id="3" name="Content Placeholder 2">
            <a:extLst>
              <a:ext uri="{FF2B5EF4-FFF2-40B4-BE49-F238E27FC236}">
                <a16:creationId xmlns:a16="http://schemas.microsoft.com/office/drawing/2014/main" id="{72E28C48-F61B-4183-B3AD-9A4B65B6187A}"/>
              </a:ext>
            </a:extLst>
          </p:cNvPr>
          <p:cNvSpPr>
            <a:spLocks noGrp="1"/>
          </p:cNvSpPr>
          <p:nvPr>
            <p:ph idx="1"/>
          </p:nvPr>
        </p:nvSpPr>
        <p:spPr/>
        <p:txBody>
          <a:bodyPr/>
          <a:lstStyle/>
          <a:p>
            <a:r>
              <a:rPr lang="en-US" dirty="0"/>
              <a:t>FPUs have well-known critical paths</a:t>
            </a:r>
          </a:p>
          <a:p>
            <a:pPr lvl="1"/>
            <a:r>
              <a:rPr lang="en-US" dirty="0"/>
              <a:t>designers do headstands to make their FPU run fast</a:t>
            </a:r>
          </a:p>
          <a:p>
            <a:pPr lvl="1"/>
            <a:r>
              <a:rPr lang="en-US" dirty="0"/>
              <a:t>do those headstands cause their own corner cases?</a:t>
            </a:r>
          </a:p>
          <a:p>
            <a:r>
              <a:rPr lang="en-US" dirty="0"/>
              <a:t>How might you (the </a:t>
            </a:r>
            <a:r>
              <a:rPr lang="en-US" dirty="0" err="1"/>
              <a:t>verif</a:t>
            </a:r>
            <a:r>
              <a:rPr lang="en-US" dirty="0"/>
              <a:t>. engineer) even know what headstands were done?</a:t>
            </a:r>
          </a:p>
          <a:p>
            <a:pPr lvl="1"/>
            <a:r>
              <a:rPr lang="en-US" dirty="0"/>
              <a:t>ask the architect</a:t>
            </a:r>
          </a:p>
        </p:txBody>
      </p:sp>
      <p:sp>
        <p:nvSpPr>
          <p:cNvPr id="4" name="Footer Placeholder 3">
            <a:extLst>
              <a:ext uri="{FF2B5EF4-FFF2-40B4-BE49-F238E27FC236}">
                <a16:creationId xmlns:a16="http://schemas.microsoft.com/office/drawing/2014/main" id="{A16F5BA0-0CE6-4F6D-B833-37AE1E6A5F3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3680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EF9A-399E-4EC9-B31A-9D73DB0900F2}"/>
              </a:ext>
            </a:extLst>
          </p:cNvPr>
          <p:cNvSpPr>
            <a:spLocks noGrp="1"/>
          </p:cNvSpPr>
          <p:nvPr>
            <p:ph type="title"/>
          </p:nvPr>
        </p:nvSpPr>
        <p:spPr/>
        <p:txBody>
          <a:bodyPr/>
          <a:lstStyle/>
          <a:p>
            <a:r>
              <a:rPr lang="en-US" dirty="0"/>
              <a:t>Trust or verify?</a:t>
            </a:r>
          </a:p>
        </p:txBody>
      </p:sp>
      <p:sp>
        <p:nvSpPr>
          <p:cNvPr id="3" name="Content Placeholder 2">
            <a:extLst>
              <a:ext uri="{FF2B5EF4-FFF2-40B4-BE49-F238E27FC236}">
                <a16:creationId xmlns:a16="http://schemas.microsoft.com/office/drawing/2014/main" id="{1088C6BC-2C58-4045-80AD-B449112D7B96}"/>
              </a:ext>
            </a:extLst>
          </p:cNvPr>
          <p:cNvSpPr>
            <a:spLocks noGrp="1"/>
          </p:cNvSpPr>
          <p:nvPr>
            <p:ph idx="1"/>
          </p:nvPr>
        </p:nvSpPr>
        <p:spPr/>
        <p:txBody>
          <a:bodyPr/>
          <a:lstStyle/>
          <a:p>
            <a:r>
              <a:rPr lang="en-US" sz="2400" dirty="0"/>
              <a:t>Perhaps the architect says:</a:t>
            </a:r>
          </a:p>
          <a:p>
            <a:pPr lvl="1">
              <a:spcBef>
                <a:spcPts val="0"/>
              </a:spcBef>
            </a:pPr>
            <a:r>
              <a:rPr lang="en-US" sz="2000" dirty="0"/>
              <a:t>I love that denormal stuff; all those special cases were really interesting &amp; I know I got it right</a:t>
            </a:r>
          </a:p>
          <a:p>
            <a:pPr lvl="1">
              <a:spcBef>
                <a:spcPts val="0"/>
              </a:spcBef>
            </a:pPr>
            <a:r>
              <a:rPr lang="en-US" sz="2000" dirty="0"/>
              <a:t>I hate infinity, honestly I just wrote some junk to make my coding deadlines &amp; it’s probably buggy</a:t>
            </a:r>
          </a:p>
          <a:p>
            <a:pPr lvl="1">
              <a:spcBef>
                <a:spcPts val="0"/>
              </a:spcBef>
            </a:pPr>
            <a:r>
              <a:rPr lang="en-US" sz="2000" dirty="0"/>
              <a:t>I’m pretty sure I got most of the rest right</a:t>
            </a:r>
          </a:p>
          <a:p>
            <a:r>
              <a:rPr lang="en-US" sz="2400" dirty="0"/>
              <a:t>So what content strategy do you use?</a:t>
            </a:r>
          </a:p>
          <a:p>
            <a:pPr lvl="1">
              <a:spcBef>
                <a:spcPts val="0"/>
              </a:spcBef>
            </a:pPr>
            <a:r>
              <a:rPr lang="en-US" sz="2000" dirty="0"/>
              <a:t>Write lots of manual tests for </a:t>
            </a:r>
            <a:r>
              <a:rPr lang="en-US" sz="2000" dirty="0">
                <a:latin typeface="Times New Roman" panose="02020603050405020304" pitchFamily="18" charset="0"/>
                <a:cs typeface="Times New Roman" panose="02020603050405020304" pitchFamily="18" charset="0"/>
              </a:rPr>
              <a:t>∞</a:t>
            </a:r>
            <a:r>
              <a:rPr lang="en-US" sz="2000" dirty="0"/>
              <a:t>, none for </a:t>
            </a:r>
            <a:r>
              <a:rPr lang="en-US" sz="2000" dirty="0" err="1"/>
              <a:t>denorms</a:t>
            </a:r>
            <a:r>
              <a:rPr lang="en-US" sz="2000" dirty="0"/>
              <a:t>, a few for the rest, and you’re done?</a:t>
            </a:r>
          </a:p>
          <a:p>
            <a:r>
              <a:rPr lang="en-US" sz="2400" dirty="0"/>
              <a:t>Question: how much do you believe your favorite architect?</a:t>
            </a:r>
          </a:p>
          <a:p>
            <a:endParaRPr lang="en-US" dirty="0"/>
          </a:p>
        </p:txBody>
      </p:sp>
      <p:sp>
        <p:nvSpPr>
          <p:cNvPr id="4" name="Footer Placeholder 3">
            <a:extLst>
              <a:ext uri="{FF2B5EF4-FFF2-40B4-BE49-F238E27FC236}">
                <a16:creationId xmlns:a16="http://schemas.microsoft.com/office/drawing/2014/main" id="{A9CFFD58-B1AE-45E9-AFAA-FC77D6507AE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86380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E55-2734-4CB0-9778-40642B68D14B}"/>
              </a:ext>
            </a:extLst>
          </p:cNvPr>
          <p:cNvSpPr>
            <a:spLocks noGrp="1"/>
          </p:cNvSpPr>
          <p:nvPr>
            <p:ph type="title"/>
          </p:nvPr>
        </p:nvSpPr>
        <p:spPr/>
        <p:txBody>
          <a:bodyPr/>
          <a:lstStyle/>
          <a:p>
            <a:r>
              <a:rPr lang="en-US" dirty="0"/>
              <a:t>Trust or verify?</a:t>
            </a:r>
          </a:p>
        </p:txBody>
      </p:sp>
      <p:sp>
        <p:nvSpPr>
          <p:cNvPr id="3" name="Content Placeholder 2">
            <a:extLst>
              <a:ext uri="{FF2B5EF4-FFF2-40B4-BE49-F238E27FC236}">
                <a16:creationId xmlns:a16="http://schemas.microsoft.com/office/drawing/2014/main" id="{190C793D-0194-46B4-BB49-A6FB732B1A8B}"/>
              </a:ext>
            </a:extLst>
          </p:cNvPr>
          <p:cNvSpPr>
            <a:spLocks noGrp="1"/>
          </p:cNvSpPr>
          <p:nvPr>
            <p:ph idx="1"/>
          </p:nvPr>
        </p:nvSpPr>
        <p:spPr/>
        <p:txBody>
          <a:bodyPr/>
          <a:lstStyle/>
          <a:p>
            <a:r>
              <a:rPr lang="en-US" dirty="0"/>
              <a:t>How many tests did you believe you:</a:t>
            </a:r>
          </a:p>
          <a:p>
            <a:pPr lvl="1"/>
            <a:r>
              <a:rPr lang="en-US" dirty="0"/>
              <a:t>would ace and didn’t?</a:t>
            </a:r>
          </a:p>
          <a:p>
            <a:pPr lvl="1"/>
            <a:r>
              <a:rPr lang="en-US" dirty="0"/>
              <a:t>would fail and didn’t?</a:t>
            </a:r>
          </a:p>
          <a:p>
            <a:r>
              <a:rPr lang="en-US" dirty="0"/>
              <a:t>By and large, your guesses about preparedness were probably mostly correct</a:t>
            </a:r>
          </a:p>
          <a:p>
            <a:pPr lvl="1"/>
            <a:r>
              <a:rPr lang="en-US" dirty="0"/>
              <a:t>but would you bet project success on it?</a:t>
            </a:r>
          </a:p>
        </p:txBody>
      </p:sp>
      <p:sp>
        <p:nvSpPr>
          <p:cNvPr id="4" name="Footer Placeholder 3">
            <a:extLst>
              <a:ext uri="{FF2B5EF4-FFF2-40B4-BE49-F238E27FC236}">
                <a16:creationId xmlns:a16="http://schemas.microsoft.com/office/drawing/2014/main" id="{0B455A44-1F8D-49A4-8651-FEED002F2D7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8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8990-01B3-43F2-8C5A-1E26D0CA1F04}"/>
              </a:ext>
            </a:extLst>
          </p:cNvPr>
          <p:cNvSpPr>
            <a:spLocks noGrp="1"/>
          </p:cNvSpPr>
          <p:nvPr>
            <p:ph type="title"/>
          </p:nvPr>
        </p:nvSpPr>
        <p:spPr/>
        <p:txBody>
          <a:bodyPr/>
          <a:lstStyle/>
          <a:p>
            <a:r>
              <a:rPr lang="en-US" dirty="0"/>
              <a:t>Trust or verify?</a:t>
            </a:r>
          </a:p>
        </p:txBody>
      </p:sp>
      <p:sp>
        <p:nvSpPr>
          <p:cNvPr id="3" name="Content Placeholder 2">
            <a:extLst>
              <a:ext uri="{FF2B5EF4-FFF2-40B4-BE49-F238E27FC236}">
                <a16:creationId xmlns:a16="http://schemas.microsoft.com/office/drawing/2014/main" id="{535B3C51-4BBD-4BA8-8E63-7D025245621E}"/>
              </a:ext>
            </a:extLst>
          </p:cNvPr>
          <p:cNvSpPr>
            <a:spLocks noGrp="1"/>
          </p:cNvSpPr>
          <p:nvPr>
            <p:ph idx="1"/>
          </p:nvPr>
        </p:nvSpPr>
        <p:spPr>
          <a:xfrm>
            <a:off x="685800" y="1219200"/>
            <a:ext cx="7772400" cy="5029200"/>
          </a:xfrm>
        </p:spPr>
        <p:txBody>
          <a:bodyPr/>
          <a:lstStyle/>
          <a:p>
            <a:r>
              <a:rPr lang="en-US" dirty="0"/>
              <a:t>Wisdom though the ages</a:t>
            </a:r>
          </a:p>
          <a:p>
            <a:pPr lvl="1"/>
            <a:r>
              <a:rPr lang="en-US" dirty="0"/>
              <a:t>“The known unknowns are are things that we know we don’t know. But there are also unknown unknowns. There are things we don’t know we don’t know.” Donald Rumsfeld, 2002</a:t>
            </a:r>
          </a:p>
          <a:p>
            <a:pPr lvl="1"/>
            <a:r>
              <a:rPr lang="en-US" dirty="0"/>
              <a:t>“It’s the issues you didn’t predict that get you. You never know just what you don’t know until it’s too late</a:t>
            </a:r>
            <a:r>
              <a:rPr lang="en-US" dirty="0">
                <a:sym typeface="Wingdings" panose="05000000000000000000" pitchFamily="2" charset="2"/>
              </a:rPr>
              <a:t>.” Nobody in particular</a:t>
            </a:r>
          </a:p>
          <a:p>
            <a:r>
              <a:rPr lang="en-US" dirty="0"/>
              <a:t>But how do you translate this wisdom into resource allocation for FPU test content?</a:t>
            </a:r>
          </a:p>
          <a:p>
            <a:endParaRPr lang="en-US" dirty="0"/>
          </a:p>
        </p:txBody>
      </p:sp>
      <p:sp>
        <p:nvSpPr>
          <p:cNvPr id="4" name="Footer Placeholder 3">
            <a:extLst>
              <a:ext uri="{FF2B5EF4-FFF2-40B4-BE49-F238E27FC236}">
                <a16:creationId xmlns:a16="http://schemas.microsoft.com/office/drawing/2014/main" id="{CFA2728F-89BD-426A-AB60-D4B1EA1FFCA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415518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5CAE-37CF-49EF-9118-0415809701E6}"/>
              </a:ext>
            </a:extLst>
          </p:cNvPr>
          <p:cNvSpPr>
            <a:spLocks noGrp="1"/>
          </p:cNvSpPr>
          <p:nvPr>
            <p:ph type="title"/>
          </p:nvPr>
        </p:nvSpPr>
        <p:spPr/>
        <p:txBody>
          <a:bodyPr/>
          <a:lstStyle/>
          <a:p>
            <a:r>
              <a:rPr lang="en-US" dirty="0"/>
              <a:t>Purely random?</a:t>
            </a:r>
          </a:p>
        </p:txBody>
      </p:sp>
      <p:sp>
        <p:nvSpPr>
          <p:cNvPr id="4" name="Footer Placeholder 3">
            <a:extLst>
              <a:ext uri="{FF2B5EF4-FFF2-40B4-BE49-F238E27FC236}">
                <a16:creationId xmlns:a16="http://schemas.microsoft.com/office/drawing/2014/main" id="{479BF7BD-9434-41E3-8A6F-C4B5B48A2CB5}"/>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7A771B68-1684-4A2A-98C8-9CF684D192C0}"/>
              </a:ext>
            </a:extLst>
          </p:cNvPr>
          <p:cNvSpPr txBox="1"/>
          <p:nvPr/>
        </p:nvSpPr>
        <p:spPr>
          <a:xfrm>
            <a:off x="1907133" y="5753100"/>
            <a:ext cx="1331786" cy="338554"/>
          </a:xfrm>
          <a:prstGeom prst="rect">
            <a:avLst/>
          </a:prstGeom>
          <a:noFill/>
        </p:spPr>
        <p:txBody>
          <a:bodyPr wrap="square" rtlCol="0">
            <a:spAutoFit/>
          </a:bodyPr>
          <a:lstStyle/>
          <a:p>
            <a:r>
              <a:rPr lang="en-US" sz="1600" dirty="0">
                <a:solidFill>
                  <a:srgbClr val="FFC000"/>
                </a:solidFill>
              </a:rPr>
              <a:t>-D </a:t>
            </a:r>
            <a:r>
              <a:rPr lang="en-US" sz="1600" dirty="0">
                <a:solidFill>
                  <a:srgbClr val="FF6464"/>
                </a:solidFill>
              </a:rPr>
              <a:t>-0</a:t>
            </a:r>
            <a:r>
              <a:rPr lang="en-US" sz="1600" dirty="0"/>
              <a:t> </a:t>
            </a:r>
            <a:r>
              <a:rPr lang="en-US" sz="1600" dirty="0">
                <a:solidFill>
                  <a:schemeClr val="accent1">
                    <a:lumMod val="40000"/>
                    <a:lumOff val="60000"/>
                  </a:schemeClr>
                </a:solidFill>
              </a:rPr>
              <a:t>+0</a:t>
            </a:r>
            <a:r>
              <a:rPr lang="en-US" sz="1600" dirty="0"/>
              <a:t> </a:t>
            </a:r>
            <a:r>
              <a:rPr lang="en-US" sz="1600" dirty="0">
                <a:solidFill>
                  <a:schemeClr val="accent1">
                    <a:lumMod val="75000"/>
                  </a:schemeClr>
                </a:solidFill>
              </a:rPr>
              <a:t>+D</a:t>
            </a:r>
          </a:p>
        </p:txBody>
      </p:sp>
      <p:sp>
        <p:nvSpPr>
          <p:cNvPr id="6" name="TextBox 5">
            <a:extLst>
              <a:ext uri="{FF2B5EF4-FFF2-40B4-BE49-F238E27FC236}">
                <a16:creationId xmlns:a16="http://schemas.microsoft.com/office/drawing/2014/main" id="{66FE3666-7353-48F1-AE0D-4E9EF7C83288}"/>
              </a:ext>
            </a:extLst>
          </p:cNvPr>
          <p:cNvSpPr txBox="1"/>
          <p:nvPr/>
        </p:nvSpPr>
        <p:spPr>
          <a:xfrm>
            <a:off x="4334092" y="5712023"/>
            <a:ext cx="847508" cy="307777"/>
          </a:xfrm>
          <a:prstGeom prst="rect">
            <a:avLst/>
          </a:prstGeom>
          <a:noFill/>
        </p:spPr>
        <p:txBody>
          <a:bodyPr wrap="square" rtlCol="0">
            <a:spAutoFit/>
          </a:bodyPr>
          <a:lstStyle/>
          <a:p>
            <a:r>
              <a:rPr lang="en-US" sz="1400" dirty="0">
                <a:solidFill>
                  <a:srgbClr val="006600"/>
                </a:solidFill>
              </a:rPr>
              <a:t>+</a:t>
            </a:r>
            <a:r>
              <a:rPr lang="en-US" sz="1400" dirty="0">
                <a:solidFill>
                  <a:srgbClr val="006600"/>
                </a:solidFill>
                <a:cs typeface="Times New Roman" panose="02020603050405020304" pitchFamily="18" charset="0"/>
              </a:rPr>
              <a:t>∞ </a:t>
            </a:r>
            <a:r>
              <a:rPr lang="en-US" sz="1400" dirty="0" err="1">
                <a:solidFill>
                  <a:srgbClr val="7030A0"/>
                </a:solidFill>
                <a:cs typeface="Times New Roman" panose="02020603050405020304" pitchFamily="18" charset="0"/>
              </a:rPr>
              <a:t>NaN</a:t>
            </a:r>
            <a:endParaRPr lang="en-US" sz="1400" dirty="0">
              <a:solidFill>
                <a:srgbClr val="7030A0"/>
              </a:solidFill>
            </a:endParaRPr>
          </a:p>
        </p:txBody>
      </p:sp>
      <p:sp>
        <p:nvSpPr>
          <p:cNvPr id="7" name="TextBox 6">
            <a:extLst>
              <a:ext uri="{FF2B5EF4-FFF2-40B4-BE49-F238E27FC236}">
                <a16:creationId xmlns:a16="http://schemas.microsoft.com/office/drawing/2014/main" id="{3C8FFF5F-013F-46FE-A2A6-1EF8AA32A92E}"/>
              </a:ext>
            </a:extLst>
          </p:cNvPr>
          <p:cNvSpPr txBox="1"/>
          <p:nvPr/>
        </p:nvSpPr>
        <p:spPr>
          <a:xfrm>
            <a:off x="76200" y="5712023"/>
            <a:ext cx="914400" cy="307777"/>
          </a:xfrm>
          <a:prstGeom prst="rect">
            <a:avLst/>
          </a:prstGeom>
          <a:noFill/>
        </p:spPr>
        <p:txBody>
          <a:bodyPr wrap="square" rtlCol="0">
            <a:spAutoFit/>
          </a:bodyPr>
          <a:lstStyle/>
          <a:p>
            <a:r>
              <a:rPr lang="en-US" sz="1400" dirty="0" err="1">
                <a:solidFill>
                  <a:srgbClr val="7030A0"/>
                </a:solidFill>
                <a:cs typeface="Times New Roman" panose="02020603050405020304" pitchFamily="18" charset="0"/>
              </a:rPr>
              <a:t>NaN</a:t>
            </a:r>
            <a:r>
              <a:rPr lang="en-US" sz="1400" dirty="0">
                <a:cs typeface="Times New Roman" panose="02020603050405020304" pitchFamily="18" charset="0"/>
              </a:rPr>
              <a:t> </a:t>
            </a:r>
            <a:r>
              <a:rPr lang="en-US" sz="1400" dirty="0">
                <a:solidFill>
                  <a:srgbClr val="FF0000"/>
                </a:solidFill>
                <a:cs typeface="Times New Roman" panose="02020603050405020304" pitchFamily="18" charset="0"/>
              </a:rPr>
              <a:t>-∞</a:t>
            </a:r>
            <a:endParaRPr lang="en-US" sz="1400" dirty="0">
              <a:solidFill>
                <a:srgbClr val="FF0000"/>
              </a:solidFill>
            </a:endParaRPr>
          </a:p>
        </p:txBody>
      </p:sp>
      <p:grpSp>
        <p:nvGrpSpPr>
          <p:cNvPr id="8" name="Group 7">
            <a:extLst>
              <a:ext uri="{FF2B5EF4-FFF2-40B4-BE49-F238E27FC236}">
                <a16:creationId xmlns:a16="http://schemas.microsoft.com/office/drawing/2014/main" id="{03C7CAB0-FD47-4EDD-A075-B76799AD2917}"/>
              </a:ext>
            </a:extLst>
          </p:cNvPr>
          <p:cNvGrpSpPr/>
          <p:nvPr/>
        </p:nvGrpSpPr>
        <p:grpSpPr>
          <a:xfrm>
            <a:off x="381000" y="1455420"/>
            <a:ext cx="4297680" cy="4308532"/>
            <a:chOff x="2514600" y="1455420"/>
            <a:chExt cx="4297680" cy="4308532"/>
          </a:xfrm>
        </p:grpSpPr>
        <p:sp>
          <p:nvSpPr>
            <p:cNvPr id="9" name="Rectangle 8">
              <a:extLst>
                <a:ext uri="{FF2B5EF4-FFF2-40B4-BE49-F238E27FC236}">
                  <a16:creationId xmlns:a16="http://schemas.microsoft.com/office/drawing/2014/main" id="{B98F9361-EBA9-4FA5-B279-BB306B5FD5BF}"/>
                </a:ext>
              </a:extLst>
            </p:cNvPr>
            <p:cNvSpPr/>
            <p:nvPr/>
          </p:nvSpPr>
          <p:spPr>
            <a:xfrm>
              <a:off x="2514600" y="1455420"/>
              <a:ext cx="4297680" cy="4297680"/>
            </a:xfrm>
            <a:prstGeom prst="rect">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A31BFD-C15D-4937-85D2-35C233F53C4F}"/>
                </a:ext>
              </a:extLst>
            </p:cNvPr>
            <p:cNvSpPr/>
            <p:nvPr/>
          </p:nvSpPr>
          <p:spPr>
            <a:xfrm>
              <a:off x="4576771" y="1466272"/>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BD2E26-185A-4541-8B13-0BED4AE2F6BD}"/>
                </a:ext>
              </a:extLst>
            </p:cNvPr>
            <p:cNvSpPr/>
            <p:nvPr/>
          </p:nvSpPr>
          <p:spPr>
            <a:xfrm>
              <a:off x="4651628" y="1466272"/>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FF541-2344-48CF-83F2-1BD5793DB87C}"/>
                </a:ext>
              </a:extLst>
            </p:cNvPr>
            <p:cNvSpPr/>
            <p:nvPr/>
          </p:nvSpPr>
          <p:spPr>
            <a:xfrm>
              <a:off x="4727828" y="1466272"/>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0BB833-50ED-428A-B6F7-52B235561AC2}"/>
                </a:ext>
              </a:extLst>
            </p:cNvPr>
            <p:cNvSpPr/>
            <p:nvPr/>
          </p:nvSpPr>
          <p:spPr>
            <a:xfrm>
              <a:off x="4504262" y="1466272"/>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16AA36-AF70-4483-9294-2BCBC8752F77}"/>
                </a:ext>
              </a:extLst>
            </p:cNvPr>
            <p:cNvSpPr/>
            <p:nvPr/>
          </p:nvSpPr>
          <p:spPr>
            <a:xfrm>
              <a:off x="6649720" y="1466272"/>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0CBCF5-6574-4803-9612-E5D045E0798F}"/>
                </a:ext>
              </a:extLst>
            </p:cNvPr>
            <p:cNvSpPr/>
            <p:nvPr/>
          </p:nvSpPr>
          <p:spPr>
            <a:xfrm>
              <a:off x="6725920"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F8495A-B613-4D5E-93C2-BA28C9F9A17D}"/>
                </a:ext>
              </a:extLst>
            </p:cNvPr>
            <p:cNvSpPr/>
            <p:nvPr/>
          </p:nvSpPr>
          <p:spPr>
            <a:xfrm>
              <a:off x="2530353"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C55BB8-7BD4-4718-B8EF-5C8196688981}"/>
                </a:ext>
              </a:extLst>
            </p:cNvPr>
            <p:cNvSpPr/>
            <p:nvPr/>
          </p:nvSpPr>
          <p:spPr>
            <a:xfrm>
              <a:off x="2606553" y="1466272"/>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316CC95F-A3D9-4027-9D05-B690DD6E73B2}"/>
              </a:ext>
            </a:extLst>
          </p:cNvPr>
          <p:cNvGrpSpPr/>
          <p:nvPr/>
        </p:nvGrpSpPr>
        <p:grpSpPr>
          <a:xfrm>
            <a:off x="384392" y="1467832"/>
            <a:ext cx="4297680" cy="4268339"/>
            <a:chOff x="228600" y="1204473"/>
            <a:chExt cx="4297680" cy="4268339"/>
          </a:xfrm>
        </p:grpSpPr>
        <p:sp>
          <p:nvSpPr>
            <p:cNvPr id="19" name="Rectangle 18">
              <a:extLst>
                <a:ext uri="{FF2B5EF4-FFF2-40B4-BE49-F238E27FC236}">
                  <a16:creationId xmlns:a16="http://schemas.microsoft.com/office/drawing/2014/main" id="{EF3027EA-B336-485D-841D-5A2AF15344F7}"/>
                </a:ext>
              </a:extLst>
            </p:cNvPr>
            <p:cNvSpPr/>
            <p:nvPr/>
          </p:nvSpPr>
          <p:spPr>
            <a:xfrm rot="5400000">
              <a:off x="2341054" y="1138437"/>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6D7B0B-2F4A-4DD8-A12B-DFB85DAAA728}"/>
                </a:ext>
              </a:extLst>
            </p:cNvPr>
            <p:cNvSpPr/>
            <p:nvPr/>
          </p:nvSpPr>
          <p:spPr>
            <a:xfrm rot="5400000">
              <a:off x="2341054" y="1213294"/>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47BDD9-5621-4891-B228-5588EF11BA50}"/>
                </a:ext>
              </a:extLst>
            </p:cNvPr>
            <p:cNvSpPr/>
            <p:nvPr/>
          </p:nvSpPr>
          <p:spPr>
            <a:xfrm rot="5400000">
              <a:off x="2341054" y="1289494"/>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CE002C-D039-4AFB-AB56-CAF08C76524D}"/>
                </a:ext>
              </a:extLst>
            </p:cNvPr>
            <p:cNvSpPr/>
            <p:nvPr/>
          </p:nvSpPr>
          <p:spPr>
            <a:xfrm rot="5400000">
              <a:off x="2341054" y="1065928"/>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B6918D-97AF-49AB-8263-A61FE664F8AC}"/>
                </a:ext>
              </a:extLst>
            </p:cNvPr>
            <p:cNvSpPr/>
            <p:nvPr/>
          </p:nvSpPr>
          <p:spPr>
            <a:xfrm rot="5400000">
              <a:off x="2341054" y="3211386"/>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C692FA0-1E2E-4DBD-8AF8-9CCD8F35A35B}"/>
                </a:ext>
              </a:extLst>
            </p:cNvPr>
            <p:cNvSpPr/>
            <p:nvPr/>
          </p:nvSpPr>
          <p:spPr>
            <a:xfrm rot="5400000">
              <a:off x="2341054" y="3287586"/>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87E3604-C71A-4ED5-92AD-6B036FEB0A2E}"/>
                </a:ext>
              </a:extLst>
            </p:cNvPr>
            <p:cNvSpPr/>
            <p:nvPr/>
          </p:nvSpPr>
          <p:spPr>
            <a:xfrm rot="5400000">
              <a:off x="2341054" y="-907981"/>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075BA34-6314-41D9-98B7-4F8E2B006132}"/>
                </a:ext>
              </a:extLst>
            </p:cNvPr>
            <p:cNvSpPr/>
            <p:nvPr/>
          </p:nvSpPr>
          <p:spPr>
            <a:xfrm rot="5400000">
              <a:off x="2341054" y="-831781"/>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2">
            <a:extLst>
              <a:ext uri="{FF2B5EF4-FFF2-40B4-BE49-F238E27FC236}">
                <a16:creationId xmlns:a16="http://schemas.microsoft.com/office/drawing/2014/main" id="{FFCFCBF9-622F-4764-BDEC-B79C9CD25C07}"/>
              </a:ext>
            </a:extLst>
          </p:cNvPr>
          <p:cNvSpPr>
            <a:spLocks noGrp="1"/>
          </p:cNvSpPr>
          <p:nvPr>
            <p:ph idx="1"/>
          </p:nvPr>
        </p:nvSpPr>
        <p:spPr>
          <a:xfrm>
            <a:off x="4724400" y="1371600"/>
            <a:ext cx="4297680" cy="4720054"/>
          </a:xfrm>
        </p:spPr>
        <p:txBody>
          <a:bodyPr/>
          <a:lstStyle/>
          <a:p>
            <a:r>
              <a:rPr lang="en-US" dirty="0"/>
              <a:t>Pick purely random operands, operations?</a:t>
            </a:r>
          </a:p>
          <a:p>
            <a:pPr lvl="1">
              <a:spcBef>
                <a:spcPts val="0"/>
              </a:spcBef>
            </a:pPr>
            <a:r>
              <a:rPr lang="en-US" dirty="0"/>
              <a:t>Would that work well?</a:t>
            </a:r>
          </a:p>
          <a:p>
            <a:r>
              <a:rPr lang="en-US" dirty="0"/>
              <a:t>Rarely hits corner cases</a:t>
            </a:r>
          </a:p>
          <a:p>
            <a:pPr lvl="1">
              <a:spcBef>
                <a:spcPts val="0"/>
              </a:spcBef>
            </a:pPr>
            <a:r>
              <a:rPr lang="en-US" dirty="0"/>
              <a:t>2</a:t>
            </a:r>
            <a:r>
              <a:rPr lang="en-US" baseline="30000" dirty="0"/>
              <a:t>32</a:t>
            </a:r>
            <a:r>
              <a:rPr lang="en-US" dirty="0"/>
              <a:t> choices for each operand</a:t>
            </a:r>
          </a:p>
          <a:p>
            <a:pPr lvl="1">
              <a:spcBef>
                <a:spcPts val="0"/>
              </a:spcBef>
            </a:pPr>
            <a:r>
              <a:rPr lang="en-US" dirty="0"/>
              <a:t>odds of picking 0, </a:t>
            </a:r>
            <a:r>
              <a:rPr lang="en-US" dirty="0">
                <a:cs typeface="Times New Roman" panose="02020603050405020304" pitchFamily="18" charset="0"/>
              </a:rPr>
              <a:t>∞</a:t>
            </a:r>
            <a:r>
              <a:rPr lang="en-US" dirty="0"/>
              <a:t>, </a:t>
            </a:r>
            <a:r>
              <a:rPr lang="en-US" dirty="0" err="1"/>
              <a:t>NaN</a:t>
            </a:r>
            <a:r>
              <a:rPr lang="en-US" dirty="0"/>
              <a:t> are very low</a:t>
            </a:r>
          </a:p>
          <a:p>
            <a:pPr lvl="1">
              <a:spcBef>
                <a:spcPts val="0"/>
              </a:spcBef>
            </a:pPr>
            <a:r>
              <a:rPr lang="en-US" dirty="0"/>
              <a:t>odds of fleshing out corner cases of these values with a purely random approach are vanishingly low </a:t>
            </a:r>
            <a:r>
              <a:rPr lang="en-US" dirty="0">
                <a:sym typeface="Wingdings" panose="05000000000000000000" pitchFamily="2" charset="2"/>
              </a:rPr>
              <a:t></a:t>
            </a:r>
            <a:endParaRPr lang="en-US" dirty="0"/>
          </a:p>
          <a:p>
            <a:endParaRPr lang="en-US" dirty="0"/>
          </a:p>
        </p:txBody>
      </p:sp>
      <p:sp>
        <p:nvSpPr>
          <p:cNvPr id="28" name="TextBox 27">
            <a:extLst>
              <a:ext uri="{FF2B5EF4-FFF2-40B4-BE49-F238E27FC236}">
                <a16:creationId xmlns:a16="http://schemas.microsoft.com/office/drawing/2014/main" id="{5940A9DE-FA93-49B5-A643-2F9483EB87F3}"/>
              </a:ext>
            </a:extLst>
          </p:cNvPr>
          <p:cNvSpPr txBox="1"/>
          <p:nvPr/>
        </p:nvSpPr>
        <p:spPr>
          <a:xfrm>
            <a:off x="790078" y="1784662"/>
            <a:ext cx="1409275" cy="1384995"/>
          </a:xfrm>
          <a:prstGeom prst="rect">
            <a:avLst/>
          </a:prstGeom>
          <a:noFill/>
        </p:spPr>
        <p:txBody>
          <a:bodyPr wrap="square" rtlCol="0">
            <a:spAutoFit/>
          </a:bodyPr>
          <a:lstStyle/>
          <a:p>
            <a:r>
              <a:rPr lang="en-US" sz="2800" dirty="0">
                <a:solidFill>
                  <a:srgbClr val="7030A0"/>
                </a:solidFill>
                <a:cs typeface="Times New Roman" panose="02020603050405020304" pitchFamily="18" charset="0"/>
              </a:rPr>
              <a:t>Any better ideas?</a:t>
            </a:r>
            <a:endParaRPr lang="en-US" sz="2800" dirty="0">
              <a:solidFill>
                <a:srgbClr val="FF0000"/>
              </a:solidFill>
            </a:endParaRPr>
          </a:p>
        </p:txBody>
      </p:sp>
    </p:spTree>
    <p:extLst>
      <p:ext uri="{BB962C8B-B14F-4D97-AF65-F5344CB8AC3E}">
        <p14:creationId xmlns:p14="http://schemas.microsoft.com/office/powerpoint/2010/main" val="168258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fade">
                                      <p:cBhvr>
                                        <p:cTn id="7" dur="500"/>
                                        <p:tgtEl>
                                          <p:spTgt spid="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animEffect transition="in" filter="fade">
                                      <p:cBhvr>
                                        <p:cTn id="15" dur="500"/>
                                        <p:tgtEl>
                                          <p:spTgt spid="2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xEl>
                                              <p:pRg st="4" end="4"/>
                                            </p:txEl>
                                          </p:spTgt>
                                        </p:tgtEl>
                                        <p:attrNameLst>
                                          <p:attrName>style.visibility</p:attrName>
                                        </p:attrNameLst>
                                      </p:cBhvr>
                                      <p:to>
                                        <p:strVal val="visible"/>
                                      </p:to>
                                    </p:set>
                                    <p:animEffect transition="in" filter="fade">
                                      <p:cBhvr>
                                        <p:cTn id="18" dur="500"/>
                                        <p:tgtEl>
                                          <p:spTgt spid="2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xEl>
                                              <p:pRg st="5" end="5"/>
                                            </p:txEl>
                                          </p:spTgt>
                                        </p:tgtEl>
                                        <p:attrNameLst>
                                          <p:attrName>style.visibility</p:attrName>
                                        </p:attrNameLst>
                                      </p:cBhvr>
                                      <p:to>
                                        <p:strVal val="visible"/>
                                      </p:to>
                                    </p:set>
                                    <p:animEffect transition="in" filter="fade">
                                      <p:cBhvr>
                                        <p:cTn id="23" dur="500"/>
                                        <p:tgtEl>
                                          <p:spTgt spid="2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1676400"/>
            <a:ext cx="5181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33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E7F2-0331-464B-9029-AE99E63AE14E}"/>
              </a:ext>
            </a:extLst>
          </p:cNvPr>
          <p:cNvSpPr>
            <a:spLocks noGrp="1"/>
          </p:cNvSpPr>
          <p:nvPr>
            <p:ph type="title"/>
          </p:nvPr>
        </p:nvSpPr>
        <p:spPr/>
        <p:txBody>
          <a:bodyPr/>
          <a:lstStyle/>
          <a:p>
            <a:r>
              <a:rPr lang="en-US" dirty="0"/>
              <a:t>Knobs &amp; weights</a:t>
            </a:r>
          </a:p>
        </p:txBody>
      </p:sp>
      <p:sp>
        <p:nvSpPr>
          <p:cNvPr id="3" name="Content Placeholder 2">
            <a:extLst>
              <a:ext uri="{FF2B5EF4-FFF2-40B4-BE49-F238E27FC236}">
                <a16:creationId xmlns:a16="http://schemas.microsoft.com/office/drawing/2014/main" id="{0E0C3D67-92AD-4456-9BB6-995A00E6A856}"/>
              </a:ext>
            </a:extLst>
          </p:cNvPr>
          <p:cNvSpPr>
            <a:spLocks noGrp="1"/>
          </p:cNvSpPr>
          <p:nvPr>
            <p:ph idx="1"/>
          </p:nvPr>
        </p:nvSpPr>
        <p:spPr>
          <a:xfrm>
            <a:off x="660400" y="1219200"/>
            <a:ext cx="7772400" cy="4800600"/>
          </a:xfrm>
        </p:spPr>
        <p:txBody>
          <a:bodyPr/>
          <a:lstStyle/>
          <a:p>
            <a:r>
              <a:rPr lang="en-US" dirty="0"/>
              <a:t>Pick operand</a:t>
            </a:r>
          </a:p>
          <a:p>
            <a:pPr lvl="1">
              <a:spcBef>
                <a:spcPts val="0"/>
              </a:spcBef>
            </a:pPr>
            <a:r>
              <a:rPr lang="en-US" i="1" dirty="0" err="1"/>
              <a:t>denorm_frac</a:t>
            </a:r>
            <a:r>
              <a:rPr lang="en-US" i="1" dirty="0"/>
              <a:t> </a:t>
            </a:r>
            <a:r>
              <a:rPr lang="en-US" dirty="0"/>
              <a:t>odds of being a </a:t>
            </a:r>
            <a:r>
              <a:rPr lang="en-US" dirty="0" err="1"/>
              <a:t>denorm</a:t>
            </a:r>
            <a:endParaRPr lang="en-US" dirty="0"/>
          </a:p>
          <a:p>
            <a:pPr lvl="1">
              <a:spcBef>
                <a:spcPts val="0"/>
              </a:spcBef>
            </a:pPr>
            <a:r>
              <a:rPr lang="en-US" i="1" dirty="0" err="1"/>
              <a:t>special_frac</a:t>
            </a:r>
            <a:r>
              <a:rPr lang="en-US" i="1" dirty="0"/>
              <a:t> </a:t>
            </a:r>
            <a:r>
              <a:rPr lang="en-US" dirty="0"/>
              <a:t>odds of being </a:t>
            </a:r>
            <a:r>
              <a:rPr lang="en-US" dirty="0" err="1"/>
              <a:t>NaN</a:t>
            </a:r>
            <a:r>
              <a:rPr lang="en-US" dirty="0"/>
              <a:t>, </a:t>
            </a:r>
            <a:r>
              <a:rPr lang="en-US" dirty="0">
                <a:latin typeface="Times New Roman" panose="02020603050405020304" pitchFamily="18" charset="0"/>
                <a:cs typeface="Times New Roman" panose="02020603050405020304" pitchFamily="18" charset="0"/>
              </a:rPr>
              <a:t>∞, 0</a:t>
            </a:r>
          </a:p>
          <a:p>
            <a:pPr lvl="1">
              <a:spcBef>
                <a:spcPts val="0"/>
              </a:spcBef>
            </a:pPr>
            <a:r>
              <a:rPr lang="en-US" dirty="0">
                <a:latin typeface="Times New Roman" panose="02020603050405020304" pitchFamily="18" charset="0"/>
                <a:cs typeface="Times New Roman" panose="02020603050405020304" pitchFamily="18" charset="0"/>
              </a:rPr>
              <a:t>else a “normal” float</a:t>
            </a:r>
          </a:p>
          <a:p>
            <a:pPr lvl="1">
              <a:spcBef>
                <a:spcPts val="0"/>
              </a:spcBef>
            </a:pPr>
            <a:r>
              <a:rPr lang="en-US" dirty="0">
                <a:latin typeface="Times New Roman" panose="02020603050405020304" pitchFamily="18" charset="0"/>
                <a:cs typeface="Times New Roman" panose="02020603050405020304" pitchFamily="18" charset="0"/>
              </a:rPr>
              <a:t>then p</a:t>
            </a:r>
            <a:r>
              <a:rPr lang="en-US" dirty="0"/>
              <a:t>ick exact operand randomly</a:t>
            </a:r>
          </a:p>
          <a:p>
            <a:r>
              <a:rPr lang="en-US" dirty="0"/>
              <a:t> Pick operation</a:t>
            </a:r>
          </a:p>
          <a:p>
            <a:pPr lvl="1">
              <a:spcBef>
                <a:spcPts val="0"/>
              </a:spcBef>
            </a:pPr>
            <a:r>
              <a:rPr lang="en-US" i="1" dirty="0" err="1"/>
              <a:t>add_frac</a:t>
            </a:r>
            <a:r>
              <a:rPr lang="en-US" dirty="0"/>
              <a:t>, </a:t>
            </a:r>
            <a:r>
              <a:rPr lang="en-US" i="1" dirty="0" err="1"/>
              <a:t>divide_frac</a:t>
            </a:r>
            <a:r>
              <a:rPr lang="en-US" dirty="0"/>
              <a:t>, etc.</a:t>
            </a:r>
          </a:p>
          <a:p>
            <a:r>
              <a:rPr lang="en-US" dirty="0"/>
              <a:t>These controls are called </a:t>
            </a:r>
            <a:r>
              <a:rPr lang="en-US" i="1" dirty="0"/>
              <a:t>knobs</a:t>
            </a:r>
            <a:r>
              <a:rPr lang="en-US" dirty="0"/>
              <a:t> or </a:t>
            </a:r>
            <a:r>
              <a:rPr lang="en-US" i="1" dirty="0"/>
              <a:t>weights</a:t>
            </a:r>
          </a:p>
          <a:p>
            <a:pPr lvl="1">
              <a:spcBef>
                <a:spcPts val="0"/>
              </a:spcBef>
            </a:pPr>
            <a:r>
              <a:rPr lang="en-US" dirty="0"/>
              <a:t>give you high-level control of your randomness</a:t>
            </a:r>
          </a:p>
          <a:p>
            <a:pPr lvl="1">
              <a:spcBef>
                <a:spcPts val="0"/>
              </a:spcBef>
            </a:pPr>
            <a:r>
              <a:rPr lang="en-US" dirty="0"/>
              <a:t>tailor them to your needs</a:t>
            </a:r>
          </a:p>
          <a:p>
            <a:endParaRPr lang="en-US" dirty="0"/>
          </a:p>
        </p:txBody>
      </p:sp>
      <p:sp>
        <p:nvSpPr>
          <p:cNvPr id="4" name="Footer Placeholder 3">
            <a:extLst>
              <a:ext uri="{FF2B5EF4-FFF2-40B4-BE49-F238E27FC236}">
                <a16:creationId xmlns:a16="http://schemas.microsoft.com/office/drawing/2014/main" id="{5C625D49-4BE5-4D1E-ADF0-1939C7858B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ight Brace 4">
            <a:extLst>
              <a:ext uri="{FF2B5EF4-FFF2-40B4-BE49-F238E27FC236}">
                <a16:creationId xmlns:a16="http://schemas.microsoft.com/office/drawing/2014/main" id="{541BA89E-E232-43BB-BB22-886CA17726D3}"/>
              </a:ext>
            </a:extLst>
          </p:cNvPr>
          <p:cNvSpPr/>
          <p:nvPr/>
        </p:nvSpPr>
        <p:spPr>
          <a:xfrm>
            <a:off x="5334000" y="1752600"/>
            <a:ext cx="1752600" cy="10668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2243A80-AA5E-421E-9B2E-08C9A575F1AF}"/>
              </a:ext>
            </a:extLst>
          </p:cNvPr>
          <p:cNvSpPr txBox="1"/>
          <p:nvPr/>
        </p:nvSpPr>
        <p:spPr>
          <a:xfrm>
            <a:off x="6259871" y="1831032"/>
            <a:ext cx="2057400" cy="461665"/>
          </a:xfrm>
          <a:prstGeom prst="rect">
            <a:avLst/>
          </a:prstGeom>
          <a:noFill/>
        </p:spPr>
        <p:txBody>
          <a:bodyPr wrap="square" rtlCol="0">
            <a:spAutoFit/>
          </a:bodyPr>
          <a:lstStyle/>
          <a:p>
            <a:r>
              <a:rPr lang="en-US" dirty="0">
                <a:solidFill>
                  <a:schemeClr val="accent2"/>
                </a:solidFill>
              </a:rPr>
              <a:t>First pick class</a:t>
            </a:r>
          </a:p>
        </p:txBody>
      </p:sp>
      <p:sp>
        <p:nvSpPr>
          <p:cNvPr id="7" name="Right Brace 6">
            <a:extLst>
              <a:ext uri="{FF2B5EF4-FFF2-40B4-BE49-F238E27FC236}">
                <a16:creationId xmlns:a16="http://schemas.microsoft.com/office/drawing/2014/main" id="{FDE819BE-6287-4803-BB6B-943C75685C6A}"/>
              </a:ext>
            </a:extLst>
          </p:cNvPr>
          <p:cNvSpPr/>
          <p:nvPr/>
        </p:nvSpPr>
        <p:spPr>
          <a:xfrm>
            <a:off x="5334000" y="2819400"/>
            <a:ext cx="1752600" cy="461665"/>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29DCDEB-4A9C-459A-86BA-6A29CECABB53}"/>
              </a:ext>
            </a:extLst>
          </p:cNvPr>
          <p:cNvSpPr txBox="1"/>
          <p:nvPr/>
        </p:nvSpPr>
        <p:spPr>
          <a:xfrm>
            <a:off x="6259870" y="2974032"/>
            <a:ext cx="2223729" cy="461665"/>
          </a:xfrm>
          <a:prstGeom prst="rect">
            <a:avLst/>
          </a:prstGeom>
          <a:noFill/>
        </p:spPr>
        <p:txBody>
          <a:bodyPr wrap="square" rtlCol="0">
            <a:spAutoFit/>
          </a:bodyPr>
          <a:lstStyle/>
          <a:p>
            <a:r>
              <a:rPr lang="en-US" dirty="0">
                <a:solidFill>
                  <a:schemeClr val="accent2"/>
                </a:solidFill>
              </a:rPr>
              <a:t>Then pick value</a:t>
            </a:r>
          </a:p>
        </p:txBody>
      </p:sp>
    </p:spTree>
    <p:extLst>
      <p:ext uri="{BB962C8B-B14F-4D97-AF65-F5344CB8AC3E}">
        <p14:creationId xmlns:p14="http://schemas.microsoft.com/office/powerpoint/2010/main" val="46568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EF9A-399E-4EC9-B31A-9D73DB0900F2}"/>
              </a:ext>
            </a:extLst>
          </p:cNvPr>
          <p:cNvSpPr>
            <a:spLocks noGrp="1"/>
          </p:cNvSpPr>
          <p:nvPr>
            <p:ph type="title"/>
          </p:nvPr>
        </p:nvSpPr>
        <p:spPr/>
        <p:txBody>
          <a:bodyPr/>
          <a:lstStyle/>
          <a:p>
            <a:pPr>
              <a:spcBef>
                <a:spcPts val="0"/>
              </a:spcBef>
            </a:pPr>
            <a:r>
              <a:rPr lang="en-US" dirty="0"/>
              <a:t>In-class e</a:t>
            </a:r>
            <a:r>
              <a:rPr lang="en-US" kern="0" dirty="0"/>
              <a:t>xercise</a:t>
            </a:r>
          </a:p>
        </p:txBody>
      </p:sp>
      <p:sp>
        <p:nvSpPr>
          <p:cNvPr id="3" name="Content Placeholder 2">
            <a:extLst>
              <a:ext uri="{FF2B5EF4-FFF2-40B4-BE49-F238E27FC236}">
                <a16:creationId xmlns:a16="http://schemas.microsoft.com/office/drawing/2014/main" id="{1088C6BC-2C58-4045-80AD-B449112D7B96}"/>
              </a:ext>
            </a:extLst>
          </p:cNvPr>
          <p:cNvSpPr>
            <a:spLocks noGrp="1"/>
          </p:cNvSpPr>
          <p:nvPr>
            <p:ph idx="1"/>
          </p:nvPr>
        </p:nvSpPr>
        <p:spPr>
          <a:xfrm>
            <a:off x="457200" y="1447800"/>
            <a:ext cx="3962400" cy="3886200"/>
          </a:xfrm>
          <a:ln>
            <a:solidFill>
              <a:schemeClr val="accent2"/>
            </a:solidFill>
          </a:ln>
        </p:spPr>
        <p:txBody>
          <a:bodyPr/>
          <a:lstStyle/>
          <a:p>
            <a:r>
              <a:rPr lang="en-US" sz="2400" dirty="0"/>
              <a:t>Perhaps the architect says:</a:t>
            </a:r>
          </a:p>
          <a:p>
            <a:pPr lvl="1">
              <a:spcBef>
                <a:spcPts val="0"/>
              </a:spcBef>
            </a:pPr>
            <a:r>
              <a:rPr lang="en-US" sz="2000" dirty="0"/>
              <a:t>I love that denormal stuff; all those special cases were really interesting &amp; I know I got it right</a:t>
            </a:r>
          </a:p>
          <a:p>
            <a:pPr lvl="1">
              <a:spcBef>
                <a:spcPts val="0"/>
              </a:spcBef>
            </a:pPr>
            <a:r>
              <a:rPr lang="en-US" sz="2000" dirty="0"/>
              <a:t>I hate infinity, honestly I just wrote some junk to make my coding deadlines &amp; it’s probably buggy</a:t>
            </a:r>
          </a:p>
          <a:p>
            <a:pPr lvl="1">
              <a:spcBef>
                <a:spcPts val="0"/>
              </a:spcBef>
            </a:pPr>
            <a:r>
              <a:rPr lang="en-US" sz="2000" dirty="0"/>
              <a:t>I’m pretty sure I got most of the rest right</a:t>
            </a:r>
          </a:p>
          <a:p>
            <a:endParaRPr lang="en-US" dirty="0"/>
          </a:p>
        </p:txBody>
      </p:sp>
      <p:sp>
        <p:nvSpPr>
          <p:cNvPr id="4" name="Footer Placeholder 3">
            <a:extLst>
              <a:ext uri="{FF2B5EF4-FFF2-40B4-BE49-F238E27FC236}">
                <a16:creationId xmlns:a16="http://schemas.microsoft.com/office/drawing/2014/main" id="{A9CFFD58-B1AE-45E9-AFAA-FC77D6507AE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Content Placeholder 2">
            <a:extLst>
              <a:ext uri="{FF2B5EF4-FFF2-40B4-BE49-F238E27FC236}">
                <a16:creationId xmlns:a16="http://schemas.microsoft.com/office/drawing/2014/main" id="{C861823F-2027-4137-9869-3E2AFB20304D}"/>
              </a:ext>
            </a:extLst>
          </p:cNvPr>
          <p:cNvSpPr txBox="1">
            <a:spLocks/>
          </p:cNvSpPr>
          <p:nvPr/>
        </p:nvSpPr>
        <p:spPr bwMode="auto">
          <a:xfrm>
            <a:off x="5029202" y="1447801"/>
            <a:ext cx="3784598" cy="388619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kern="0" dirty="0"/>
              <a:t>Pick operand</a:t>
            </a:r>
          </a:p>
          <a:p>
            <a:pPr lvl="1">
              <a:spcBef>
                <a:spcPts val="0"/>
              </a:spcBef>
            </a:pPr>
            <a:r>
              <a:rPr lang="en-US" sz="2000" i="1" kern="0" dirty="0" err="1"/>
              <a:t>denorm_frac</a:t>
            </a:r>
            <a:r>
              <a:rPr lang="en-US" sz="2000" i="1" kern="0" dirty="0"/>
              <a:t> </a:t>
            </a:r>
            <a:r>
              <a:rPr lang="en-US" sz="2000" kern="0" dirty="0"/>
              <a:t>odds of being a </a:t>
            </a:r>
            <a:r>
              <a:rPr lang="en-US" sz="2000" kern="0" dirty="0" err="1"/>
              <a:t>denorm</a:t>
            </a:r>
            <a:endParaRPr lang="en-US" sz="2000" kern="0" dirty="0"/>
          </a:p>
          <a:p>
            <a:pPr lvl="1">
              <a:spcBef>
                <a:spcPts val="0"/>
              </a:spcBef>
            </a:pPr>
            <a:r>
              <a:rPr lang="en-US" sz="2000" i="1" kern="0" dirty="0" err="1"/>
              <a:t>special_frac</a:t>
            </a:r>
            <a:r>
              <a:rPr lang="en-US" sz="2000" i="1" kern="0" dirty="0"/>
              <a:t> </a:t>
            </a:r>
            <a:r>
              <a:rPr lang="en-US" sz="2000" kern="0" dirty="0"/>
              <a:t>odds of being </a:t>
            </a:r>
            <a:r>
              <a:rPr lang="en-US" sz="2000" kern="0" dirty="0" err="1"/>
              <a:t>NaN</a:t>
            </a:r>
            <a:r>
              <a:rPr lang="en-US" sz="2000" kern="0" dirty="0"/>
              <a:t>, </a:t>
            </a:r>
            <a:r>
              <a:rPr lang="en-US" sz="2000" kern="0" dirty="0">
                <a:cs typeface="Times New Roman" panose="02020603050405020304" pitchFamily="18" charset="0"/>
              </a:rPr>
              <a:t>∞, 0</a:t>
            </a:r>
          </a:p>
          <a:p>
            <a:pPr lvl="1">
              <a:spcBef>
                <a:spcPts val="0"/>
              </a:spcBef>
            </a:pPr>
            <a:r>
              <a:rPr lang="en-US" sz="2000" kern="0" dirty="0">
                <a:cs typeface="Times New Roman" panose="02020603050405020304" pitchFamily="18" charset="0"/>
              </a:rPr>
              <a:t>else a “normal” float</a:t>
            </a:r>
          </a:p>
          <a:p>
            <a:pPr lvl="1">
              <a:spcBef>
                <a:spcPts val="0"/>
              </a:spcBef>
            </a:pPr>
            <a:r>
              <a:rPr lang="en-US" sz="2000" kern="0" dirty="0">
                <a:cs typeface="Times New Roman" panose="02020603050405020304" pitchFamily="18" charset="0"/>
              </a:rPr>
              <a:t>then p</a:t>
            </a:r>
            <a:r>
              <a:rPr lang="en-US" sz="2000" kern="0" dirty="0"/>
              <a:t>ick exact operand randomly</a:t>
            </a:r>
          </a:p>
          <a:p>
            <a:r>
              <a:rPr lang="en-US" sz="2400" kern="0" dirty="0"/>
              <a:t> Pick operation:</a:t>
            </a:r>
          </a:p>
          <a:p>
            <a:pPr lvl="1">
              <a:spcBef>
                <a:spcPts val="0"/>
              </a:spcBef>
            </a:pPr>
            <a:r>
              <a:rPr lang="en-US" sz="2000" i="1" kern="0" dirty="0" err="1"/>
              <a:t>add_frac</a:t>
            </a:r>
            <a:r>
              <a:rPr lang="en-US" sz="2000" kern="0" dirty="0"/>
              <a:t>, </a:t>
            </a:r>
            <a:r>
              <a:rPr lang="en-US" sz="2000" i="1" kern="0" dirty="0" err="1"/>
              <a:t>divide_frac</a:t>
            </a:r>
            <a:r>
              <a:rPr lang="en-US" sz="2000" kern="0" dirty="0"/>
              <a:t>, etc.</a:t>
            </a:r>
          </a:p>
        </p:txBody>
      </p:sp>
      <p:sp>
        <p:nvSpPr>
          <p:cNvPr id="6" name="TextBox 5">
            <a:extLst>
              <a:ext uri="{FF2B5EF4-FFF2-40B4-BE49-F238E27FC236}">
                <a16:creationId xmlns:a16="http://schemas.microsoft.com/office/drawing/2014/main" id="{71B2D6D9-693E-4DB5-9CF0-D7C89EBAEE1F}"/>
              </a:ext>
            </a:extLst>
          </p:cNvPr>
          <p:cNvSpPr txBox="1"/>
          <p:nvPr/>
        </p:nvSpPr>
        <p:spPr>
          <a:xfrm>
            <a:off x="2286000" y="5562600"/>
            <a:ext cx="5029200" cy="584775"/>
          </a:xfrm>
          <a:prstGeom prst="rect">
            <a:avLst/>
          </a:prstGeom>
          <a:noFill/>
        </p:spPr>
        <p:txBody>
          <a:bodyPr wrap="square" rtlCol="0">
            <a:spAutoFit/>
          </a:bodyPr>
          <a:lstStyle/>
          <a:p>
            <a:r>
              <a:rPr lang="en-US" sz="3200" kern="0" dirty="0"/>
              <a:t>How will you set the knobs?</a:t>
            </a:r>
            <a:endParaRPr lang="en-US" sz="3200" dirty="0"/>
          </a:p>
        </p:txBody>
      </p:sp>
    </p:spTree>
    <p:extLst>
      <p:ext uri="{BB962C8B-B14F-4D97-AF65-F5344CB8AC3E}">
        <p14:creationId xmlns:p14="http://schemas.microsoft.com/office/powerpoint/2010/main" val="90981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2667000"/>
            <a:ext cx="24384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599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C383-D77B-4583-A198-FFC2265A6942}"/>
              </a:ext>
            </a:extLst>
          </p:cNvPr>
          <p:cNvSpPr>
            <a:spLocks noGrp="1"/>
          </p:cNvSpPr>
          <p:nvPr>
            <p:ph type="title"/>
          </p:nvPr>
        </p:nvSpPr>
        <p:spPr/>
        <p:txBody>
          <a:bodyPr/>
          <a:lstStyle/>
          <a:p>
            <a:r>
              <a:rPr lang="en-US" dirty="0"/>
              <a:t>CPU testing</a:t>
            </a:r>
          </a:p>
        </p:txBody>
      </p:sp>
      <p:sp>
        <p:nvSpPr>
          <p:cNvPr id="3" name="Content Placeholder 2">
            <a:extLst>
              <a:ext uri="{FF2B5EF4-FFF2-40B4-BE49-F238E27FC236}">
                <a16:creationId xmlns:a16="http://schemas.microsoft.com/office/drawing/2014/main" id="{19B0731E-0DAC-45AB-8794-E0C68FC970AE}"/>
              </a:ext>
            </a:extLst>
          </p:cNvPr>
          <p:cNvSpPr>
            <a:spLocks noGrp="1"/>
          </p:cNvSpPr>
          <p:nvPr>
            <p:ph idx="1"/>
          </p:nvPr>
        </p:nvSpPr>
        <p:spPr>
          <a:xfrm>
            <a:off x="685800" y="1676400"/>
            <a:ext cx="7848600" cy="4419600"/>
          </a:xfrm>
        </p:spPr>
        <p:txBody>
          <a:bodyPr/>
          <a:lstStyle/>
          <a:p>
            <a:r>
              <a:rPr lang="en-US" dirty="0"/>
              <a:t>Designing an RCG for our simple FPU was easy </a:t>
            </a:r>
            <a:r>
              <a:rPr lang="en-US" dirty="0">
                <a:sym typeface="Wingdings" panose="05000000000000000000" pitchFamily="2" charset="2"/>
              </a:rPr>
              <a:t></a:t>
            </a:r>
          </a:p>
          <a:p>
            <a:pPr lvl="1">
              <a:spcBef>
                <a:spcPts val="0"/>
              </a:spcBef>
            </a:pPr>
            <a:r>
              <a:rPr lang="en-US" dirty="0">
                <a:sym typeface="Wingdings" panose="05000000000000000000" pitchFamily="2" charset="2"/>
              </a:rPr>
              <a:t>But a CPU is bigger &amp; more complex </a:t>
            </a:r>
          </a:p>
          <a:p>
            <a:pPr lvl="1">
              <a:spcBef>
                <a:spcPts val="0"/>
              </a:spcBef>
            </a:pPr>
            <a:r>
              <a:rPr lang="en-US" dirty="0">
                <a:sym typeface="Wingdings" panose="05000000000000000000" pitchFamily="2" charset="2"/>
              </a:rPr>
              <a:t>Can we do something similar?</a:t>
            </a:r>
            <a:endParaRPr lang="en-US" dirty="0"/>
          </a:p>
          <a:p>
            <a:r>
              <a:rPr lang="en-US" dirty="0"/>
              <a:t>What was the hardest part of EE126 design?</a:t>
            </a:r>
          </a:p>
          <a:p>
            <a:pPr lvl="1">
              <a:spcBef>
                <a:spcPts val="0"/>
              </a:spcBef>
            </a:pPr>
            <a:r>
              <a:rPr lang="en-US" dirty="0"/>
              <a:t>Pipeline stalls?</a:t>
            </a:r>
          </a:p>
          <a:p>
            <a:pPr lvl="1">
              <a:spcBef>
                <a:spcPts val="0"/>
              </a:spcBef>
            </a:pPr>
            <a:r>
              <a:rPr lang="en-US" dirty="0"/>
              <a:t>Forwarding?</a:t>
            </a:r>
          </a:p>
          <a:p>
            <a:pPr lvl="1">
              <a:spcBef>
                <a:spcPts val="0"/>
              </a:spcBef>
            </a:pPr>
            <a:r>
              <a:rPr lang="en-US" dirty="0"/>
              <a:t>Getting branches right?</a:t>
            </a:r>
          </a:p>
          <a:p>
            <a:r>
              <a:rPr lang="en-US" dirty="0"/>
              <a:t>Can we design a CPU RCG that generates tests roughly targeted at the buggy areas?</a:t>
            </a:r>
          </a:p>
          <a:p>
            <a:endParaRPr lang="en-US" dirty="0"/>
          </a:p>
          <a:p>
            <a:endParaRPr lang="en-US" dirty="0"/>
          </a:p>
        </p:txBody>
      </p:sp>
      <p:sp>
        <p:nvSpPr>
          <p:cNvPr id="4" name="Footer Placeholder 3">
            <a:extLst>
              <a:ext uri="{FF2B5EF4-FFF2-40B4-BE49-F238E27FC236}">
                <a16:creationId xmlns:a16="http://schemas.microsoft.com/office/drawing/2014/main" id="{C538FBB4-DBC9-4CAD-A120-B3832A2B02FE}"/>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BCE10C81-2F7D-49BC-9C3A-D20D1F8C3531}"/>
              </a:ext>
            </a:extLst>
          </p:cNvPr>
          <p:cNvSpPr txBox="1"/>
          <p:nvPr/>
        </p:nvSpPr>
        <p:spPr>
          <a:xfrm>
            <a:off x="6019800" y="3656789"/>
            <a:ext cx="2133600" cy="707886"/>
          </a:xfrm>
          <a:prstGeom prst="rect">
            <a:avLst/>
          </a:prstGeom>
          <a:noFill/>
        </p:spPr>
        <p:txBody>
          <a:bodyPr wrap="square" rtlCol="0">
            <a:spAutoFit/>
          </a:bodyPr>
          <a:lstStyle/>
          <a:p>
            <a:r>
              <a:rPr lang="en-US" sz="2000" dirty="0">
                <a:solidFill>
                  <a:schemeClr val="accent2"/>
                </a:solidFill>
              </a:rPr>
              <a:t>a.k.a. “most likely to have bugs!”</a:t>
            </a:r>
          </a:p>
        </p:txBody>
      </p:sp>
      <p:sp>
        <p:nvSpPr>
          <p:cNvPr id="6" name="Freeform: Shape 5">
            <a:extLst>
              <a:ext uri="{FF2B5EF4-FFF2-40B4-BE49-F238E27FC236}">
                <a16:creationId xmlns:a16="http://schemas.microsoft.com/office/drawing/2014/main" id="{932ED0FD-6C1F-4EB3-B975-ED43649A3F33}"/>
              </a:ext>
            </a:extLst>
          </p:cNvPr>
          <p:cNvSpPr/>
          <p:nvPr/>
        </p:nvSpPr>
        <p:spPr>
          <a:xfrm>
            <a:off x="3796145" y="3352800"/>
            <a:ext cx="2318328" cy="733383"/>
          </a:xfrm>
          <a:custGeom>
            <a:avLst/>
            <a:gdLst>
              <a:gd name="connsiteX0" fmla="*/ 2318328 w 2318328"/>
              <a:gd name="connsiteY0" fmla="*/ 655781 h 733383"/>
              <a:gd name="connsiteX1" fmla="*/ 895928 w 2318328"/>
              <a:gd name="connsiteY1" fmla="*/ 674254 h 733383"/>
              <a:gd name="connsiteX2" fmla="*/ 0 w 2318328"/>
              <a:gd name="connsiteY2" fmla="*/ 0 h 733383"/>
            </a:gdLst>
            <a:ahLst/>
            <a:cxnLst>
              <a:cxn ang="0">
                <a:pos x="connsiteX0" y="connsiteY0"/>
              </a:cxn>
              <a:cxn ang="0">
                <a:pos x="connsiteX1" y="connsiteY1"/>
              </a:cxn>
              <a:cxn ang="0">
                <a:pos x="connsiteX2" y="connsiteY2"/>
              </a:cxn>
            </a:cxnLst>
            <a:rect l="l" t="t" r="r" b="b"/>
            <a:pathLst>
              <a:path w="2318328" h="733383">
                <a:moveTo>
                  <a:pt x="2318328" y="655781"/>
                </a:moveTo>
                <a:cubicBezTo>
                  <a:pt x="1800322" y="719666"/>
                  <a:pt x="1282316" y="783551"/>
                  <a:pt x="895928" y="674254"/>
                </a:cubicBezTo>
                <a:cubicBezTo>
                  <a:pt x="509540" y="564957"/>
                  <a:pt x="254770" y="282478"/>
                  <a:pt x="0" y="0"/>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30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248F-4309-49A7-87B8-F1B3BF3ABD71}"/>
              </a:ext>
            </a:extLst>
          </p:cNvPr>
          <p:cNvSpPr>
            <a:spLocks noGrp="1"/>
          </p:cNvSpPr>
          <p:nvPr>
            <p:ph type="title"/>
          </p:nvPr>
        </p:nvSpPr>
        <p:spPr/>
        <p:txBody>
          <a:bodyPr/>
          <a:lstStyle/>
          <a:p>
            <a:r>
              <a:rPr lang="en-US" dirty="0"/>
              <a:t>RCG</a:t>
            </a:r>
          </a:p>
        </p:txBody>
      </p:sp>
      <p:sp>
        <p:nvSpPr>
          <p:cNvPr id="3" name="Content Placeholder 2">
            <a:extLst>
              <a:ext uri="{FF2B5EF4-FFF2-40B4-BE49-F238E27FC236}">
                <a16:creationId xmlns:a16="http://schemas.microsoft.com/office/drawing/2014/main" id="{CE6534A1-1778-4D59-9A4D-594A34192DC9}"/>
              </a:ext>
            </a:extLst>
          </p:cNvPr>
          <p:cNvSpPr>
            <a:spLocks noGrp="1"/>
          </p:cNvSpPr>
          <p:nvPr>
            <p:ph idx="1"/>
          </p:nvPr>
        </p:nvSpPr>
        <p:spPr/>
        <p:txBody>
          <a:bodyPr/>
          <a:lstStyle/>
          <a:p>
            <a:r>
              <a:rPr lang="en-US" dirty="0"/>
              <a:t>Can we build a </a:t>
            </a:r>
            <a:r>
              <a:rPr lang="en-US" i="1" dirty="0"/>
              <a:t>Random-Code Generator</a:t>
            </a:r>
            <a:r>
              <a:rPr lang="en-US" dirty="0"/>
              <a:t> (RCG)?</a:t>
            </a:r>
          </a:p>
          <a:p>
            <a:r>
              <a:rPr lang="en-US" dirty="0"/>
              <a:t>Start with a completely random sequence of instructions – any issues?</a:t>
            </a:r>
          </a:p>
          <a:p>
            <a:pPr lvl="1"/>
            <a:r>
              <a:rPr lang="en-US" dirty="0"/>
              <a:t>arithmetic:</a:t>
            </a:r>
          </a:p>
          <a:p>
            <a:pPr lvl="1">
              <a:spcBef>
                <a:spcPts val="1200"/>
              </a:spcBef>
            </a:pPr>
            <a:r>
              <a:rPr lang="en-US" dirty="0"/>
              <a:t>branches:</a:t>
            </a:r>
          </a:p>
          <a:p>
            <a:pPr lvl="1">
              <a:spcBef>
                <a:spcPts val="1200"/>
              </a:spcBef>
            </a:pPr>
            <a:r>
              <a:rPr lang="en-US" dirty="0"/>
              <a:t>memory:</a:t>
            </a:r>
          </a:p>
          <a:p>
            <a:r>
              <a:rPr lang="en-US" dirty="0"/>
              <a:t>So completely random testing isn’t great. Next idea?</a:t>
            </a:r>
          </a:p>
        </p:txBody>
      </p:sp>
      <p:sp>
        <p:nvSpPr>
          <p:cNvPr id="4" name="Footer Placeholder 3">
            <a:extLst>
              <a:ext uri="{FF2B5EF4-FFF2-40B4-BE49-F238E27FC236}">
                <a16:creationId xmlns:a16="http://schemas.microsoft.com/office/drawing/2014/main" id="{DA449A7F-1E3C-4288-8650-2C339072BB2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81C4303-DAE9-4DF2-9BB1-FEF619C21A58}"/>
              </a:ext>
            </a:extLst>
          </p:cNvPr>
          <p:cNvSpPr txBox="1"/>
          <p:nvPr/>
        </p:nvSpPr>
        <p:spPr>
          <a:xfrm>
            <a:off x="2895600" y="3110499"/>
            <a:ext cx="3657600" cy="461665"/>
          </a:xfrm>
          <a:prstGeom prst="rect">
            <a:avLst/>
          </a:prstGeom>
          <a:noFill/>
        </p:spPr>
        <p:txBody>
          <a:bodyPr wrap="square" rtlCol="0">
            <a:spAutoFit/>
          </a:bodyPr>
          <a:lstStyle/>
          <a:p>
            <a:r>
              <a:rPr lang="en-US" dirty="0"/>
              <a:t>what about divide by zero?</a:t>
            </a:r>
          </a:p>
        </p:txBody>
      </p:sp>
      <p:sp>
        <p:nvSpPr>
          <p:cNvPr id="6" name="TextBox 5">
            <a:extLst>
              <a:ext uri="{FF2B5EF4-FFF2-40B4-BE49-F238E27FC236}">
                <a16:creationId xmlns:a16="http://schemas.microsoft.com/office/drawing/2014/main" id="{B1A86B1D-CF22-4CF9-A3CD-284ACA12B02C}"/>
              </a:ext>
            </a:extLst>
          </p:cNvPr>
          <p:cNvSpPr txBox="1"/>
          <p:nvPr/>
        </p:nvSpPr>
        <p:spPr>
          <a:xfrm>
            <a:off x="2895600" y="3475180"/>
            <a:ext cx="5943600" cy="830997"/>
          </a:xfrm>
          <a:prstGeom prst="rect">
            <a:avLst/>
          </a:prstGeom>
          <a:noFill/>
        </p:spPr>
        <p:txBody>
          <a:bodyPr wrap="square" rtlCol="0">
            <a:spAutoFit/>
          </a:bodyPr>
          <a:lstStyle/>
          <a:p>
            <a:r>
              <a:rPr lang="en-US" dirty="0"/>
              <a:t>what about infinite loops? And how do we know if the test passed?</a:t>
            </a:r>
          </a:p>
        </p:txBody>
      </p:sp>
      <p:sp>
        <p:nvSpPr>
          <p:cNvPr id="7" name="TextBox 6">
            <a:extLst>
              <a:ext uri="{FF2B5EF4-FFF2-40B4-BE49-F238E27FC236}">
                <a16:creationId xmlns:a16="http://schemas.microsoft.com/office/drawing/2014/main" id="{DC12302F-20AB-45AE-8EAB-368DD76D8BF3}"/>
              </a:ext>
            </a:extLst>
          </p:cNvPr>
          <p:cNvSpPr txBox="1"/>
          <p:nvPr/>
        </p:nvSpPr>
        <p:spPr>
          <a:xfrm>
            <a:off x="2895600" y="4160980"/>
            <a:ext cx="5334000" cy="461665"/>
          </a:xfrm>
          <a:prstGeom prst="rect">
            <a:avLst/>
          </a:prstGeom>
          <a:noFill/>
        </p:spPr>
        <p:txBody>
          <a:bodyPr wrap="square" rtlCol="0">
            <a:spAutoFit/>
          </a:bodyPr>
          <a:lstStyle/>
          <a:p>
            <a:r>
              <a:rPr lang="en-US" dirty="0"/>
              <a:t>load before store </a:t>
            </a:r>
            <a:r>
              <a:rPr lang="en-US" dirty="0">
                <a:cs typeface="Times New Roman" panose="02020603050405020304" pitchFamily="18" charset="0"/>
              </a:rPr>
              <a:t>→</a:t>
            </a:r>
            <a:r>
              <a:rPr lang="en-US" dirty="0"/>
              <a:t> unpredictable results</a:t>
            </a:r>
          </a:p>
        </p:txBody>
      </p:sp>
    </p:spTree>
    <p:extLst>
      <p:ext uri="{BB962C8B-B14F-4D97-AF65-F5344CB8AC3E}">
        <p14:creationId xmlns:p14="http://schemas.microsoft.com/office/powerpoint/2010/main" val="378901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248F-4309-49A7-87B8-F1B3BF3ABD71}"/>
              </a:ext>
            </a:extLst>
          </p:cNvPr>
          <p:cNvSpPr>
            <a:spLocks noGrp="1"/>
          </p:cNvSpPr>
          <p:nvPr>
            <p:ph type="title"/>
          </p:nvPr>
        </p:nvSpPr>
        <p:spPr/>
        <p:txBody>
          <a:bodyPr/>
          <a:lstStyle/>
          <a:p>
            <a:r>
              <a:rPr lang="en-US" dirty="0"/>
              <a:t>Exercise: can you fix the issues?</a:t>
            </a:r>
          </a:p>
        </p:txBody>
      </p:sp>
      <p:sp>
        <p:nvSpPr>
          <p:cNvPr id="3" name="Content Placeholder 2">
            <a:extLst>
              <a:ext uri="{FF2B5EF4-FFF2-40B4-BE49-F238E27FC236}">
                <a16:creationId xmlns:a16="http://schemas.microsoft.com/office/drawing/2014/main" id="{CE6534A1-1778-4D59-9A4D-594A34192DC9}"/>
              </a:ext>
            </a:extLst>
          </p:cNvPr>
          <p:cNvSpPr>
            <a:spLocks noGrp="1"/>
          </p:cNvSpPr>
          <p:nvPr>
            <p:ph idx="1"/>
          </p:nvPr>
        </p:nvSpPr>
        <p:spPr>
          <a:xfrm>
            <a:off x="685800" y="2189016"/>
            <a:ext cx="7772400" cy="3886200"/>
          </a:xfrm>
        </p:spPr>
        <p:txBody>
          <a:bodyPr/>
          <a:lstStyle/>
          <a:p>
            <a:r>
              <a:rPr lang="en-US" dirty="0"/>
              <a:t>Start with a completely random sequence of instructions – any issues?</a:t>
            </a:r>
          </a:p>
          <a:p>
            <a:pPr lvl="1"/>
            <a:r>
              <a:rPr lang="en-US" dirty="0"/>
              <a:t>arithmetic:</a:t>
            </a:r>
          </a:p>
          <a:p>
            <a:pPr lvl="1">
              <a:spcBef>
                <a:spcPts val="1200"/>
              </a:spcBef>
            </a:pPr>
            <a:r>
              <a:rPr lang="en-US" dirty="0"/>
              <a:t>branches:</a:t>
            </a:r>
          </a:p>
          <a:p>
            <a:pPr lvl="1">
              <a:spcBef>
                <a:spcPts val="1200"/>
              </a:spcBef>
            </a:pPr>
            <a:r>
              <a:rPr lang="en-US" dirty="0"/>
              <a:t>memory:</a:t>
            </a:r>
          </a:p>
        </p:txBody>
      </p:sp>
      <p:sp>
        <p:nvSpPr>
          <p:cNvPr id="4" name="Footer Placeholder 3">
            <a:extLst>
              <a:ext uri="{FF2B5EF4-FFF2-40B4-BE49-F238E27FC236}">
                <a16:creationId xmlns:a16="http://schemas.microsoft.com/office/drawing/2014/main" id="{DA449A7F-1E3C-4288-8650-2C339072BB2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81C4303-DAE9-4DF2-9BB1-FEF619C21A58}"/>
              </a:ext>
            </a:extLst>
          </p:cNvPr>
          <p:cNvSpPr txBox="1"/>
          <p:nvPr/>
        </p:nvSpPr>
        <p:spPr>
          <a:xfrm>
            <a:off x="2895600" y="3110499"/>
            <a:ext cx="3657600" cy="461665"/>
          </a:xfrm>
          <a:prstGeom prst="rect">
            <a:avLst/>
          </a:prstGeom>
          <a:noFill/>
        </p:spPr>
        <p:txBody>
          <a:bodyPr wrap="square" rtlCol="0">
            <a:spAutoFit/>
          </a:bodyPr>
          <a:lstStyle/>
          <a:p>
            <a:r>
              <a:rPr lang="en-US" dirty="0"/>
              <a:t>what about divide by zero?</a:t>
            </a:r>
          </a:p>
        </p:txBody>
      </p:sp>
      <p:sp>
        <p:nvSpPr>
          <p:cNvPr id="6" name="TextBox 5">
            <a:extLst>
              <a:ext uri="{FF2B5EF4-FFF2-40B4-BE49-F238E27FC236}">
                <a16:creationId xmlns:a16="http://schemas.microsoft.com/office/drawing/2014/main" id="{B1A86B1D-CF22-4CF9-A3CD-284ACA12B02C}"/>
              </a:ext>
            </a:extLst>
          </p:cNvPr>
          <p:cNvSpPr txBox="1"/>
          <p:nvPr/>
        </p:nvSpPr>
        <p:spPr>
          <a:xfrm>
            <a:off x="2895600" y="3475180"/>
            <a:ext cx="5943600" cy="830997"/>
          </a:xfrm>
          <a:prstGeom prst="rect">
            <a:avLst/>
          </a:prstGeom>
          <a:noFill/>
        </p:spPr>
        <p:txBody>
          <a:bodyPr wrap="square" rtlCol="0">
            <a:spAutoFit/>
          </a:bodyPr>
          <a:lstStyle/>
          <a:p>
            <a:r>
              <a:rPr lang="en-US" dirty="0"/>
              <a:t>what about infinite loops? And how do we know if the test passed?</a:t>
            </a:r>
          </a:p>
        </p:txBody>
      </p:sp>
      <p:sp>
        <p:nvSpPr>
          <p:cNvPr id="7" name="TextBox 6">
            <a:extLst>
              <a:ext uri="{FF2B5EF4-FFF2-40B4-BE49-F238E27FC236}">
                <a16:creationId xmlns:a16="http://schemas.microsoft.com/office/drawing/2014/main" id="{DC12302F-20AB-45AE-8EAB-368DD76D8BF3}"/>
              </a:ext>
            </a:extLst>
          </p:cNvPr>
          <p:cNvSpPr txBox="1"/>
          <p:nvPr/>
        </p:nvSpPr>
        <p:spPr>
          <a:xfrm>
            <a:off x="2895600" y="4160980"/>
            <a:ext cx="5334000" cy="461665"/>
          </a:xfrm>
          <a:prstGeom prst="rect">
            <a:avLst/>
          </a:prstGeom>
          <a:noFill/>
        </p:spPr>
        <p:txBody>
          <a:bodyPr wrap="square" rtlCol="0">
            <a:spAutoFit/>
          </a:bodyPr>
          <a:lstStyle/>
          <a:p>
            <a:r>
              <a:rPr lang="en-US" dirty="0"/>
              <a:t>load before store </a:t>
            </a:r>
            <a:r>
              <a:rPr lang="en-US" dirty="0">
                <a:cs typeface="Times New Roman" panose="02020603050405020304" pitchFamily="18" charset="0"/>
              </a:rPr>
              <a:t>→</a:t>
            </a:r>
            <a:r>
              <a:rPr lang="en-US" dirty="0"/>
              <a:t> unpredictable results</a:t>
            </a:r>
          </a:p>
        </p:txBody>
      </p:sp>
      <p:sp>
        <p:nvSpPr>
          <p:cNvPr id="8" name="TextBox 7">
            <a:extLst>
              <a:ext uri="{FF2B5EF4-FFF2-40B4-BE49-F238E27FC236}">
                <a16:creationId xmlns:a16="http://schemas.microsoft.com/office/drawing/2014/main" id="{4EDDD509-845F-4954-B4A4-39ED1D34F951}"/>
              </a:ext>
            </a:extLst>
          </p:cNvPr>
          <p:cNvSpPr txBox="1"/>
          <p:nvPr/>
        </p:nvSpPr>
        <p:spPr>
          <a:xfrm>
            <a:off x="1981200" y="5105400"/>
            <a:ext cx="5334000" cy="830997"/>
          </a:xfrm>
          <a:prstGeom prst="rect">
            <a:avLst/>
          </a:prstGeom>
          <a:noFill/>
        </p:spPr>
        <p:txBody>
          <a:bodyPr wrap="square" rtlCol="0">
            <a:spAutoFit/>
          </a:bodyPr>
          <a:lstStyle/>
          <a:p>
            <a:r>
              <a:rPr lang="en-US" dirty="0"/>
              <a:t>Can you </a:t>
            </a:r>
            <a:r>
              <a:rPr lang="en-US" i="1" dirty="0"/>
              <a:t>slightly</a:t>
            </a:r>
            <a:r>
              <a:rPr lang="en-US" dirty="0"/>
              <a:t> modify the random code sequences to avoid these problems? </a:t>
            </a:r>
          </a:p>
        </p:txBody>
      </p:sp>
    </p:spTree>
    <p:extLst>
      <p:ext uri="{BB962C8B-B14F-4D97-AF65-F5344CB8AC3E}">
        <p14:creationId xmlns:p14="http://schemas.microsoft.com/office/powerpoint/2010/main" val="40622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061C-53EA-403A-AA10-293A5968A644}"/>
              </a:ext>
            </a:extLst>
          </p:cNvPr>
          <p:cNvSpPr>
            <a:spLocks noGrp="1"/>
          </p:cNvSpPr>
          <p:nvPr>
            <p:ph type="title"/>
          </p:nvPr>
        </p:nvSpPr>
        <p:spPr/>
        <p:txBody>
          <a:bodyPr/>
          <a:lstStyle/>
          <a:p>
            <a:r>
              <a:rPr lang="en-US" dirty="0"/>
              <a:t>Exercise: can you fix the issues?</a:t>
            </a:r>
          </a:p>
        </p:txBody>
      </p:sp>
      <p:sp>
        <p:nvSpPr>
          <p:cNvPr id="3" name="Content Placeholder 2">
            <a:extLst>
              <a:ext uri="{FF2B5EF4-FFF2-40B4-BE49-F238E27FC236}">
                <a16:creationId xmlns:a16="http://schemas.microsoft.com/office/drawing/2014/main" id="{9FD79DB8-F8A0-4F19-BF7E-0FA48E05A7B6}"/>
              </a:ext>
            </a:extLst>
          </p:cNvPr>
          <p:cNvSpPr>
            <a:spLocks noGrp="1"/>
          </p:cNvSpPr>
          <p:nvPr>
            <p:ph idx="1"/>
          </p:nvPr>
        </p:nvSpPr>
        <p:spPr>
          <a:xfrm>
            <a:off x="685800" y="1371600"/>
            <a:ext cx="7772400" cy="4800600"/>
          </a:xfrm>
        </p:spPr>
        <p:txBody>
          <a:bodyPr/>
          <a:lstStyle/>
          <a:p>
            <a:endParaRPr lang="en-US" sz="2400" dirty="0"/>
          </a:p>
          <a:p>
            <a:r>
              <a:rPr lang="en-US" sz="2400" dirty="0"/>
              <a:t>Arithmetic: can do random ops, and then…</a:t>
            </a:r>
          </a:p>
          <a:p>
            <a:pPr lvl="1">
              <a:spcBef>
                <a:spcPts val="0"/>
              </a:spcBef>
            </a:pPr>
            <a:r>
              <a:rPr lang="en-US" sz="2000" dirty="0"/>
              <a:t>throw away the divide-by-zero and similar tests</a:t>
            </a:r>
          </a:p>
          <a:p>
            <a:pPr lvl="1">
              <a:spcBef>
                <a:spcPts val="0"/>
              </a:spcBef>
            </a:pPr>
            <a:r>
              <a:rPr lang="en-US" sz="2000" dirty="0"/>
              <a:t>They should be a small fraction of all tests</a:t>
            </a:r>
          </a:p>
          <a:p>
            <a:r>
              <a:rPr lang="en-US" sz="2400" dirty="0"/>
              <a:t>Branches</a:t>
            </a:r>
          </a:p>
          <a:p>
            <a:pPr lvl="1">
              <a:spcBef>
                <a:spcPts val="0"/>
              </a:spcBef>
            </a:pPr>
            <a:r>
              <a:rPr lang="en-US" sz="2000" dirty="0"/>
              <a:t>analyze the random programs, remove infinite loops?</a:t>
            </a:r>
          </a:p>
          <a:p>
            <a:pPr lvl="1">
              <a:spcBef>
                <a:spcPts val="0"/>
              </a:spcBef>
            </a:pPr>
            <a:r>
              <a:rPr lang="en-US" sz="2000" dirty="0"/>
              <a:t>and put different loads after each branch path?</a:t>
            </a:r>
          </a:p>
          <a:p>
            <a:r>
              <a:rPr lang="en-US" sz="2400" dirty="0"/>
              <a:t>Memory</a:t>
            </a:r>
          </a:p>
          <a:p>
            <a:pPr lvl="1">
              <a:spcBef>
                <a:spcPts val="0"/>
              </a:spcBef>
            </a:pPr>
            <a:r>
              <a:rPr lang="en-US" sz="2000" dirty="0"/>
              <a:t>Do loads in </a:t>
            </a:r>
            <a:r>
              <a:rPr lang="en-US" sz="2000" dirty="0" err="1"/>
              <a:t>store+load</a:t>
            </a:r>
            <a:r>
              <a:rPr lang="en-US" sz="2000" dirty="0"/>
              <a:t> pairs</a:t>
            </a:r>
          </a:p>
          <a:p>
            <a:pPr lvl="1">
              <a:spcBef>
                <a:spcPts val="0"/>
              </a:spcBef>
            </a:pPr>
            <a:r>
              <a:rPr lang="en-US" sz="2000" dirty="0"/>
              <a:t>Move them randomly but always put the store first</a:t>
            </a:r>
          </a:p>
          <a:p>
            <a:pPr>
              <a:spcBef>
                <a:spcPts val="0"/>
              </a:spcBef>
            </a:pPr>
            <a:r>
              <a:rPr lang="en-US" sz="2400" dirty="0"/>
              <a:t>Are the fixes starting to sound a bit algorithmic rather than random?</a:t>
            </a:r>
          </a:p>
          <a:p>
            <a:pPr lvl="1">
              <a:spcBef>
                <a:spcPts val="0"/>
              </a:spcBef>
            </a:pPr>
            <a:r>
              <a:rPr lang="en-US" sz="2000" dirty="0"/>
              <a:t>Yes! We call that a </a:t>
            </a:r>
            <a:r>
              <a:rPr lang="en-US" sz="2000" i="1" dirty="0"/>
              <a:t>template</a:t>
            </a:r>
            <a:endParaRPr lang="en-US" sz="2000" dirty="0"/>
          </a:p>
          <a:p>
            <a:endParaRPr lang="en-US" dirty="0"/>
          </a:p>
        </p:txBody>
      </p:sp>
      <p:sp>
        <p:nvSpPr>
          <p:cNvPr id="4" name="Footer Placeholder 3">
            <a:extLst>
              <a:ext uri="{FF2B5EF4-FFF2-40B4-BE49-F238E27FC236}">
                <a16:creationId xmlns:a16="http://schemas.microsoft.com/office/drawing/2014/main" id="{90C767F1-6185-4F59-8FD7-CD5C5217EFCA}"/>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0229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0407-72FC-44E1-839C-1F8FDA5D3AD0}"/>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2943621-51AA-4A8E-BA05-E77B50549CF1}"/>
              </a:ext>
            </a:extLst>
          </p:cNvPr>
          <p:cNvSpPr>
            <a:spLocks noGrp="1"/>
          </p:cNvSpPr>
          <p:nvPr>
            <p:ph idx="1"/>
          </p:nvPr>
        </p:nvSpPr>
        <p:spPr>
          <a:xfrm>
            <a:off x="685800" y="1676400"/>
            <a:ext cx="7772400" cy="4572000"/>
          </a:xfrm>
        </p:spPr>
        <p:txBody>
          <a:bodyPr/>
          <a:lstStyle/>
          <a:p>
            <a:r>
              <a:rPr lang="en-US" dirty="0"/>
              <a:t>We really want our same FPU strategy</a:t>
            </a:r>
          </a:p>
          <a:p>
            <a:pPr lvl="1"/>
            <a:r>
              <a:rPr lang="en-US" dirty="0"/>
              <a:t>target buggy areas</a:t>
            </a:r>
          </a:p>
          <a:p>
            <a:pPr lvl="1"/>
            <a:r>
              <a:rPr lang="en-US" dirty="0"/>
              <a:t>in proportion to expected bugginess</a:t>
            </a:r>
          </a:p>
          <a:p>
            <a:r>
              <a:rPr lang="en-US" dirty="0"/>
              <a:t>But a single instruction won’t do a useful test</a:t>
            </a:r>
          </a:p>
          <a:p>
            <a:pPr lvl="1"/>
            <a:r>
              <a:rPr lang="en-US" dirty="0"/>
              <a:t>need a coherent group of instructions working together</a:t>
            </a:r>
          </a:p>
          <a:p>
            <a:r>
              <a:rPr lang="en-US" dirty="0"/>
              <a:t>A </a:t>
            </a:r>
            <a:r>
              <a:rPr lang="en-US" i="1" dirty="0"/>
              <a:t>template</a:t>
            </a:r>
          </a:p>
          <a:p>
            <a:pPr lvl="1">
              <a:spcBef>
                <a:spcPts val="0"/>
              </a:spcBef>
            </a:pPr>
            <a:r>
              <a:rPr lang="en-US" dirty="0"/>
              <a:t>gives your test a structure, order, global logical sense</a:t>
            </a:r>
          </a:p>
          <a:p>
            <a:r>
              <a:rPr lang="en-US" dirty="0"/>
              <a:t>Then </a:t>
            </a:r>
            <a:r>
              <a:rPr lang="en-US" i="1" dirty="0"/>
              <a:t>knobs</a:t>
            </a:r>
            <a:endParaRPr lang="en-US" dirty="0"/>
          </a:p>
          <a:p>
            <a:pPr lvl="1">
              <a:spcBef>
                <a:spcPts val="0"/>
              </a:spcBef>
            </a:pPr>
            <a:r>
              <a:rPr lang="en-US" dirty="0"/>
              <a:t>control the details of what to randomize</a:t>
            </a:r>
          </a:p>
          <a:p>
            <a:pPr lvl="1">
              <a:spcBef>
                <a:spcPts val="0"/>
              </a:spcBef>
            </a:pPr>
            <a:r>
              <a:rPr lang="en-US" dirty="0"/>
              <a:t>and within what constraints</a:t>
            </a:r>
          </a:p>
        </p:txBody>
      </p:sp>
      <p:sp>
        <p:nvSpPr>
          <p:cNvPr id="4" name="Footer Placeholder 3">
            <a:extLst>
              <a:ext uri="{FF2B5EF4-FFF2-40B4-BE49-F238E27FC236}">
                <a16:creationId xmlns:a16="http://schemas.microsoft.com/office/drawing/2014/main" id="{0F5CB997-63A1-4A82-AD6D-F7B340263CB9}"/>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81302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E7F2-0331-464B-9029-AE99E63AE14E}"/>
              </a:ext>
            </a:extLst>
          </p:cNvPr>
          <p:cNvSpPr>
            <a:spLocks noGrp="1"/>
          </p:cNvSpPr>
          <p:nvPr>
            <p:ph type="title"/>
          </p:nvPr>
        </p:nvSpPr>
        <p:spPr/>
        <p:txBody>
          <a:bodyPr/>
          <a:lstStyle/>
          <a:p>
            <a:r>
              <a:rPr lang="en-US" dirty="0"/>
              <a:t>Knobs &amp; weights</a:t>
            </a:r>
          </a:p>
        </p:txBody>
      </p:sp>
      <p:sp>
        <p:nvSpPr>
          <p:cNvPr id="3" name="Content Placeholder 2">
            <a:extLst>
              <a:ext uri="{FF2B5EF4-FFF2-40B4-BE49-F238E27FC236}">
                <a16:creationId xmlns:a16="http://schemas.microsoft.com/office/drawing/2014/main" id="{0E0C3D67-92AD-4456-9BB6-995A00E6A856}"/>
              </a:ext>
            </a:extLst>
          </p:cNvPr>
          <p:cNvSpPr>
            <a:spLocks noGrp="1"/>
          </p:cNvSpPr>
          <p:nvPr>
            <p:ph idx="1"/>
          </p:nvPr>
        </p:nvSpPr>
        <p:spPr>
          <a:xfrm>
            <a:off x="660400" y="1219200"/>
            <a:ext cx="7772400" cy="3429000"/>
          </a:xfrm>
        </p:spPr>
        <p:txBody>
          <a:bodyPr/>
          <a:lstStyle/>
          <a:p>
            <a:r>
              <a:rPr lang="en-US" dirty="0"/>
              <a:t>Pick operand</a:t>
            </a:r>
          </a:p>
          <a:p>
            <a:pPr lvl="1">
              <a:spcBef>
                <a:spcPts val="0"/>
              </a:spcBef>
            </a:pPr>
            <a:r>
              <a:rPr lang="en-US" i="1" dirty="0" err="1"/>
              <a:t>denorm_frac</a:t>
            </a:r>
            <a:r>
              <a:rPr lang="en-US" i="1" dirty="0"/>
              <a:t> </a:t>
            </a:r>
            <a:r>
              <a:rPr lang="en-US" dirty="0"/>
              <a:t>odds of being a </a:t>
            </a:r>
            <a:r>
              <a:rPr lang="en-US" dirty="0" err="1"/>
              <a:t>denorm</a:t>
            </a:r>
            <a:endParaRPr lang="en-US" dirty="0"/>
          </a:p>
          <a:p>
            <a:pPr lvl="1">
              <a:spcBef>
                <a:spcPts val="0"/>
              </a:spcBef>
            </a:pPr>
            <a:r>
              <a:rPr lang="en-US" i="1" dirty="0" err="1"/>
              <a:t>special_frac</a:t>
            </a:r>
            <a:r>
              <a:rPr lang="en-US" i="1" dirty="0"/>
              <a:t> </a:t>
            </a:r>
            <a:r>
              <a:rPr lang="en-US" dirty="0"/>
              <a:t>odds of being </a:t>
            </a:r>
            <a:r>
              <a:rPr lang="en-US" dirty="0" err="1"/>
              <a:t>NaN</a:t>
            </a:r>
            <a:r>
              <a:rPr lang="en-US" dirty="0"/>
              <a:t>, </a:t>
            </a:r>
            <a:r>
              <a:rPr lang="en-US" dirty="0">
                <a:latin typeface="Times New Roman" panose="02020603050405020304" pitchFamily="18" charset="0"/>
                <a:cs typeface="Times New Roman" panose="02020603050405020304" pitchFamily="18" charset="0"/>
              </a:rPr>
              <a:t>∞, 0</a:t>
            </a:r>
          </a:p>
          <a:p>
            <a:pPr lvl="1">
              <a:spcBef>
                <a:spcPts val="0"/>
              </a:spcBef>
            </a:pPr>
            <a:r>
              <a:rPr lang="en-US" dirty="0">
                <a:latin typeface="Times New Roman" panose="02020603050405020304" pitchFamily="18" charset="0"/>
                <a:cs typeface="Times New Roman" panose="02020603050405020304" pitchFamily="18" charset="0"/>
              </a:rPr>
              <a:t>else a “normal” float</a:t>
            </a:r>
          </a:p>
          <a:p>
            <a:pPr lvl="1">
              <a:spcBef>
                <a:spcPts val="0"/>
              </a:spcBef>
            </a:pPr>
            <a:r>
              <a:rPr lang="en-US" dirty="0">
                <a:latin typeface="Times New Roman" panose="02020603050405020304" pitchFamily="18" charset="0"/>
                <a:cs typeface="Times New Roman" panose="02020603050405020304" pitchFamily="18" charset="0"/>
              </a:rPr>
              <a:t>then p</a:t>
            </a:r>
            <a:r>
              <a:rPr lang="en-US" dirty="0"/>
              <a:t>ick exact operand randomly</a:t>
            </a:r>
          </a:p>
          <a:p>
            <a:r>
              <a:rPr lang="en-US" dirty="0"/>
              <a:t> Pick operation</a:t>
            </a:r>
          </a:p>
          <a:p>
            <a:pPr lvl="1">
              <a:spcBef>
                <a:spcPts val="0"/>
              </a:spcBef>
            </a:pPr>
            <a:r>
              <a:rPr lang="en-US" i="1" dirty="0" err="1"/>
              <a:t>add_frac</a:t>
            </a:r>
            <a:r>
              <a:rPr lang="en-US" dirty="0"/>
              <a:t>, </a:t>
            </a:r>
            <a:r>
              <a:rPr lang="en-US" i="1" dirty="0" err="1"/>
              <a:t>divide_frac</a:t>
            </a:r>
            <a:r>
              <a:rPr lang="en-US" dirty="0"/>
              <a:t>, etc.</a:t>
            </a:r>
          </a:p>
          <a:p>
            <a:r>
              <a:rPr lang="en-US" dirty="0"/>
              <a:t>These controls are called </a:t>
            </a:r>
            <a:r>
              <a:rPr lang="en-US" i="1" dirty="0"/>
              <a:t>knobs</a:t>
            </a:r>
            <a:r>
              <a:rPr lang="en-US" dirty="0"/>
              <a:t> or </a:t>
            </a:r>
            <a:r>
              <a:rPr lang="en-US" i="1" dirty="0"/>
              <a:t>weights</a:t>
            </a:r>
          </a:p>
          <a:p>
            <a:endParaRPr lang="en-US" dirty="0"/>
          </a:p>
        </p:txBody>
      </p:sp>
      <p:sp>
        <p:nvSpPr>
          <p:cNvPr id="4" name="Footer Placeholder 3">
            <a:extLst>
              <a:ext uri="{FF2B5EF4-FFF2-40B4-BE49-F238E27FC236}">
                <a16:creationId xmlns:a16="http://schemas.microsoft.com/office/drawing/2014/main" id="{5C625D49-4BE5-4D1E-ADF0-1939C7858B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ight Brace 4">
            <a:extLst>
              <a:ext uri="{FF2B5EF4-FFF2-40B4-BE49-F238E27FC236}">
                <a16:creationId xmlns:a16="http://schemas.microsoft.com/office/drawing/2014/main" id="{541BA89E-E232-43BB-BB22-886CA17726D3}"/>
              </a:ext>
            </a:extLst>
          </p:cNvPr>
          <p:cNvSpPr/>
          <p:nvPr/>
        </p:nvSpPr>
        <p:spPr>
          <a:xfrm>
            <a:off x="5334000" y="1752600"/>
            <a:ext cx="1752600" cy="10668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2243A80-AA5E-421E-9B2E-08C9A575F1AF}"/>
              </a:ext>
            </a:extLst>
          </p:cNvPr>
          <p:cNvSpPr txBox="1"/>
          <p:nvPr/>
        </p:nvSpPr>
        <p:spPr>
          <a:xfrm>
            <a:off x="6259871" y="1831032"/>
            <a:ext cx="2057400" cy="461665"/>
          </a:xfrm>
          <a:prstGeom prst="rect">
            <a:avLst/>
          </a:prstGeom>
          <a:noFill/>
        </p:spPr>
        <p:txBody>
          <a:bodyPr wrap="square" rtlCol="0">
            <a:spAutoFit/>
          </a:bodyPr>
          <a:lstStyle/>
          <a:p>
            <a:r>
              <a:rPr lang="en-US" dirty="0">
                <a:solidFill>
                  <a:schemeClr val="accent2"/>
                </a:solidFill>
              </a:rPr>
              <a:t>First pick class</a:t>
            </a:r>
          </a:p>
        </p:txBody>
      </p:sp>
      <p:sp>
        <p:nvSpPr>
          <p:cNvPr id="7" name="Right Brace 6">
            <a:extLst>
              <a:ext uri="{FF2B5EF4-FFF2-40B4-BE49-F238E27FC236}">
                <a16:creationId xmlns:a16="http://schemas.microsoft.com/office/drawing/2014/main" id="{FDE819BE-6287-4803-BB6B-943C75685C6A}"/>
              </a:ext>
            </a:extLst>
          </p:cNvPr>
          <p:cNvSpPr/>
          <p:nvPr/>
        </p:nvSpPr>
        <p:spPr>
          <a:xfrm>
            <a:off x="5334000" y="2819400"/>
            <a:ext cx="1752600" cy="461665"/>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29DCDEB-4A9C-459A-86BA-6A29CECABB53}"/>
              </a:ext>
            </a:extLst>
          </p:cNvPr>
          <p:cNvSpPr txBox="1"/>
          <p:nvPr/>
        </p:nvSpPr>
        <p:spPr>
          <a:xfrm>
            <a:off x="6259870" y="2974032"/>
            <a:ext cx="2223729" cy="461665"/>
          </a:xfrm>
          <a:prstGeom prst="rect">
            <a:avLst/>
          </a:prstGeom>
          <a:noFill/>
        </p:spPr>
        <p:txBody>
          <a:bodyPr wrap="square" rtlCol="0">
            <a:spAutoFit/>
          </a:bodyPr>
          <a:lstStyle/>
          <a:p>
            <a:r>
              <a:rPr lang="en-US" dirty="0">
                <a:solidFill>
                  <a:schemeClr val="accent2"/>
                </a:solidFill>
              </a:rPr>
              <a:t>Then pick value</a:t>
            </a:r>
          </a:p>
        </p:txBody>
      </p:sp>
      <p:sp>
        <p:nvSpPr>
          <p:cNvPr id="9" name="TextBox 8">
            <a:extLst>
              <a:ext uri="{FF2B5EF4-FFF2-40B4-BE49-F238E27FC236}">
                <a16:creationId xmlns:a16="http://schemas.microsoft.com/office/drawing/2014/main" id="{6C8F08C3-8E5F-47F4-AAEF-D3BA8C25C10A}"/>
              </a:ext>
            </a:extLst>
          </p:cNvPr>
          <p:cNvSpPr txBox="1"/>
          <p:nvPr/>
        </p:nvSpPr>
        <p:spPr>
          <a:xfrm>
            <a:off x="1828800" y="4953000"/>
            <a:ext cx="685800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cs typeface="Times New Roman" panose="02020603050405020304" pitchFamily="18" charset="0"/>
              </a:rPr>
              <a:t>Would you still call these knobs, or are they really templates?</a:t>
            </a:r>
          </a:p>
          <a:p>
            <a:pPr marL="457200" indent="-457200">
              <a:buFont typeface="Arial" panose="020B0604020202020204" pitchFamily="34" charset="0"/>
              <a:buChar char="•"/>
            </a:pPr>
            <a:r>
              <a:rPr lang="en-US" sz="2800" dirty="0">
                <a:solidFill>
                  <a:srgbClr val="FF0000"/>
                </a:solidFill>
                <a:cs typeface="Times New Roman" panose="02020603050405020304" pitchFamily="18" charset="0"/>
              </a:rPr>
              <a:t>What might a template be for the FPU?</a:t>
            </a:r>
            <a:endParaRPr lang="en-US" sz="2800" dirty="0">
              <a:solidFill>
                <a:srgbClr val="FF0000"/>
              </a:solidFill>
            </a:endParaRPr>
          </a:p>
        </p:txBody>
      </p:sp>
    </p:spTree>
    <p:extLst>
      <p:ext uri="{BB962C8B-B14F-4D97-AF65-F5344CB8AC3E}">
        <p14:creationId xmlns:p14="http://schemas.microsoft.com/office/powerpoint/2010/main" val="208075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6316-6C12-4DE5-89EF-32F05F42CEA1}"/>
              </a:ext>
            </a:extLst>
          </p:cNvPr>
          <p:cNvSpPr>
            <a:spLocks noGrp="1"/>
          </p:cNvSpPr>
          <p:nvPr>
            <p:ph type="title"/>
          </p:nvPr>
        </p:nvSpPr>
        <p:spPr/>
        <p:txBody>
          <a:bodyPr/>
          <a:lstStyle/>
          <a:p>
            <a:r>
              <a:rPr lang="en-US" dirty="0"/>
              <a:t>St/</a:t>
            </a:r>
            <a:r>
              <a:rPr lang="en-US" dirty="0" err="1"/>
              <a:t>ld</a:t>
            </a:r>
            <a:r>
              <a:rPr lang="en-US" dirty="0"/>
              <a:t> template</a:t>
            </a:r>
          </a:p>
        </p:txBody>
      </p:sp>
      <p:sp>
        <p:nvSpPr>
          <p:cNvPr id="3" name="Content Placeholder 2">
            <a:extLst>
              <a:ext uri="{FF2B5EF4-FFF2-40B4-BE49-F238E27FC236}">
                <a16:creationId xmlns:a16="http://schemas.microsoft.com/office/drawing/2014/main" id="{DEC9D05E-6493-4CCF-91A9-98F8A7DED12D}"/>
              </a:ext>
            </a:extLst>
          </p:cNvPr>
          <p:cNvSpPr>
            <a:spLocks noGrp="1"/>
          </p:cNvSpPr>
          <p:nvPr>
            <p:ph idx="1"/>
          </p:nvPr>
        </p:nvSpPr>
        <p:spPr>
          <a:xfrm>
            <a:off x="685800" y="1428929"/>
            <a:ext cx="8153400" cy="3796942"/>
          </a:xfrm>
        </p:spPr>
        <p:txBody>
          <a:bodyPr/>
          <a:lstStyle/>
          <a:p>
            <a:r>
              <a:rPr lang="en-US" dirty="0"/>
              <a:t>We had reordered </a:t>
            </a:r>
            <a:r>
              <a:rPr lang="en-US" dirty="0" err="1"/>
              <a:t>st</a:t>
            </a:r>
            <a:r>
              <a:rPr lang="en-US" dirty="0"/>
              <a:t>/</a:t>
            </a:r>
            <a:r>
              <a:rPr lang="en-US" dirty="0" err="1"/>
              <a:t>ld</a:t>
            </a:r>
            <a:r>
              <a:rPr lang="en-US" dirty="0"/>
              <a:t> pairs; here’s another template </a:t>
            </a:r>
          </a:p>
          <a:p>
            <a:r>
              <a:rPr lang="en-US" dirty="0"/>
              <a:t>Pick </a:t>
            </a:r>
            <a:r>
              <a:rPr lang="en-US" i="1" dirty="0"/>
              <a:t>N</a:t>
            </a:r>
            <a:r>
              <a:rPr lang="en-US" baseline="-25000" dirty="0"/>
              <a:t>1</a:t>
            </a:r>
            <a:r>
              <a:rPr lang="en-US" dirty="0"/>
              <a:t> random addresses</a:t>
            </a:r>
          </a:p>
          <a:p>
            <a:r>
              <a:rPr lang="en-US" dirty="0"/>
              <a:t>Store random values </a:t>
            </a:r>
            <a:r>
              <a:rPr lang="en-US" dirty="0">
                <a:latin typeface="Times New Roman" panose="02020603050405020304" pitchFamily="18" charset="0"/>
                <a:cs typeface="Times New Roman" panose="02020603050405020304" pitchFamily="18" charset="0"/>
              </a:rPr>
              <a:t>→</a:t>
            </a:r>
            <a:r>
              <a:rPr lang="en-US" dirty="0"/>
              <a:t> all of them</a:t>
            </a:r>
          </a:p>
          <a:p>
            <a:r>
              <a:rPr lang="en-US" dirty="0"/>
              <a:t>Repeat </a:t>
            </a:r>
            <a:r>
              <a:rPr lang="en-US" i="1" dirty="0"/>
              <a:t>N</a:t>
            </a:r>
            <a:r>
              <a:rPr lang="en-US" baseline="-25000" dirty="0"/>
              <a:t>2</a:t>
            </a:r>
            <a:r>
              <a:rPr lang="en-US" dirty="0"/>
              <a:t> times:</a:t>
            </a:r>
          </a:p>
          <a:p>
            <a:pPr lvl="1"/>
            <a:r>
              <a:rPr lang="en-US" dirty="0"/>
              <a:t>pick one of the known addresses</a:t>
            </a:r>
          </a:p>
          <a:p>
            <a:pPr lvl="1"/>
            <a:r>
              <a:rPr lang="en-US" dirty="0" err="1"/>
              <a:t>Ld</a:t>
            </a:r>
            <a:r>
              <a:rPr lang="en-US" dirty="0"/>
              <a:t> </a:t>
            </a:r>
            <a:r>
              <a:rPr lang="en-US" dirty="0">
                <a:latin typeface="Times New Roman" panose="02020603050405020304" pitchFamily="18" charset="0"/>
                <a:cs typeface="Times New Roman" panose="02020603050405020304" pitchFamily="18" charset="0"/>
              </a:rPr>
              <a:t>→ </a:t>
            </a:r>
            <a:r>
              <a:rPr lang="en-US" dirty="0"/>
              <a:t>random register</a:t>
            </a:r>
          </a:p>
          <a:p>
            <a:pPr lvl="1"/>
            <a:r>
              <a:rPr lang="en-US" dirty="0"/>
              <a:t>Store a random known register </a:t>
            </a:r>
            <a:r>
              <a:rPr lang="en-US" dirty="0">
                <a:latin typeface="Times New Roman" panose="02020603050405020304" pitchFamily="18" charset="0"/>
                <a:cs typeface="Times New Roman" panose="02020603050405020304" pitchFamily="18" charset="0"/>
              </a:rPr>
              <a:t>→ random address</a:t>
            </a:r>
            <a:endParaRPr lang="en-US" dirty="0"/>
          </a:p>
          <a:p>
            <a:r>
              <a:rPr lang="en-US" dirty="0"/>
              <a:t>How might we check results?</a:t>
            </a:r>
          </a:p>
          <a:p>
            <a:endParaRPr lang="en-US" dirty="0"/>
          </a:p>
        </p:txBody>
      </p:sp>
      <p:sp>
        <p:nvSpPr>
          <p:cNvPr id="4" name="Footer Placeholder 3">
            <a:extLst>
              <a:ext uri="{FF2B5EF4-FFF2-40B4-BE49-F238E27FC236}">
                <a16:creationId xmlns:a16="http://schemas.microsoft.com/office/drawing/2014/main" id="{BA255BEC-4EC5-49BF-95A8-30064CF8626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5670BE0A-F48E-4870-A484-0F90CEDCD99D}"/>
              </a:ext>
            </a:extLst>
          </p:cNvPr>
          <p:cNvSpPr txBox="1"/>
          <p:nvPr/>
        </p:nvSpPr>
        <p:spPr>
          <a:xfrm>
            <a:off x="5105400" y="5105400"/>
            <a:ext cx="2669307" cy="830997"/>
          </a:xfrm>
          <a:prstGeom prst="rect">
            <a:avLst/>
          </a:prstGeom>
          <a:noFill/>
        </p:spPr>
        <p:txBody>
          <a:bodyPr wrap="square" rtlCol="0">
            <a:spAutoFit/>
          </a:bodyPr>
          <a:lstStyle/>
          <a:p>
            <a:pPr algn="ctr"/>
            <a:r>
              <a:rPr lang="en-US" dirty="0">
                <a:solidFill>
                  <a:schemeClr val="accent2"/>
                </a:solidFill>
              </a:rPr>
              <a:t>now there are more known addresses</a:t>
            </a:r>
          </a:p>
        </p:txBody>
      </p:sp>
      <p:sp>
        <p:nvSpPr>
          <p:cNvPr id="7" name="TextBox 6">
            <a:extLst>
              <a:ext uri="{FF2B5EF4-FFF2-40B4-BE49-F238E27FC236}">
                <a16:creationId xmlns:a16="http://schemas.microsoft.com/office/drawing/2014/main" id="{7A909C9D-FCF7-408F-AD31-4F03690E5A1A}"/>
              </a:ext>
            </a:extLst>
          </p:cNvPr>
          <p:cNvSpPr txBox="1"/>
          <p:nvPr/>
        </p:nvSpPr>
        <p:spPr>
          <a:xfrm>
            <a:off x="6440053" y="3114407"/>
            <a:ext cx="1981200" cy="1200329"/>
          </a:xfrm>
          <a:prstGeom prst="rect">
            <a:avLst/>
          </a:prstGeom>
          <a:noFill/>
        </p:spPr>
        <p:txBody>
          <a:bodyPr wrap="square" rtlCol="0">
            <a:spAutoFit/>
          </a:bodyPr>
          <a:lstStyle/>
          <a:p>
            <a:pPr algn="ctr"/>
            <a:r>
              <a:rPr lang="en-US" dirty="0">
                <a:solidFill>
                  <a:schemeClr val="accent2"/>
                </a:solidFill>
              </a:rPr>
              <a:t>now there are more known registers</a:t>
            </a:r>
          </a:p>
        </p:txBody>
      </p:sp>
      <p:cxnSp>
        <p:nvCxnSpPr>
          <p:cNvPr id="9" name="Straight Arrow Connector 8">
            <a:extLst>
              <a:ext uri="{FF2B5EF4-FFF2-40B4-BE49-F238E27FC236}">
                <a16:creationId xmlns:a16="http://schemas.microsoft.com/office/drawing/2014/main" id="{D3E79BD5-1EF7-4DFF-B906-57ED28E925C8}"/>
              </a:ext>
            </a:extLst>
          </p:cNvPr>
          <p:cNvCxnSpPr>
            <a:cxnSpLocks/>
          </p:cNvCxnSpPr>
          <p:nvPr/>
        </p:nvCxnSpPr>
        <p:spPr>
          <a:xfrm flipV="1">
            <a:off x="6248400" y="4724400"/>
            <a:ext cx="0" cy="43180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F5A4C6-7178-4BA4-9E15-AC7D02DF9154}"/>
              </a:ext>
            </a:extLst>
          </p:cNvPr>
          <p:cNvCxnSpPr>
            <a:cxnSpLocks/>
          </p:cNvCxnSpPr>
          <p:nvPr/>
        </p:nvCxnSpPr>
        <p:spPr>
          <a:xfrm flipH="1">
            <a:off x="4345709" y="3505200"/>
            <a:ext cx="2359891" cy="64298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62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8F28-59C9-4488-B80B-1789241D464C}"/>
              </a:ext>
            </a:extLst>
          </p:cNvPr>
          <p:cNvSpPr>
            <a:spLocks noGrp="1"/>
          </p:cNvSpPr>
          <p:nvPr>
            <p:ph type="title"/>
          </p:nvPr>
        </p:nvSpPr>
        <p:spPr/>
        <p:txBody>
          <a:bodyPr/>
          <a:lstStyle/>
          <a:p>
            <a:r>
              <a:rPr lang="en-US" dirty="0"/>
              <a:t>Generating test content</a:t>
            </a:r>
          </a:p>
        </p:txBody>
      </p:sp>
      <p:sp>
        <p:nvSpPr>
          <p:cNvPr id="3" name="Content Placeholder 2">
            <a:extLst>
              <a:ext uri="{FF2B5EF4-FFF2-40B4-BE49-F238E27FC236}">
                <a16:creationId xmlns:a16="http://schemas.microsoft.com/office/drawing/2014/main" id="{3CDDE2E7-41D1-4574-A7C3-3D2A3107A5FD}"/>
              </a:ext>
            </a:extLst>
          </p:cNvPr>
          <p:cNvSpPr>
            <a:spLocks noGrp="1"/>
          </p:cNvSpPr>
          <p:nvPr>
            <p:ph idx="1"/>
          </p:nvPr>
        </p:nvSpPr>
        <p:spPr/>
        <p:txBody>
          <a:bodyPr/>
          <a:lstStyle/>
          <a:p>
            <a:r>
              <a:rPr lang="en-US" dirty="0"/>
              <a:t>Word association game</a:t>
            </a:r>
          </a:p>
          <a:p>
            <a:pPr lvl="1"/>
            <a:endParaRPr lang="en-US" dirty="0"/>
          </a:p>
          <a:p>
            <a:pPr lvl="1"/>
            <a:r>
              <a:rPr lang="en-US" dirty="0"/>
              <a:t>More the better </a:t>
            </a:r>
            <a:r>
              <a:rPr lang="en-US" dirty="0">
                <a:sym typeface="Wingdings" panose="05000000000000000000" pitchFamily="2" charset="2"/>
              </a:rPr>
              <a:t></a:t>
            </a:r>
            <a:endParaRPr lang="en-US" dirty="0"/>
          </a:p>
          <a:p>
            <a:r>
              <a:rPr lang="en-US" dirty="0"/>
              <a:t>So – how do you generate stimulus, and lots of it?</a:t>
            </a:r>
          </a:p>
          <a:p>
            <a:r>
              <a:rPr lang="en-US" dirty="0"/>
              <a:t>Aside: we know now there’s more to verification than generating stimulus, right?</a:t>
            </a:r>
          </a:p>
          <a:p>
            <a:pPr lvl="1">
              <a:spcBef>
                <a:spcPts val="0"/>
              </a:spcBef>
            </a:pPr>
            <a:r>
              <a:rPr lang="en-US" dirty="0"/>
              <a:t>Review – but what exactly?</a:t>
            </a:r>
          </a:p>
          <a:p>
            <a:pPr lvl="1">
              <a:spcBef>
                <a:spcPts val="0"/>
              </a:spcBef>
            </a:pPr>
            <a:r>
              <a:rPr lang="en-US" dirty="0"/>
              <a:t>Well: monitors, checkers, coverage measures, …</a:t>
            </a:r>
          </a:p>
        </p:txBody>
      </p:sp>
      <p:sp>
        <p:nvSpPr>
          <p:cNvPr id="4" name="Footer Placeholder 3">
            <a:extLst>
              <a:ext uri="{FF2B5EF4-FFF2-40B4-BE49-F238E27FC236}">
                <a16:creationId xmlns:a16="http://schemas.microsoft.com/office/drawing/2014/main" id="{8A9FCEC0-4182-41BB-BD93-77D57DD926C5}"/>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8F694B7E-3C02-4E5C-BB19-DBD807FCC3BC}"/>
              </a:ext>
            </a:extLst>
          </p:cNvPr>
          <p:cNvSpPr txBox="1"/>
          <p:nvPr/>
        </p:nvSpPr>
        <p:spPr>
          <a:xfrm>
            <a:off x="2057400" y="2165864"/>
            <a:ext cx="2362200" cy="461665"/>
          </a:xfrm>
          <a:prstGeom prst="rect">
            <a:avLst/>
          </a:prstGeom>
          <a:noFill/>
        </p:spPr>
        <p:txBody>
          <a:bodyPr wrap="square" rtlCol="0">
            <a:spAutoFit/>
          </a:bodyPr>
          <a:lstStyle/>
          <a:p>
            <a:r>
              <a:rPr lang="en-US" dirty="0"/>
              <a:t>good verification</a:t>
            </a:r>
          </a:p>
        </p:txBody>
      </p:sp>
      <p:sp>
        <p:nvSpPr>
          <p:cNvPr id="6" name="TextBox 5">
            <a:extLst>
              <a:ext uri="{FF2B5EF4-FFF2-40B4-BE49-F238E27FC236}">
                <a16:creationId xmlns:a16="http://schemas.microsoft.com/office/drawing/2014/main" id="{5839F293-861D-4B8A-B4FF-5610FC7DC3DF}"/>
              </a:ext>
            </a:extLst>
          </p:cNvPr>
          <p:cNvSpPr txBox="1"/>
          <p:nvPr/>
        </p:nvSpPr>
        <p:spPr>
          <a:xfrm>
            <a:off x="4838700" y="2188738"/>
            <a:ext cx="2362200" cy="461665"/>
          </a:xfrm>
          <a:prstGeom prst="rect">
            <a:avLst/>
          </a:prstGeom>
          <a:noFill/>
        </p:spPr>
        <p:txBody>
          <a:bodyPr wrap="square" rtlCol="0">
            <a:spAutoFit/>
          </a:bodyPr>
          <a:lstStyle/>
          <a:p>
            <a:r>
              <a:rPr lang="en-US" dirty="0"/>
              <a:t>write lots of tests</a:t>
            </a:r>
          </a:p>
        </p:txBody>
      </p:sp>
    </p:spTree>
    <p:extLst>
      <p:ext uri="{BB962C8B-B14F-4D97-AF65-F5344CB8AC3E}">
        <p14:creationId xmlns:p14="http://schemas.microsoft.com/office/powerpoint/2010/main" val="204040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BCF8-95FB-4599-B9BD-F11FEBFFB76C}"/>
              </a:ext>
            </a:extLst>
          </p:cNvPr>
          <p:cNvSpPr>
            <a:spLocks noGrp="1"/>
          </p:cNvSpPr>
          <p:nvPr>
            <p:ph type="title"/>
          </p:nvPr>
        </p:nvSpPr>
        <p:spPr>
          <a:xfrm>
            <a:off x="685800" y="304800"/>
            <a:ext cx="4630917" cy="1143000"/>
          </a:xfrm>
        </p:spPr>
        <p:txBody>
          <a:bodyPr/>
          <a:lstStyle/>
          <a:p>
            <a:r>
              <a:rPr lang="en-US" dirty="0"/>
              <a:t>2-way set-associative cache</a:t>
            </a:r>
          </a:p>
        </p:txBody>
      </p:sp>
      <p:sp>
        <p:nvSpPr>
          <p:cNvPr id="4" name="Footer Placeholder 3">
            <a:extLst>
              <a:ext uri="{FF2B5EF4-FFF2-40B4-BE49-F238E27FC236}">
                <a16:creationId xmlns:a16="http://schemas.microsoft.com/office/drawing/2014/main" id="{7C43C51F-F8BC-4D5E-881B-29AA489D471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Arc 90">
            <a:extLst>
              <a:ext uri="{FF2B5EF4-FFF2-40B4-BE49-F238E27FC236}">
                <a16:creationId xmlns:a16="http://schemas.microsoft.com/office/drawing/2014/main" id="{4566BA59-84C5-493E-ADBB-D50BB0963770}"/>
              </a:ext>
            </a:extLst>
          </p:cNvPr>
          <p:cNvSpPr>
            <a:spLocks/>
          </p:cNvSpPr>
          <p:nvPr/>
        </p:nvSpPr>
        <p:spPr bwMode="auto">
          <a:xfrm flipV="1">
            <a:off x="7907517" y="5165725"/>
            <a:ext cx="152400" cy="3206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6" name="Arc 91">
            <a:extLst>
              <a:ext uri="{FF2B5EF4-FFF2-40B4-BE49-F238E27FC236}">
                <a16:creationId xmlns:a16="http://schemas.microsoft.com/office/drawing/2014/main" id="{9B52AA36-0E79-46AD-8FC8-8A27C8DF57ED}"/>
              </a:ext>
            </a:extLst>
          </p:cNvPr>
          <p:cNvSpPr>
            <a:spLocks/>
          </p:cNvSpPr>
          <p:nvPr/>
        </p:nvSpPr>
        <p:spPr bwMode="auto">
          <a:xfrm flipH="1" flipV="1">
            <a:off x="7755117" y="5165725"/>
            <a:ext cx="152400" cy="3206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7" name="Arc 92">
            <a:extLst>
              <a:ext uri="{FF2B5EF4-FFF2-40B4-BE49-F238E27FC236}">
                <a16:creationId xmlns:a16="http://schemas.microsoft.com/office/drawing/2014/main" id="{E03F07CF-CCCE-4D82-8825-7D845E1A166A}"/>
              </a:ext>
            </a:extLst>
          </p:cNvPr>
          <p:cNvSpPr>
            <a:spLocks/>
          </p:cNvSpPr>
          <p:nvPr/>
        </p:nvSpPr>
        <p:spPr bwMode="auto">
          <a:xfrm flipV="1">
            <a:off x="7907517" y="5165725"/>
            <a:ext cx="152400" cy="7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8" name="Arc 93">
            <a:extLst>
              <a:ext uri="{FF2B5EF4-FFF2-40B4-BE49-F238E27FC236}">
                <a16:creationId xmlns:a16="http://schemas.microsoft.com/office/drawing/2014/main" id="{F4C80CAA-B579-4290-8A7B-9CD321E849FA}"/>
              </a:ext>
            </a:extLst>
          </p:cNvPr>
          <p:cNvSpPr>
            <a:spLocks/>
          </p:cNvSpPr>
          <p:nvPr/>
        </p:nvSpPr>
        <p:spPr bwMode="auto">
          <a:xfrm flipH="1" flipV="1">
            <a:off x="7755117" y="5165725"/>
            <a:ext cx="152400" cy="7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9" name="Line 101">
            <a:extLst>
              <a:ext uri="{FF2B5EF4-FFF2-40B4-BE49-F238E27FC236}">
                <a16:creationId xmlns:a16="http://schemas.microsoft.com/office/drawing/2014/main" id="{B752282A-284C-488C-8AF0-BF8CF0C8D667}"/>
              </a:ext>
            </a:extLst>
          </p:cNvPr>
          <p:cNvSpPr>
            <a:spLocks noChangeShapeType="1"/>
          </p:cNvSpPr>
          <p:nvPr/>
        </p:nvSpPr>
        <p:spPr bwMode="auto">
          <a:xfrm>
            <a:off x="6000930" y="10668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2">
            <a:extLst>
              <a:ext uri="{FF2B5EF4-FFF2-40B4-BE49-F238E27FC236}">
                <a16:creationId xmlns:a16="http://schemas.microsoft.com/office/drawing/2014/main" id="{D3DC3B38-6BAB-4065-8684-7C81BDB6FC70}"/>
              </a:ext>
            </a:extLst>
          </p:cNvPr>
          <p:cNvSpPr>
            <a:spLocks noChangeShapeType="1"/>
          </p:cNvSpPr>
          <p:nvPr/>
        </p:nvSpPr>
        <p:spPr bwMode="auto">
          <a:xfrm>
            <a:off x="6000930" y="13716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3">
            <a:extLst>
              <a:ext uri="{FF2B5EF4-FFF2-40B4-BE49-F238E27FC236}">
                <a16:creationId xmlns:a16="http://schemas.microsoft.com/office/drawing/2014/main" id="{BF858163-C0F2-4971-A4D9-B9D9E6D54DE8}"/>
              </a:ext>
            </a:extLst>
          </p:cNvPr>
          <p:cNvSpPr>
            <a:spLocks noChangeShapeType="1"/>
          </p:cNvSpPr>
          <p:nvPr/>
        </p:nvSpPr>
        <p:spPr bwMode="auto">
          <a:xfrm>
            <a:off x="6000930" y="16764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4">
            <a:extLst>
              <a:ext uri="{FF2B5EF4-FFF2-40B4-BE49-F238E27FC236}">
                <a16:creationId xmlns:a16="http://schemas.microsoft.com/office/drawing/2014/main" id="{8B30D0D7-5A72-4A91-908F-632637443FA5}"/>
              </a:ext>
            </a:extLst>
          </p:cNvPr>
          <p:cNvSpPr>
            <a:spLocks noChangeShapeType="1"/>
          </p:cNvSpPr>
          <p:nvPr/>
        </p:nvSpPr>
        <p:spPr bwMode="auto">
          <a:xfrm>
            <a:off x="6000930" y="25908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5">
            <a:extLst>
              <a:ext uri="{FF2B5EF4-FFF2-40B4-BE49-F238E27FC236}">
                <a16:creationId xmlns:a16="http://schemas.microsoft.com/office/drawing/2014/main" id="{C2617244-F5E1-4388-9384-A5B449EA6551}"/>
              </a:ext>
            </a:extLst>
          </p:cNvPr>
          <p:cNvSpPr>
            <a:spLocks noChangeShapeType="1"/>
          </p:cNvSpPr>
          <p:nvPr/>
        </p:nvSpPr>
        <p:spPr bwMode="auto">
          <a:xfrm>
            <a:off x="6000930" y="28956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6">
            <a:extLst>
              <a:ext uri="{FF2B5EF4-FFF2-40B4-BE49-F238E27FC236}">
                <a16:creationId xmlns:a16="http://schemas.microsoft.com/office/drawing/2014/main" id="{7E4C865C-2FE7-41D8-8870-36FC651FEB93}"/>
              </a:ext>
            </a:extLst>
          </p:cNvPr>
          <p:cNvSpPr>
            <a:spLocks noChangeShapeType="1"/>
          </p:cNvSpPr>
          <p:nvPr/>
        </p:nvSpPr>
        <p:spPr bwMode="auto">
          <a:xfrm>
            <a:off x="7448730" y="3048000"/>
            <a:ext cx="0" cy="1676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09">
            <a:extLst>
              <a:ext uri="{FF2B5EF4-FFF2-40B4-BE49-F238E27FC236}">
                <a16:creationId xmlns:a16="http://schemas.microsoft.com/office/drawing/2014/main" id="{784FB45B-0069-42E6-834E-179C89DCECF3}"/>
              </a:ext>
            </a:extLst>
          </p:cNvPr>
          <p:cNvSpPr txBox="1">
            <a:spLocks noChangeArrowheads="1"/>
          </p:cNvSpPr>
          <p:nvPr/>
        </p:nvSpPr>
        <p:spPr bwMode="auto">
          <a:xfrm>
            <a:off x="7302680" y="5883275"/>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FF0909"/>
                </a:solidFill>
              </a:rPr>
              <a:t>data</a:t>
            </a:r>
          </a:p>
        </p:txBody>
      </p:sp>
      <p:sp>
        <p:nvSpPr>
          <p:cNvPr id="16" name="Freeform 111">
            <a:extLst>
              <a:ext uri="{FF2B5EF4-FFF2-40B4-BE49-F238E27FC236}">
                <a16:creationId xmlns:a16="http://schemas.microsoft.com/office/drawing/2014/main" id="{24B02DC3-8D2F-4A43-8202-8569EED6D5B3}"/>
              </a:ext>
            </a:extLst>
          </p:cNvPr>
          <p:cNvSpPr>
            <a:spLocks/>
          </p:cNvSpPr>
          <p:nvPr/>
        </p:nvSpPr>
        <p:spPr bwMode="auto">
          <a:xfrm>
            <a:off x="6991530" y="5197475"/>
            <a:ext cx="609600" cy="304800"/>
          </a:xfrm>
          <a:custGeom>
            <a:avLst/>
            <a:gdLst>
              <a:gd name="T0" fmla="*/ 2147483646 w 384"/>
              <a:gd name="T1" fmla="*/ 0 h 192"/>
              <a:gd name="T2" fmla="*/ 0 w 384"/>
              <a:gd name="T3" fmla="*/ 2147483646 h 192"/>
              <a:gd name="T4" fmla="*/ 2147483646 w 384"/>
              <a:gd name="T5" fmla="*/ 2147483646 h 192"/>
              <a:gd name="T6" fmla="*/ 2147483646 w 384"/>
              <a:gd name="T7" fmla="*/ 0 h 192"/>
              <a:gd name="T8" fmla="*/ 2147483646 w 384"/>
              <a:gd name="T9" fmla="*/ 0 h 192"/>
              <a:gd name="T10" fmla="*/ 0 60000 65536"/>
              <a:gd name="T11" fmla="*/ 0 60000 65536"/>
              <a:gd name="T12" fmla="*/ 0 60000 65536"/>
              <a:gd name="T13" fmla="*/ 0 60000 65536"/>
              <a:gd name="T14" fmla="*/ 0 60000 65536"/>
              <a:gd name="T15" fmla="*/ 0 w 384"/>
              <a:gd name="T16" fmla="*/ 0 h 192"/>
              <a:gd name="T17" fmla="*/ 384 w 384"/>
              <a:gd name="T18" fmla="*/ 192 h 192"/>
            </a:gdLst>
            <a:ahLst/>
            <a:cxnLst>
              <a:cxn ang="T10">
                <a:pos x="T0" y="T1"/>
              </a:cxn>
              <a:cxn ang="T11">
                <a:pos x="T2" y="T3"/>
              </a:cxn>
              <a:cxn ang="T12">
                <a:pos x="T4" y="T5"/>
              </a:cxn>
              <a:cxn ang="T13">
                <a:pos x="T6" y="T7"/>
              </a:cxn>
              <a:cxn ang="T14">
                <a:pos x="T8" y="T9"/>
              </a:cxn>
            </a:cxnLst>
            <a:rect l="T15" t="T16" r="T17" b="T18"/>
            <a:pathLst>
              <a:path w="384" h="192">
                <a:moveTo>
                  <a:pt x="96" y="0"/>
                </a:moveTo>
                <a:lnTo>
                  <a:pt x="0" y="192"/>
                </a:lnTo>
                <a:lnTo>
                  <a:pt x="288" y="192"/>
                </a:lnTo>
                <a:lnTo>
                  <a:pt x="384" y="0"/>
                </a:lnTo>
                <a:lnTo>
                  <a:pt x="96" y="0"/>
                </a:lnTo>
                <a:close/>
              </a:path>
            </a:pathLst>
          </a:custGeom>
          <a:solidFill>
            <a:schemeClr val="accent1"/>
          </a:solidFill>
          <a:ln w="28575">
            <a:solidFill>
              <a:srgbClr val="000000"/>
            </a:solidFill>
            <a:round/>
            <a:headEnd/>
            <a:tailEnd/>
          </a:ln>
        </p:spPr>
        <p:txBody>
          <a:bodyPr wrap="none" anchor="ctr"/>
          <a:lstStyle/>
          <a:p>
            <a:endParaRPr lang="en-US"/>
          </a:p>
        </p:txBody>
      </p:sp>
      <p:sp>
        <p:nvSpPr>
          <p:cNvPr id="17" name="Text Box 112">
            <a:extLst>
              <a:ext uri="{FF2B5EF4-FFF2-40B4-BE49-F238E27FC236}">
                <a16:creationId xmlns:a16="http://schemas.microsoft.com/office/drawing/2014/main" id="{DCD4798C-FF08-4D7C-83F2-3706182DF186}"/>
              </a:ext>
            </a:extLst>
          </p:cNvPr>
          <p:cNvSpPr txBox="1">
            <a:spLocks noChangeArrowheads="1"/>
          </p:cNvSpPr>
          <p:nvPr/>
        </p:nvSpPr>
        <p:spPr bwMode="auto">
          <a:xfrm>
            <a:off x="7045505" y="5181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000000"/>
                </a:solidFill>
              </a:rPr>
              <a:t>&lt;&lt;</a:t>
            </a:r>
            <a:endParaRPr lang="en-US" altLang="en-US" sz="2400">
              <a:solidFill>
                <a:srgbClr val="000000"/>
              </a:solidFill>
            </a:endParaRPr>
          </a:p>
        </p:txBody>
      </p:sp>
      <p:sp>
        <p:nvSpPr>
          <p:cNvPr id="18" name="Line 113">
            <a:extLst>
              <a:ext uri="{FF2B5EF4-FFF2-40B4-BE49-F238E27FC236}">
                <a16:creationId xmlns:a16="http://schemas.microsoft.com/office/drawing/2014/main" id="{76FFCD55-AD15-471F-8C8B-56D8AA849353}"/>
              </a:ext>
            </a:extLst>
          </p:cNvPr>
          <p:cNvSpPr>
            <a:spLocks noChangeShapeType="1"/>
          </p:cNvSpPr>
          <p:nvPr/>
        </p:nvSpPr>
        <p:spPr bwMode="auto">
          <a:xfrm>
            <a:off x="7296330" y="5502275"/>
            <a:ext cx="0" cy="5175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16">
            <a:extLst>
              <a:ext uri="{FF2B5EF4-FFF2-40B4-BE49-F238E27FC236}">
                <a16:creationId xmlns:a16="http://schemas.microsoft.com/office/drawing/2014/main" id="{AB7EBDA9-0998-4174-8E93-FFD9CCE69ADD}"/>
              </a:ext>
            </a:extLst>
          </p:cNvPr>
          <p:cNvSpPr txBox="1">
            <a:spLocks noChangeArrowheads="1"/>
          </p:cNvSpPr>
          <p:nvPr/>
        </p:nvSpPr>
        <p:spPr bwMode="auto">
          <a:xfrm>
            <a:off x="4935717" y="5486400"/>
            <a:ext cx="7604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index</a:t>
            </a:r>
          </a:p>
        </p:txBody>
      </p:sp>
      <p:sp>
        <p:nvSpPr>
          <p:cNvPr id="20" name="Line 117">
            <a:extLst>
              <a:ext uri="{FF2B5EF4-FFF2-40B4-BE49-F238E27FC236}">
                <a16:creationId xmlns:a16="http://schemas.microsoft.com/office/drawing/2014/main" id="{2CE98F9D-8801-4372-9DE1-514480EC26F4}"/>
              </a:ext>
            </a:extLst>
          </p:cNvPr>
          <p:cNvSpPr>
            <a:spLocks noChangeShapeType="1"/>
          </p:cNvSpPr>
          <p:nvPr/>
        </p:nvSpPr>
        <p:spPr bwMode="auto">
          <a:xfrm flipV="1">
            <a:off x="6686730" y="5349875"/>
            <a:ext cx="358775"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AutoShape 124">
            <a:extLst>
              <a:ext uri="{FF2B5EF4-FFF2-40B4-BE49-F238E27FC236}">
                <a16:creationId xmlns:a16="http://schemas.microsoft.com/office/drawing/2014/main" id="{8F914124-4BC6-4A9E-A93B-5F6E2EEB6F62}"/>
              </a:ext>
            </a:extLst>
          </p:cNvPr>
          <p:cNvSpPr>
            <a:spLocks noChangeArrowheads="1"/>
          </p:cNvSpPr>
          <p:nvPr/>
        </p:nvSpPr>
        <p:spPr bwMode="auto">
          <a:xfrm>
            <a:off x="7829730" y="3505200"/>
            <a:ext cx="304800" cy="304800"/>
          </a:xfrm>
          <a:prstGeom prst="flowChartTerminator">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000000"/>
                </a:solidFill>
              </a:rPr>
              <a:t>=</a:t>
            </a:r>
          </a:p>
        </p:txBody>
      </p:sp>
      <p:sp>
        <p:nvSpPr>
          <p:cNvPr id="22" name="Line 125">
            <a:extLst>
              <a:ext uri="{FF2B5EF4-FFF2-40B4-BE49-F238E27FC236}">
                <a16:creationId xmlns:a16="http://schemas.microsoft.com/office/drawing/2014/main" id="{76F71BAC-96EB-4A64-9A8F-A4FD8C445B40}"/>
              </a:ext>
            </a:extLst>
          </p:cNvPr>
          <p:cNvSpPr>
            <a:spLocks noChangeShapeType="1"/>
          </p:cNvSpPr>
          <p:nvPr/>
        </p:nvSpPr>
        <p:spPr bwMode="auto">
          <a:xfrm>
            <a:off x="8058330" y="30480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26">
            <a:extLst>
              <a:ext uri="{FF2B5EF4-FFF2-40B4-BE49-F238E27FC236}">
                <a16:creationId xmlns:a16="http://schemas.microsoft.com/office/drawing/2014/main" id="{E6B7DF4C-6C24-4179-BB51-A5E8EBF7D93A}"/>
              </a:ext>
            </a:extLst>
          </p:cNvPr>
          <p:cNvSpPr>
            <a:spLocks noChangeShapeType="1"/>
          </p:cNvSpPr>
          <p:nvPr/>
        </p:nvSpPr>
        <p:spPr bwMode="auto">
          <a:xfrm>
            <a:off x="7982130" y="3810000"/>
            <a:ext cx="1587" cy="14478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Text Box 127">
            <a:extLst>
              <a:ext uri="{FF2B5EF4-FFF2-40B4-BE49-F238E27FC236}">
                <a16:creationId xmlns:a16="http://schemas.microsoft.com/office/drawing/2014/main" id="{27863431-048B-4D60-9FDF-22DCFEC5AECB}"/>
              </a:ext>
            </a:extLst>
          </p:cNvPr>
          <p:cNvSpPr txBox="1">
            <a:spLocks noChangeArrowheads="1"/>
          </p:cNvSpPr>
          <p:nvPr/>
        </p:nvSpPr>
        <p:spPr bwMode="auto">
          <a:xfrm>
            <a:off x="8082142" y="5883275"/>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hit?</a:t>
            </a:r>
          </a:p>
        </p:txBody>
      </p:sp>
      <p:sp>
        <p:nvSpPr>
          <p:cNvPr id="25" name="Freeform 140">
            <a:extLst>
              <a:ext uri="{FF2B5EF4-FFF2-40B4-BE49-F238E27FC236}">
                <a16:creationId xmlns:a16="http://schemas.microsoft.com/office/drawing/2014/main" id="{D0E7BE61-4211-4288-A833-D97FFBCD8F34}"/>
              </a:ext>
            </a:extLst>
          </p:cNvPr>
          <p:cNvSpPr>
            <a:spLocks/>
          </p:cNvSpPr>
          <p:nvPr/>
        </p:nvSpPr>
        <p:spPr bwMode="auto">
          <a:xfrm>
            <a:off x="5523092" y="2133600"/>
            <a:ext cx="477838" cy="3048000"/>
          </a:xfrm>
          <a:custGeom>
            <a:avLst/>
            <a:gdLst>
              <a:gd name="T0" fmla="*/ 0 w 144"/>
              <a:gd name="T1" fmla="*/ 2147483646 h 2016"/>
              <a:gd name="T2" fmla="*/ 0 w 144"/>
              <a:gd name="T3" fmla="*/ 0 h 2016"/>
              <a:gd name="T4" fmla="*/ 2147483646 w 144"/>
              <a:gd name="T5" fmla="*/ 0 h 2016"/>
              <a:gd name="T6" fmla="*/ 0 60000 65536"/>
              <a:gd name="T7" fmla="*/ 0 60000 65536"/>
              <a:gd name="T8" fmla="*/ 0 60000 65536"/>
              <a:gd name="T9" fmla="*/ 0 w 144"/>
              <a:gd name="T10" fmla="*/ 0 h 2016"/>
              <a:gd name="T11" fmla="*/ 144 w 144"/>
              <a:gd name="T12" fmla="*/ 2016 h 2016"/>
            </a:gdLst>
            <a:ahLst/>
            <a:cxnLst>
              <a:cxn ang="T6">
                <a:pos x="T0" y="T1"/>
              </a:cxn>
              <a:cxn ang="T7">
                <a:pos x="T2" y="T3"/>
              </a:cxn>
              <a:cxn ang="T8">
                <a:pos x="T4" y="T5"/>
              </a:cxn>
            </a:cxnLst>
            <a:rect l="T9" t="T10" r="T11" b="T12"/>
            <a:pathLst>
              <a:path w="144" h="2016">
                <a:moveTo>
                  <a:pt x="0" y="2016"/>
                </a:moveTo>
                <a:lnTo>
                  <a:pt x="0" y="0"/>
                </a:lnTo>
                <a:lnTo>
                  <a:pt x="144" y="0"/>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utoShape 141">
            <a:extLst>
              <a:ext uri="{FF2B5EF4-FFF2-40B4-BE49-F238E27FC236}">
                <a16:creationId xmlns:a16="http://schemas.microsoft.com/office/drawing/2014/main" id="{CB77368E-9FC0-49F6-A2CD-82E22EBBD0BF}"/>
              </a:ext>
            </a:extLst>
          </p:cNvPr>
          <p:cNvSpPr>
            <a:spLocks noChangeArrowheads="1"/>
          </p:cNvSpPr>
          <p:nvPr/>
        </p:nvSpPr>
        <p:spPr bwMode="auto">
          <a:xfrm>
            <a:off x="6915330" y="3505200"/>
            <a:ext cx="304800" cy="304800"/>
          </a:xfrm>
          <a:prstGeom prst="flowChartTerminator">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000000"/>
                </a:solidFill>
              </a:rPr>
              <a:t>=</a:t>
            </a:r>
          </a:p>
        </p:txBody>
      </p:sp>
      <p:sp>
        <p:nvSpPr>
          <p:cNvPr id="27" name="Line 142">
            <a:extLst>
              <a:ext uri="{FF2B5EF4-FFF2-40B4-BE49-F238E27FC236}">
                <a16:creationId xmlns:a16="http://schemas.microsoft.com/office/drawing/2014/main" id="{283B3529-C267-4A3B-8C03-BF78DA3E040F}"/>
              </a:ext>
            </a:extLst>
          </p:cNvPr>
          <p:cNvSpPr>
            <a:spLocks noChangeShapeType="1"/>
          </p:cNvSpPr>
          <p:nvPr/>
        </p:nvSpPr>
        <p:spPr bwMode="auto">
          <a:xfrm>
            <a:off x="7143930" y="30480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Freeform 143">
            <a:extLst>
              <a:ext uri="{FF2B5EF4-FFF2-40B4-BE49-F238E27FC236}">
                <a16:creationId xmlns:a16="http://schemas.microsoft.com/office/drawing/2014/main" id="{A21AAAC1-371A-4F4A-B245-F124429117C7}"/>
              </a:ext>
            </a:extLst>
          </p:cNvPr>
          <p:cNvSpPr>
            <a:spLocks/>
          </p:cNvSpPr>
          <p:nvPr/>
        </p:nvSpPr>
        <p:spPr bwMode="auto">
          <a:xfrm>
            <a:off x="4705530" y="3200400"/>
            <a:ext cx="2286000" cy="1981200"/>
          </a:xfrm>
          <a:custGeom>
            <a:avLst/>
            <a:gdLst>
              <a:gd name="T0" fmla="*/ 0 w 1968"/>
              <a:gd name="T1" fmla="*/ 2147483646 h 1248"/>
              <a:gd name="T2" fmla="*/ 0 w 1968"/>
              <a:gd name="T3" fmla="*/ 0 h 1248"/>
              <a:gd name="T4" fmla="*/ 2147483646 w 1968"/>
              <a:gd name="T5" fmla="*/ 0 h 1248"/>
              <a:gd name="T6" fmla="*/ 2147483646 w 1968"/>
              <a:gd name="T7" fmla="*/ 2147483646 h 1248"/>
              <a:gd name="T8" fmla="*/ 0 60000 65536"/>
              <a:gd name="T9" fmla="*/ 0 60000 65536"/>
              <a:gd name="T10" fmla="*/ 0 60000 65536"/>
              <a:gd name="T11" fmla="*/ 0 60000 65536"/>
              <a:gd name="T12" fmla="*/ 0 w 1968"/>
              <a:gd name="T13" fmla="*/ 0 h 1248"/>
              <a:gd name="T14" fmla="*/ 1968 w 1968"/>
              <a:gd name="T15" fmla="*/ 1248 h 1248"/>
            </a:gdLst>
            <a:ahLst/>
            <a:cxnLst>
              <a:cxn ang="T8">
                <a:pos x="T0" y="T1"/>
              </a:cxn>
              <a:cxn ang="T9">
                <a:pos x="T2" y="T3"/>
              </a:cxn>
              <a:cxn ang="T10">
                <a:pos x="T4" y="T5"/>
              </a:cxn>
              <a:cxn ang="T11">
                <a:pos x="T6" y="T7"/>
              </a:cxn>
            </a:cxnLst>
            <a:rect l="T12" t="T13" r="T14" b="T15"/>
            <a:pathLst>
              <a:path w="1968" h="1248">
                <a:moveTo>
                  <a:pt x="0" y="1248"/>
                </a:moveTo>
                <a:lnTo>
                  <a:pt x="0" y="0"/>
                </a:lnTo>
                <a:lnTo>
                  <a:pt x="1968" y="0"/>
                </a:lnTo>
                <a:lnTo>
                  <a:pt x="1968" y="192"/>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Freeform 144">
            <a:extLst>
              <a:ext uri="{FF2B5EF4-FFF2-40B4-BE49-F238E27FC236}">
                <a16:creationId xmlns:a16="http://schemas.microsoft.com/office/drawing/2014/main" id="{1BD57075-DFC7-4D23-A32A-8904911755D6}"/>
              </a:ext>
            </a:extLst>
          </p:cNvPr>
          <p:cNvSpPr>
            <a:spLocks/>
          </p:cNvSpPr>
          <p:nvPr/>
        </p:nvSpPr>
        <p:spPr bwMode="auto">
          <a:xfrm>
            <a:off x="6991530" y="3200400"/>
            <a:ext cx="914400" cy="304800"/>
          </a:xfrm>
          <a:custGeom>
            <a:avLst/>
            <a:gdLst>
              <a:gd name="T0" fmla="*/ 0 w 864"/>
              <a:gd name="T1" fmla="*/ 0 h 192"/>
              <a:gd name="T2" fmla="*/ 2147483646 w 864"/>
              <a:gd name="T3" fmla="*/ 0 h 192"/>
              <a:gd name="T4" fmla="*/ 2147483646 w 864"/>
              <a:gd name="T5" fmla="*/ 2147483646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0"/>
                </a:moveTo>
                <a:lnTo>
                  <a:pt x="864" y="0"/>
                </a:lnTo>
                <a:lnTo>
                  <a:pt x="864" y="192"/>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 name="Line 145">
            <a:extLst>
              <a:ext uri="{FF2B5EF4-FFF2-40B4-BE49-F238E27FC236}">
                <a16:creationId xmlns:a16="http://schemas.microsoft.com/office/drawing/2014/main" id="{C9767E99-96F0-47B1-B743-2CB1BC070128}"/>
              </a:ext>
            </a:extLst>
          </p:cNvPr>
          <p:cNvSpPr>
            <a:spLocks noChangeShapeType="1"/>
          </p:cNvSpPr>
          <p:nvPr/>
        </p:nvSpPr>
        <p:spPr bwMode="auto">
          <a:xfrm>
            <a:off x="6534330" y="3048000"/>
            <a:ext cx="0" cy="1676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46">
            <a:extLst>
              <a:ext uri="{FF2B5EF4-FFF2-40B4-BE49-F238E27FC236}">
                <a16:creationId xmlns:a16="http://schemas.microsoft.com/office/drawing/2014/main" id="{76FFB0BD-1571-4583-AED4-189004B5675D}"/>
              </a:ext>
            </a:extLst>
          </p:cNvPr>
          <p:cNvSpPr>
            <a:spLocks noChangeShapeType="1"/>
          </p:cNvSpPr>
          <p:nvPr/>
        </p:nvSpPr>
        <p:spPr bwMode="auto">
          <a:xfrm>
            <a:off x="7296330" y="4876800"/>
            <a:ext cx="0" cy="304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47">
            <a:extLst>
              <a:ext uri="{FF2B5EF4-FFF2-40B4-BE49-F238E27FC236}">
                <a16:creationId xmlns:a16="http://schemas.microsoft.com/office/drawing/2014/main" id="{10F02B29-5F2C-4348-9526-3AA968BC1C56}"/>
              </a:ext>
            </a:extLst>
          </p:cNvPr>
          <p:cNvSpPr>
            <a:spLocks noChangeShapeType="1"/>
          </p:cNvSpPr>
          <p:nvPr/>
        </p:nvSpPr>
        <p:spPr bwMode="auto">
          <a:xfrm>
            <a:off x="7907517" y="5486400"/>
            <a:ext cx="0" cy="533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AutoShape 149">
            <a:extLst>
              <a:ext uri="{FF2B5EF4-FFF2-40B4-BE49-F238E27FC236}">
                <a16:creationId xmlns:a16="http://schemas.microsoft.com/office/drawing/2014/main" id="{45A32F51-21F5-46F8-9F2E-22E95EDE31E7}"/>
              </a:ext>
            </a:extLst>
          </p:cNvPr>
          <p:cNvSpPr>
            <a:spLocks noChangeArrowheads="1"/>
          </p:cNvSpPr>
          <p:nvPr/>
        </p:nvSpPr>
        <p:spPr bwMode="auto">
          <a:xfrm>
            <a:off x="7907517" y="4724400"/>
            <a:ext cx="152400" cy="152400"/>
          </a:xfrm>
          <a:prstGeom prst="flowChartConnector">
            <a:avLst/>
          </a:pr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4" name="Text Box 152">
            <a:extLst>
              <a:ext uri="{FF2B5EF4-FFF2-40B4-BE49-F238E27FC236}">
                <a16:creationId xmlns:a16="http://schemas.microsoft.com/office/drawing/2014/main" id="{C11999F5-4C02-4F16-B074-ADF35F6EA92D}"/>
              </a:ext>
            </a:extLst>
          </p:cNvPr>
          <p:cNvSpPr txBox="1">
            <a:spLocks noChangeArrowheads="1"/>
          </p:cNvSpPr>
          <p:nvPr/>
        </p:nvSpPr>
        <p:spPr bwMode="auto">
          <a:xfrm rot="-5400000">
            <a:off x="6089036" y="1915319"/>
            <a:ext cx="64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FF0909"/>
                </a:solidFill>
              </a:rPr>
              <a:t>sets</a:t>
            </a:r>
          </a:p>
        </p:txBody>
      </p:sp>
      <p:sp>
        <p:nvSpPr>
          <p:cNvPr id="35" name="Freeform 155">
            <a:extLst>
              <a:ext uri="{FF2B5EF4-FFF2-40B4-BE49-F238E27FC236}">
                <a16:creationId xmlns:a16="http://schemas.microsoft.com/office/drawing/2014/main" id="{5212C8FE-EEFB-48A0-99F5-43A80CA2D74A}"/>
              </a:ext>
            </a:extLst>
          </p:cNvPr>
          <p:cNvSpPr>
            <a:spLocks/>
          </p:cNvSpPr>
          <p:nvPr/>
        </p:nvSpPr>
        <p:spPr bwMode="auto">
          <a:xfrm>
            <a:off x="7526517" y="4572000"/>
            <a:ext cx="457200" cy="228600"/>
          </a:xfrm>
          <a:custGeom>
            <a:avLst/>
            <a:gdLst>
              <a:gd name="T0" fmla="*/ 2147483646 w 288"/>
              <a:gd name="T1" fmla="*/ 0 h 144"/>
              <a:gd name="T2" fmla="*/ 2147483646 w 288"/>
              <a:gd name="T3" fmla="*/ 2147483646 h 144"/>
              <a:gd name="T4" fmla="*/ 0 w 288"/>
              <a:gd name="T5" fmla="*/ 2147483646 h 144"/>
              <a:gd name="T6" fmla="*/ 0 60000 65536"/>
              <a:gd name="T7" fmla="*/ 0 60000 65536"/>
              <a:gd name="T8" fmla="*/ 0 60000 65536"/>
              <a:gd name="T9" fmla="*/ 0 w 288"/>
              <a:gd name="T10" fmla="*/ 0 h 144"/>
              <a:gd name="T11" fmla="*/ 288 w 288"/>
              <a:gd name="T12" fmla="*/ 144 h 144"/>
            </a:gdLst>
            <a:ahLst/>
            <a:cxnLst>
              <a:cxn ang="T6">
                <a:pos x="T0" y="T1"/>
              </a:cxn>
              <a:cxn ang="T7">
                <a:pos x="T2" y="T3"/>
              </a:cxn>
              <a:cxn ang="T8">
                <a:pos x="T4" y="T5"/>
              </a:cxn>
            </a:cxnLst>
            <a:rect l="T9" t="T10" r="T11" b="T12"/>
            <a:pathLst>
              <a:path w="288" h="144">
                <a:moveTo>
                  <a:pt x="288" y="0"/>
                </a:moveTo>
                <a:lnTo>
                  <a:pt x="288" y="144"/>
                </a:lnTo>
                <a:lnTo>
                  <a:pt x="0" y="144"/>
                </a:lnTo>
              </a:path>
            </a:pathLst>
          </a:custGeom>
          <a:noFill/>
          <a:ln w="127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Line 157">
            <a:extLst>
              <a:ext uri="{FF2B5EF4-FFF2-40B4-BE49-F238E27FC236}">
                <a16:creationId xmlns:a16="http://schemas.microsoft.com/office/drawing/2014/main" id="{5ED6CDB8-93F5-4603-B1EE-A50883C99DCD}"/>
              </a:ext>
            </a:extLst>
          </p:cNvPr>
          <p:cNvSpPr>
            <a:spLocks noChangeShapeType="1"/>
          </p:cNvSpPr>
          <p:nvPr/>
        </p:nvSpPr>
        <p:spPr bwMode="auto">
          <a:xfrm>
            <a:off x="7831317" y="4343400"/>
            <a:ext cx="0" cy="914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Freeform 159">
            <a:extLst>
              <a:ext uri="{FF2B5EF4-FFF2-40B4-BE49-F238E27FC236}">
                <a16:creationId xmlns:a16="http://schemas.microsoft.com/office/drawing/2014/main" id="{A3CD2439-8099-485C-9CB5-ADAFCC49D11D}"/>
              </a:ext>
            </a:extLst>
          </p:cNvPr>
          <p:cNvSpPr>
            <a:spLocks/>
          </p:cNvSpPr>
          <p:nvPr/>
        </p:nvSpPr>
        <p:spPr bwMode="auto">
          <a:xfrm>
            <a:off x="7069317" y="3810000"/>
            <a:ext cx="762000" cy="533400"/>
          </a:xfrm>
          <a:custGeom>
            <a:avLst/>
            <a:gdLst>
              <a:gd name="T0" fmla="*/ 0 w 480"/>
              <a:gd name="T1" fmla="*/ 0 h 240"/>
              <a:gd name="T2" fmla="*/ 0 w 480"/>
              <a:gd name="T3" fmla="*/ 2147483646 h 240"/>
              <a:gd name="T4" fmla="*/ 2147483646 w 480"/>
              <a:gd name="T5" fmla="*/ 2147483646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0"/>
                </a:moveTo>
                <a:lnTo>
                  <a:pt x="0" y="240"/>
                </a:lnTo>
                <a:lnTo>
                  <a:pt x="480" y="24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8" name="Group 161">
            <a:extLst>
              <a:ext uri="{FF2B5EF4-FFF2-40B4-BE49-F238E27FC236}">
                <a16:creationId xmlns:a16="http://schemas.microsoft.com/office/drawing/2014/main" id="{0457AE7B-82F3-43EB-95F0-617BC46FA491}"/>
              </a:ext>
            </a:extLst>
          </p:cNvPr>
          <p:cNvGrpSpPr>
            <a:grpSpLocks/>
          </p:cNvGrpSpPr>
          <p:nvPr/>
        </p:nvGrpSpPr>
        <p:grpSpPr bwMode="auto">
          <a:xfrm>
            <a:off x="6002517" y="914400"/>
            <a:ext cx="304800" cy="2133600"/>
            <a:chOff x="4416" y="1536"/>
            <a:chExt cx="192" cy="1344"/>
          </a:xfrm>
        </p:grpSpPr>
        <p:sp>
          <p:nvSpPr>
            <p:cNvPr id="39" name="Freeform 162">
              <a:extLst>
                <a:ext uri="{FF2B5EF4-FFF2-40B4-BE49-F238E27FC236}">
                  <a16:creationId xmlns:a16="http://schemas.microsoft.com/office/drawing/2014/main" id="{1EC7D14C-02F9-4359-8DF6-5C1B097E0C05}"/>
                </a:ext>
              </a:extLst>
            </p:cNvPr>
            <p:cNvSpPr>
              <a:spLocks/>
            </p:cNvSpPr>
            <p:nvPr/>
          </p:nvSpPr>
          <p:spPr bwMode="auto">
            <a:xfrm flipH="1">
              <a:off x="4416" y="1536"/>
              <a:ext cx="96" cy="1344"/>
            </a:xfrm>
            <a:custGeom>
              <a:avLst/>
              <a:gdLst>
                <a:gd name="T0" fmla="*/ 0 w 192"/>
                <a:gd name="T1" fmla="*/ 0 h 2496"/>
                <a:gd name="T2" fmla="*/ 0 w 192"/>
                <a:gd name="T3" fmla="*/ 1 h 2496"/>
                <a:gd name="T4" fmla="*/ 1 w 192"/>
                <a:gd name="T5" fmla="*/ 1 h 2496"/>
                <a:gd name="T6" fmla="*/ 1 w 192"/>
                <a:gd name="T7" fmla="*/ 1 h 2496"/>
                <a:gd name="T8" fmla="*/ 0 w 192"/>
                <a:gd name="T9" fmla="*/ 0 h 2496"/>
                <a:gd name="T10" fmla="*/ 0 60000 65536"/>
                <a:gd name="T11" fmla="*/ 0 60000 65536"/>
                <a:gd name="T12" fmla="*/ 0 60000 65536"/>
                <a:gd name="T13" fmla="*/ 0 60000 65536"/>
                <a:gd name="T14" fmla="*/ 0 60000 65536"/>
                <a:gd name="T15" fmla="*/ 0 w 192"/>
                <a:gd name="T16" fmla="*/ 0 h 2496"/>
                <a:gd name="T17" fmla="*/ 192 w 192"/>
                <a:gd name="T18" fmla="*/ 2496 h 2496"/>
              </a:gdLst>
              <a:ahLst/>
              <a:cxnLst>
                <a:cxn ang="T10">
                  <a:pos x="T0" y="T1"/>
                </a:cxn>
                <a:cxn ang="T11">
                  <a:pos x="T2" y="T3"/>
                </a:cxn>
                <a:cxn ang="T12">
                  <a:pos x="T4" y="T5"/>
                </a:cxn>
                <a:cxn ang="T13">
                  <a:pos x="T6" y="T7"/>
                </a:cxn>
                <a:cxn ang="T14">
                  <a:pos x="T8" y="T9"/>
                </a:cxn>
              </a:cxnLst>
              <a:rect l="T15" t="T16" r="T17" b="T18"/>
              <a:pathLst>
                <a:path w="192" h="2496">
                  <a:moveTo>
                    <a:pt x="0" y="0"/>
                  </a:moveTo>
                  <a:lnTo>
                    <a:pt x="0" y="2496"/>
                  </a:lnTo>
                  <a:lnTo>
                    <a:pt x="192" y="2304"/>
                  </a:lnTo>
                  <a:lnTo>
                    <a:pt x="192" y="192"/>
                  </a:lnTo>
                  <a:lnTo>
                    <a:pt x="0" y="0"/>
                  </a:lnTo>
                  <a:close/>
                </a:path>
              </a:pathLst>
            </a:custGeom>
            <a:solidFill>
              <a:srgbClr val="52F4C2"/>
            </a:solidFill>
            <a:ln w="28575">
              <a:solidFill>
                <a:srgbClr val="000000"/>
              </a:solidFill>
              <a:round/>
              <a:headEnd/>
              <a:tailEnd/>
            </a:ln>
          </p:spPr>
          <p:txBody>
            <a:bodyPr wrap="none" anchor="ctr"/>
            <a:lstStyle/>
            <a:p>
              <a:endParaRPr lang="en-US"/>
            </a:p>
          </p:txBody>
        </p:sp>
        <p:sp>
          <p:nvSpPr>
            <p:cNvPr id="40" name="Line 163">
              <a:extLst>
                <a:ext uri="{FF2B5EF4-FFF2-40B4-BE49-F238E27FC236}">
                  <a16:creationId xmlns:a16="http://schemas.microsoft.com/office/drawing/2014/main" id="{D7CB5AE6-5C30-4348-858B-DF180F41FB6A}"/>
                </a:ext>
              </a:extLst>
            </p:cNvPr>
            <p:cNvSpPr>
              <a:spLocks noChangeShapeType="1"/>
            </p:cNvSpPr>
            <p:nvPr/>
          </p:nvSpPr>
          <p:spPr bwMode="auto">
            <a:xfrm>
              <a:off x="4508" y="2016"/>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64">
              <a:extLst>
                <a:ext uri="{FF2B5EF4-FFF2-40B4-BE49-F238E27FC236}">
                  <a16:creationId xmlns:a16="http://schemas.microsoft.com/office/drawing/2014/main" id="{9999DFFE-1E13-40D4-8EE6-4489746BDB55}"/>
                </a:ext>
              </a:extLst>
            </p:cNvPr>
            <p:cNvSpPr>
              <a:spLocks noChangeShapeType="1"/>
            </p:cNvSpPr>
            <p:nvPr/>
          </p:nvSpPr>
          <p:spPr bwMode="auto">
            <a:xfrm>
              <a:off x="4512" y="1824"/>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165">
              <a:extLst>
                <a:ext uri="{FF2B5EF4-FFF2-40B4-BE49-F238E27FC236}">
                  <a16:creationId xmlns:a16="http://schemas.microsoft.com/office/drawing/2014/main" id="{990C1E00-827A-4F69-A3B5-061B6C3DC1DB}"/>
                </a:ext>
              </a:extLst>
            </p:cNvPr>
            <p:cNvSpPr>
              <a:spLocks noChangeShapeType="1"/>
            </p:cNvSpPr>
            <p:nvPr/>
          </p:nvSpPr>
          <p:spPr bwMode="auto">
            <a:xfrm>
              <a:off x="4512" y="1632"/>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66">
              <a:extLst>
                <a:ext uri="{FF2B5EF4-FFF2-40B4-BE49-F238E27FC236}">
                  <a16:creationId xmlns:a16="http://schemas.microsoft.com/office/drawing/2014/main" id="{B0907B75-3292-4AB7-B505-1106C79D52AC}"/>
                </a:ext>
              </a:extLst>
            </p:cNvPr>
            <p:cNvSpPr>
              <a:spLocks noChangeShapeType="1"/>
            </p:cNvSpPr>
            <p:nvPr/>
          </p:nvSpPr>
          <p:spPr bwMode="auto">
            <a:xfrm>
              <a:off x="4512" y="2592"/>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67">
              <a:extLst>
                <a:ext uri="{FF2B5EF4-FFF2-40B4-BE49-F238E27FC236}">
                  <a16:creationId xmlns:a16="http://schemas.microsoft.com/office/drawing/2014/main" id="{0CF7E6E9-BB38-4471-A857-ECE1177A9338}"/>
                </a:ext>
              </a:extLst>
            </p:cNvPr>
            <p:cNvSpPr>
              <a:spLocks noChangeShapeType="1"/>
            </p:cNvSpPr>
            <p:nvPr/>
          </p:nvSpPr>
          <p:spPr bwMode="auto">
            <a:xfrm>
              <a:off x="4512" y="2784"/>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5" name="Rectangle 171">
            <a:extLst>
              <a:ext uri="{FF2B5EF4-FFF2-40B4-BE49-F238E27FC236}">
                <a16:creationId xmlns:a16="http://schemas.microsoft.com/office/drawing/2014/main" id="{0A17A6AF-4F71-4901-83A6-A09A87D187CB}"/>
              </a:ext>
            </a:extLst>
          </p:cNvPr>
          <p:cNvSpPr>
            <a:spLocks noChangeArrowheads="1"/>
          </p:cNvSpPr>
          <p:nvPr/>
        </p:nvSpPr>
        <p:spPr bwMode="auto">
          <a:xfrm>
            <a:off x="6307317" y="5181600"/>
            <a:ext cx="457200" cy="304800"/>
          </a:xfrm>
          <a:prstGeom prst="rect">
            <a:avLst/>
          </a:prstGeom>
          <a:solidFill>
            <a:schemeClr val="accent1"/>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[4:0]</a:t>
            </a:r>
          </a:p>
        </p:txBody>
      </p:sp>
      <p:sp>
        <p:nvSpPr>
          <p:cNvPr id="46" name="Rectangle 173">
            <a:extLst>
              <a:ext uri="{FF2B5EF4-FFF2-40B4-BE49-F238E27FC236}">
                <a16:creationId xmlns:a16="http://schemas.microsoft.com/office/drawing/2014/main" id="{A4AE4CA7-4C1D-4BA6-B2E9-542F5894CF35}"/>
              </a:ext>
            </a:extLst>
          </p:cNvPr>
          <p:cNvSpPr>
            <a:spLocks noChangeArrowheads="1"/>
          </p:cNvSpPr>
          <p:nvPr/>
        </p:nvSpPr>
        <p:spPr bwMode="auto">
          <a:xfrm>
            <a:off x="4935717" y="5181600"/>
            <a:ext cx="1371600" cy="304800"/>
          </a:xfrm>
          <a:prstGeom prst="rect">
            <a:avLst/>
          </a:prstGeom>
          <a:solidFill>
            <a:srgbClr val="52F4C2"/>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[13:5]</a:t>
            </a:r>
          </a:p>
        </p:txBody>
      </p:sp>
      <p:sp>
        <p:nvSpPr>
          <p:cNvPr id="47" name="AutoShape 174">
            <a:extLst>
              <a:ext uri="{FF2B5EF4-FFF2-40B4-BE49-F238E27FC236}">
                <a16:creationId xmlns:a16="http://schemas.microsoft.com/office/drawing/2014/main" id="{FBAEE637-BC17-46EE-8CAA-7AA004CB59E5}"/>
              </a:ext>
            </a:extLst>
          </p:cNvPr>
          <p:cNvSpPr>
            <a:spLocks noChangeArrowheads="1"/>
          </p:cNvSpPr>
          <p:nvPr/>
        </p:nvSpPr>
        <p:spPr bwMode="auto">
          <a:xfrm rot="5400000" flipH="1" flipV="1">
            <a:off x="3771900" y="5448300"/>
            <a:ext cx="304800" cy="381000"/>
          </a:xfrm>
          <a:prstGeom prst="flowChartDocument">
            <a:avLst/>
          </a:prstGeom>
          <a:solidFill>
            <a:schemeClr val="bg1"/>
          </a:solidFill>
          <a:ln w="28575">
            <a:solidFill>
              <a:schemeClr val="bg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48" name="Freeform 175">
            <a:extLst>
              <a:ext uri="{FF2B5EF4-FFF2-40B4-BE49-F238E27FC236}">
                <a16:creationId xmlns:a16="http://schemas.microsoft.com/office/drawing/2014/main" id="{53D9FE12-1E29-44F5-B43C-F4C74190414F}"/>
              </a:ext>
            </a:extLst>
          </p:cNvPr>
          <p:cNvSpPr>
            <a:spLocks/>
          </p:cNvSpPr>
          <p:nvPr/>
        </p:nvSpPr>
        <p:spPr bwMode="auto">
          <a:xfrm rot="16200000" flipH="1">
            <a:off x="6912155" y="4195762"/>
            <a:ext cx="152400" cy="1209675"/>
          </a:xfrm>
          <a:custGeom>
            <a:avLst/>
            <a:gdLst>
              <a:gd name="T0" fmla="*/ 0 w 192"/>
              <a:gd name="T1" fmla="*/ 0 h 2496"/>
              <a:gd name="T2" fmla="*/ 0 w 192"/>
              <a:gd name="T3" fmla="*/ 2147483646 h 2496"/>
              <a:gd name="T4" fmla="*/ 2147483646 w 192"/>
              <a:gd name="T5" fmla="*/ 2147483646 h 2496"/>
              <a:gd name="T6" fmla="*/ 2147483646 w 192"/>
              <a:gd name="T7" fmla="*/ 2147483646 h 2496"/>
              <a:gd name="T8" fmla="*/ 0 w 192"/>
              <a:gd name="T9" fmla="*/ 0 h 2496"/>
              <a:gd name="T10" fmla="*/ 0 60000 65536"/>
              <a:gd name="T11" fmla="*/ 0 60000 65536"/>
              <a:gd name="T12" fmla="*/ 0 60000 65536"/>
              <a:gd name="T13" fmla="*/ 0 60000 65536"/>
              <a:gd name="T14" fmla="*/ 0 60000 65536"/>
              <a:gd name="T15" fmla="*/ 0 w 192"/>
              <a:gd name="T16" fmla="*/ 0 h 2496"/>
              <a:gd name="T17" fmla="*/ 192 w 192"/>
              <a:gd name="T18" fmla="*/ 2496 h 2496"/>
            </a:gdLst>
            <a:ahLst/>
            <a:cxnLst>
              <a:cxn ang="T10">
                <a:pos x="T0" y="T1"/>
              </a:cxn>
              <a:cxn ang="T11">
                <a:pos x="T2" y="T3"/>
              </a:cxn>
              <a:cxn ang="T12">
                <a:pos x="T4" y="T5"/>
              </a:cxn>
              <a:cxn ang="T13">
                <a:pos x="T6" y="T7"/>
              </a:cxn>
              <a:cxn ang="T14">
                <a:pos x="T8" y="T9"/>
              </a:cxn>
            </a:cxnLst>
            <a:rect l="T15" t="T16" r="T17" b="T18"/>
            <a:pathLst>
              <a:path w="192" h="2496">
                <a:moveTo>
                  <a:pt x="0" y="0"/>
                </a:moveTo>
                <a:lnTo>
                  <a:pt x="0" y="2496"/>
                </a:lnTo>
                <a:lnTo>
                  <a:pt x="192" y="2304"/>
                </a:lnTo>
                <a:lnTo>
                  <a:pt x="192" y="192"/>
                </a:lnTo>
                <a:lnTo>
                  <a:pt x="0" y="0"/>
                </a:lnTo>
                <a:close/>
              </a:path>
            </a:pathLst>
          </a:custGeom>
          <a:noFill/>
          <a:ln w="28575">
            <a:solidFill>
              <a:srgbClr val="000000"/>
            </a:solidFill>
            <a:round/>
            <a:headEnd/>
            <a:tailEnd/>
          </a:ln>
        </p:spPr>
        <p:txBody>
          <a:bodyPr wrap="none" anchor="ctr"/>
          <a:lstStyle/>
          <a:p>
            <a:endParaRPr lang="en-US"/>
          </a:p>
        </p:txBody>
      </p:sp>
      <p:sp>
        <p:nvSpPr>
          <p:cNvPr id="49" name="Rectangle 172">
            <a:extLst>
              <a:ext uri="{FF2B5EF4-FFF2-40B4-BE49-F238E27FC236}">
                <a16:creationId xmlns:a16="http://schemas.microsoft.com/office/drawing/2014/main" id="{63E7C583-7538-4C52-912C-BE933B274A42}"/>
              </a:ext>
            </a:extLst>
          </p:cNvPr>
          <p:cNvSpPr>
            <a:spLocks noChangeArrowheads="1"/>
          </p:cNvSpPr>
          <p:nvPr/>
        </p:nvSpPr>
        <p:spPr bwMode="auto">
          <a:xfrm>
            <a:off x="3875267" y="5181600"/>
            <a:ext cx="106045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[31:14]</a:t>
            </a:r>
            <a:endParaRPr lang="en-US" altLang="en-US" sz="1000" dirty="0"/>
          </a:p>
        </p:txBody>
      </p:sp>
      <p:sp>
        <p:nvSpPr>
          <p:cNvPr id="50" name="Rectangle 147">
            <a:extLst>
              <a:ext uri="{FF2B5EF4-FFF2-40B4-BE49-F238E27FC236}">
                <a16:creationId xmlns:a16="http://schemas.microsoft.com/office/drawing/2014/main" id="{EF3C34D9-57F1-49CD-8FB7-E190370FC507}"/>
              </a:ext>
            </a:extLst>
          </p:cNvPr>
          <p:cNvSpPr>
            <a:spLocks noChangeArrowheads="1"/>
          </p:cNvSpPr>
          <p:nvPr/>
        </p:nvSpPr>
        <p:spPr bwMode="auto">
          <a:xfrm>
            <a:off x="7221717" y="2438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@3FE</a:t>
            </a:r>
          </a:p>
        </p:txBody>
      </p:sp>
      <p:sp>
        <p:nvSpPr>
          <p:cNvPr id="51" name="Rectangle 148">
            <a:extLst>
              <a:ext uri="{FF2B5EF4-FFF2-40B4-BE49-F238E27FC236}">
                <a16:creationId xmlns:a16="http://schemas.microsoft.com/office/drawing/2014/main" id="{5D3D7290-8C4A-4A04-9A17-997B55F7A807}"/>
              </a:ext>
            </a:extLst>
          </p:cNvPr>
          <p:cNvSpPr>
            <a:spLocks noChangeArrowheads="1"/>
          </p:cNvSpPr>
          <p:nvPr/>
        </p:nvSpPr>
        <p:spPr bwMode="auto">
          <a:xfrm>
            <a:off x="7221717" y="2743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@1FF</a:t>
            </a:r>
          </a:p>
        </p:txBody>
      </p:sp>
      <p:sp>
        <p:nvSpPr>
          <p:cNvPr id="52" name="Line 150">
            <a:extLst>
              <a:ext uri="{FF2B5EF4-FFF2-40B4-BE49-F238E27FC236}">
                <a16:creationId xmlns:a16="http://schemas.microsoft.com/office/drawing/2014/main" id="{9C9F1CC8-C2A0-4C17-B90E-20C415F3108C}"/>
              </a:ext>
            </a:extLst>
          </p:cNvPr>
          <p:cNvSpPr>
            <a:spLocks noChangeShapeType="1"/>
          </p:cNvSpPr>
          <p:nvPr/>
        </p:nvSpPr>
        <p:spPr bwMode="auto">
          <a:xfrm>
            <a:off x="7526517" y="1828800"/>
            <a:ext cx="0"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69">
            <a:extLst>
              <a:ext uri="{FF2B5EF4-FFF2-40B4-BE49-F238E27FC236}">
                <a16:creationId xmlns:a16="http://schemas.microsoft.com/office/drawing/2014/main" id="{FDBCCAF4-CC28-4739-A9DB-D8CC225BBF8E}"/>
              </a:ext>
            </a:extLst>
          </p:cNvPr>
          <p:cNvSpPr>
            <a:spLocks noChangeShapeType="1"/>
          </p:cNvSpPr>
          <p:nvPr/>
        </p:nvSpPr>
        <p:spPr bwMode="auto">
          <a:xfrm>
            <a:off x="7983717" y="1828800"/>
            <a:ext cx="1587"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Rectangle 176">
            <a:extLst>
              <a:ext uri="{FF2B5EF4-FFF2-40B4-BE49-F238E27FC236}">
                <a16:creationId xmlns:a16="http://schemas.microsoft.com/office/drawing/2014/main" id="{0F5E1711-1660-4094-B58B-3B7ADF219A0D}"/>
              </a:ext>
            </a:extLst>
          </p:cNvPr>
          <p:cNvSpPr>
            <a:spLocks noChangeArrowheads="1"/>
          </p:cNvSpPr>
          <p:nvPr/>
        </p:nvSpPr>
        <p:spPr bwMode="auto">
          <a:xfrm>
            <a:off x="6307317" y="2438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@7FE</a:t>
            </a:r>
          </a:p>
        </p:txBody>
      </p:sp>
      <p:sp>
        <p:nvSpPr>
          <p:cNvPr id="55" name="Rectangle 177">
            <a:extLst>
              <a:ext uri="{FF2B5EF4-FFF2-40B4-BE49-F238E27FC236}">
                <a16:creationId xmlns:a16="http://schemas.microsoft.com/office/drawing/2014/main" id="{A0EA06EB-20F0-4B58-9ABE-09DF42FA6EBD}"/>
              </a:ext>
            </a:extLst>
          </p:cNvPr>
          <p:cNvSpPr>
            <a:spLocks noChangeArrowheads="1"/>
          </p:cNvSpPr>
          <p:nvPr/>
        </p:nvSpPr>
        <p:spPr bwMode="auto">
          <a:xfrm>
            <a:off x="6307317" y="2743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@11FF</a:t>
            </a:r>
          </a:p>
        </p:txBody>
      </p:sp>
      <p:sp>
        <p:nvSpPr>
          <p:cNvPr id="56" name="Line 179">
            <a:extLst>
              <a:ext uri="{FF2B5EF4-FFF2-40B4-BE49-F238E27FC236}">
                <a16:creationId xmlns:a16="http://schemas.microsoft.com/office/drawing/2014/main" id="{69AAFD0F-C8E9-4E72-BFAA-4C350E5B9CA9}"/>
              </a:ext>
            </a:extLst>
          </p:cNvPr>
          <p:cNvSpPr>
            <a:spLocks noChangeShapeType="1"/>
          </p:cNvSpPr>
          <p:nvPr/>
        </p:nvSpPr>
        <p:spPr bwMode="auto">
          <a:xfrm>
            <a:off x="6612117" y="1828800"/>
            <a:ext cx="0"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85">
            <a:extLst>
              <a:ext uri="{FF2B5EF4-FFF2-40B4-BE49-F238E27FC236}">
                <a16:creationId xmlns:a16="http://schemas.microsoft.com/office/drawing/2014/main" id="{1E33774F-6FE7-4952-9B1E-48913A2C9DF4}"/>
              </a:ext>
            </a:extLst>
          </p:cNvPr>
          <p:cNvSpPr>
            <a:spLocks noChangeShapeType="1"/>
          </p:cNvSpPr>
          <p:nvPr/>
        </p:nvSpPr>
        <p:spPr bwMode="auto">
          <a:xfrm>
            <a:off x="7069317" y="1828800"/>
            <a:ext cx="1587"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Rectangle 145">
            <a:extLst>
              <a:ext uri="{FF2B5EF4-FFF2-40B4-BE49-F238E27FC236}">
                <a16:creationId xmlns:a16="http://schemas.microsoft.com/office/drawing/2014/main" id="{DFE0BF3D-B71B-45B7-AE90-7D9BBB017318}"/>
              </a:ext>
            </a:extLst>
          </p:cNvPr>
          <p:cNvSpPr>
            <a:spLocks noChangeArrowheads="1"/>
          </p:cNvSpPr>
          <p:nvPr/>
        </p:nvSpPr>
        <p:spPr bwMode="auto">
          <a:xfrm>
            <a:off x="7221717" y="914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@1000</a:t>
            </a:r>
          </a:p>
        </p:txBody>
      </p:sp>
      <p:sp>
        <p:nvSpPr>
          <p:cNvPr id="59" name="Rectangle 146">
            <a:extLst>
              <a:ext uri="{FF2B5EF4-FFF2-40B4-BE49-F238E27FC236}">
                <a16:creationId xmlns:a16="http://schemas.microsoft.com/office/drawing/2014/main" id="{10C69AE1-C51B-4938-8B6D-66FDF67CAA60}"/>
              </a:ext>
            </a:extLst>
          </p:cNvPr>
          <p:cNvSpPr>
            <a:spLocks noChangeArrowheads="1"/>
          </p:cNvSpPr>
          <p:nvPr/>
        </p:nvSpPr>
        <p:spPr bwMode="auto">
          <a:xfrm>
            <a:off x="7221717" y="1219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a:t>
            </a:r>
            <a:endParaRPr lang="en-US" altLang="en-US" sz="1200" dirty="0">
              <a:solidFill>
                <a:srgbClr val="000000"/>
              </a:solidFill>
            </a:endParaRPr>
          </a:p>
        </p:txBody>
      </p:sp>
      <p:sp>
        <p:nvSpPr>
          <p:cNvPr id="60" name="Rectangle 149">
            <a:extLst>
              <a:ext uri="{FF2B5EF4-FFF2-40B4-BE49-F238E27FC236}">
                <a16:creationId xmlns:a16="http://schemas.microsoft.com/office/drawing/2014/main" id="{0B6B96C4-5023-451C-9299-C02CA819DD87}"/>
              </a:ext>
            </a:extLst>
          </p:cNvPr>
          <p:cNvSpPr>
            <a:spLocks noChangeArrowheads="1"/>
          </p:cNvSpPr>
          <p:nvPr/>
        </p:nvSpPr>
        <p:spPr bwMode="auto">
          <a:xfrm>
            <a:off x="7221717" y="15240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@202</a:t>
            </a:r>
            <a:endParaRPr lang="en-US" altLang="en-US" sz="1200" dirty="0">
              <a:solidFill>
                <a:srgbClr val="000000"/>
              </a:solidFill>
            </a:endParaRPr>
          </a:p>
        </p:txBody>
      </p:sp>
      <p:sp>
        <p:nvSpPr>
          <p:cNvPr id="61" name="Rectangle 174">
            <a:extLst>
              <a:ext uri="{FF2B5EF4-FFF2-40B4-BE49-F238E27FC236}">
                <a16:creationId xmlns:a16="http://schemas.microsoft.com/office/drawing/2014/main" id="{785256DF-FD46-4024-BDD9-25D78AFF0B9C}"/>
              </a:ext>
            </a:extLst>
          </p:cNvPr>
          <p:cNvSpPr>
            <a:spLocks noChangeArrowheads="1"/>
          </p:cNvSpPr>
          <p:nvPr/>
        </p:nvSpPr>
        <p:spPr bwMode="auto">
          <a:xfrm>
            <a:off x="6307317" y="914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@0</a:t>
            </a:r>
          </a:p>
        </p:txBody>
      </p:sp>
      <p:sp>
        <p:nvSpPr>
          <p:cNvPr id="62" name="Rectangle 175">
            <a:extLst>
              <a:ext uri="{FF2B5EF4-FFF2-40B4-BE49-F238E27FC236}">
                <a16:creationId xmlns:a16="http://schemas.microsoft.com/office/drawing/2014/main" id="{AEEFC73D-1E15-4892-B006-FF7CECAEC766}"/>
              </a:ext>
            </a:extLst>
          </p:cNvPr>
          <p:cNvSpPr>
            <a:spLocks noChangeArrowheads="1"/>
          </p:cNvSpPr>
          <p:nvPr/>
        </p:nvSpPr>
        <p:spPr bwMode="auto">
          <a:xfrm>
            <a:off x="6307317" y="1219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@201</a:t>
            </a:r>
            <a:endParaRPr lang="en-US" altLang="en-US" sz="1200" dirty="0">
              <a:solidFill>
                <a:srgbClr val="000000"/>
              </a:solidFill>
            </a:endParaRPr>
          </a:p>
        </p:txBody>
      </p:sp>
      <p:sp>
        <p:nvSpPr>
          <p:cNvPr id="63" name="Rectangle 178">
            <a:extLst>
              <a:ext uri="{FF2B5EF4-FFF2-40B4-BE49-F238E27FC236}">
                <a16:creationId xmlns:a16="http://schemas.microsoft.com/office/drawing/2014/main" id="{FB807BB0-A3AE-4489-8BE3-94ABF894EA70}"/>
              </a:ext>
            </a:extLst>
          </p:cNvPr>
          <p:cNvSpPr>
            <a:spLocks noChangeArrowheads="1"/>
          </p:cNvSpPr>
          <p:nvPr/>
        </p:nvSpPr>
        <p:spPr bwMode="auto">
          <a:xfrm>
            <a:off x="6307317" y="15240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@402</a:t>
            </a:r>
            <a:endParaRPr lang="en-US" altLang="en-US" sz="1200" dirty="0">
              <a:solidFill>
                <a:srgbClr val="000000"/>
              </a:solidFill>
            </a:endParaRPr>
          </a:p>
        </p:txBody>
      </p:sp>
      <p:sp>
        <p:nvSpPr>
          <p:cNvPr id="64" name="Rectangle 180">
            <a:extLst>
              <a:ext uri="{FF2B5EF4-FFF2-40B4-BE49-F238E27FC236}">
                <a16:creationId xmlns:a16="http://schemas.microsoft.com/office/drawing/2014/main" id="{35C0B081-2436-4C66-9095-943A43F2BD9C}"/>
              </a:ext>
            </a:extLst>
          </p:cNvPr>
          <p:cNvSpPr>
            <a:spLocks noChangeArrowheads="1"/>
          </p:cNvSpPr>
          <p:nvPr/>
        </p:nvSpPr>
        <p:spPr bwMode="auto">
          <a:xfrm>
            <a:off x="6916917" y="914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T</a:t>
            </a:r>
          </a:p>
        </p:txBody>
      </p:sp>
      <p:sp>
        <p:nvSpPr>
          <p:cNvPr id="65" name="Rectangle 181">
            <a:extLst>
              <a:ext uri="{FF2B5EF4-FFF2-40B4-BE49-F238E27FC236}">
                <a16:creationId xmlns:a16="http://schemas.microsoft.com/office/drawing/2014/main" id="{4EA0133B-0F9E-4A13-9EAC-9DAA0982209F}"/>
              </a:ext>
            </a:extLst>
          </p:cNvPr>
          <p:cNvSpPr>
            <a:spLocks noChangeArrowheads="1"/>
          </p:cNvSpPr>
          <p:nvPr/>
        </p:nvSpPr>
        <p:spPr bwMode="auto">
          <a:xfrm>
            <a:off x="6916917" y="1219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66" name="Rectangle 184">
            <a:extLst>
              <a:ext uri="{FF2B5EF4-FFF2-40B4-BE49-F238E27FC236}">
                <a16:creationId xmlns:a16="http://schemas.microsoft.com/office/drawing/2014/main" id="{DF872421-60CD-4330-9F7F-309C92992044}"/>
              </a:ext>
            </a:extLst>
          </p:cNvPr>
          <p:cNvSpPr>
            <a:spLocks noChangeArrowheads="1"/>
          </p:cNvSpPr>
          <p:nvPr/>
        </p:nvSpPr>
        <p:spPr bwMode="auto">
          <a:xfrm>
            <a:off x="6916917" y="15240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67" name="Text Box 196">
            <a:extLst>
              <a:ext uri="{FF2B5EF4-FFF2-40B4-BE49-F238E27FC236}">
                <a16:creationId xmlns:a16="http://schemas.microsoft.com/office/drawing/2014/main" id="{47171A00-E38A-4C88-A361-FFA9BC219654}"/>
              </a:ext>
            </a:extLst>
          </p:cNvPr>
          <p:cNvSpPr txBox="1">
            <a:spLocks noChangeArrowheads="1"/>
          </p:cNvSpPr>
          <p:nvPr/>
        </p:nvSpPr>
        <p:spPr bwMode="auto">
          <a:xfrm>
            <a:off x="6389867" y="152400"/>
            <a:ext cx="2004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way #0   way #1</a:t>
            </a:r>
          </a:p>
        </p:txBody>
      </p:sp>
      <p:sp>
        <p:nvSpPr>
          <p:cNvPr id="68" name="Text Box 196">
            <a:extLst>
              <a:ext uri="{FF2B5EF4-FFF2-40B4-BE49-F238E27FC236}">
                <a16:creationId xmlns:a16="http://schemas.microsoft.com/office/drawing/2014/main" id="{41C24878-DD81-44FC-A496-BE7CE084FBDA}"/>
              </a:ext>
            </a:extLst>
          </p:cNvPr>
          <p:cNvSpPr txBox="1">
            <a:spLocks noChangeArrowheads="1"/>
          </p:cNvSpPr>
          <p:nvPr/>
        </p:nvSpPr>
        <p:spPr bwMode="auto">
          <a:xfrm>
            <a:off x="8085681" y="866745"/>
            <a:ext cx="829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set #0</a:t>
            </a:r>
          </a:p>
        </p:txBody>
      </p:sp>
      <p:sp>
        <p:nvSpPr>
          <p:cNvPr id="69" name="Text Box 196">
            <a:extLst>
              <a:ext uri="{FF2B5EF4-FFF2-40B4-BE49-F238E27FC236}">
                <a16:creationId xmlns:a16="http://schemas.microsoft.com/office/drawing/2014/main" id="{0C571E1E-6D98-419A-9311-119E48821F55}"/>
              </a:ext>
            </a:extLst>
          </p:cNvPr>
          <p:cNvSpPr txBox="1">
            <a:spLocks noChangeArrowheads="1"/>
          </p:cNvSpPr>
          <p:nvPr/>
        </p:nvSpPr>
        <p:spPr bwMode="auto">
          <a:xfrm>
            <a:off x="8067854" y="1143000"/>
            <a:ext cx="829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set #1</a:t>
            </a:r>
          </a:p>
        </p:txBody>
      </p:sp>
      <p:sp>
        <p:nvSpPr>
          <p:cNvPr id="70" name="Rectangle 180">
            <a:extLst>
              <a:ext uri="{FF2B5EF4-FFF2-40B4-BE49-F238E27FC236}">
                <a16:creationId xmlns:a16="http://schemas.microsoft.com/office/drawing/2014/main" id="{F1385100-A750-400A-99DC-C152F198E98B}"/>
              </a:ext>
            </a:extLst>
          </p:cNvPr>
          <p:cNvSpPr>
            <a:spLocks noChangeArrowheads="1"/>
          </p:cNvSpPr>
          <p:nvPr/>
        </p:nvSpPr>
        <p:spPr bwMode="auto">
          <a:xfrm>
            <a:off x="7839254" y="914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T</a:t>
            </a:r>
          </a:p>
        </p:txBody>
      </p:sp>
      <p:sp>
        <p:nvSpPr>
          <p:cNvPr id="71" name="Rectangle 181">
            <a:extLst>
              <a:ext uri="{FF2B5EF4-FFF2-40B4-BE49-F238E27FC236}">
                <a16:creationId xmlns:a16="http://schemas.microsoft.com/office/drawing/2014/main" id="{AFC093CF-2097-42CF-87DB-9F213EBBC92F}"/>
              </a:ext>
            </a:extLst>
          </p:cNvPr>
          <p:cNvSpPr>
            <a:spLocks noChangeArrowheads="1"/>
          </p:cNvSpPr>
          <p:nvPr/>
        </p:nvSpPr>
        <p:spPr bwMode="auto">
          <a:xfrm>
            <a:off x="7839254" y="1219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2" name="Rectangle 184">
            <a:extLst>
              <a:ext uri="{FF2B5EF4-FFF2-40B4-BE49-F238E27FC236}">
                <a16:creationId xmlns:a16="http://schemas.microsoft.com/office/drawing/2014/main" id="{EE1FC898-D40A-4D7A-812C-5062726AD258}"/>
              </a:ext>
            </a:extLst>
          </p:cNvPr>
          <p:cNvSpPr>
            <a:spLocks noChangeArrowheads="1"/>
          </p:cNvSpPr>
          <p:nvPr/>
        </p:nvSpPr>
        <p:spPr bwMode="auto">
          <a:xfrm>
            <a:off x="7839254" y="15240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3" name="Left Brace 72">
            <a:extLst>
              <a:ext uri="{FF2B5EF4-FFF2-40B4-BE49-F238E27FC236}">
                <a16:creationId xmlns:a16="http://schemas.microsoft.com/office/drawing/2014/main" id="{37EBBDB1-232C-45C3-9D21-EFDC9C2729F9}"/>
              </a:ext>
            </a:extLst>
          </p:cNvPr>
          <p:cNvSpPr/>
          <p:nvPr/>
        </p:nvSpPr>
        <p:spPr>
          <a:xfrm rot="5400000">
            <a:off x="7676219" y="247171"/>
            <a:ext cx="136525" cy="86138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endParaRPr>
          </a:p>
        </p:txBody>
      </p:sp>
      <p:sp>
        <p:nvSpPr>
          <p:cNvPr id="74" name="Left Brace 73">
            <a:extLst>
              <a:ext uri="{FF2B5EF4-FFF2-40B4-BE49-F238E27FC236}">
                <a16:creationId xmlns:a16="http://schemas.microsoft.com/office/drawing/2014/main" id="{A27DE29D-7D50-4C14-B1C6-C88EA10A8B51}"/>
              </a:ext>
            </a:extLst>
          </p:cNvPr>
          <p:cNvSpPr/>
          <p:nvPr/>
        </p:nvSpPr>
        <p:spPr>
          <a:xfrm rot="5400000">
            <a:off x="6677684" y="247171"/>
            <a:ext cx="136525" cy="86138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endParaRPr>
          </a:p>
        </p:txBody>
      </p:sp>
      <p:sp>
        <p:nvSpPr>
          <p:cNvPr id="75" name="Rectangle 181">
            <a:extLst>
              <a:ext uri="{FF2B5EF4-FFF2-40B4-BE49-F238E27FC236}">
                <a16:creationId xmlns:a16="http://schemas.microsoft.com/office/drawing/2014/main" id="{37A2DC94-C4A4-461E-9BA6-658FD8E4BD46}"/>
              </a:ext>
            </a:extLst>
          </p:cNvPr>
          <p:cNvSpPr>
            <a:spLocks noChangeArrowheads="1"/>
          </p:cNvSpPr>
          <p:nvPr/>
        </p:nvSpPr>
        <p:spPr bwMode="auto">
          <a:xfrm>
            <a:off x="7831317" y="2438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6" name="Rectangle 184">
            <a:extLst>
              <a:ext uri="{FF2B5EF4-FFF2-40B4-BE49-F238E27FC236}">
                <a16:creationId xmlns:a16="http://schemas.microsoft.com/office/drawing/2014/main" id="{06BF16EC-779A-4A7B-9D96-43FEDFD85DC1}"/>
              </a:ext>
            </a:extLst>
          </p:cNvPr>
          <p:cNvSpPr>
            <a:spLocks noChangeArrowheads="1"/>
          </p:cNvSpPr>
          <p:nvPr/>
        </p:nvSpPr>
        <p:spPr bwMode="auto">
          <a:xfrm>
            <a:off x="7831317" y="2743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7" name="Rectangle 181">
            <a:extLst>
              <a:ext uri="{FF2B5EF4-FFF2-40B4-BE49-F238E27FC236}">
                <a16:creationId xmlns:a16="http://schemas.microsoft.com/office/drawing/2014/main" id="{F17898C7-9118-4FDF-AAE7-1CD383451556}"/>
              </a:ext>
            </a:extLst>
          </p:cNvPr>
          <p:cNvSpPr>
            <a:spLocks noChangeArrowheads="1"/>
          </p:cNvSpPr>
          <p:nvPr/>
        </p:nvSpPr>
        <p:spPr bwMode="auto">
          <a:xfrm>
            <a:off x="6916917" y="2438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8" name="Rectangle 184">
            <a:extLst>
              <a:ext uri="{FF2B5EF4-FFF2-40B4-BE49-F238E27FC236}">
                <a16:creationId xmlns:a16="http://schemas.microsoft.com/office/drawing/2014/main" id="{792F286C-82F5-4854-87E1-D6BF5A26F70F}"/>
              </a:ext>
            </a:extLst>
          </p:cNvPr>
          <p:cNvSpPr>
            <a:spLocks noChangeArrowheads="1"/>
          </p:cNvSpPr>
          <p:nvPr/>
        </p:nvSpPr>
        <p:spPr bwMode="auto">
          <a:xfrm>
            <a:off x="6916917" y="2743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80" name="Content Placeholder 2">
            <a:extLst>
              <a:ext uri="{FF2B5EF4-FFF2-40B4-BE49-F238E27FC236}">
                <a16:creationId xmlns:a16="http://schemas.microsoft.com/office/drawing/2014/main" id="{D453869A-97E8-4C49-BD4A-344D41840500}"/>
              </a:ext>
            </a:extLst>
          </p:cNvPr>
          <p:cNvSpPr>
            <a:spLocks noGrp="1"/>
          </p:cNvSpPr>
          <p:nvPr>
            <p:ph idx="1"/>
          </p:nvPr>
        </p:nvSpPr>
        <p:spPr>
          <a:xfrm>
            <a:off x="685800" y="1676400"/>
            <a:ext cx="3352800" cy="4419600"/>
          </a:xfrm>
        </p:spPr>
        <p:txBody>
          <a:bodyPr/>
          <a:lstStyle/>
          <a:p>
            <a:r>
              <a:rPr lang="en-US" dirty="0"/>
              <a:t>Refresher from EE126 </a:t>
            </a:r>
            <a:r>
              <a:rPr lang="en-US" dirty="0">
                <a:sym typeface="Wingdings" panose="05000000000000000000" pitchFamily="2" charset="2"/>
              </a:rPr>
              <a:t></a:t>
            </a:r>
          </a:p>
          <a:p>
            <a:r>
              <a:rPr lang="en-US" dirty="0">
                <a:sym typeface="Wingdings" panose="05000000000000000000" pitchFamily="2" charset="2"/>
              </a:rPr>
              <a:t>How do you pick </a:t>
            </a:r>
            <a:r>
              <a:rPr lang="en-US" dirty="0" err="1">
                <a:sym typeface="Wingdings" panose="05000000000000000000" pitchFamily="2" charset="2"/>
              </a:rPr>
              <a:t>Ld</a:t>
            </a:r>
            <a:r>
              <a:rPr lang="en-US" dirty="0">
                <a:sym typeface="Wingdings" panose="05000000000000000000" pitchFamily="2" charset="2"/>
              </a:rPr>
              <a:t>/St addresses to stress L1 misses?</a:t>
            </a:r>
            <a:endParaRPr lang="en-US" dirty="0"/>
          </a:p>
        </p:txBody>
      </p:sp>
    </p:spTree>
    <p:extLst>
      <p:ext uri="{BB962C8B-B14F-4D97-AF65-F5344CB8AC3E}">
        <p14:creationId xmlns:p14="http://schemas.microsoft.com/office/powerpoint/2010/main" val="953093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6316-6C12-4DE5-89EF-32F05F42CEA1}"/>
              </a:ext>
            </a:extLst>
          </p:cNvPr>
          <p:cNvSpPr>
            <a:spLocks noGrp="1"/>
          </p:cNvSpPr>
          <p:nvPr>
            <p:ph type="title"/>
          </p:nvPr>
        </p:nvSpPr>
        <p:spPr/>
        <p:txBody>
          <a:bodyPr/>
          <a:lstStyle/>
          <a:p>
            <a:r>
              <a:rPr lang="en-US" dirty="0"/>
              <a:t>Knobs</a:t>
            </a:r>
          </a:p>
        </p:txBody>
      </p:sp>
      <p:sp>
        <p:nvSpPr>
          <p:cNvPr id="3" name="Content Placeholder 2">
            <a:extLst>
              <a:ext uri="{FF2B5EF4-FFF2-40B4-BE49-F238E27FC236}">
                <a16:creationId xmlns:a16="http://schemas.microsoft.com/office/drawing/2014/main" id="{DEC9D05E-6493-4CCF-91A9-98F8A7DED12D}"/>
              </a:ext>
            </a:extLst>
          </p:cNvPr>
          <p:cNvSpPr>
            <a:spLocks noGrp="1"/>
          </p:cNvSpPr>
          <p:nvPr>
            <p:ph idx="1"/>
          </p:nvPr>
        </p:nvSpPr>
        <p:spPr>
          <a:xfrm>
            <a:off x="685800" y="1676400"/>
            <a:ext cx="7772400" cy="3124200"/>
          </a:xfrm>
        </p:spPr>
        <p:txBody>
          <a:bodyPr/>
          <a:lstStyle/>
          <a:p>
            <a:r>
              <a:rPr lang="en-US" dirty="0"/>
              <a:t>Pick </a:t>
            </a:r>
            <a:r>
              <a:rPr lang="en-US" i="1" dirty="0"/>
              <a:t>N</a:t>
            </a:r>
            <a:r>
              <a:rPr lang="en-US" baseline="-25000" dirty="0"/>
              <a:t>1</a:t>
            </a:r>
            <a:r>
              <a:rPr lang="en-US" dirty="0"/>
              <a:t> random addresses</a:t>
            </a:r>
          </a:p>
          <a:p>
            <a:r>
              <a:rPr lang="en-US" dirty="0"/>
              <a:t>Store random values </a:t>
            </a:r>
            <a:r>
              <a:rPr lang="en-US" dirty="0">
                <a:latin typeface="Times New Roman" panose="02020603050405020304" pitchFamily="18" charset="0"/>
                <a:cs typeface="Times New Roman" panose="02020603050405020304" pitchFamily="18" charset="0"/>
              </a:rPr>
              <a:t>→</a:t>
            </a:r>
            <a:r>
              <a:rPr lang="en-US" dirty="0"/>
              <a:t> all of them</a:t>
            </a:r>
          </a:p>
          <a:p>
            <a:r>
              <a:rPr lang="en-US" dirty="0"/>
              <a:t>Repeat </a:t>
            </a:r>
            <a:r>
              <a:rPr lang="en-US" i="1" dirty="0"/>
              <a:t>N</a:t>
            </a:r>
            <a:r>
              <a:rPr lang="en-US" baseline="-25000" dirty="0"/>
              <a:t>2</a:t>
            </a:r>
            <a:r>
              <a:rPr lang="en-US" dirty="0"/>
              <a:t> times:</a:t>
            </a:r>
          </a:p>
          <a:p>
            <a:pPr lvl="1"/>
            <a:r>
              <a:rPr lang="en-US" dirty="0"/>
              <a:t>pick one of the known addresses</a:t>
            </a:r>
          </a:p>
          <a:p>
            <a:pPr lvl="1"/>
            <a:r>
              <a:rPr lang="en-US" dirty="0" err="1"/>
              <a:t>Ld</a:t>
            </a:r>
            <a:r>
              <a:rPr lang="en-US" dirty="0"/>
              <a:t> </a:t>
            </a:r>
            <a:r>
              <a:rPr lang="en-US" dirty="0">
                <a:latin typeface="Times New Roman" panose="02020603050405020304" pitchFamily="18" charset="0"/>
                <a:cs typeface="Times New Roman" panose="02020603050405020304" pitchFamily="18" charset="0"/>
              </a:rPr>
              <a:t>→ </a:t>
            </a:r>
            <a:r>
              <a:rPr lang="en-US" dirty="0"/>
              <a:t>random register</a:t>
            </a:r>
          </a:p>
          <a:p>
            <a:pPr lvl="1"/>
            <a:r>
              <a:rPr lang="en-US" dirty="0"/>
              <a:t>Store a random known register </a:t>
            </a:r>
            <a:r>
              <a:rPr lang="en-US" dirty="0">
                <a:latin typeface="Times New Roman" panose="02020603050405020304" pitchFamily="18" charset="0"/>
                <a:cs typeface="Times New Roman" panose="02020603050405020304" pitchFamily="18" charset="0"/>
              </a:rPr>
              <a:t>→ random address</a:t>
            </a:r>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BA255BEC-4EC5-49BF-95A8-30064CF8626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0" name="Content Placeholder 2">
            <a:extLst>
              <a:ext uri="{FF2B5EF4-FFF2-40B4-BE49-F238E27FC236}">
                <a16:creationId xmlns:a16="http://schemas.microsoft.com/office/drawing/2014/main" id="{1100B2B8-7DD3-4CAC-B057-96A0EBBFF21E}"/>
              </a:ext>
            </a:extLst>
          </p:cNvPr>
          <p:cNvSpPr txBox="1">
            <a:spLocks/>
          </p:cNvSpPr>
          <p:nvPr/>
        </p:nvSpPr>
        <p:spPr bwMode="auto">
          <a:xfrm>
            <a:off x="678873" y="4648200"/>
            <a:ext cx="7772400" cy="139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What knobs might control this template (given our L1 knowledge)?</a:t>
            </a:r>
          </a:p>
          <a:p>
            <a:r>
              <a:rPr lang="en-US" kern="0" dirty="0"/>
              <a:t>How might you enhance it?</a:t>
            </a:r>
          </a:p>
          <a:p>
            <a:endParaRPr lang="en-US" kern="0" dirty="0"/>
          </a:p>
        </p:txBody>
      </p:sp>
      <p:sp>
        <p:nvSpPr>
          <p:cNvPr id="6" name="Oval 5">
            <a:extLst>
              <a:ext uri="{FF2B5EF4-FFF2-40B4-BE49-F238E27FC236}">
                <a16:creationId xmlns:a16="http://schemas.microsoft.com/office/drawing/2014/main" id="{629E513A-0ACF-40BF-8FB2-011BDFE2EE3C}"/>
              </a:ext>
            </a:extLst>
          </p:cNvPr>
          <p:cNvSpPr/>
          <p:nvPr/>
        </p:nvSpPr>
        <p:spPr>
          <a:xfrm>
            <a:off x="1676400" y="1600200"/>
            <a:ext cx="609600" cy="6096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84B1165-F9BD-4FB8-AF02-A2D68F0D1C46}"/>
              </a:ext>
            </a:extLst>
          </p:cNvPr>
          <p:cNvSpPr txBox="1"/>
          <p:nvPr/>
        </p:nvSpPr>
        <p:spPr>
          <a:xfrm>
            <a:off x="6477000" y="1260901"/>
            <a:ext cx="1981200" cy="830997"/>
          </a:xfrm>
          <a:prstGeom prst="rect">
            <a:avLst/>
          </a:prstGeom>
          <a:noFill/>
          <a:ln>
            <a:solidFill>
              <a:schemeClr val="accent2"/>
            </a:solidFill>
          </a:ln>
        </p:spPr>
        <p:txBody>
          <a:bodyPr wrap="square" rtlCol="0">
            <a:spAutoFit/>
          </a:bodyPr>
          <a:lstStyle/>
          <a:p>
            <a:pPr algn="ctr"/>
            <a:r>
              <a:rPr lang="en-US" dirty="0">
                <a:solidFill>
                  <a:schemeClr val="accent2"/>
                </a:solidFill>
              </a:rPr>
              <a:t>same cache line or set</a:t>
            </a:r>
          </a:p>
        </p:txBody>
      </p:sp>
      <p:sp>
        <p:nvSpPr>
          <p:cNvPr id="14" name="Oval 13">
            <a:extLst>
              <a:ext uri="{FF2B5EF4-FFF2-40B4-BE49-F238E27FC236}">
                <a16:creationId xmlns:a16="http://schemas.microsoft.com/office/drawing/2014/main" id="{3739339A-9479-4DFB-B3C4-5F3442E44EC4}"/>
              </a:ext>
            </a:extLst>
          </p:cNvPr>
          <p:cNvSpPr/>
          <p:nvPr/>
        </p:nvSpPr>
        <p:spPr>
          <a:xfrm>
            <a:off x="2114550" y="2668155"/>
            <a:ext cx="609600" cy="6096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8FD0FE3-ADEE-44A4-B7CD-B6A1BB936E28}"/>
              </a:ext>
            </a:extLst>
          </p:cNvPr>
          <p:cNvSpPr txBox="1"/>
          <p:nvPr/>
        </p:nvSpPr>
        <p:spPr>
          <a:xfrm>
            <a:off x="6781800" y="2668155"/>
            <a:ext cx="1981200" cy="1200329"/>
          </a:xfrm>
          <a:prstGeom prst="rect">
            <a:avLst/>
          </a:prstGeom>
          <a:noFill/>
          <a:ln>
            <a:solidFill>
              <a:schemeClr val="accent2"/>
            </a:solidFill>
          </a:ln>
        </p:spPr>
        <p:txBody>
          <a:bodyPr wrap="square" rtlCol="0">
            <a:spAutoFit/>
          </a:bodyPr>
          <a:lstStyle/>
          <a:p>
            <a:pPr algn="ctr"/>
            <a:r>
              <a:rPr lang="en-US" dirty="0">
                <a:solidFill>
                  <a:schemeClr val="accent2"/>
                </a:solidFill>
              </a:rPr>
              <a:t>fraction to existing vs. new </a:t>
            </a:r>
            <a:r>
              <a:rPr lang="en-US" dirty="0" err="1">
                <a:solidFill>
                  <a:schemeClr val="accent2"/>
                </a:solidFill>
              </a:rPr>
              <a:t>addr</a:t>
            </a:r>
            <a:r>
              <a:rPr lang="en-US" dirty="0">
                <a:solidFill>
                  <a:schemeClr val="accent2"/>
                </a:solidFill>
              </a:rPr>
              <a:t>?</a:t>
            </a:r>
          </a:p>
        </p:txBody>
      </p:sp>
      <p:cxnSp>
        <p:nvCxnSpPr>
          <p:cNvPr id="16" name="Straight Arrow Connector 15">
            <a:extLst>
              <a:ext uri="{FF2B5EF4-FFF2-40B4-BE49-F238E27FC236}">
                <a16:creationId xmlns:a16="http://schemas.microsoft.com/office/drawing/2014/main" id="{3AB01B9E-6336-4534-8333-1D0EC888E219}"/>
              </a:ext>
            </a:extLst>
          </p:cNvPr>
          <p:cNvCxnSpPr>
            <a:cxnSpLocks/>
          </p:cNvCxnSpPr>
          <p:nvPr/>
        </p:nvCxnSpPr>
        <p:spPr>
          <a:xfrm flipH="1">
            <a:off x="6172200" y="3395619"/>
            <a:ext cx="454892" cy="719181"/>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E44AF88-74BC-48AB-AE79-85DAD7DDF4B1}"/>
              </a:ext>
            </a:extLst>
          </p:cNvPr>
          <p:cNvSpPr/>
          <p:nvPr/>
        </p:nvSpPr>
        <p:spPr>
          <a:xfrm>
            <a:off x="3038764" y="1488191"/>
            <a:ext cx="3214254" cy="359082"/>
          </a:xfrm>
          <a:custGeom>
            <a:avLst/>
            <a:gdLst>
              <a:gd name="connsiteX0" fmla="*/ 3214254 w 3214254"/>
              <a:gd name="connsiteY0" fmla="*/ 146645 h 359082"/>
              <a:gd name="connsiteX1" fmla="*/ 535709 w 3214254"/>
              <a:gd name="connsiteY1" fmla="*/ 8100 h 359082"/>
              <a:gd name="connsiteX2" fmla="*/ 0 w 3214254"/>
              <a:gd name="connsiteY2" fmla="*/ 359082 h 359082"/>
            </a:gdLst>
            <a:ahLst/>
            <a:cxnLst>
              <a:cxn ang="0">
                <a:pos x="connsiteX0" y="connsiteY0"/>
              </a:cxn>
              <a:cxn ang="0">
                <a:pos x="connsiteX1" y="connsiteY1"/>
              </a:cxn>
              <a:cxn ang="0">
                <a:pos x="connsiteX2" y="connsiteY2"/>
              </a:cxn>
            </a:cxnLst>
            <a:rect l="l" t="t" r="r" b="b"/>
            <a:pathLst>
              <a:path w="3214254" h="359082">
                <a:moveTo>
                  <a:pt x="3214254" y="146645"/>
                </a:moveTo>
                <a:cubicBezTo>
                  <a:pt x="2142836" y="59669"/>
                  <a:pt x="1071418" y="-27306"/>
                  <a:pt x="535709" y="8100"/>
                </a:cubicBezTo>
                <a:cubicBezTo>
                  <a:pt x="0" y="43506"/>
                  <a:pt x="0" y="201294"/>
                  <a:pt x="0" y="359082"/>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70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4" grpId="0" animBg="1"/>
      <p:bldP spid="15"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E56A-5A31-435F-94B0-B860B11382FB}"/>
              </a:ext>
            </a:extLst>
          </p:cNvPr>
          <p:cNvSpPr>
            <a:spLocks noGrp="1"/>
          </p:cNvSpPr>
          <p:nvPr>
            <p:ph type="title"/>
          </p:nvPr>
        </p:nvSpPr>
        <p:spPr/>
        <p:txBody>
          <a:bodyPr/>
          <a:lstStyle/>
          <a:p>
            <a:r>
              <a:rPr lang="en-US" dirty="0"/>
              <a:t>Constraints – details</a:t>
            </a:r>
          </a:p>
        </p:txBody>
      </p:sp>
      <p:sp>
        <p:nvSpPr>
          <p:cNvPr id="3" name="Content Placeholder 2">
            <a:extLst>
              <a:ext uri="{FF2B5EF4-FFF2-40B4-BE49-F238E27FC236}">
                <a16:creationId xmlns:a16="http://schemas.microsoft.com/office/drawing/2014/main" id="{57F27894-6F01-42E7-BFB6-8ACB2684F657}"/>
              </a:ext>
            </a:extLst>
          </p:cNvPr>
          <p:cNvSpPr>
            <a:spLocks noGrp="1"/>
          </p:cNvSpPr>
          <p:nvPr>
            <p:ph idx="1"/>
          </p:nvPr>
        </p:nvSpPr>
        <p:spPr>
          <a:xfrm>
            <a:off x="685800" y="1219200"/>
            <a:ext cx="7772400" cy="1219200"/>
          </a:xfrm>
        </p:spPr>
        <p:txBody>
          <a:bodyPr/>
          <a:lstStyle/>
          <a:p>
            <a:r>
              <a:rPr lang="en-US" dirty="0"/>
              <a:t>How do you pick lots of addresses with</a:t>
            </a:r>
          </a:p>
          <a:p>
            <a:pPr lvl="1">
              <a:spcBef>
                <a:spcPts val="0"/>
              </a:spcBef>
            </a:pPr>
            <a:r>
              <a:rPr lang="en-US" dirty="0"/>
              <a:t>the same value for </a:t>
            </a:r>
            <a:r>
              <a:rPr lang="en-US" dirty="0" err="1"/>
              <a:t>addr</a:t>
            </a:r>
            <a:r>
              <a:rPr lang="en-US" dirty="0"/>
              <a:t>[13:5]</a:t>
            </a:r>
          </a:p>
          <a:p>
            <a:pPr lvl="1">
              <a:spcBef>
                <a:spcPts val="0"/>
              </a:spcBef>
            </a:pPr>
            <a:r>
              <a:rPr lang="en-US" dirty="0"/>
              <a:t>different values for </a:t>
            </a:r>
            <a:r>
              <a:rPr lang="en-US" dirty="0" err="1"/>
              <a:t>addr</a:t>
            </a:r>
            <a:r>
              <a:rPr lang="en-US" dirty="0"/>
              <a:t>[31:14]</a:t>
            </a:r>
          </a:p>
          <a:p>
            <a:endParaRPr lang="en-US" dirty="0"/>
          </a:p>
          <a:p>
            <a:pPr lvl="1"/>
            <a:endParaRPr lang="en-US" dirty="0"/>
          </a:p>
        </p:txBody>
      </p:sp>
      <p:sp>
        <p:nvSpPr>
          <p:cNvPr id="4" name="Footer Placeholder 3">
            <a:extLst>
              <a:ext uri="{FF2B5EF4-FFF2-40B4-BE49-F238E27FC236}">
                <a16:creationId xmlns:a16="http://schemas.microsoft.com/office/drawing/2014/main" id="{19A07223-CBF3-4253-866D-30B95F7DDE94}"/>
              </a:ext>
            </a:extLst>
          </p:cNvPr>
          <p:cNvSpPr>
            <a:spLocks noGrp="1"/>
          </p:cNvSpPr>
          <p:nvPr>
            <p:ph type="ftr" sz="quarter" idx="11"/>
          </p:nvPr>
        </p:nvSpPr>
        <p:spPr>
          <a:xfrm>
            <a:off x="3124200" y="6248400"/>
            <a:ext cx="2895600" cy="457200"/>
          </a:xfrm>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D81E3812-853D-4990-9908-E199AD9784DB}"/>
              </a:ext>
            </a:extLst>
          </p:cNvPr>
          <p:cNvSpPr txBox="1"/>
          <p:nvPr/>
        </p:nvSpPr>
        <p:spPr>
          <a:xfrm>
            <a:off x="2286000" y="2438400"/>
            <a:ext cx="6324600" cy="1938992"/>
          </a:xfrm>
          <a:prstGeom prst="rect">
            <a:avLst/>
          </a:prstGeom>
          <a:noFill/>
          <a:ln w="12700">
            <a:solidFill>
              <a:schemeClr val="accent2"/>
            </a:solidFill>
          </a:ln>
        </p:spPr>
        <p:txBody>
          <a:bodyPr wrap="square" rtlCol="0">
            <a:spAutoFit/>
          </a:bodyPr>
          <a:lstStyle/>
          <a:p>
            <a:r>
              <a:rPr lang="en-US" dirty="0"/>
              <a:t>addr_13_5 = $</a:t>
            </a:r>
            <a:r>
              <a:rPr lang="en-US" dirty="0" err="1"/>
              <a:t>urandom_range</a:t>
            </a:r>
            <a:r>
              <a:rPr lang="en-US" dirty="0"/>
              <a:t> (9'h1FF);</a:t>
            </a:r>
          </a:p>
          <a:p>
            <a:r>
              <a:rPr lang="en-US" dirty="0"/>
              <a:t>for (int </a:t>
            </a:r>
            <a:r>
              <a:rPr lang="en-US" dirty="0" err="1"/>
              <a:t>i</a:t>
            </a:r>
            <a:r>
              <a:rPr lang="en-US" dirty="0"/>
              <a:t>=0; </a:t>
            </a:r>
            <a:r>
              <a:rPr lang="en-US" dirty="0" err="1"/>
              <a:t>i</a:t>
            </a:r>
            <a:r>
              <a:rPr lang="en-US" dirty="0"/>
              <a:t>&lt;10; ++</a:t>
            </a:r>
            <a:r>
              <a:rPr lang="en-US" dirty="0" err="1"/>
              <a:t>i</a:t>
            </a:r>
            <a:r>
              <a:rPr lang="en-US" dirty="0"/>
              <a:t>) begin</a:t>
            </a:r>
          </a:p>
          <a:p>
            <a:pPr lvl="1"/>
            <a:r>
              <a:rPr lang="en-US" dirty="0"/>
              <a:t>addr_31_14 = $</a:t>
            </a:r>
            <a:r>
              <a:rPr lang="en-US" dirty="0" err="1"/>
              <a:t>urandom_range</a:t>
            </a:r>
            <a:r>
              <a:rPr lang="en-US" dirty="0"/>
              <a:t> (18'h3FFFF);</a:t>
            </a:r>
          </a:p>
          <a:p>
            <a:pPr lvl="1"/>
            <a:r>
              <a:rPr lang="en-US" dirty="0" err="1"/>
              <a:t>addr</a:t>
            </a:r>
            <a:r>
              <a:rPr lang="en-US" dirty="0"/>
              <a:t> = { addr_31_14, addr_13_5, 5'h0 };</a:t>
            </a:r>
          </a:p>
          <a:p>
            <a:r>
              <a:rPr lang="en-US" dirty="0"/>
              <a:t>end</a:t>
            </a:r>
          </a:p>
        </p:txBody>
      </p:sp>
      <p:sp>
        <p:nvSpPr>
          <p:cNvPr id="6" name="Content Placeholder 2">
            <a:extLst>
              <a:ext uri="{FF2B5EF4-FFF2-40B4-BE49-F238E27FC236}">
                <a16:creationId xmlns:a16="http://schemas.microsoft.com/office/drawing/2014/main" id="{CAFD06DA-1E4C-44BE-85FA-528B1B3E33BE}"/>
              </a:ext>
            </a:extLst>
          </p:cNvPr>
          <p:cNvSpPr txBox="1">
            <a:spLocks/>
          </p:cNvSpPr>
          <p:nvPr/>
        </p:nvSpPr>
        <p:spPr bwMode="auto">
          <a:xfrm>
            <a:off x="685800" y="4461808"/>
            <a:ext cx="7772400" cy="178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err="1"/>
              <a:t>SystemVerilog</a:t>
            </a:r>
            <a:r>
              <a:rPr lang="en-US" kern="0" dirty="0"/>
              <a:t> has an </a:t>
            </a:r>
            <a:r>
              <a:rPr lang="en-US" i="1" kern="0" dirty="0"/>
              <a:t>extensive</a:t>
            </a:r>
            <a:r>
              <a:rPr lang="en-US" kern="0" dirty="0"/>
              <a:t> facility for constrained randomization</a:t>
            </a:r>
          </a:p>
          <a:p>
            <a:pPr lvl="1">
              <a:spcBef>
                <a:spcPts val="0"/>
              </a:spcBef>
            </a:pPr>
            <a:r>
              <a:rPr lang="en-US" kern="0" dirty="0"/>
              <a:t>Spear chapter 6</a:t>
            </a:r>
          </a:p>
          <a:p>
            <a:pPr lvl="1">
              <a:spcBef>
                <a:spcPts val="0"/>
              </a:spcBef>
            </a:pPr>
            <a:r>
              <a:rPr lang="en-US" b="0" i="0" u="sng" strike="noStrike" dirty="0">
                <a:solidFill>
                  <a:srgbClr val="1155CC"/>
                </a:solidFill>
                <a:effectLst/>
                <a:hlinkClick r:id="rId3"/>
              </a:rPr>
              <a:t>https://www.systemverilog.io/randomization</a:t>
            </a:r>
            <a:endParaRPr lang="en-US" kern="0" dirty="0"/>
          </a:p>
          <a:p>
            <a:pPr lvl="1"/>
            <a:endParaRPr lang="en-US" kern="0" dirty="0"/>
          </a:p>
        </p:txBody>
      </p:sp>
    </p:spTree>
    <p:extLst>
      <p:ext uri="{BB962C8B-B14F-4D97-AF65-F5344CB8AC3E}">
        <p14:creationId xmlns:p14="http://schemas.microsoft.com/office/powerpoint/2010/main" val="7178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3712-F836-4932-BB3C-1E42CC960B2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F096950-D347-42C0-8762-8B6E99C05FC2}"/>
              </a:ext>
            </a:extLst>
          </p:cNvPr>
          <p:cNvSpPr>
            <a:spLocks noGrp="1"/>
          </p:cNvSpPr>
          <p:nvPr>
            <p:ph idx="1"/>
          </p:nvPr>
        </p:nvSpPr>
        <p:spPr/>
        <p:txBody>
          <a:bodyPr/>
          <a:lstStyle/>
          <a:p>
            <a:r>
              <a:rPr lang="en-US" dirty="0"/>
              <a:t>Mesh lab #2 asks you to build an RCG to drive the mesh</a:t>
            </a:r>
          </a:p>
          <a:p>
            <a:r>
              <a:rPr lang="en-US" dirty="0"/>
              <a:t>How could it work?</a:t>
            </a:r>
          </a:p>
          <a:p>
            <a:r>
              <a:rPr lang="en-US" dirty="0"/>
              <a:t>What knobs will be useful for your mesh RCG?</a:t>
            </a:r>
          </a:p>
          <a:p>
            <a:endParaRPr lang="en-US" dirty="0"/>
          </a:p>
        </p:txBody>
      </p:sp>
      <p:sp>
        <p:nvSpPr>
          <p:cNvPr id="4" name="Footer Placeholder 3">
            <a:extLst>
              <a:ext uri="{FF2B5EF4-FFF2-40B4-BE49-F238E27FC236}">
                <a16:creationId xmlns:a16="http://schemas.microsoft.com/office/drawing/2014/main" id="{8BBEFC48-538C-4438-BB97-C3E74EC98A9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2987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3200400"/>
            <a:ext cx="44958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144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E7F2-0331-464B-9029-AE99E63AE14E}"/>
              </a:ext>
            </a:extLst>
          </p:cNvPr>
          <p:cNvSpPr>
            <a:spLocks noGrp="1"/>
          </p:cNvSpPr>
          <p:nvPr>
            <p:ph type="title"/>
          </p:nvPr>
        </p:nvSpPr>
        <p:spPr/>
        <p:txBody>
          <a:bodyPr/>
          <a:lstStyle/>
          <a:p>
            <a:r>
              <a:rPr lang="en-US" dirty="0"/>
              <a:t>Knobs &amp; weights</a:t>
            </a:r>
          </a:p>
        </p:txBody>
      </p:sp>
      <p:sp>
        <p:nvSpPr>
          <p:cNvPr id="3" name="Content Placeholder 2">
            <a:extLst>
              <a:ext uri="{FF2B5EF4-FFF2-40B4-BE49-F238E27FC236}">
                <a16:creationId xmlns:a16="http://schemas.microsoft.com/office/drawing/2014/main" id="{0E0C3D67-92AD-4456-9BB6-995A00E6A856}"/>
              </a:ext>
            </a:extLst>
          </p:cNvPr>
          <p:cNvSpPr>
            <a:spLocks noGrp="1"/>
          </p:cNvSpPr>
          <p:nvPr>
            <p:ph idx="1"/>
          </p:nvPr>
        </p:nvSpPr>
        <p:spPr>
          <a:xfrm>
            <a:off x="660400" y="1219200"/>
            <a:ext cx="7772400" cy="4953000"/>
          </a:xfrm>
        </p:spPr>
        <p:txBody>
          <a:bodyPr/>
          <a:lstStyle/>
          <a:p>
            <a:r>
              <a:rPr lang="en-US" dirty="0"/>
              <a:t>Pick operand</a:t>
            </a:r>
          </a:p>
          <a:p>
            <a:pPr lvl="1">
              <a:spcBef>
                <a:spcPts val="0"/>
              </a:spcBef>
            </a:pPr>
            <a:r>
              <a:rPr lang="en-US" i="1" dirty="0" err="1"/>
              <a:t>denorm_frac</a:t>
            </a:r>
            <a:r>
              <a:rPr lang="en-US" i="1" dirty="0"/>
              <a:t> </a:t>
            </a:r>
            <a:r>
              <a:rPr lang="en-US" dirty="0"/>
              <a:t>odds of being a </a:t>
            </a:r>
            <a:r>
              <a:rPr lang="en-US" dirty="0" err="1"/>
              <a:t>denorm</a:t>
            </a:r>
            <a:endParaRPr lang="en-US" dirty="0"/>
          </a:p>
          <a:p>
            <a:pPr lvl="1">
              <a:spcBef>
                <a:spcPts val="0"/>
              </a:spcBef>
            </a:pPr>
            <a:r>
              <a:rPr lang="en-US" i="1" dirty="0" err="1"/>
              <a:t>special_frac</a:t>
            </a:r>
            <a:r>
              <a:rPr lang="en-US" i="1" dirty="0"/>
              <a:t> </a:t>
            </a:r>
            <a:r>
              <a:rPr lang="en-US" dirty="0"/>
              <a:t>odds of being </a:t>
            </a:r>
            <a:r>
              <a:rPr lang="en-US" dirty="0" err="1"/>
              <a:t>NaN</a:t>
            </a:r>
            <a:r>
              <a:rPr lang="en-US" dirty="0"/>
              <a:t>, </a:t>
            </a:r>
            <a:r>
              <a:rPr lang="en-US" dirty="0">
                <a:latin typeface="Times New Roman" panose="02020603050405020304" pitchFamily="18" charset="0"/>
                <a:cs typeface="Times New Roman" panose="02020603050405020304" pitchFamily="18" charset="0"/>
              </a:rPr>
              <a:t>∞, 0</a:t>
            </a:r>
          </a:p>
          <a:p>
            <a:pPr lvl="1">
              <a:spcBef>
                <a:spcPts val="0"/>
              </a:spcBef>
            </a:pPr>
            <a:r>
              <a:rPr lang="en-US" dirty="0">
                <a:latin typeface="Times New Roman" panose="02020603050405020304" pitchFamily="18" charset="0"/>
                <a:cs typeface="Times New Roman" panose="02020603050405020304" pitchFamily="18" charset="0"/>
              </a:rPr>
              <a:t>else a “normal” float</a:t>
            </a:r>
          </a:p>
          <a:p>
            <a:pPr lvl="1">
              <a:spcBef>
                <a:spcPts val="0"/>
              </a:spcBef>
            </a:pPr>
            <a:r>
              <a:rPr lang="en-US" dirty="0">
                <a:latin typeface="Times New Roman" panose="02020603050405020304" pitchFamily="18" charset="0"/>
                <a:cs typeface="Times New Roman" panose="02020603050405020304" pitchFamily="18" charset="0"/>
              </a:rPr>
              <a:t>then p</a:t>
            </a:r>
            <a:r>
              <a:rPr lang="en-US" dirty="0"/>
              <a:t>ick exact operand randomly</a:t>
            </a:r>
          </a:p>
          <a:p>
            <a:r>
              <a:rPr lang="en-US" dirty="0"/>
              <a:t> Pick operation:</a:t>
            </a:r>
          </a:p>
          <a:p>
            <a:pPr lvl="1">
              <a:spcBef>
                <a:spcPts val="0"/>
              </a:spcBef>
            </a:pPr>
            <a:r>
              <a:rPr lang="en-US" i="1" dirty="0" err="1"/>
              <a:t>add_frac</a:t>
            </a:r>
            <a:r>
              <a:rPr lang="en-US" dirty="0"/>
              <a:t>, </a:t>
            </a:r>
            <a:r>
              <a:rPr lang="en-US" i="1" dirty="0" err="1"/>
              <a:t>divide_frac</a:t>
            </a:r>
            <a:r>
              <a:rPr lang="en-US" dirty="0"/>
              <a:t>, etc.</a:t>
            </a:r>
          </a:p>
          <a:p>
            <a:r>
              <a:rPr lang="en-US" dirty="0"/>
              <a:t>These controls are called </a:t>
            </a:r>
            <a:r>
              <a:rPr lang="en-US" i="1" dirty="0"/>
              <a:t>knobs</a:t>
            </a:r>
            <a:r>
              <a:rPr lang="en-US" dirty="0"/>
              <a:t> or </a:t>
            </a:r>
            <a:r>
              <a:rPr lang="en-US" i="1" dirty="0"/>
              <a:t>weights</a:t>
            </a:r>
          </a:p>
          <a:p>
            <a:pPr lvl="1">
              <a:spcBef>
                <a:spcPts val="0"/>
              </a:spcBef>
            </a:pPr>
            <a:r>
              <a:rPr lang="en-US" dirty="0"/>
              <a:t>give you high-level control of your randomness</a:t>
            </a:r>
          </a:p>
          <a:p>
            <a:pPr lvl="1">
              <a:spcBef>
                <a:spcPts val="0"/>
              </a:spcBef>
            </a:pPr>
            <a:r>
              <a:rPr lang="en-US" dirty="0"/>
              <a:t>tailor them to your needs</a:t>
            </a:r>
          </a:p>
          <a:p>
            <a:pPr>
              <a:spcBef>
                <a:spcPts val="0"/>
              </a:spcBef>
            </a:pPr>
            <a:r>
              <a:rPr lang="en-US" dirty="0"/>
              <a:t>Exercise – how will you set the knobs?</a:t>
            </a:r>
          </a:p>
          <a:p>
            <a:pPr lvl="1">
              <a:spcBef>
                <a:spcPts val="0"/>
              </a:spcBef>
            </a:pPr>
            <a:r>
              <a:rPr lang="en-US" dirty="0"/>
              <a:t>what the architect said + your own experience</a:t>
            </a:r>
          </a:p>
        </p:txBody>
      </p:sp>
      <p:sp>
        <p:nvSpPr>
          <p:cNvPr id="4" name="Footer Placeholder 3">
            <a:extLst>
              <a:ext uri="{FF2B5EF4-FFF2-40B4-BE49-F238E27FC236}">
                <a16:creationId xmlns:a16="http://schemas.microsoft.com/office/drawing/2014/main" id="{5C625D49-4BE5-4D1E-ADF0-1939C7858B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5A7CEF4F-46CB-4631-B135-3B55F8F6C1BD}"/>
              </a:ext>
            </a:extLst>
          </p:cNvPr>
          <p:cNvSpPr txBox="1"/>
          <p:nvPr/>
        </p:nvSpPr>
        <p:spPr>
          <a:xfrm rot="21089205">
            <a:off x="5820003" y="1099366"/>
            <a:ext cx="3048000" cy="461665"/>
          </a:xfrm>
          <a:prstGeom prst="rect">
            <a:avLst/>
          </a:prstGeom>
          <a:noFill/>
          <a:ln>
            <a:solidFill>
              <a:srgbClr val="FF0000"/>
            </a:solidFill>
          </a:ln>
        </p:spPr>
        <p:txBody>
          <a:bodyPr wrap="square" rtlCol="0">
            <a:spAutoFit/>
          </a:bodyPr>
          <a:lstStyle/>
          <a:p>
            <a:r>
              <a:rPr lang="en-US" dirty="0">
                <a:solidFill>
                  <a:schemeClr val="accent2"/>
                </a:solidFill>
              </a:rPr>
              <a:t>Remember this slide?</a:t>
            </a:r>
          </a:p>
        </p:txBody>
      </p:sp>
      <p:sp>
        <p:nvSpPr>
          <p:cNvPr id="8" name="TextBox 7">
            <a:extLst>
              <a:ext uri="{FF2B5EF4-FFF2-40B4-BE49-F238E27FC236}">
                <a16:creationId xmlns:a16="http://schemas.microsoft.com/office/drawing/2014/main" id="{0FBC9FDE-9378-40C4-B2D2-2B3194B5E2D7}"/>
              </a:ext>
            </a:extLst>
          </p:cNvPr>
          <p:cNvSpPr txBox="1"/>
          <p:nvPr/>
        </p:nvSpPr>
        <p:spPr>
          <a:xfrm>
            <a:off x="5867400" y="2647805"/>
            <a:ext cx="3082762" cy="1200329"/>
          </a:xfrm>
          <a:prstGeom prst="rect">
            <a:avLst/>
          </a:prstGeom>
          <a:noFill/>
          <a:ln w="12700">
            <a:solidFill>
              <a:schemeClr val="accent2"/>
            </a:solidFill>
          </a:ln>
        </p:spPr>
        <p:txBody>
          <a:bodyPr wrap="square" rtlCol="0">
            <a:spAutoFit/>
          </a:bodyPr>
          <a:lstStyle/>
          <a:p>
            <a:r>
              <a:rPr lang="en-US" dirty="0">
                <a:solidFill>
                  <a:schemeClr val="accent2"/>
                </a:solidFill>
              </a:rPr>
              <a:t>How much do we trust  </a:t>
            </a:r>
            <a:r>
              <a:rPr lang="en-US" i="1" dirty="0">
                <a:solidFill>
                  <a:schemeClr val="accent2"/>
                </a:solidFill>
              </a:rPr>
              <a:t>anyone’s </a:t>
            </a:r>
            <a:r>
              <a:rPr lang="en-US" dirty="0">
                <a:solidFill>
                  <a:schemeClr val="accent2"/>
                </a:solidFill>
              </a:rPr>
              <a:t>intuition?</a:t>
            </a:r>
          </a:p>
          <a:p>
            <a:r>
              <a:rPr lang="en-US" dirty="0">
                <a:solidFill>
                  <a:schemeClr val="accent2"/>
                </a:solidFill>
              </a:rPr>
              <a:t>Can we do better?</a:t>
            </a:r>
          </a:p>
        </p:txBody>
      </p:sp>
      <p:sp>
        <p:nvSpPr>
          <p:cNvPr id="6" name="Oval 5">
            <a:extLst>
              <a:ext uri="{FF2B5EF4-FFF2-40B4-BE49-F238E27FC236}">
                <a16:creationId xmlns:a16="http://schemas.microsoft.com/office/drawing/2014/main" id="{F284F5C0-B5D8-4948-B7D1-C3D1F80070E2}"/>
              </a:ext>
            </a:extLst>
          </p:cNvPr>
          <p:cNvSpPr/>
          <p:nvPr/>
        </p:nvSpPr>
        <p:spPr>
          <a:xfrm>
            <a:off x="990600" y="5638800"/>
            <a:ext cx="7467600" cy="5334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84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948D-DBCE-4F7E-98A7-90B473A141F4}"/>
              </a:ext>
            </a:extLst>
          </p:cNvPr>
          <p:cNvSpPr>
            <a:spLocks noGrp="1"/>
          </p:cNvSpPr>
          <p:nvPr>
            <p:ph type="title"/>
          </p:nvPr>
        </p:nvSpPr>
        <p:spPr/>
        <p:txBody>
          <a:bodyPr/>
          <a:lstStyle/>
          <a:p>
            <a:r>
              <a:rPr lang="en-US" dirty="0"/>
              <a:t>Genetic algorithms</a:t>
            </a:r>
          </a:p>
        </p:txBody>
      </p:sp>
      <p:graphicFrame>
        <p:nvGraphicFramePr>
          <p:cNvPr id="6" name="Table 6">
            <a:extLst>
              <a:ext uri="{FF2B5EF4-FFF2-40B4-BE49-F238E27FC236}">
                <a16:creationId xmlns:a16="http://schemas.microsoft.com/office/drawing/2014/main" id="{F6B4CB5A-D779-4E01-87E7-D155A16142EB}"/>
              </a:ext>
            </a:extLst>
          </p:cNvPr>
          <p:cNvGraphicFramePr>
            <a:graphicFrameLocks noGrp="1"/>
          </p:cNvGraphicFramePr>
          <p:nvPr>
            <p:ph idx="1"/>
            <p:extLst>
              <p:ext uri="{D42A27DB-BD31-4B8C-83A1-F6EECF244321}">
                <p14:modId xmlns:p14="http://schemas.microsoft.com/office/powerpoint/2010/main" val="3031897933"/>
              </p:ext>
            </p:extLst>
          </p:nvPr>
        </p:nvGraphicFramePr>
        <p:xfrm>
          <a:off x="1447800" y="2468880"/>
          <a:ext cx="1752600" cy="1341120"/>
        </p:xfrm>
        <a:graphic>
          <a:graphicData uri="http://schemas.openxmlformats.org/drawingml/2006/table">
            <a:tbl>
              <a:tblPr firstRow="1" bandRow="1">
                <a:tableStyleId>{8A107856-5554-42FB-B03E-39F5DBC370BA}</a:tableStyleId>
              </a:tblPr>
              <a:tblGrid>
                <a:gridCol w="1295400">
                  <a:extLst>
                    <a:ext uri="{9D8B030D-6E8A-4147-A177-3AD203B41FA5}">
                      <a16:colId xmlns:a16="http://schemas.microsoft.com/office/drawing/2014/main" val="1418678348"/>
                    </a:ext>
                  </a:extLst>
                </a:gridCol>
                <a:gridCol w="457200">
                  <a:extLst>
                    <a:ext uri="{9D8B030D-6E8A-4147-A177-3AD203B41FA5}">
                      <a16:colId xmlns:a16="http://schemas.microsoft.com/office/drawing/2014/main" val="1044104744"/>
                    </a:ext>
                  </a:extLst>
                </a:gridCol>
              </a:tblGrid>
              <a:tr h="330835">
                <a:tc>
                  <a:txBody>
                    <a:bodyPr/>
                    <a:lstStyle/>
                    <a:p>
                      <a:r>
                        <a:rPr lang="en-US" sz="1600" b="0" dirty="0" err="1"/>
                        <a:t>denorm_frac</a:t>
                      </a:r>
                      <a:endParaRPr lang="en-US" sz="1600" b="0" dirty="0"/>
                    </a:p>
                  </a:txBody>
                  <a:tcPr/>
                </a:tc>
                <a:tc>
                  <a:txBody>
                    <a:bodyPr/>
                    <a:lstStyle/>
                    <a:p>
                      <a:r>
                        <a:rPr lang="en-US" sz="1600" b="0" dirty="0"/>
                        <a:t>.3</a:t>
                      </a:r>
                    </a:p>
                  </a:txBody>
                  <a:tcPr/>
                </a:tc>
                <a:extLst>
                  <a:ext uri="{0D108BD9-81ED-4DB2-BD59-A6C34878D82A}">
                    <a16:rowId xmlns:a16="http://schemas.microsoft.com/office/drawing/2014/main" val="373828240"/>
                  </a:ext>
                </a:extLst>
              </a:tr>
              <a:tr h="330835">
                <a:tc>
                  <a:txBody>
                    <a:bodyPr/>
                    <a:lstStyle/>
                    <a:p>
                      <a:r>
                        <a:rPr lang="en-US" sz="1600" dirty="0" err="1"/>
                        <a:t>special_frac</a:t>
                      </a:r>
                      <a:endParaRPr lang="en-US" sz="1600" dirty="0"/>
                    </a:p>
                  </a:txBody>
                  <a:tcPr/>
                </a:tc>
                <a:tc>
                  <a:txBody>
                    <a:bodyPr/>
                    <a:lstStyle/>
                    <a:p>
                      <a:r>
                        <a:rPr lang="en-US" sz="1600" dirty="0"/>
                        <a:t>.2</a:t>
                      </a:r>
                    </a:p>
                  </a:txBody>
                  <a:tcPr/>
                </a:tc>
                <a:extLst>
                  <a:ext uri="{0D108BD9-81ED-4DB2-BD59-A6C34878D82A}">
                    <a16:rowId xmlns:a16="http://schemas.microsoft.com/office/drawing/2014/main" val="1926640951"/>
                  </a:ext>
                </a:extLst>
              </a:tr>
              <a:tr h="330835">
                <a:tc>
                  <a:txBody>
                    <a:bodyPr/>
                    <a:lstStyle/>
                    <a:p>
                      <a:r>
                        <a:rPr lang="en-US" sz="1600" dirty="0" err="1"/>
                        <a:t>add_frac</a:t>
                      </a:r>
                      <a:endParaRPr lang="en-US" sz="1600" dirty="0"/>
                    </a:p>
                  </a:txBody>
                  <a:tcPr/>
                </a:tc>
                <a:tc>
                  <a:txBody>
                    <a:bodyPr/>
                    <a:lstStyle/>
                    <a:p>
                      <a:r>
                        <a:rPr lang="en-US" sz="1600" dirty="0"/>
                        <a:t>.4</a:t>
                      </a:r>
                    </a:p>
                  </a:txBody>
                  <a:tcPr/>
                </a:tc>
                <a:extLst>
                  <a:ext uri="{0D108BD9-81ED-4DB2-BD59-A6C34878D82A}">
                    <a16:rowId xmlns:a16="http://schemas.microsoft.com/office/drawing/2014/main" val="1027243495"/>
                  </a:ext>
                </a:extLst>
              </a:tr>
              <a:tr h="330835">
                <a:tc>
                  <a:txBody>
                    <a:bodyPr/>
                    <a:lstStyle/>
                    <a:p>
                      <a:r>
                        <a:rPr lang="en-US" sz="1600" dirty="0" err="1"/>
                        <a:t>mpy_frac</a:t>
                      </a:r>
                      <a:endParaRPr lang="en-US" sz="1600" dirty="0"/>
                    </a:p>
                  </a:txBody>
                  <a:tcPr/>
                </a:tc>
                <a:tc>
                  <a:txBody>
                    <a:bodyPr/>
                    <a:lstStyle/>
                    <a:p>
                      <a:r>
                        <a:rPr lang="en-US" sz="1600" dirty="0"/>
                        <a:t>.2</a:t>
                      </a:r>
                    </a:p>
                  </a:txBody>
                  <a:tcPr/>
                </a:tc>
                <a:extLst>
                  <a:ext uri="{0D108BD9-81ED-4DB2-BD59-A6C34878D82A}">
                    <a16:rowId xmlns:a16="http://schemas.microsoft.com/office/drawing/2014/main" val="2633243371"/>
                  </a:ext>
                </a:extLst>
              </a:tr>
            </a:tbl>
          </a:graphicData>
        </a:graphic>
      </p:graphicFrame>
      <p:sp>
        <p:nvSpPr>
          <p:cNvPr id="4" name="Footer Placeholder 3">
            <a:extLst>
              <a:ext uri="{FF2B5EF4-FFF2-40B4-BE49-F238E27FC236}">
                <a16:creationId xmlns:a16="http://schemas.microsoft.com/office/drawing/2014/main" id="{8FAFD632-7780-40BA-9816-00CCCC2096C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aphicFrame>
        <p:nvGraphicFramePr>
          <p:cNvPr id="7" name="Table 6">
            <a:extLst>
              <a:ext uri="{FF2B5EF4-FFF2-40B4-BE49-F238E27FC236}">
                <a16:creationId xmlns:a16="http://schemas.microsoft.com/office/drawing/2014/main" id="{147E2B70-1036-4B72-BF99-D46291410AE4}"/>
              </a:ext>
            </a:extLst>
          </p:cNvPr>
          <p:cNvGraphicFramePr>
            <a:graphicFrameLocks/>
          </p:cNvGraphicFramePr>
          <p:nvPr>
            <p:extLst>
              <p:ext uri="{D42A27DB-BD31-4B8C-83A1-F6EECF244321}">
                <p14:modId xmlns:p14="http://schemas.microsoft.com/office/powerpoint/2010/main" val="1012679033"/>
              </p:ext>
            </p:extLst>
          </p:nvPr>
        </p:nvGraphicFramePr>
        <p:xfrm>
          <a:off x="4114800" y="2468880"/>
          <a:ext cx="1752600" cy="1341120"/>
        </p:xfrm>
        <a:graphic>
          <a:graphicData uri="http://schemas.openxmlformats.org/drawingml/2006/table">
            <a:tbl>
              <a:tblPr firstRow="1" bandRow="1">
                <a:tableStyleId>{8A107856-5554-42FB-B03E-39F5DBC370BA}</a:tableStyleId>
              </a:tblPr>
              <a:tblGrid>
                <a:gridCol w="1295400">
                  <a:extLst>
                    <a:ext uri="{9D8B030D-6E8A-4147-A177-3AD203B41FA5}">
                      <a16:colId xmlns:a16="http://schemas.microsoft.com/office/drawing/2014/main" val="1418678348"/>
                    </a:ext>
                  </a:extLst>
                </a:gridCol>
                <a:gridCol w="457200">
                  <a:extLst>
                    <a:ext uri="{9D8B030D-6E8A-4147-A177-3AD203B41FA5}">
                      <a16:colId xmlns:a16="http://schemas.microsoft.com/office/drawing/2014/main" val="1044104744"/>
                    </a:ext>
                  </a:extLst>
                </a:gridCol>
              </a:tblGrid>
              <a:tr h="330835">
                <a:tc>
                  <a:txBody>
                    <a:bodyPr/>
                    <a:lstStyle/>
                    <a:p>
                      <a:r>
                        <a:rPr lang="en-US" sz="1600" b="0" dirty="0" err="1"/>
                        <a:t>denorm_frac</a:t>
                      </a:r>
                      <a:endParaRPr lang="en-US" sz="1600" b="0" dirty="0"/>
                    </a:p>
                  </a:txBody>
                  <a:tcPr/>
                </a:tc>
                <a:tc>
                  <a:txBody>
                    <a:bodyPr/>
                    <a:lstStyle/>
                    <a:p>
                      <a:r>
                        <a:rPr lang="en-US" sz="1600" b="0" dirty="0"/>
                        <a:t>.5</a:t>
                      </a:r>
                    </a:p>
                  </a:txBody>
                  <a:tcPr/>
                </a:tc>
                <a:extLst>
                  <a:ext uri="{0D108BD9-81ED-4DB2-BD59-A6C34878D82A}">
                    <a16:rowId xmlns:a16="http://schemas.microsoft.com/office/drawing/2014/main" val="373828240"/>
                  </a:ext>
                </a:extLst>
              </a:tr>
              <a:tr h="330835">
                <a:tc>
                  <a:txBody>
                    <a:bodyPr/>
                    <a:lstStyle/>
                    <a:p>
                      <a:r>
                        <a:rPr lang="en-US" sz="1600" dirty="0" err="1"/>
                        <a:t>special_frac</a:t>
                      </a:r>
                      <a:endParaRPr lang="en-US" sz="1600" dirty="0"/>
                    </a:p>
                  </a:txBody>
                  <a:tcPr/>
                </a:tc>
                <a:tc>
                  <a:txBody>
                    <a:bodyPr/>
                    <a:lstStyle/>
                    <a:p>
                      <a:r>
                        <a:rPr lang="en-US" sz="1600" dirty="0"/>
                        <a:t>.3</a:t>
                      </a:r>
                    </a:p>
                  </a:txBody>
                  <a:tcPr/>
                </a:tc>
                <a:extLst>
                  <a:ext uri="{0D108BD9-81ED-4DB2-BD59-A6C34878D82A}">
                    <a16:rowId xmlns:a16="http://schemas.microsoft.com/office/drawing/2014/main" val="1926640951"/>
                  </a:ext>
                </a:extLst>
              </a:tr>
              <a:tr h="330835">
                <a:tc>
                  <a:txBody>
                    <a:bodyPr/>
                    <a:lstStyle/>
                    <a:p>
                      <a:r>
                        <a:rPr lang="en-US" sz="1600" dirty="0" err="1"/>
                        <a:t>add_frac</a:t>
                      </a:r>
                      <a:endParaRPr lang="en-US" sz="1600" dirty="0"/>
                    </a:p>
                  </a:txBody>
                  <a:tcPr/>
                </a:tc>
                <a:tc>
                  <a:txBody>
                    <a:bodyPr/>
                    <a:lstStyle/>
                    <a:p>
                      <a:r>
                        <a:rPr lang="en-US" sz="1600" dirty="0"/>
                        <a:t>.3</a:t>
                      </a:r>
                    </a:p>
                  </a:txBody>
                  <a:tcPr/>
                </a:tc>
                <a:extLst>
                  <a:ext uri="{0D108BD9-81ED-4DB2-BD59-A6C34878D82A}">
                    <a16:rowId xmlns:a16="http://schemas.microsoft.com/office/drawing/2014/main" val="1027243495"/>
                  </a:ext>
                </a:extLst>
              </a:tr>
              <a:tr h="330835">
                <a:tc>
                  <a:txBody>
                    <a:bodyPr/>
                    <a:lstStyle/>
                    <a:p>
                      <a:r>
                        <a:rPr lang="en-US" sz="1600" dirty="0" err="1"/>
                        <a:t>mpy_frac</a:t>
                      </a:r>
                      <a:endParaRPr lang="en-US" sz="1600" dirty="0"/>
                    </a:p>
                  </a:txBody>
                  <a:tcPr/>
                </a:tc>
                <a:tc>
                  <a:txBody>
                    <a:bodyPr/>
                    <a:lstStyle/>
                    <a:p>
                      <a:r>
                        <a:rPr lang="en-US" sz="1600" dirty="0"/>
                        <a:t>.6</a:t>
                      </a:r>
                    </a:p>
                  </a:txBody>
                  <a:tcPr/>
                </a:tc>
                <a:extLst>
                  <a:ext uri="{0D108BD9-81ED-4DB2-BD59-A6C34878D82A}">
                    <a16:rowId xmlns:a16="http://schemas.microsoft.com/office/drawing/2014/main" val="2633243371"/>
                  </a:ext>
                </a:extLst>
              </a:tr>
            </a:tbl>
          </a:graphicData>
        </a:graphic>
      </p:graphicFrame>
      <p:graphicFrame>
        <p:nvGraphicFramePr>
          <p:cNvPr id="8" name="Table 7">
            <a:extLst>
              <a:ext uri="{FF2B5EF4-FFF2-40B4-BE49-F238E27FC236}">
                <a16:creationId xmlns:a16="http://schemas.microsoft.com/office/drawing/2014/main" id="{A57BFE38-3D2C-412E-B953-4D11C331DA20}"/>
              </a:ext>
            </a:extLst>
          </p:cNvPr>
          <p:cNvGraphicFramePr>
            <a:graphicFrameLocks/>
          </p:cNvGraphicFramePr>
          <p:nvPr>
            <p:extLst>
              <p:ext uri="{D42A27DB-BD31-4B8C-83A1-F6EECF244321}">
                <p14:modId xmlns:p14="http://schemas.microsoft.com/office/powerpoint/2010/main" val="1075603592"/>
              </p:ext>
            </p:extLst>
          </p:nvPr>
        </p:nvGraphicFramePr>
        <p:xfrm>
          <a:off x="2807855" y="4602480"/>
          <a:ext cx="1752600" cy="1341120"/>
        </p:xfrm>
        <a:graphic>
          <a:graphicData uri="http://schemas.openxmlformats.org/drawingml/2006/table">
            <a:tbl>
              <a:tblPr firstRow="1" bandRow="1">
                <a:tableStyleId>{8A107856-5554-42FB-B03E-39F5DBC370BA}</a:tableStyleId>
              </a:tblPr>
              <a:tblGrid>
                <a:gridCol w="1295400">
                  <a:extLst>
                    <a:ext uri="{9D8B030D-6E8A-4147-A177-3AD203B41FA5}">
                      <a16:colId xmlns:a16="http://schemas.microsoft.com/office/drawing/2014/main" val="1418678348"/>
                    </a:ext>
                  </a:extLst>
                </a:gridCol>
                <a:gridCol w="457200">
                  <a:extLst>
                    <a:ext uri="{9D8B030D-6E8A-4147-A177-3AD203B41FA5}">
                      <a16:colId xmlns:a16="http://schemas.microsoft.com/office/drawing/2014/main" val="1044104744"/>
                    </a:ext>
                  </a:extLst>
                </a:gridCol>
              </a:tblGrid>
              <a:tr h="330835">
                <a:tc>
                  <a:txBody>
                    <a:bodyPr/>
                    <a:lstStyle/>
                    <a:p>
                      <a:r>
                        <a:rPr lang="en-US" sz="1600" b="0" dirty="0" err="1"/>
                        <a:t>denorm_frac</a:t>
                      </a:r>
                      <a:endParaRPr lang="en-US" sz="1600" b="0" dirty="0"/>
                    </a:p>
                  </a:txBody>
                  <a:tcPr/>
                </a:tc>
                <a:tc>
                  <a:txBody>
                    <a:bodyPr/>
                    <a:lstStyle/>
                    <a:p>
                      <a:endParaRPr lang="en-US" sz="1600" b="0" dirty="0"/>
                    </a:p>
                  </a:txBody>
                  <a:tcPr/>
                </a:tc>
                <a:extLst>
                  <a:ext uri="{0D108BD9-81ED-4DB2-BD59-A6C34878D82A}">
                    <a16:rowId xmlns:a16="http://schemas.microsoft.com/office/drawing/2014/main" val="373828240"/>
                  </a:ext>
                </a:extLst>
              </a:tr>
              <a:tr h="330835">
                <a:tc>
                  <a:txBody>
                    <a:bodyPr/>
                    <a:lstStyle/>
                    <a:p>
                      <a:r>
                        <a:rPr lang="en-US" sz="1600" dirty="0" err="1"/>
                        <a:t>special_frac</a:t>
                      </a:r>
                      <a:endParaRPr lang="en-US" sz="1600" dirty="0"/>
                    </a:p>
                  </a:txBody>
                  <a:tcPr/>
                </a:tc>
                <a:tc>
                  <a:txBody>
                    <a:bodyPr/>
                    <a:lstStyle/>
                    <a:p>
                      <a:endParaRPr lang="en-US" sz="1600" dirty="0"/>
                    </a:p>
                  </a:txBody>
                  <a:tcPr/>
                </a:tc>
                <a:extLst>
                  <a:ext uri="{0D108BD9-81ED-4DB2-BD59-A6C34878D82A}">
                    <a16:rowId xmlns:a16="http://schemas.microsoft.com/office/drawing/2014/main" val="1926640951"/>
                  </a:ext>
                </a:extLst>
              </a:tr>
              <a:tr h="330835">
                <a:tc>
                  <a:txBody>
                    <a:bodyPr/>
                    <a:lstStyle/>
                    <a:p>
                      <a:r>
                        <a:rPr lang="en-US" sz="1600" dirty="0" err="1"/>
                        <a:t>add_frac</a:t>
                      </a:r>
                      <a:endParaRPr lang="en-US" sz="1600" dirty="0"/>
                    </a:p>
                  </a:txBody>
                  <a:tcPr/>
                </a:tc>
                <a:tc>
                  <a:txBody>
                    <a:bodyPr/>
                    <a:lstStyle/>
                    <a:p>
                      <a:endParaRPr lang="en-US" sz="1600" dirty="0"/>
                    </a:p>
                  </a:txBody>
                  <a:tcPr/>
                </a:tc>
                <a:extLst>
                  <a:ext uri="{0D108BD9-81ED-4DB2-BD59-A6C34878D82A}">
                    <a16:rowId xmlns:a16="http://schemas.microsoft.com/office/drawing/2014/main" val="1027243495"/>
                  </a:ext>
                </a:extLst>
              </a:tr>
              <a:tr h="330835">
                <a:tc>
                  <a:txBody>
                    <a:bodyPr/>
                    <a:lstStyle/>
                    <a:p>
                      <a:r>
                        <a:rPr lang="en-US" sz="1600" dirty="0" err="1"/>
                        <a:t>mpy_frac</a:t>
                      </a:r>
                      <a:endParaRPr lang="en-US" sz="1600" dirty="0"/>
                    </a:p>
                  </a:txBody>
                  <a:tcPr/>
                </a:tc>
                <a:tc>
                  <a:txBody>
                    <a:bodyPr/>
                    <a:lstStyle/>
                    <a:p>
                      <a:endParaRPr lang="en-US" sz="1600" dirty="0"/>
                    </a:p>
                  </a:txBody>
                  <a:tcPr/>
                </a:tc>
                <a:extLst>
                  <a:ext uri="{0D108BD9-81ED-4DB2-BD59-A6C34878D82A}">
                    <a16:rowId xmlns:a16="http://schemas.microsoft.com/office/drawing/2014/main" val="2633243371"/>
                  </a:ext>
                </a:extLst>
              </a:tr>
            </a:tbl>
          </a:graphicData>
        </a:graphic>
      </p:graphicFrame>
      <p:cxnSp>
        <p:nvCxnSpPr>
          <p:cNvPr id="10" name="Straight Arrow Connector 9">
            <a:extLst>
              <a:ext uri="{FF2B5EF4-FFF2-40B4-BE49-F238E27FC236}">
                <a16:creationId xmlns:a16="http://schemas.microsoft.com/office/drawing/2014/main" id="{1A432649-92A7-4CC8-A701-69EAD788387F}"/>
              </a:ext>
            </a:extLst>
          </p:cNvPr>
          <p:cNvCxnSpPr>
            <a:cxnSpLocks/>
          </p:cNvCxnSpPr>
          <p:nvPr/>
        </p:nvCxnSpPr>
        <p:spPr>
          <a:xfrm>
            <a:off x="3276600" y="4008121"/>
            <a:ext cx="304800" cy="32003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8D93A8-842E-4973-BE53-D63B9D5B55C4}"/>
              </a:ext>
            </a:extLst>
          </p:cNvPr>
          <p:cNvCxnSpPr>
            <a:cxnSpLocks/>
          </p:cNvCxnSpPr>
          <p:nvPr/>
        </p:nvCxnSpPr>
        <p:spPr>
          <a:xfrm flipH="1">
            <a:off x="3733800" y="4008121"/>
            <a:ext cx="304800" cy="32003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B24EB3-E9A0-4575-97D4-B9065CAA33AD}"/>
              </a:ext>
            </a:extLst>
          </p:cNvPr>
          <p:cNvSpPr txBox="1"/>
          <p:nvPr/>
        </p:nvSpPr>
        <p:spPr>
          <a:xfrm>
            <a:off x="2057400" y="3894204"/>
            <a:ext cx="1219200" cy="461665"/>
          </a:xfrm>
          <a:prstGeom prst="rect">
            <a:avLst/>
          </a:prstGeom>
          <a:noFill/>
        </p:spPr>
        <p:txBody>
          <a:bodyPr wrap="square" rtlCol="0">
            <a:spAutoFit/>
          </a:bodyPr>
          <a:lstStyle/>
          <a:p>
            <a:r>
              <a:rPr lang="en-US" dirty="0"/>
              <a:t>mating</a:t>
            </a:r>
          </a:p>
        </p:txBody>
      </p:sp>
      <p:sp>
        <p:nvSpPr>
          <p:cNvPr id="13" name="TextBox 12">
            <a:extLst>
              <a:ext uri="{FF2B5EF4-FFF2-40B4-BE49-F238E27FC236}">
                <a16:creationId xmlns:a16="http://schemas.microsoft.com/office/drawing/2014/main" id="{04AEDB34-0B96-4401-88F8-D32FEAFDD30B}"/>
              </a:ext>
            </a:extLst>
          </p:cNvPr>
          <p:cNvSpPr txBox="1"/>
          <p:nvPr/>
        </p:nvSpPr>
        <p:spPr>
          <a:xfrm>
            <a:off x="2747819" y="2468880"/>
            <a:ext cx="381000" cy="338554"/>
          </a:xfrm>
          <a:prstGeom prst="rect">
            <a:avLst/>
          </a:prstGeom>
          <a:noFill/>
        </p:spPr>
        <p:txBody>
          <a:bodyPr wrap="square" rtlCol="0">
            <a:spAutoFit/>
          </a:bodyPr>
          <a:lstStyle/>
          <a:p>
            <a:r>
              <a:rPr lang="en-US" sz="1600" dirty="0"/>
              <a:t>.3</a:t>
            </a:r>
          </a:p>
        </p:txBody>
      </p:sp>
      <p:sp>
        <p:nvSpPr>
          <p:cNvPr id="14" name="TextBox 13">
            <a:extLst>
              <a:ext uri="{FF2B5EF4-FFF2-40B4-BE49-F238E27FC236}">
                <a16:creationId xmlns:a16="http://schemas.microsoft.com/office/drawing/2014/main" id="{411DD291-B034-4950-B130-68E03F8D51A7}"/>
              </a:ext>
            </a:extLst>
          </p:cNvPr>
          <p:cNvSpPr txBox="1"/>
          <p:nvPr/>
        </p:nvSpPr>
        <p:spPr>
          <a:xfrm>
            <a:off x="2743200" y="3474218"/>
            <a:ext cx="381000" cy="338554"/>
          </a:xfrm>
          <a:prstGeom prst="rect">
            <a:avLst/>
          </a:prstGeom>
          <a:noFill/>
        </p:spPr>
        <p:txBody>
          <a:bodyPr wrap="square" rtlCol="0">
            <a:spAutoFit/>
          </a:bodyPr>
          <a:lstStyle/>
          <a:p>
            <a:r>
              <a:rPr lang="en-US" sz="1600" dirty="0"/>
              <a:t>.2</a:t>
            </a:r>
          </a:p>
        </p:txBody>
      </p:sp>
      <p:sp>
        <p:nvSpPr>
          <p:cNvPr id="15" name="TextBox 14">
            <a:extLst>
              <a:ext uri="{FF2B5EF4-FFF2-40B4-BE49-F238E27FC236}">
                <a16:creationId xmlns:a16="http://schemas.microsoft.com/office/drawing/2014/main" id="{62B41238-B5DF-49EA-B0BF-7C1A4F7C91AC}"/>
              </a:ext>
            </a:extLst>
          </p:cNvPr>
          <p:cNvSpPr txBox="1"/>
          <p:nvPr/>
        </p:nvSpPr>
        <p:spPr>
          <a:xfrm>
            <a:off x="5412512" y="2806890"/>
            <a:ext cx="381000" cy="338554"/>
          </a:xfrm>
          <a:prstGeom prst="rect">
            <a:avLst/>
          </a:prstGeom>
          <a:noFill/>
        </p:spPr>
        <p:txBody>
          <a:bodyPr wrap="square" rtlCol="0">
            <a:spAutoFit/>
          </a:bodyPr>
          <a:lstStyle/>
          <a:p>
            <a:r>
              <a:rPr lang="en-US" sz="1600" dirty="0"/>
              <a:t>.3</a:t>
            </a:r>
          </a:p>
        </p:txBody>
      </p:sp>
      <p:sp>
        <p:nvSpPr>
          <p:cNvPr id="16" name="TextBox 15">
            <a:extLst>
              <a:ext uri="{FF2B5EF4-FFF2-40B4-BE49-F238E27FC236}">
                <a16:creationId xmlns:a16="http://schemas.microsoft.com/office/drawing/2014/main" id="{A85A2AC2-F059-4671-AFF5-E0AADBF0DE0E}"/>
              </a:ext>
            </a:extLst>
          </p:cNvPr>
          <p:cNvSpPr txBox="1"/>
          <p:nvPr/>
        </p:nvSpPr>
        <p:spPr>
          <a:xfrm>
            <a:off x="5412512" y="3141710"/>
            <a:ext cx="381000" cy="338554"/>
          </a:xfrm>
          <a:prstGeom prst="rect">
            <a:avLst/>
          </a:prstGeom>
          <a:noFill/>
        </p:spPr>
        <p:txBody>
          <a:bodyPr wrap="square" rtlCol="0">
            <a:spAutoFit/>
          </a:bodyPr>
          <a:lstStyle/>
          <a:p>
            <a:r>
              <a:rPr lang="en-US" sz="1600" dirty="0"/>
              <a:t>.3</a:t>
            </a:r>
          </a:p>
        </p:txBody>
      </p:sp>
      <p:graphicFrame>
        <p:nvGraphicFramePr>
          <p:cNvPr id="17" name="Table 16">
            <a:extLst>
              <a:ext uri="{FF2B5EF4-FFF2-40B4-BE49-F238E27FC236}">
                <a16:creationId xmlns:a16="http://schemas.microsoft.com/office/drawing/2014/main" id="{471CE58C-E371-4A6C-BEAC-14808E4945AE}"/>
              </a:ext>
            </a:extLst>
          </p:cNvPr>
          <p:cNvGraphicFramePr>
            <a:graphicFrameLocks/>
          </p:cNvGraphicFramePr>
          <p:nvPr>
            <p:extLst>
              <p:ext uri="{D42A27DB-BD31-4B8C-83A1-F6EECF244321}">
                <p14:modId xmlns:p14="http://schemas.microsoft.com/office/powerpoint/2010/main" val="1315293003"/>
              </p:ext>
            </p:extLst>
          </p:nvPr>
        </p:nvGraphicFramePr>
        <p:xfrm>
          <a:off x="5410200" y="4480560"/>
          <a:ext cx="1752600" cy="1341120"/>
        </p:xfrm>
        <a:graphic>
          <a:graphicData uri="http://schemas.openxmlformats.org/drawingml/2006/table">
            <a:tbl>
              <a:tblPr firstRow="1" bandRow="1">
                <a:tableStyleId>{8A107856-5554-42FB-B03E-39F5DBC370BA}</a:tableStyleId>
              </a:tblPr>
              <a:tblGrid>
                <a:gridCol w="1295400">
                  <a:extLst>
                    <a:ext uri="{9D8B030D-6E8A-4147-A177-3AD203B41FA5}">
                      <a16:colId xmlns:a16="http://schemas.microsoft.com/office/drawing/2014/main" val="1418678348"/>
                    </a:ext>
                  </a:extLst>
                </a:gridCol>
                <a:gridCol w="457200">
                  <a:extLst>
                    <a:ext uri="{9D8B030D-6E8A-4147-A177-3AD203B41FA5}">
                      <a16:colId xmlns:a16="http://schemas.microsoft.com/office/drawing/2014/main" val="1044104744"/>
                    </a:ext>
                  </a:extLst>
                </a:gridCol>
              </a:tblGrid>
              <a:tr h="330835">
                <a:tc>
                  <a:txBody>
                    <a:bodyPr/>
                    <a:lstStyle/>
                    <a:p>
                      <a:r>
                        <a:rPr lang="en-US" sz="1600" b="0" dirty="0" err="1"/>
                        <a:t>denorm_frac</a:t>
                      </a:r>
                      <a:endParaRPr lang="en-US" sz="1600" b="0" dirty="0"/>
                    </a:p>
                  </a:txBody>
                  <a:tcPr/>
                </a:tc>
                <a:tc>
                  <a:txBody>
                    <a:bodyPr/>
                    <a:lstStyle/>
                    <a:p>
                      <a:r>
                        <a:rPr lang="en-US" sz="1600" b="0" dirty="0"/>
                        <a:t>.5</a:t>
                      </a:r>
                    </a:p>
                  </a:txBody>
                  <a:tcPr/>
                </a:tc>
                <a:extLst>
                  <a:ext uri="{0D108BD9-81ED-4DB2-BD59-A6C34878D82A}">
                    <a16:rowId xmlns:a16="http://schemas.microsoft.com/office/drawing/2014/main" val="373828240"/>
                  </a:ext>
                </a:extLst>
              </a:tr>
              <a:tr h="330835">
                <a:tc>
                  <a:txBody>
                    <a:bodyPr/>
                    <a:lstStyle/>
                    <a:p>
                      <a:r>
                        <a:rPr lang="en-US" sz="1600" dirty="0" err="1"/>
                        <a:t>special_frac</a:t>
                      </a:r>
                      <a:endParaRPr lang="en-US" sz="1600" dirty="0"/>
                    </a:p>
                  </a:txBody>
                  <a:tcPr/>
                </a:tc>
                <a:tc>
                  <a:txBody>
                    <a:bodyPr/>
                    <a:lstStyle/>
                    <a:p>
                      <a:endParaRPr lang="en-US" sz="1600" dirty="0"/>
                    </a:p>
                  </a:txBody>
                  <a:tcPr/>
                </a:tc>
                <a:extLst>
                  <a:ext uri="{0D108BD9-81ED-4DB2-BD59-A6C34878D82A}">
                    <a16:rowId xmlns:a16="http://schemas.microsoft.com/office/drawing/2014/main" val="1926640951"/>
                  </a:ext>
                </a:extLst>
              </a:tr>
              <a:tr h="330835">
                <a:tc>
                  <a:txBody>
                    <a:bodyPr/>
                    <a:lstStyle/>
                    <a:p>
                      <a:r>
                        <a:rPr lang="en-US" sz="1600" dirty="0" err="1"/>
                        <a:t>add_frac</a:t>
                      </a:r>
                      <a:endParaRPr lang="en-US" sz="1600" dirty="0"/>
                    </a:p>
                  </a:txBody>
                  <a:tcPr/>
                </a:tc>
                <a:tc>
                  <a:txBody>
                    <a:bodyPr/>
                    <a:lstStyle/>
                    <a:p>
                      <a:r>
                        <a:rPr lang="en-US" sz="1600" dirty="0"/>
                        <a:t>.3</a:t>
                      </a:r>
                    </a:p>
                  </a:txBody>
                  <a:tcPr/>
                </a:tc>
                <a:extLst>
                  <a:ext uri="{0D108BD9-81ED-4DB2-BD59-A6C34878D82A}">
                    <a16:rowId xmlns:a16="http://schemas.microsoft.com/office/drawing/2014/main" val="1027243495"/>
                  </a:ext>
                </a:extLst>
              </a:tr>
              <a:tr h="330835">
                <a:tc>
                  <a:txBody>
                    <a:bodyPr/>
                    <a:lstStyle/>
                    <a:p>
                      <a:r>
                        <a:rPr lang="en-US" sz="1600" dirty="0" err="1"/>
                        <a:t>mpy_frac</a:t>
                      </a:r>
                      <a:endParaRPr lang="en-US" sz="1600" dirty="0"/>
                    </a:p>
                  </a:txBody>
                  <a:tcPr/>
                </a:tc>
                <a:tc>
                  <a:txBody>
                    <a:bodyPr/>
                    <a:lstStyle/>
                    <a:p>
                      <a:endParaRPr lang="en-US" sz="1600" dirty="0"/>
                    </a:p>
                  </a:txBody>
                  <a:tcPr/>
                </a:tc>
                <a:extLst>
                  <a:ext uri="{0D108BD9-81ED-4DB2-BD59-A6C34878D82A}">
                    <a16:rowId xmlns:a16="http://schemas.microsoft.com/office/drawing/2014/main" val="2633243371"/>
                  </a:ext>
                </a:extLst>
              </a:tr>
            </a:tbl>
          </a:graphicData>
        </a:graphic>
      </p:graphicFrame>
      <p:sp>
        <p:nvSpPr>
          <p:cNvPr id="18" name="TextBox 17">
            <a:extLst>
              <a:ext uri="{FF2B5EF4-FFF2-40B4-BE49-F238E27FC236}">
                <a16:creationId xmlns:a16="http://schemas.microsoft.com/office/drawing/2014/main" id="{E84BCA22-E7FB-4A5C-B335-0A9FDF83C9E2}"/>
              </a:ext>
            </a:extLst>
          </p:cNvPr>
          <p:cNvSpPr txBox="1"/>
          <p:nvPr/>
        </p:nvSpPr>
        <p:spPr>
          <a:xfrm>
            <a:off x="6705600" y="4794093"/>
            <a:ext cx="381000" cy="338554"/>
          </a:xfrm>
          <a:prstGeom prst="rect">
            <a:avLst/>
          </a:prstGeom>
          <a:noFill/>
        </p:spPr>
        <p:txBody>
          <a:bodyPr wrap="square" rtlCol="0">
            <a:spAutoFit/>
          </a:bodyPr>
          <a:lstStyle/>
          <a:p>
            <a:r>
              <a:rPr lang="en-US" sz="1600" dirty="0"/>
              <a:t>.3</a:t>
            </a:r>
          </a:p>
        </p:txBody>
      </p:sp>
      <p:sp>
        <p:nvSpPr>
          <p:cNvPr id="19" name="TextBox 18">
            <a:extLst>
              <a:ext uri="{FF2B5EF4-FFF2-40B4-BE49-F238E27FC236}">
                <a16:creationId xmlns:a16="http://schemas.microsoft.com/office/drawing/2014/main" id="{8E52E6AC-8069-4E8F-BFE8-03328DC2A8A3}"/>
              </a:ext>
            </a:extLst>
          </p:cNvPr>
          <p:cNvSpPr txBox="1"/>
          <p:nvPr/>
        </p:nvSpPr>
        <p:spPr>
          <a:xfrm>
            <a:off x="6705600" y="5483126"/>
            <a:ext cx="381000" cy="338554"/>
          </a:xfrm>
          <a:prstGeom prst="rect">
            <a:avLst/>
          </a:prstGeom>
          <a:noFill/>
        </p:spPr>
        <p:txBody>
          <a:bodyPr wrap="square" rtlCol="0">
            <a:spAutoFit/>
          </a:bodyPr>
          <a:lstStyle/>
          <a:p>
            <a:r>
              <a:rPr lang="en-US" sz="1600" dirty="0"/>
              <a:t>.6</a:t>
            </a:r>
          </a:p>
        </p:txBody>
      </p:sp>
      <p:cxnSp>
        <p:nvCxnSpPr>
          <p:cNvPr id="20" name="Straight Arrow Connector 19">
            <a:extLst>
              <a:ext uri="{FF2B5EF4-FFF2-40B4-BE49-F238E27FC236}">
                <a16:creationId xmlns:a16="http://schemas.microsoft.com/office/drawing/2014/main" id="{B65BCBCB-6389-428F-B6A7-3C0EEDD74BF6}"/>
              </a:ext>
            </a:extLst>
          </p:cNvPr>
          <p:cNvCxnSpPr>
            <a:cxnSpLocks/>
          </p:cNvCxnSpPr>
          <p:nvPr/>
        </p:nvCxnSpPr>
        <p:spPr>
          <a:xfrm>
            <a:off x="5943600" y="3992880"/>
            <a:ext cx="304800" cy="32003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8CDBA0-CD0A-4335-8D2B-25FE6C26754A}"/>
              </a:ext>
            </a:extLst>
          </p:cNvPr>
          <p:cNvSpPr txBox="1"/>
          <p:nvPr/>
        </p:nvSpPr>
        <p:spPr>
          <a:xfrm>
            <a:off x="6248400" y="3898208"/>
            <a:ext cx="1600200" cy="461665"/>
          </a:xfrm>
          <a:prstGeom prst="rect">
            <a:avLst/>
          </a:prstGeom>
          <a:noFill/>
        </p:spPr>
        <p:txBody>
          <a:bodyPr wrap="square" rtlCol="0">
            <a:spAutoFit/>
          </a:bodyPr>
          <a:lstStyle/>
          <a:p>
            <a:r>
              <a:rPr lang="en-US" dirty="0"/>
              <a:t>mutation</a:t>
            </a:r>
          </a:p>
        </p:txBody>
      </p:sp>
      <p:sp>
        <p:nvSpPr>
          <p:cNvPr id="22" name="TextBox 21">
            <a:extLst>
              <a:ext uri="{FF2B5EF4-FFF2-40B4-BE49-F238E27FC236}">
                <a16:creationId xmlns:a16="http://schemas.microsoft.com/office/drawing/2014/main" id="{3110C8A8-590F-43A9-840C-92BD56295B2C}"/>
              </a:ext>
            </a:extLst>
          </p:cNvPr>
          <p:cNvSpPr txBox="1"/>
          <p:nvPr/>
        </p:nvSpPr>
        <p:spPr>
          <a:xfrm>
            <a:off x="6707915" y="4788090"/>
            <a:ext cx="381000" cy="338554"/>
          </a:xfrm>
          <a:prstGeom prst="rect">
            <a:avLst/>
          </a:prstGeom>
          <a:noFill/>
        </p:spPr>
        <p:txBody>
          <a:bodyPr wrap="square" rtlCol="0">
            <a:spAutoFit/>
          </a:bodyPr>
          <a:lstStyle/>
          <a:p>
            <a:r>
              <a:rPr lang="en-US" sz="1600" dirty="0"/>
              <a:t>.4</a:t>
            </a:r>
          </a:p>
        </p:txBody>
      </p:sp>
      <p:sp>
        <p:nvSpPr>
          <p:cNvPr id="23" name="TextBox 22">
            <a:extLst>
              <a:ext uri="{FF2B5EF4-FFF2-40B4-BE49-F238E27FC236}">
                <a16:creationId xmlns:a16="http://schemas.microsoft.com/office/drawing/2014/main" id="{59FA3E24-0CB7-4D55-9B7D-D5CF9FB44508}"/>
              </a:ext>
            </a:extLst>
          </p:cNvPr>
          <p:cNvSpPr txBox="1"/>
          <p:nvPr/>
        </p:nvSpPr>
        <p:spPr>
          <a:xfrm>
            <a:off x="6707915" y="5477582"/>
            <a:ext cx="381000" cy="338554"/>
          </a:xfrm>
          <a:prstGeom prst="rect">
            <a:avLst/>
          </a:prstGeom>
          <a:noFill/>
        </p:spPr>
        <p:txBody>
          <a:bodyPr wrap="square" rtlCol="0">
            <a:spAutoFit/>
          </a:bodyPr>
          <a:lstStyle/>
          <a:p>
            <a:r>
              <a:rPr lang="en-US" sz="1600" dirty="0"/>
              <a:t>.5</a:t>
            </a:r>
          </a:p>
        </p:txBody>
      </p:sp>
      <p:sp>
        <p:nvSpPr>
          <p:cNvPr id="24" name="TextBox 23">
            <a:extLst>
              <a:ext uri="{FF2B5EF4-FFF2-40B4-BE49-F238E27FC236}">
                <a16:creationId xmlns:a16="http://schemas.microsoft.com/office/drawing/2014/main" id="{21994CBB-3D65-41D3-AA4C-1B34E1CFEAB9}"/>
              </a:ext>
            </a:extLst>
          </p:cNvPr>
          <p:cNvSpPr txBox="1"/>
          <p:nvPr/>
        </p:nvSpPr>
        <p:spPr>
          <a:xfrm>
            <a:off x="6515100" y="2272380"/>
            <a:ext cx="2362200" cy="830997"/>
          </a:xfrm>
          <a:prstGeom prst="rect">
            <a:avLst/>
          </a:prstGeom>
          <a:noFill/>
          <a:ln w="19050">
            <a:solidFill>
              <a:schemeClr val="accent2"/>
            </a:solidFill>
          </a:ln>
        </p:spPr>
        <p:txBody>
          <a:bodyPr wrap="square" rtlCol="0">
            <a:spAutoFit/>
          </a:bodyPr>
          <a:lstStyle/>
          <a:p>
            <a:pPr algn="ctr"/>
            <a:r>
              <a:rPr lang="en-US" dirty="0"/>
              <a:t>Mate and mutate knob settings</a:t>
            </a:r>
          </a:p>
        </p:txBody>
      </p:sp>
      <p:sp>
        <p:nvSpPr>
          <p:cNvPr id="25" name="TextBox 24">
            <a:extLst>
              <a:ext uri="{FF2B5EF4-FFF2-40B4-BE49-F238E27FC236}">
                <a16:creationId xmlns:a16="http://schemas.microsoft.com/office/drawing/2014/main" id="{2EFD82B5-DA43-42F5-B074-6F59EB9E2B8F}"/>
              </a:ext>
            </a:extLst>
          </p:cNvPr>
          <p:cNvSpPr txBox="1"/>
          <p:nvPr/>
        </p:nvSpPr>
        <p:spPr>
          <a:xfrm>
            <a:off x="1752600" y="1367135"/>
            <a:ext cx="6172200" cy="461665"/>
          </a:xfrm>
          <a:prstGeom prst="rect">
            <a:avLst/>
          </a:prstGeom>
          <a:noFill/>
        </p:spPr>
        <p:txBody>
          <a:bodyPr wrap="square">
            <a:spAutoFit/>
          </a:bodyPr>
          <a:lstStyle/>
          <a:p>
            <a:r>
              <a:rPr lang="en-US" dirty="0"/>
              <a:t>When you have no idea, try machine learning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2839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path" presetSubtype="0" accel="50000" decel="50000" fill="hold" grpId="1" nodeType="withEffect">
                                  <p:stCondLst>
                                    <p:cond delay="0"/>
                                  </p:stCondLst>
                                  <p:childTnLst>
                                    <p:animMotion origin="layout" path="M -4.16667E-6 4.07407E-6 L 0.15365 0.30879 " pathEditMode="relative" rAng="0" ptsTypes="AA">
                                      <p:cBhvr>
                                        <p:cTn id="9" dur="2000" fill="hold"/>
                                        <p:tgtEl>
                                          <p:spTgt spid="13"/>
                                        </p:tgtEl>
                                        <p:attrNameLst>
                                          <p:attrName>ppt_x</p:attrName>
                                          <p:attrName>ppt_y</p:attrName>
                                        </p:attrNameLst>
                                      </p:cBhvr>
                                      <p:rCtr x="7674" y="1544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42" presetClass="path" presetSubtype="0" accel="50000" decel="50000" fill="hold" grpId="1" nodeType="withEffect">
                                  <p:stCondLst>
                                    <p:cond delay="0"/>
                                  </p:stCondLst>
                                  <p:childTnLst>
                                    <p:animMotion origin="layout" path="M -3.61111E-6 -1.48148E-6 L -0.13767 0.31505 " pathEditMode="relative" rAng="0" ptsTypes="AA">
                                      <p:cBhvr>
                                        <p:cTn id="16" dur="2000" fill="hold"/>
                                        <p:tgtEl>
                                          <p:spTgt spid="15"/>
                                        </p:tgtEl>
                                        <p:attrNameLst>
                                          <p:attrName>ppt_x</p:attrName>
                                          <p:attrName>ppt_y</p:attrName>
                                        </p:attrNameLst>
                                      </p:cBhvr>
                                      <p:rCtr x="-6892" y="15741"/>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42" presetClass="path" presetSubtype="0" accel="50000" decel="50000" fill="hold" grpId="1" nodeType="withEffect">
                                  <p:stCondLst>
                                    <p:cond delay="0"/>
                                  </p:stCondLst>
                                  <p:childTnLst>
                                    <p:animMotion origin="layout" path="M -3.61111E-6 -4.07407E-6 L -0.13767 0.31505 " pathEditMode="relative" rAng="0" ptsTypes="AA">
                                      <p:cBhvr>
                                        <p:cTn id="23" dur="2000" fill="hold"/>
                                        <p:tgtEl>
                                          <p:spTgt spid="16"/>
                                        </p:tgtEl>
                                        <p:attrNameLst>
                                          <p:attrName>ppt_x</p:attrName>
                                          <p:attrName>ppt_y</p:attrName>
                                        </p:attrNameLst>
                                      </p:cBhvr>
                                      <p:rCtr x="-6892" y="15741"/>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42" presetClass="path" presetSubtype="0" accel="50000" decel="50000" fill="hold" grpId="1" nodeType="withEffect">
                                  <p:stCondLst>
                                    <p:cond delay="0"/>
                                  </p:stCondLst>
                                  <p:childTnLst>
                                    <p:animMotion origin="layout" path="M -3.33333E-6 4.81481E-6 L 0.15365 0.30879 " pathEditMode="relative" rAng="0" ptsTypes="AA">
                                      <p:cBhvr>
                                        <p:cTn id="30" dur="2000" fill="hold"/>
                                        <p:tgtEl>
                                          <p:spTgt spid="14"/>
                                        </p:tgtEl>
                                        <p:attrNameLst>
                                          <p:attrName>ppt_x</p:attrName>
                                          <p:attrName>ppt_y</p:attrName>
                                        </p:attrNameLst>
                                      </p:cBhvr>
                                      <p:rCtr x="7674" y="1544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xit" presetSubtype="0" fill="hold" grpId="1" nodeType="withEffect">
                                  <p:stCondLst>
                                    <p:cond delay="0"/>
                                  </p:stCondLst>
                                  <p:childTnLst>
                                    <p:animEffect transition="out" filter="fade">
                                      <p:cBhvr>
                                        <p:cTn id="57" dur="500"/>
                                        <p:tgtEl>
                                          <p:spTgt spid="18"/>
                                        </p:tgtEl>
                                      </p:cBhvr>
                                    </p:animEffect>
                                    <p:set>
                                      <p:cBhvr>
                                        <p:cTn id="58" dur="1" fill="hold">
                                          <p:stCondLst>
                                            <p:cond delay="499"/>
                                          </p:stCondLst>
                                        </p:cTn>
                                        <p:tgtEl>
                                          <p:spTgt spid="1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16" grpId="0"/>
      <p:bldP spid="16" grpId="1"/>
      <p:bldP spid="18" grpId="0"/>
      <p:bldP spid="18" grpId="1"/>
      <p:bldP spid="19" grpId="0"/>
      <p:bldP spid="19" grpId="1"/>
      <p:bldP spid="21" grpId="0"/>
      <p:bldP spid="22"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1AC2-11D0-4F77-B753-4EC9483EB4E4}"/>
              </a:ext>
            </a:extLst>
          </p:cNvPr>
          <p:cNvSpPr>
            <a:spLocks noGrp="1"/>
          </p:cNvSpPr>
          <p:nvPr>
            <p:ph type="title"/>
          </p:nvPr>
        </p:nvSpPr>
        <p:spPr/>
        <p:txBody>
          <a:bodyPr/>
          <a:lstStyle/>
          <a:p>
            <a:r>
              <a:rPr lang="en-US" dirty="0"/>
              <a:t>Genetic algorithms</a:t>
            </a:r>
          </a:p>
        </p:txBody>
      </p:sp>
      <p:sp>
        <p:nvSpPr>
          <p:cNvPr id="3" name="Content Placeholder 2">
            <a:extLst>
              <a:ext uri="{FF2B5EF4-FFF2-40B4-BE49-F238E27FC236}">
                <a16:creationId xmlns:a16="http://schemas.microsoft.com/office/drawing/2014/main" id="{6B7ED95B-C0C9-4997-9F1D-EF4420F9509D}"/>
              </a:ext>
            </a:extLst>
          </p:cNvPr>
          <p:cNvSpPr>
            <a:spLocks noGrp="1"/>
          </p:cNvSpPr>
          <p:nvPr>
            <p:ph idx="1"/>
          </p:nvPr>
        </p:nvSpPr>
        <p:spPr>
          <a:xfrm>
            <a:off x="685800" y="1295400"/>
            <a:ext cx="7772400" cy="4724400"/>
          </a:xfrm>
        </p:spPr>
        <p:txBody>
          <a:bodyPr/>
          <a:lstStyle/>
          <a:p>
            <a:r>
              <a:rPr lang="en-US" dirty="0"/>
              <a:t>Start with 10 different knob combinations</a:t>
            </a:r>
          </a:p>
          <a:p>
            <a:pPr lvl="1">
              <a:spcBef>
                <a:spcPts val="0"/>
              </a:spcBef>
            </a:pPr>
            <a:r>
              <a:rPr lang="en-US" dirty="0"/>
              <a:t>Run 100 tests with each; which finds the most bugs?</a:t>
            </a:r>
          </a:p>
          <a:p>
            <a:pPr lvl="1">
              <a:spcBef>
                <a:spcPts val="0"/>
              </a:spcBef>
            </a:pPr>
            <a:r>
              <a:rPr lang="en-US" dirty="0"/>
              <a:t>Keep the 2 best knob combos</a:t>
            </a:r>
          </a:p>
          <a:p>
            <a:pPr lvl="1">
              <a:spcBef>
                <a:spcPts val="0"/>
              </a:spcBef>
            </a:pPr>
            <a:r>
              <a:rPr lang="en-US" dirty="0"/>
              <a:t>Try some mutations of those 2 best</a:t>
            </a:r>
          </a:p>
          <a:p>
            <a:pPr lvl="1">
              <a:spcBef>
                <a:spcPts val="0"/>
              </a:spcBef>
            </a:pPr>
            <a:r>
              <a:rPr lang="en-US" dirty="0"/>
              <a:t>Add some </a:t>
            </a:r>
            <a:r>
              <a:rPr lang="en-US" dirty="0" err="1"/>
              <a:t>matings</a:t>
            </a:r>
            <a:r>
              <a:rPr lang="en-US" dirty="0"/>
              <a:t> between those &amp; others, </a:t>
            </a:r>
            <a:r>
              <a:rPr lang="en-US" dirty="0" err="1"/>
              <a:t>etc</a:t>
            </a:r>
            <a:endParaRPr lang="en-US" dirty="0"/>
          </a:p>
          <a:p>
            <a:r>
              <a:rPr lang="en-US" dirty="0"/>
              <a:t>Automatically play with knobs, see what works</a:t>
            </a:r>
          </a:p>
          <a:p>
            <a:r>
              <a:rPr lang="en-US" dirty="0"/>
              <a:t>What key assumption might make this work?</a:t>
            </a:r>
          </a:p>
          <a:p>
            <a:pPr lvl="1"/>
            <a:r>
              <a:rPr lang="en-US" dirty="0"/>
              <a:t>there are some patterns; the bugs you’ve found can predict the ones you haven’t</a:t>
            </a:r>
          </a:p>
          <a:p>
            <a:pPr lvl="1">
              <a:spcBef>
                <a:spcPts val="0"/>
              </a:spcBef>
            </a:pPr>
            <a:r>
              <a:rPr lang="en-US" dirty="0"/>
              <a:t>past performance predicts future results</a:t>
            </a:r>
          </a:p>
        </p:txBody>
      </p:sp>
      <p:sp>
        <p:nvSpPr>
          <p:cNvPr id="4" name="Footer Placeholder 3">
            <a:extLst>
              <a:ext uri="{FF2B5EF4-FFF2-40B4-BE49-F238E27FC236}">
                <a16:creationId xmlns:a16="http://schemas.microsoft.com/office/drawing/2014/main" id="{D2C46627-A6DB-4051-BA25-C8079CCBAF0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6016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4FD1-D83A-448F-86A1-41ED250FC8A3}"/>
              </a:ext>
            </a:extLst>
          </p:cNvPr>
          <p:cNvSpPr>
            <a:spLocks noGrp="1"/>
          </p:cNvSpPr>
          <p:nvPr>
            <p:ph type="title"/>
          </p:nvPr>
        </p:nvSpPr>
        <p:spPr/>
        <p:txBody>
          <a:bodyPr/>
          <a:lstStyle/>
          <a:p>
            <a:r>
              <a:rPr lang="en-US" dirty="0"/>
              <a:t>Reasonable?</a:t>
            </a:r>
          </a:p>
        </p:txBody>
      </p:sp>
      <p:sp>
        <p:nvSpPr>
          <p:cNvPr id="3" name="Content Placeholder 2">
            <a:extLst>
              <a:ext uri="{FF2B5EF4-FFF2-40B4-BE49-F238E27FC236}">
                <a16:creationId xmlns:a16="http://schemas.microsoft.com/office/drawing/2014/main" id="{9ED7E9F4-BBD4-4FCB-8320-0DE2978A2EDF}"/>
              </a:ext>
            </a:extLst>
          </p:cNvPr>
          <p:cNvSpPr>
            <a:spLocks noGrp="1"/>
          </p:cNvSpPr>
          <p:nvPr>
            <p:ph idx="1"/>
          </p:nvPr>
        </p:nvSpPr>
        <p:spPr>
          <a:xfrm>
            <a:off x="685800" y="1676400"/>
            <a:ext cx="7772400" cy="1524000"/>
          </a:xfrm>
        </p:spPr>
        <p:txBody>
          <a:bodyPr/>
          <a:lstStyle/>
          <a:p>
            <a:r>
              <a:rPr lang="en-US" dirty="0"/>
              <a:t>Key assumption:</a:t>
            </a:r>
          </a:p>
          <a:p>
            <a:pPr lvl="1">
              <a:spcBef>
                <a:spcPts val="0"/>
              </a:spcBef>
            </a:pPr>
            <a:r>
              <a:rPr lang="en-US" dirty="0"/>
              <a:t>the bugs you’ve found can predict the ones you haven’t</a:t>
            </a:r>
          </a:p>
          <a:p>
            <a:pPr lvl="1">
              <a:spcBef>
                <a:spcPts val="0"/>
              </a:spcBef>
            </a:pPr>
            <a:r>
              <a:rPr lang="en-US" dirty="0"/>
              <a:t>past performance predicts future results</a:t>
            </a:r>
          </a:p>
        </p:txBody>
      </p:sp>
      <p:sp>
        <p:nvSpPr>
          <p:cNvPr id="4" name="Footer Placeholder 3">
            <a:extLst>
              <a:ext uri="{FF2B5EF4-FFF2-40B4-BE49-F238E27FC236}">
                <a16:creationId xmlns:a16="http://schemas.microsoft.com/office/drawing/2014/main" id="{62E1FAD2-8EB0-44E5-8A99-5C2B26770ED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9" name="TextBox 8">
            <a:extLst>
              <a:ext uri="{FF2B5EF4-FFF2-40B4-BE49-F238E27FC236}">
                <a16:creationId xmlns:a16="http://schemas.microsoft.com/office/drawing/2014/main" id="{33661A55-0DA8-4D9A-BD54-88F0783A390D}"/>
              </a:ext>
            </a:extLst>
          </p:cNvPr>
          <p:cNvSpPr txBox="1"/>
          <p:nvPr/>
        </p:nvSpPr>
        <p:spPr>
          <a:xfrm>
            <a:off x="4686302" y="3692237"/>
            <a:ext cx="3467098" cy="830997"/>
          </a:xfrm>
          <a:prstGeom prst="rect">
            <a:avLst/>
          </a:prstGeom>
          <a:noFill/>
        </p:spPr>
        <p:txBody>
          <a:bodyPr wrap="square" rtlCol="0">
            <a:spAutoFit/>
          </a:bodyPr>
          <a:lstStyle/>
          <a:p>
            <a:pPr algn="ctr"/>
            <a:r>
              <a:rPr lang="en-US" dirty="0">
                <a:solidFill>
                  <a:schemeClr val="accent2"/>
                </a:solidFill>
              </a:rPr>
              <a:t>But do you think the assumption is reasonable?</a:t>
            </a:r>
          </a:p>
        </p:txBody>
      </p:sp>
      <p:cxnSp>
        <p:nvCxnSpPr>
          <p:cNvPr id="10" name="Straight Arrow Connector 9">
            <a:extLst>
              <a:ext uri="{FF2B5EF4-FFF2-40B4-BE49-F238E27FC236}">
                <a16:creationId xmlns:a16="http://schemas.microsoft.com/office/drawing/2014/main" id="{90BEE574-C0BC-4422-AD64-2E8E04B635ED}"/>
              </a:ext>
            </a:extLst>
          </p:cNvPr>
          <p:cNvCxnSpPr>
            <a:cxnSpLocks/>
          </p:cNvCxnSpPr>
          <p:nvPr/>
        </p:nvCxnSpPr>
        <p:spPr>
          <a:xfrm flipH="1" flipV="1">
            <a:off x="5410200" y="2981312"/>
            <a:ext cx="342902" cy="830997"/>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9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0929-9D97-4C17-BC1D-62C1B12B6CE0}"/>
              </a:ext>
            </a:extLst>
          </p:cNvPr>
          <p:cNvSpPr>
            <a:spLocks noGrp="1"/>
          </p:cNvSpPr>
          <p:nvPr>
            <p:ph type="title"/>
          </p:nvPr>
        </p:nvSpPr>
        <p:spPr/>
        <p:txBody>
          <a:bodyPr/>
          <a:lstStyle/>
          <a:p>
            <a:r>
              <a:rPr lang="en-US" dirty="0"/>
              <a:t>Genetic </a:t>
            </a:r>
            <a:r>
              <a:rPr lang="en-US" dirty="0" err="1"/>
              <a:t>alg</a:t>
            </a:r>
            <a:r>
              <a:rPr lang="en-US" dirty="0"/>
              <a:t> + coverage</a:t>
            </a:r>
          </a:p>
        </p:txBody>
      </p:sp>
      <p:sp>
        <p:nvSpPr>
          <p:cNvPr id="3" name="Content Placeholder 2">
            <a:extLst>
              <a:ext uri="{FF2B5EF4-FFF2-40B4-BE49-F238E27FC236}">
                <a16:creationId xmlns:a16="http://schemas.microsoft.com/office/drawing/2014/main" id="{EB299337-EB0D-4A21-ADDE-5F873701877D}"/>
              </a:ext>
            </a:extLst>
          </p:cNvPr>
          <p:cNvSpPr>
            <a:spLocks noGrp="1"/>
          </p:cNvSpPr>
          <p:nvPr>
            <p:ph idx="1"/>
          </p:nvPr>
        </p:nvSpPr>
        <p:spPr/>
        <p:txBody>
          <a:bodyPr/>
          <a:lstStyle/>
          <a:p>
            <a:r>
              <a:rPr lang="en-US" dirty="0"/>
              <a:t>Our metric: success = most bugs found</a:t>
            </a:r>
          </a:p>
          <a:p>
            <a:r>
              <a:rPr lang="en-US" dirty="0"/>
              <a:t>Another metric for a GA: most coverage</a:t>
            </a:r>
          </a:p>
          <a:p>
            <a:pPr lvl="1"/>
            <a:r>
              <a:rPr lang="en-US" dirty="0"/>
              <a:t>will revisit after we discuss coverage</a:t>
            </a:r>
          </a:p>
        </p:txBody>
      </p:sp>
      <p:sp>
        <p:nvSpPr>
          <p:cNvPr id="4" name="Footer Placeholder 3">
            <a:extLst>
              <a:ext uri="{FF2B5EF4-FFF2-40B4-BE49-F238E27FC236}">
                <a16:creationId xmlns:a16="http://schemas.microsoft.com/office/drawing/2014/main" id="{3103E57C-F8F3-49B0-AD9C-FFD09E28987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7816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CA48-48E9-486C-8C4F-2D27438EDCD2}"/>
              </a:ext>
            </a:extLst>
          </p:cNvPr>
          <p:cNvSpPr>
            <a:spLocks noGrp="1"/>
          </p:cNvSpPr>
          <p:nvPr>
            <p:ph type="title"/>
          </p:nvPr>
        </p:nvSpPr>
        <p:spPr/>
        <p:txBody>
          <a:bodyPr/>
          <a:lstStyle/>
          <a:p>
            <a:r>
              <a:rPr lang="en-US" dirty="0"/>
              <a:t>Directed vs. random</a:t>
            </a:r>
          </a:p>
        </p:txBody>
      </p:sp>
      <p:sp>
        <p:nvSpPr>
          <p:cNvPr id="3" name="Content Placeholder 2">
            <a:extLst>
              <a:ext uri="{FF2B5EF4-FFF2-40B4-BE49-F238E27FC236}">
                <a16:creationId xmlns:a16="http://schemas.microsoft.com/office/drawing/2014/main" id="{11CE03C6-48B4-4BFA-A4B5-09A847907BDB}"/>
              </a:ext>
            </a:extLst>
          </p:cNvPr>
          <p:cNvSpPr>
            <a:spLocks noGrp="1"/>
          </p:cNvSpPr>
          <p:nvPr>
            <p:ph idx="1"/>
          </p:nvPr>
        </p:nvSpPr>
        <p:spPr>
          <a:xfrm>
            <a:off x="685800" y="1295400"/>
            <a:ext cx="7772400" cy="4724400"/>
          </a:xfrm>
        </p:spPr>
        <p:txBody>
          <a:bodyPr/>
          <a:lstStyle/>
          <a:p>
            <a:r>
              <a:rPr lang="en-US" dirty="0"/>
              <a:t>Directed</a:t>
            </a:r>
          </a:p>
          <a:p>
            <a:pPr lvl="1"/>
            <a:r>
              <a:rPr lang="en-US" dirty="0"/>
              <a:t>you decide exactly what test to write</a:t>
            </a:r>
          </a:p>
          <a:p>
            <a:pPr lvl="1"/>
            <a:r>
              <a:rPr lang="en-US" dirty="0"/>
              <a:t>you (a human) write it</a:t>
            </a:r>
          </a:p>
          <a:p>
            <a:r>
              <a:rPr lang="en-US" dirty="0"/>
              <a:t>Random</a:t>
            </a:r>
          </a:p>
          <a:p>
            <a:pPr lvl="1"/>
            <a:r>
              <a:rPr lang="en-US" dirty="0"/>
              <a:t>not quite fully-random input!</a:t>
            </a:r>
          </a:p>
          <a:p>
            <a:pPr lvl="1"/>
            <a:r>
              <a:rPr lang="en-US" dirty="0"/>
              <a:t>you write a “template”</a:t>
            </a:r>
          </a:p>
          <a:p>
            <a:pPr lvl="1"/>
            <a:r>
              <a:rPr lang="en-US" dirty="0"/>
              <a:t>template + randomization = lots of tests</a:t>
            </a:r>
          </a:p>
          <a:p>
            <a:r>
              <a:rPr lang="en-US" dirty="0"/>
              <a:t>Pros &amp; cons? Quality vs. quantity?</a:t>
            </a:r>
          </a:p>
          <a:p>
            <a:pPr lvl="1"/>
            <a:r>
              <a:rPr lang="en-US" dirty="0"/>
              <a:t>Sometimes, to some extent, yes </a:t>
            </a:r>
            <a:r>
              <a:rPr lang="en-US" dirty="0">
                <a:sym typeface="Wingdings" panose="05000000000000000000" pitchFamily="2" charset="2"/>
              </a:rPr>
              <a:t></a:t>
            </a:r>
            <a:endParaRPr lang="en-US" dirty="0"/>
          </a:p>
          <a:p>
            <a:pPr lvl="1"/>
            <a:r>
              <a:rPr lang="en-US" dirty="0"/>
              <a:t>Cost is not the only issue with directed testing</a:t>
            </a:r>
          </a:p>
          <a:p>
            <a:pPr lvl="1"/>
            <a:endParaRPr lang="en-US" dirty="0"/>
          </a:p>
        </p:txBody>
      </p:sp>
      <p:sp>
        <p:nvSpPr>
          <p:cNvPr id="4" name="Footer Placeholder 3">
            <a:extLst>
              <a:ext uri="{FF2B5EF4-FFF2-40B4-BE49-F238E27FC236}">
                <a16:creationId xmlns:a16="http://schemas.microsoft.com/office/drawing/2014/main" id="{C3C89D3C-49A8-4BD6-9A1A-B167F8435504}"/>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7728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C17A-7433-486C-9947-B72FE645DC49}"/>
              </a:ext>
            </a:extLst>
          </p:cNvPr>
          <p:cNvSpPr>
            <a:spLocks noGrp="1"/>
          </p:cNvSpPr>
          <p:nvPr>
            <p:ph type="title"/>
          </p:nvPr>
        </p:nvSpPr>
        <p:spPr/>
        <p:txBody>
          <a:bodyPr/>
          <a:lstStyle/>
          <a:p>
            <a:r>
              <a:rPr lang="en-US" dirty="0"/>
              <a:t>Many Rats</a:t>
            </a:r>
          </a:p>
        </p:txBody>
      </p:sp>
      <p:sp>
        <p:nvSpPr>
          <p:cNvPr id="3" name="Content Placeholder 2">
            <a:extLst>
              <a:ext uri="{FF2B5EF4-FFF2-40B4-BE49-F238E27FC236}">
                <a16:creationId xmlns:a16="http://schemas.microsoft.com/office/drawing/2014/main" id="{E2C469BD-D21F-4A74-B41B-568FA48BED91}"/>
              </a:ext>
            </a:extLst>
          </p:cNvPr>
          <p:cNvSpPr>
            <a:spLocks noGrp="1"/>
          </p:cNvSpPr>
          <p:nvPr>
            <p:ph idx="1"/>
          </p:nvPr>
        </p:nvSpPr>
        <p:spPr>
          <a:xfrm>
            <a:off x="685800" y="1295400"/>
            <a:ext cx="7772400" cy="4953000"/>
          </a:xfrm>
        </p:spPr>
        <p:txBody>
          <a:bodyPr/>
          <a:lstStyle/>
          <a:p>
            <a:r>
              <a:rPr lang="en-US" dirty="0"/>
              <a:t>Once you find a bug, what do you do?</a:t>
            </a:r>
          </a:p>
          <a:p>
            <a:pPr lvl="1">
              <a:spcBef>
                <a:spcPts val="0"/>
              </a:spcBef>
            </a:pPr>
            <a:r>
              <a:rPr lang="en-US" dirty="0"/>
              <a:t>pat yourself on the back </a:t>
            </a:r>
            <a:r>
              <a:rPr lang="en-US" dirty="0">
                <a:sym typeface="Wingdings" panose="05000000000000000000" pitchFamily="2" charset="2"/>
              </a:rPr>
              <a:t></a:t>
            </a:r>
            <a:endParaRPr lang="en-US" dirty="0"/>
          </a:p>
          <a:p>
            <a:pPr lvl="1">
              <a:spcBef>
                <a:spcPts val="0"/>
              </a:spcBef>
            </a:pPr>
            <a:r>
              <a:rPr lang="en-US" dirty="0"/>
              <a:t>fix it</a:t>
            </a:r>
          </a:p>
          <a:p>
            <a:pPr lvl="1">
              <a:spcBef>
                <a:spcPts val="0"/>
              </a:spcBef>
            </a:pPr>
            <a:r>
              <a:rPr lang="en-US" dirty="0"/>
              <a:t>launch a </a:t>
            </a:r>
            <a:r>
              <a:rPr lang="en-US" i="1" dirty="0"/>
              <a:t>Many Rats</a:t>
            </a:r>
            <a:r>
              <a:rPr lang="en-US" dirty="0"/>
              <a:t> task force</a:t>
            </a:r>
          </a:p>
          <a:p>
            <a:r>
              <a:rPr lang="en-US" dirty="0"/>
              <a:t>Many rats</a:t>
            </a:r>
          </a:p>
          <a:p>
            <a:pPr lvl="1">
              <a:spcBef>
                <a:spcPts val="0"/>
              </a:spcBef>
            </a:pPr>
            <a:r>
              <a:rPr lang="en-US" dirty="0"/>
              <a:t>what does this bug say about design methodology?</a:t>
            </a:r>
          </a:p>
          <a:p>
            <a:pPr lvl="1">
              <a:spcBef>
                <a:spcPts val="0"/>
              </a:spcBef>
            </a:pPr>
            <a:r>
              <a:rPr lang="en-US" dirty="0"/>
              <a:t>About people?</a:t>
            </a:r>
          </a:p>
          <a:p>
            <a:r>
              <a:rPr lang="en-US" dirty="0"/>
              <a:t>Intuition – trying to decide if past performance does predict future results</a:t>
            </a:r>
          </a:p>
          <a:p>
            <a:pPr lvl="1">
              <a:spcBef>
                <a:spcPts val="0"/>
              </a:spcBef>
            </a:pPr>
            <a:r>
              <a:rPr lang="en-US" dirty="0"/>
              <a:t>and if so, is there a good way to explore this area of the design more thoroughly?</a:t>
            </a:r>
          </a:p>
          <a:p>
            <a:pPr lvl="1">
              <a:spcBef>
                <a:spcPts val="0"/>
              </a:spcBef>
            </a:pPr>
            <a:r>
              <a:rPr lang="en-US" dirty="0"/>
              <a:t>“an island of directed in a sea of random”</a:t>
            </a:r>
          </a:p>
        </p:txBody>
      </p:sp>
      <p:sp>
        <p:nvSpPr>
          <p:cNvPr id="4" name="Footer Placeholder 3">
            <a:extLst>
              <a:ext uri="{FF2B5EF4-FFF2-40B4-BE49-F238E27FC236}">
                <a16:creationId xmlns:a16="http://schemas.microsoft.com/office/drawing/2014/main" id="{9D462734-DA2D-4747-A775-5824DCA837B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35319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3733800"/>
            <a:ext cx="23622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14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728F-BA31-4ECE-87CD-50F1D7457566}"/>
              </a:ext>
            </a:extLst>
          </p:cNvPr>
          <p:cNvSpPr>
            <a:spLocks noGrp="1"/>
          </p:cNvSpPr>
          <p:nvPr>
            <p:ph type="title"/>
          </p:nvPr>
        </p:nvSpPr>
        <p:spPr/>
        <p:txBody>
          <a:bodyPr/>
          <a:lstStyle/>
          <a:p>
            <a:r>
              <a:rPr lang="en-US" dirty="0"/>
              <a:t>Divide by zero</a:t>
            </a:r>
          </a:p>
        </p:txBody>
      </p:sp>
      <p:sp>
        <p:nvSpPr>
          <p:cNvPr id="3" name="Content Placeholder 2">
            <a:extLst>
              <a:ext uri="{FF2B5EF4-FFF2-40B4-BE49-F238E27FC236}">
                <a16:creationId xmlns:a16="http://schemas.microsoft.com/office/drawing/2014/main" id="{2D78BB63-AAC9-427C-AF92-9DF2F3BA84BB}"/>
              </a:ext>
            </a:extLst>
          </p:cNvPr>
          <p:cNvSpPr>
            <a:spLocks noGrp="1"/>
          </p:cNvSpPr>
          <p:nvPr>
            <p:ph idx="1"/>
          </p:nvPr>
        </p:nvSpPr>
        <p:spPr>
          <a:xfrm>
            <a:off x="685800" y="2438400"/>
            <a:ext cx="7772400" cy="3810000"/>
          </a:xfrm>
        </p:spPr>
        <p:txBody>
          <a:bodyPr/>
          <a:lstStyle/>
          <a:p>
            <a:r>
              <a:rPr lang="en-US" sz="2400" dirty="0"/>
              <a:t>We’ve tried not to do things like /0</a:t>
            </a:r>
          </a:p>
          <a:p>
            <a:pPr lvl="1">
              <a:spcBef>
                <a:spcPts val="0"/>
              </a:spcBef>
            </a:pPr>
            <a:r>
              <a:rPr lang="en-US" sz="2000" dirty="0"/>
              <a:t>how good is that strategy?</a:t>
            </a:r>
          </a:p>
          <a:p>
            <a:pPr lvl="1">
              <a:spcBef>
                <a:spcPts val="0"/>
              </a:spcBef>
            </a:pPr>
            <a:r>
              <a:rPr lang="en-US" sz="2000" dirty="0"/>
              <a:t>probably not very!</a:t>
            </a:r>
          </a:p>
          <a:p>
            <a:r>
              <a:rPr lang="en-US" sz="2400" dirty="0"/>
              <a:t> Actual programmers divide by 0 all the time</a:t>
            </a:r>
          </a:p>
          <a:p>
            <a:pPr lvl="1">
              <a:spcBef>
                <a:spcPts val="0"/>
              </a:spcBef>
            </a:pPr>
            <a:r>
              <a:rPr lang="en-US" sz="2000" dirty="0"/>
              <a:t>CPU architecture specifies exception-handling rules</a:t>
            </a:r>
          </a:p>
          <a:p>
            <a:pPr lvl="1">
              <a:spcBef>
                <a:spcPts val="0"/>
              </a:spcBef>
            </a:pPr>
            <a:r>
              <a:rPr lang="en-US" sz="2000" dirty="0"/>
              <a:t>it’s probably a corner case!</a:t>
            </a:r>
          </a:p>
          <a:p>
            <a:pPr lvl="1">
              <a:spcBef>
                <a:spcPts val="0"/>
              </a:spcBef>
            </a:pPr>
            <a:r>
              <a:rPr lang="en-US" sz="2000" dirty="0"/>
              <a:t>we must test this too!</a:t>
            </a:r>
          </a:p>
          <a:p>
            <a:r>
              <a:rPr lang="en-US" sz="2400" dirty="0"/>
              <a:t>How? the usual strategies…</a:t>
            </a:r>
          </a:p>
          <a:p>
            <a:pPr lvl="1">
              <a:spcBef>
                <a:spcPts val="0"/>
              </a:spcBef>
            </a:pPr>
            <a:r>
              <a:rPr lang="en-US" sz="2000" dirty="0"/>
              <a:t>first set up all the exception vectors so you know what happened</a:t>
            </a:r>
          </a:p>
          <a:p>
            <a:pPr lvl="1">
              <a:spcBef>
                <a:spcPts val="0"/>
              </a:spcBef>
            </a:pPr>
            <a:r>
              <a:rPr lang="en-US" sz="2000" dirty="0"/>
              <a:t>one directed /0 test?</a:t>
            </a:r>
          </a:p>
          <a:p>
            <a:pPr lvl="1">
              <a:spcBef>
                <a:spcPts val="0"/>
              </a:spcBef>
            </a:pPr>
            <a:r>
              <a:rPr lang="en-US" sz="2000" dirty="0"/>
              <a:t>RCG combining multiple exceptions in the same cycle?</a:t>
            </a:r>
            <a:endParaRPr lang="en-US" dirty="0"/>
          </a:p>
        </p:txBody>
      </p:sp>
      <p:sp>
        <p:nvSpPr>
          <p:cNvPr id="4" name="Footer Placeholder 3">
            <a:extLst>
              <a:ext uri="{FF2B5EF4-FFF2-40B4-BE49-F238E27FC236}">
                <a16:creationId xmlns:a16="http://schemas.microsoft.com/office/drawing/2014/main" id="{B984A6D8-C0A6-4433-A560-B8EF7EF24C2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1BF49D60-1441-4D18-909A-959ADC8EA4F1}"/>
              </a:ext>
            </a:extLst>
          </p:cNvPr>
          <p:cNvSpPr txBox="1"/>
          <p:nvPr/>
        </p:nvSpPr>
        <p:spPr>
          <a:xfrm>
            <a:off x="3276600" y="1295400"/>
            <a:ext cx="5562600" cy="1077218"/>
          </a:xfrm>
          <a:prstGeom prst="rect">
            <a:avLst/>
          </a:prstGeom>
          <a:noFill/>
          <a:ln w="12700">
            <a:solidFill>
              <a:schemeClr val="accent2"/>
            </a:solidFill>
          </a:ln>
        </p:spPr>
        <p:txBody>
          <a:bodyPr wrap="square" rtlCol="0">
            <a:spAutoFit/>
          </a:bodyPr>
          <a:lstStyle/>
          <a:p>
            <a:r>
              <a:rPr lang="en-US" dirty="0"/>
              <a:t>Arithmetic: can do random ops, and then…</a:t>
            </a:r>
          </a:p>
          <a:p>
            <a:pPr marL="800100" lvl="1" indent="-342900">
              <a:buFont typeface="Arial" panose="020B0604020202020204" pitchFamily="34" charset="0"/>
              <a:buChar char="•"/>
            </a:pPr>
            <a:r>
              <a:rPr lang="en-US" sz="2000" dirty="0"/>
              <a:t>throw away the /0 and similar tests</a:t>
            </a:r>
          </a:p>
          <a:p>
            <a:pPr marL="800100" lvl="1" indent="-342900">
              <a:buFont typeface="Arial" panose="020B0604020202020204" pitchFamily="34" charset="0"/>
              <a:buChar char="•"/>
            </a:pPr>
            <a:r>
              <a:rPr lang="en-US" sz="2000" dirty="0"/>
              <a:t>They should be a small fraction of all tests</a:t>
            </a:r>
          </a:p>
        </p:txBody>
      </p:sp>
      <p:sp>
        <p:nvSpPr>
          <p:cNvPr id="6" name="TextBox 5">
            <a:extLst>
              <a:ext uri="{FF2B5EF4-FFF2-40B4-BE49-F238E27FC236}">
                <a16:creationId xmlns:a16="http://schemas.microsoft.com/office/drawing/2014/main" id="{6D6DBAC9-297B-4446-AC37-EC2DFE38CC18}"/>
              </a:ext>
            </a:extLst>
          </p:cNvPr>
          <p:cNvSpPr txBox="1"/>
          <p:nvPr/>
        </p:nvSpPr>
        <p:spPr>
          <a:xfrm>
            <a:off x="858982" y="1745159"/>
            <a:ext cx="2286000" cy="461665"/>
          </a:xfrm>
          <a:prstGeom prst="rect">
            <a:avLst/>
          </a:prstGeom>
          <a:noFill/>
        </p:spPr>
        <p:txBody>
          <a:bodyPr wrap="square" rtlCol="0">
            <a:spAutoFit/>
          </a:bodyPr>
          <a:lstStyle/>
          <a:p>
            <a:r>
              <a:rPr lang="en-US" dirty="0"/>
              <a:t>Remember this?</a:t>
            </a:r>
          </a:p>
        </p:txBody>
      </p:sp>
    </p:spTree>
    <p:extLst>
      <p:ext uri="{BB962C8B-B14F-4D97-AF65-F5344CB8AC3E}">
        <p14:creationId xmlns:p14="http://schemas.microsoft.com/office/powerpoint/2010/main" val="9840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 name="Straight Connector 133">
            <a:extLst>
              <a:ext uri="{FF2B5EF4-FFF2-40B4-BE49-F238E27FC236}">
                <a16:creationId xmlns:a16="http://schemas.microsoft.com/office/drawing/2014/main" id="{73FC8853-C13E-4696-A0D0-11EF04CCC734}"/>
              </a:ext>
            </a:extLst>
          </p:cNvPr>
          <p:cNvCxnSpPr>
            <a:cxnSpLocks/>
          </p:cNvCxnSpPr>
          <p:nvPr/>
        </p:nvCxnSpPr>
        <p:spPr>
          <a:xfrm flipH="1">
            <a:off x="5294744" y="1941944"/>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8507B72-1E15-42C4-AA35-E318121D8451}"/>
              </a:ext>
            </a:extLst>
          </p:cNvPr>
          <p:cNvCxnSpPr>
            <a:cxnSpLocks/>
          </p:cNvCxnSpPr>
          <p:nvPr/>
        </p:nvCxnSpPr>
        <p:spPr>
          <a:xfrm>
            <a:off x="3998743" y="1940166"/>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4B1E3A8-3AEC-446D-81AB-A7CD4FDF0DBB}"/>
              </a:ext>
            </a:extLst>
          </p:cNvPr>
          <p:cNvCxnSpPr>
            <a:cxnSpLocks/>
          </p:cNvCxnSpPr>
          <p:nvPr/>
        </p:nvCxnSpPr>
        <p:spPr>
          <a:xfrm>
            <a:off x="1297633" y="1939635"/>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926B32D-E6F2-44FD-8612-2ED65C48FB07}"/>
              </a:ext>
            </a:extLst>
          </p:cNvPr>
          <p:cNvCxnSpPr>
            <a:cxnSpLocks/>
          </p:cNvCxnSpPr>
          <p:nvPr/>
        </p:nvCxnSpPr>
        <p:spPr>
          <a:xfrm>
            <a:off x="2627815" y="1939638"/>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63A1EAFA-288B-4D82-9F74-772D57197A80}"/>
              </a:ext>
            </a:extLst>
          </p:cNvPr>
          <p:cNvCxnSpPr>
            <a:cxnSpLocks/>
          </p:cNvCxnSpPr>
          <p:nvPr/>
        </p:nvCxnSpPr>
        <p:spPr>
          <a:xfrm>
            <a:off x="457202" y="1942373"/>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A932E87-15E3-42E3-A4CF-DB2AA79FB4CA}"/>
              </a:ext>
            </a:extLst>
          </p:cNvPr>
          <p:cNvCxnSpPr>
            <a:cxnSpLocks/>
          </p:cNvCxnSpPr>
          <p:nvPr/>
        </p:nvCxnSpPr>
        <p:spPr>
          <a:xfrm flipH="1">
            <a:off x="457201" y="1524000"/>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5B17892-95AA-4F6C-9DDB-1B7E56FAD1E2}"/>
              </a:ext>
            </a:extLst>
          </p:cNvPr>
          <p:cNvCxnSpPr>
            <a:cxnSpLocks/>
          </p:cNvCxnSpPr>
          <p:nvPr/>
        </p:nvCxnSpPr>
        <p:spPr>
          <a:xfrm flipV="1">
            <a:off x="457200" y="15240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E385E9D-CC5D-464D-9C89-E7F4752F70B7}"/>
              </a:ext>
            </a:extLst>
          </p:cNvPr>
          <p:cNvCxnSpPr>
            <a:cxnSpLocks/>
          </p:cNvCxnSpPr>
          <p:nvPr/>
        </p:nvCxnSpPr>
        <p:spPr>
          <a:xfrm flipV="1">
            <a:off x="5486400" y="15240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73E5C2A-23DC-4D73-B3E4-4C5B4D400656}"/>
              </a:ext>
            </a:extLst>
          </p:cNvPr>
          <p:cNvCxnSpPr>
            <a:cxnSpLocks/>
          </p:cNvCxnSpPr>
          <p:nvPr/>
        </p:nvCxnSpPr>
        <p:spPr>
          <a:xfrm flipH="1">
            <a:off x="5294744" y="2971371"/>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A2B0CDB-350B-46DC-91D1-288329F2C5D1}"/>
              </a:ext>
            </a:extLst>
          </p:cNvPr>
          <p:cNvCxnSpPr>
            <a:cxnSpLocks/>
          </p:cNvCxnSpPr>
          <p:nvPr/>
        </p:nvCxnSpPr>
        <p:spPr>
          <a:xfrm>
            <a:off x="3998743" y="2969593"/>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B232567-7FFC-46C6-8F27-2EF07725488B}"/>
              </a:ext>
            </a:extLst>
          </p:cNvPr>
          <p:cNvCxnSpPr>
            <a:cxnSpLocks/>
          </p:cNvCxnSpPr>
          <p:nvPr/>
        </p:nvCxnSpPr>
        <p:spPr>
          <a:xfrm>
            <a:off x="1297633" y="2969062"/>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9B9A561B-63AD-40C8-9661-A783B23B2F98}"/>
              </a:ext>
            </a:extLst>
          </p:cNvPr>
          <p:cNvCxnSpPr>
            <a:cxnSpLocks/>
          </p:cNvCxnSpPr>
          <p:nvPr/>
        </p:nvCxnSpPr>
        <p:spPr>
          <a:xfrm>
            <a:off x="2627815" y="2969065"/>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C878FDD-5D90-4658-BFDE-FC6DFEC8E6C8}"/>
              </a:ext>
            </a:extLst>
          </p:cNvPr>
          <p:cNvCxnSpPr>
            <a:cxnSpLocks/>
          </p:cNvCxnSpPr>
          <p:nvPr/>
        </p:nvCxnSpPr>
        <p:spPr>
          <a:xfrm>
            <a:off x="457202" y="2971800"/>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5155DD2-E2BA-4E9C-9B76-B0D6DF87D093}"/>
              </a:ext>
            </a:extLst>
          </p:cNvPr>
          <p:cNvCxnSpPr>
            <a:cxnSpLocks/>
          </p:cNvCxnSpPr>
          <p:nvPr/>
        </p:nvCxnSpPr>
        <p:spPr>
          <a:xfrm flipH="1">
            <a:off x="457201" y="2553427"/>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A6A9740-E5FB-44CD-AF91-343771FD1271}"/>
              </a:ext>
            </a:extLst>
          </p:cNvPr>
          <p:cNvCxnSpPr>
            <a:cxnSpLocks/>
          </p:cNvCxnSpPr>
          <p:nvPr/>
        </p:nvCxnSpPr>
        <p:spPr>
          <a:xfrm flipV="1">
            <a:off x="457200" y="2553427"/>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BD3134D-F278-4801-9283-05042B37C372}"/>
              </a:ext>
            </a:extLst>
          </p:cNvPr>
          <p:cNvCxnSpPr>
            <a:cxnSpLocks/>
          </p:cNvCxnSpPr>
          <p:nvPr/>
        </p:nvCxnSpPr>
        <p:spPr>
          <a:xfrm flipV="1">
            <a:off x="5486400" y="2553427"/>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E3B3D66-44EF-4254-B34C-793D4926197C}"/>
              </a:ext>
            </a:extLst>
          </p:cNvPr>
          <p:cNvCxnSpPr>
            <a:cxnSpLocks/>
          </p:cNvCxnSpPr>
          <p:nvPr/>
        </p:nvCxnSpPr>
        <p:spPr>
          <a:xfrm flipH="1">
            <a:off x="5294744" y="4105135"/>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0B2037D-D099-4209-B854-72FD4ECEB03A}"/>
              </a:ext>
            </a:extLst>
          </p:cNvPr>
          <p:cNvCxnSpPr>
            <a:cxnSpLocks/>
          </p:cNvCxnSpPr>
          <p:nvPr/>
        </p:nvCxnSpPr>
        <p:spPr>
          <a:xfrm flipH="1">
            <a:off x="5294744" y="5218544"/>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AB93A2A-D60C-46AC-BB02-03FB742B31B5}"/>
              </a:ext>
            </a:extLst>
          </p:cNvPr>
          <p:cNvCxnSpPr/>
          <p:nvPr/>
        </p:nvCxnSpPr>
        <p:spPr>
          <a:xfrm flipV="1">
            <a:off x="5073870"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1878902-2B68-4236-8F37-C7E4B39B9A45}"/>
              </a:ext>
            </a:extLst>
          </p:cNvPr>
          <p:cNvCxnSpPr>
            <a:cxnSpLocks/>
          </p:cNvCxnSpPr>
          <p:nvPr/>
        </p:nvCxnSpPr>
        <p:spPr>
          <a:xfrm flipV="1">
            <a:off x="5077045"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DF9FD2E-2D98-41E4-B325-3750CD80C8C9}"/>
              </a:ext>
            </a:extLst>
          </p:cNvPr>
          <p:cNvCxnSpPr>
            <a:cxnSpLocks/>
          </p:cNvCxnSpPr>
          <p:nvPr/>
        </p:nvCxnSpPr>
        <p:spPr>
          <a:xfrm flipH="1" flipV="1">
            <a:off x="5101048"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50765D2-BEAE-48C8-B88B-6110EE26CF08}"/>
              </a:ext>
            </a:extLst>
          </p:cNvPr>
          <p:cNvCxnSpPr>
            <a:cxnSpLocks/>
          </p:cNvCxnSpPr>
          <p:nvPr/>
        </p:nvCxnSpPr>
        <p:spPr>
          <a:xfrm flipH="1" flipV="1">
            <a:off x="5092342"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0CE352B-A8E3-47D1-8F04-A899E36936CF}"/>
              </a:ext>
            </a:extLst>
          </p:cNvPr>
          <p:cNvCxnSpPr>
            <a:cxnSpLocks/>
          </p:cNvCxnSpPr>
          <p:nvPr/>
        </p:nvCxnSpPr>
        <p:spPr>
          <a:xfrm flipV="1">
            <a:off x="5105400"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4853198-83DA-4D0C-B588-099DBBC00102}"/>
              </a:ext>
            </a:extLst>
          </p:cNvPr>
          <p:cNvCxnSpPr>
            <a:cxnSpLocks/>
          </p:cNvCxnSpPr>
          <p:nvPr/>
        </p:nvCxnSpPr>
        <p:spPr>
          <a:xfrm flipV="1">
            <a:off x="4696045"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CA4961B-058A-42AC-B81D-146770D61684}"/>
              </a:ext>
            </a:extLst>
          </p:cNvPr>
          <p:cNvCxnSpPr>
            <a:cxnSpLocks/>
          </p:cNvCxnSpPr>
          <p:nvPr/>
        </p:nvCxnSpPr>
        <p:spPr>
          <a:xfrm flipH="1">
            <a:off x="4696045"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46D7A44-E524-425D-9D8F-C93C2FD9064E}"/>
              </a:ext>
            </a:extLst>
          </p:cNvPr>
          <p:cNvCxnSpPr>
            <a:cxnSpLocks/>
          </p:cNvCxnSpPr>
          <p:nvPr/>
        </p:nvCxnSpPr>
        <p:spPr>
          <a:xfrm flipH="1">
            <a:off x="4696046"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3DC66FF-A7C5-4AAC-BD45-8BA074F8FF09}"/>
              </a:ext>
            </a:extLst>
          </p:cNvPr>
          <p:cNvCxnSpPr/>
          <p:nvPr/>
        </p:nvCxnSpPr>
        <p:spPr>
          <a:xfrm flipV="1">
            <a:off x="3702270"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DBE8BF9-DF3C-4739-8A64-50AB3EA37AE7}"/>
              </a:ext>
            </a:extLst>
          </p:cNvPr>
          <p:cNvCxnSpPr>
            <a:cxnSpLocks/>
          </p:cNvCxnSpPr>
          <p:nvPr/>
        </p:nvCxnSpPr>
        <p:spPr>
          <a:xfrm flipV="1">
            <a:off x="3705445"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896EDA4-6F65-4C47-A00F-10DDEDD6C6AD}"/>
              </a:ext>
            </a:extLst>
          </p:cNvPr>
          <p:cNvCxnSpPr>
            <a:cxnSpLocks/>
          </p:cNvCxnSpPr>
          <p:nvPr/>
        </p:nvCxnSpPr>
        <p:spPr>
          <a:xfrm flipH="1" flipV="1">
            <a:off x="3729448"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4B8F4E8-5494-4BB6-A4C4-62D56435A8AE}"/>
              </a:ext>
            </a:extLst>
          </p:cNvPr>
          <p:cNvCxnSpPr>
            <a:cxnSpLocks/>
          </p:cNvCxnSpPr>
          <p:nvPr/>
        </p:nvCxnSpPr>
        <p:spPr>
          <a:xfrm flipH="1" flipV="1">
            <a:off x="3720742"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369BA12-8B05-4570-BEFE-21C9386C080C}"/>
              </a:ext>
            </a:extLst>
          </p:cNvPr>
          <p:cNvCxnSpPr>
            <a:cxnSpLocks/>
          </p:cNvCxnSpPr>
          <p:nvPr/>
        </p:nvCxnSpPr>
        <p:spPr>
          <a:xfrm flipV="1">
            <a:off x="3733800"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03384C5-A320-4BF6-9B85-7EFCB185CDC8}"/>
              </a:ext>
            </a:extLst>
          </p:cNvPr>
          <p:cNvCxnSpPr>
            <a:cxnSpLocks/>
          </p:cNvCxnSpPr>
          <p:nvPr/>
        </p:nvCxnSpPr>
        <p:spPr>
          <a:xfrm flipV="1">
            <a:off x="3324445"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15D9D9E-F0F3-464E-9807-B4562B18BE1F}"/>
              </a:ext>
            </a:extLst>
          </p:cNvPr>
          <p:cNvCxnSpPr>
            <a:cxnSpLocks/>
          </p:cNvCxnSpPr>
          <p:nvPr/>
        </p:nvCxnSpPr>
        <p:spPr>
          <a:xfrm flipH="1">
            <a:off x="3324445"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91AAFE5-7E49-4872-9A0A-2C86BF23F5D2}"/>
              </a:ext>
            </a:extLst>
          </p:cNvPr>
          <p:cNvCxnSpPr>
            <a:cxnSpLocks/>
          </p:cNvCxnSpPr>
          <p:nvPr/>
        </p:nvCxnSpPr>
        <p:spPr>
          <a:xfrm flipH="1">
            <a:off x="3324446"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217CAED-BAA4-472D-835B-41CF5C6DCAD4}"/>
              </a:ext>
            </a:extLst>
          </p:cNvPr>
          <p:cNvCxnSpPr/>
          <p:nvPr/>
        </p:nvCxnSpPr>
        <p:spPr>
          <a:xfrm flipV="1">
            <a:off x="2359025"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741F09C-11A8-4E9A-8FD1-0B65E0BC583C}"/>
              </a:ext>
            </a:extLst>
          </p:cNvPr>
          <p:cNvCxnSpPr>
            <a:cxnSpLocks/>
          </p:cNvCxnSpPr>
          <p:nvPr/>
        </p:nvCxnSpPr>
        <p:spPr>
          <a:xfrm flipV="1">
            <a:off x="2362200"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B091DB-DD94-4E21-AFAA-DC7C21B1D6E2}"/>
              </a:ext>
            </a:extLst>
          </p:cNvPr>
          <p:cNvCxnSpPr>
            <a:cxnSpLocks/>
          </p:cNvCxnSpPr>
          <p:nvPr/>
        </p:nvCxnSpPr>
        <p:spPr>
          <a:xfrm flipH="1" flipV="1">
            <a:off x="2386203"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619C324-43EF-4185-B79A-F66529CBE10B}"/>
              </a:ext>
            </a:extLst>
          </p:cNvPr>
          <p:cNvCxnSpPr>
            <a:cxnSpLocks/>
          </p:cNvCxnSpPr>
          <p:nvPr/>
        </p:nvCxnSpPr>
        <p:spPr>
          <a:xfrm flipH="1" flipV="1">
            <a:off x="2377497"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FDD9E19-9EC4-45FD-9EE2-75D8583B9839}"/>
              </a:ext>
            </a:extLst>
          </p:cNvPr>
          <p:cNvCxnSpPr>
            <a:cxnSpLocks/>
          </p:cNvCxnSpPr>
          <p:nvPr/>
        </p:nvCxnSpPr>
        <p:spPr>
          <a:xfrm flipV="1">
            <a:off x="2390555"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EAC14DF-E26E-4CD9-8A52-2C999759E340}"/>
              </a:ext>
            </a:extLst>
          </p:cNvPr>
          <p:cNvCxnSpPr>
            <a:cxnSpLocks/>
          </p:cNvCxnSpPr>
          <p:nvPr/>
        </p:nvCxnSpPr>
        <p:spPr>
          <a:xfrm flipV="1">
            <a:off x="1981200"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0871159-345B-48FD-A3D3-F90FF9A3732A}"/>
              </a:ext>
            </a:extLst>
          </p:cNvPr>
          <p:cNvCxnSpPr>
            <a:cxnSpLocks/>
          </p:cNvCxnSpPr>
          <p:nvPr/>
        </p:nvCxnSpPr>
        <p:spPr>
          <a:xfrm flipH="1">
            <a:off x="1981200"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85F5CB9-A2A3-49F9-8AA0-CBFA6DD4BEDC}"/>
              </a:ext>
            </a:extLst>
          </p:cNvPr>
          <p:cNvCxnSpPr>
            <a:cxnSpLocks/>
          </p:cNvCxnSpPr>
          <p:nvPr/>
        </p:nvCxnSpPr>
        <p:spPr>
          <a:xfrm flipH="1">
            <a:off x="1981201"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61C9761-EB91-4C99-899B-40BD1D43F6F0}"/>
              </a:ext>
            </a:extLst>
          </p:cNvPr>
          <p:cNvCxnSpPr/>
          <p:nvPr/>
        </p:nvCxnSpPr>
        <p:spPr>
          <a:xfrm flipV="1">
            <a:off x="987425"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Broken mesh links</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5566329" y="1676402"/>
            <a:ext cx="3577088" cy="3303063"/>
          </a:xfrm>
        </p:spPr>
        <p:txBody>
          <a:bodyPr/>
          <a:lstStyle/>
          <a:p>
            <a:r>
              <a:rPr lang="en-US" dirty="0"/>
              <a:t>Remember what the mesh looks like? </a:t>
            </a:r>
            <a:r>
              <a:rPr lang="en-US" dirty="0">
                <a:sym typeface="Wingdings" panose="05000000000000000000" pitchFamily="2" charset="2"/>
              </a:rPr>
              <a:t></a:t>
            </a:r>
          </a:p>
          <a:p>
            <a:r>
              <a:rPr lang="en-US" dirty="0">
                <a:sym typeface="Wingdings" panose="05000000000000000000" pitchFamily="2" charset="2"/>
              </a:rPr>
              <a:t>Let’s talk about broken links</a:t>
            </a:r>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cxnSp>
        <p:nvCxnSpPr>
          <p:cNvPr id="37" name="Straight Arrow Connector 36">
            <a:extLst>
              <a:ext uri="{FF2B5EF4-FFF2-40B4-BE49-F238E27FC236}">
                <a16:creationId xmlns:a16="http://schemas.microsoft.com/office/drawing/2014/main" id="{F97FF8A9-78D3-404B-A7A5-40C74DF0CF5A}"/>
              </a:ext>
            </a:extLst>
          </p:cNvPr>
          <p:cNvCxnSpPr>
            <a:cxnSpLocks/>
          </p:cNvCxnSpPr>
          <p:nvPr/>
        </p:nvCxnSpPr>
        <p:spPr>
          <a:xfrm flipV="1">
            <a:off x="990600"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77EC30A-1C9B-4AA9-B629-9CC1A904483A}"/>
              </a:ext>
            </a:extLst>
          </p:cNvPr>
          <p:cNvCxnSpPr>
            <a:cxnSpLocks/>
            <a:endCxn id="43" idx="2"/>
          </p:cNvCxnSpPr>
          <p:nvPr/>
        </p:nvCxnSpPr>
        <p:spPr>
          <a:xfrm flipH="1" flipV="1">
            <a:off x="1014603"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03162C3-76BA-40D2-8A02-B8A7A16760B8}"/>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40" name="TextBox 39">
            <a:extLst>
              <a:ext uri="{FF2B5EF4-FFF2-40B4-BE49-F238E27FC236}">
                <a16:creationId xmlns:a16="http://schemas.microsoft.com/office/drawing/2014/main" id="{722B9F23-725D-415F-8412-296AD5A1F064}"/>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41" name="TextBox 40">
            <a:extLst>
              <a:ext uri="{FF2B5EF4-FFF2-40B4-BE49-F238E27FC236}">
                <a16:creationId xmlns:a16="http://schemas.microsoft.com/office/drawing/2014/main" id="{FA0D32D0-BE2B-47E4-8658-3F47F7B9FA74}"/>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42" name="TextBox 41">
            <a:extLst>
              <a:ext uri="{FF2B5EF4-FFF2-40B4-BE49-F238E27FC236}">
                <a16:creationId xmlns:a16="http://schemas.microsoft.com/office/drawing/2014/main" id="{74014A40-7120-405E-BE5B-F2260BDE5C5A}"/>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43" name="TextBox 42">
            <a:extLst>
              <a:ext uri="{FF2B5EF4-FFF2-40B4-BE49-F238E27FC236}">
                <a16:creationId xmlns:a16="http://schemas.microsoft.com/office/drawing/2014/main" id="{A9213A01-D188-42EC-95FD-0EBD0295FB3E}"/>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44" name="TextBox 43">
            <a:extLst>
              <a:ext uri="{FF2B5EF4-FFF2-40B4-BE49-F238E27FC236}">
                <a16:creationId xmlns:a16="http://schemas.microsoft.com/office/drawing/2014/main" id="{883F3BB1-C875-4D68-8EA7-347FFB95235C}"/>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45" name="TextBox 44">
            <a:extLst>
              <a:ext uri="{FF2B5EF4-FFF2-40B4-BE49-F238E27FC236}">
                <a16:creationId xmlns:a16="http://schemas.microsoft.com/office/drawing/2014/main" id="{797D3498-8F95-4114-A561-2AD04BCBFC87}"/>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46" name="TextBox 45">
            <a:extLst>
              <a:ext uri="{FF2B5EF4-FFF2-40B4-BE49-F238E27FC236}">
                <a16:creationId xmlns:a16="http://schemas.microsoft.com/office/drawing/2014/main" id="{C5DC6C28-B79F-46F3-A0A4-37DCAB15C4D3}"/>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47" name="TextBox 46">
            <a:extLst>
              <a:ext uri="{FF2B5EF4-FFF2-40B4-BE49-F238E27FC236}">
                <a16:creationId xmlns:a16="http://schemas.microsoft.com/office/drawing/2014/main" id="{207A3E18-B9D2-45B9-8AB1-DEDE4303E829}"/>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48" name="TextBox 47">
            <a:extLst>
              <a:ext uri="{FF2B5EF4-FFF2-40B4-BE49-F238E27FC236}">
                <a16:creationId xmlns:a16="http://schemas.microsoft.com/office/drawing/2014/main" id="{F3756372-2071-4054-AB75-60C79C45B9CA}"/>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49" name="TextBox 48">
            <a:extLst>
              <a:ext uri="{FF2B5EF4-FFF2-40B4-BE49-F238E27FC236}">
                <a16:creationId xmlns:a16="http://schemas.microsoft.com/office/drawing/2014/main" id="{110D39E9-D981-4E44-A44B-7C2F3F72C9F8}"/>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50" name="TextBox 49">
            <a:extLst>
              <a:ext uri="{FF2B5EF4-FFF2-40B4-BE49-F238E27FC236}">
                <a16:creationId xmlns:a16="http://schemas.microsoft.com/office/drawing/2014/main" id="{85194A3C-E1BF-4007-94EA-B1D8D744E8BE}"/>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51" name="TextBox 50">
            <a:extLst>
              <a:ext uri="{FF2B5EF4-FFF2-40B4-BE49-F238E27FC236}">
                <a16:creationId xmlns:a16="http://schemas.microsoft.com/office/drawing/2014/main" id="{B41AE678-28A0-4E06-9318-5E21172B260A}"/>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52" name="TextBox 51">
            <a:extLst>
              <a:ext uri="{FF2B5EF4-FFF2-40B4-BE49-F238E27FC236}">
                <a16:creationId xmlns:a16="http://schemas.microsoft.com/office/drawing/2014/main" id="{C13418E5-2BAF-4951-AAD6-5076BEB67626}"/>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53" name="TextBox 52">
            <a:extLst>
              <a:ext uri="{FF2B5EF4-FFF2-40B4-BE49-F238E27FC236}">
                <a16:creationId xmlns:a16="http://schemas.microsoft.com/office/drawing/2014/main" id="{3DA4AFD1-9CC6-4EF1-89C2-ACAB400226F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54" name="TextBox 53">
            <a:extLst>
              <a:ext uri="{FF2B5EF4-FFF2-40B4-BE49-F238E27FC236}">
                <a16:creationId xmlns:a16="http://schemas.microsoft.com/office/drawing/2014/main" id="{6A53DA7F-7814-4C0C-85FD-06472239FCE9}"/>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cxnSp>
        <p:nvCxnSpPr>
          <p:cNvPr id="55" name="Straight Arrow Connector 54">
            <a:extLst>
              <a:ext uri="{FF2B5EF4-FFF2-40B4-BE49-F238E27FC236}">
                <a16:creationId xmlns:a16="http://schemas.microsoft.com/office/drawing/2014/main" id="{D45BB343-CDE8-4103-BDCA-3DA91C77F7B7}"/>
              </a:ext>
            </a:extLst>
          </p:cNvPr>
          <p:cNvCxnSpPr>
            <a:cxnSpLocks/>
            <a:endCxn id="47" idx="2"/>
          </p:cNvCxnSpPr>
          <p:nvPr/>
        </p:nvCxnSpPr>
        <p:spPr>
          <a:xfrm flipH="1" flipV="1">
            <a:off x="1005897"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7B72B50-9AD6-4AC9-AE0A-6C6CE8BC87D3}"/>
              </a:ext>
            </a:extLst>
          </p:cNvPr>
          <p:cNvCxnSpPr>
            <a:cxnSpLocks/>
          </p:cNvCxnSpPr>
          <p:nvPr/>
        </p:nvCxnSpPr>
        <p:spPr>
          <a:xfrm flipV="1">
            <a:off x="1018955"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BD05F5A-3F64-4C41-BF72-58B840428DDE}"/>
              </a:ext>
            </a:extLst>
          </p:cNvPr>
          <p:cNvCxnSpPr>
            <a:cxnSpLocks/>
          </p:cNvCxnSpPr>
          <p:nvPr/>
        </p:nvCxnSpPr>
        <p:spPr>
          <a:xfrm>
            <a:off x="3998743" y="5216766"/>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5C4F6A-50B7-4FE1-9A27-D26A7003FCC4}"/>
              </a:ext>
            </a:extLst>
          </p:cNvPr>
          <p:cNvCxnSpPr>
            <a:cxnSpLocks/>
          </p:cNvCxnSpPr>
          <p:nvPr/>
        </p:nvCxnSpPr>
        <p:spPr>
          <a:xfrm>
            <a:off x="1297633" y="5216235"/>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1DB8739-624D-4F88-8006-03F4CBA5C5FF}"/>
              </a:ext>
            </a:extLst>
          </p:cNvPr>
          <p:cNvCxnSpPr>
            <a:cxnSpLocks/>
          </p:cNvCxnSpPr>
          <p:nvPr/>
        </p:nvCxnSpPr>
        <p:spPr>
          <a:xfrm>
            <a:off x="2627815" y="5216238"/>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800EC72-DACA-4FE6-A8B6-E697465FD414}"/>
              </a:ext>
            </a:extLst>
          </p:cNvPr>
          <p:cNvCxnSpPr>
            <a:cxnSpLocks/>
          </p:cNvCxnSpPr>
          <p:nvPr/>
        </p:nvCxnSpPr>
        <p:spPr>
          <a:xfrm>
            <a:off x="457202" y="5218973"/>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93EFD72-1520-4DE0-91B6-A287320F9A13}"/>
              </a:ext>
            </a:extLst>
          </p:cNvPr>
          <p:cNvCxnSpPr>
            <a:cxnSpLocks/>
          </p:cNvCxnSpPr>
          <p:nvPr/>
        </p:nvCxnSpPr>
        <p:spPr>
          <a:xfrm flipV="1">
            <a:off x="609600"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7B237D-729A-44F4-A2AA-C9AFC318E5AE}"/>
              </a:ext>
            </a:extLst>
          </p:cNvPr>
          <p:cNvCxnSpPr>
            <a:cxnSpLocks/>
          </p:cNvCxnSpPr>
          <p:nvPr/>
        </p:nvCxnSpPr>
        <p:spPr>
          <a:xfrm flipH="1">
            <a:off x="609600"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287097-3ADE-4529-A198-EC712C8DCA1C}"/>
              </a:ext>
            </a:extLst>
          </p:cNvPr>
          <p:cNvCxnSpPr>
            <a:cxnSpLocks/>
          </p:cNvCxnSpPr>
          <p:nvPr/>
        </p:nvCxnSpPr>
        <p:spPr>
          <a:xfrm flipH="1">
            <a:off x="609601"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E902DD-52CB-44EC-9A36-F403F647EB86}"/>
              </a:ext>
            </a:extLst>
          </p:cNvPr>
          <p:cNvCxnSpPr>
            <a:cxnSpLocks/>
          </p:cNvCxnSpPr>
          <p:nvPr/>
        </p:nvCxnSpPr>
        <p:spPr>
          <a:xfrm flipH="1">
            <a:off x="457201" y="4800600"/>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3742432-36A1-4536-80BF-B51F321D0500}"/>
              </a:ext>
            </a:extLst>
          </p:cNvPr>
          <p:cNvCxnSpPr>
            <a:cxnSpLocks/>
          </p:cNvCxnSpPr>
          <p:nvPr/>
        </p:nvCxnSpPr>
        <p:spPr>
          <a:xfrm flipV="1">
            <a:off x="457200" y="48006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15152AC-946B-4DD0-B8F1-175CC1695A9E}"/>
              </a:ext>
            </a:extLst>
          </p:cNvPr>
          <p:cNvCxnSpPr>
            <a:cxnSpLocks/>
          </p:cNvCxnSpPr>
          <p:nvPr/>
        </p:nvCxnSpPr>
        <p:spPr>
          <a:xfrm flipV="1">
            <a:off x="5486400" y="48006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9550232-059B-4976-9ED5-3D0EB6A02639}"/>
              </a:ext>
            </a:extLst>
          </p:cNvPr>
          <p:cNvCxnSpPr>
            <a:cxnSpLocks/>
          </p:cNvCxnSpPr>
          <p:nvPr/>
        </p:nvCxnSpPr>
        <p:spPr>
          <a:xfrm>
            <a:off x="3998743" y="4103357"/>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474E944-3564-4E3A-B12F-8D04F3E6CD05}"/>
              </a:ext>
            </a:extLst>
          </p:cNvPr>
          <p:cNvCxnSpPr>
            <a:cxnSpLocks/>
          </p:cNvCxnSpPr>
          <p:nvPr/>
        </p:nvCxnSpPr>
        <p:spPr>
          <a:xfrm>
            <a:off x="1297633" y="4102826"/>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A86B892-6392-47B8-B892-4A362C0F7F85}"/>
              </a:ext>
            </a:extLst>
          </p:cNvPr>
          <p:cNvCxnSpPr>
            <a:cxnSpLocks/>
          </p:cNvCxnSpPr>
          <p:nvPr/>
        </p:nvCxnSpPr>
        <p:spPr>
          <a:xfrm>
            <a:off x="2627815" y="4102829"/>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C7759519-D95D-4B8D-92EB-E72CB3778C5F}"/>
              </a:ext>
            </a:extLst>
          </p:cNvPr>
          <p:cNvCxnSpPr>
            <a:cxnSpLocks/>
          </p:cNvCxnSpPr>
          <p:nvPr/>
        </p:nvCxnSpPr>
        <p:spPr>
          <a:xfrm>
            <a:off x="457202" y="4105564"/>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BBB59DD-253F-48B1-B4B2-3210F870E7EB}"/>
              </a:ext>
            </a:extLst>
          </p:cNvPr>
          <p:cNvCxnSpPr>
            <a:cxnSpLocks/>
          </p:cNvCxnSpPr>
          <p:nvPr/>
        </p:nvCxnSpPr>
        <p:spPr>
          <a:xfrm flipH="1">
            <a:off x="457201" y="3687191"/>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1929C40-DE72-487D-892D-F085159AD62A}"/>
              </a:ext>
            </a:extLst>
          </p:cNvPr>
          <p:cNvCxnSpPr>
            <a:cxnSpLocks/>
          </p:cNvCxnSpPr>
          <p:nvPr/>
        </p:nvCxnSpPr>
        <p:spPr>
          <a:xfrm flipV="1">
            <a:off x="457200" y="3687191"/>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762343E-8348-48D9-8311-113EAA5D2184}"/>
              </a:ext>
            </a:extLst>
          </p:cNvPr>
          <p:cNvCxnSpPr>
            <a:cxnSpLocks/>
          </p:cNvCxnSpPr>
          <p:nvPr/>
        </p:nvCxnSpPr>
        <p:spPr>
          <a:xfrm flipV="1">
            <a:off x="5486400" y="3687191"/>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41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FE42-BCE6-4521-8FA2-B8EF96D97084}"/>
              </a:ext>
            </a:extLst>
          </p:cNvPr>
          <p:cNvSpPr>
            <a:spLocks noGrp="1"/>
          </p:cNvSpPr>
          <p:nvPr>
            <p:ph type="title"/>
          </p:nvPr>
        </p:nvSpPr>
        <p:spPr/>
        <p:txBody>
          <a:bodyPr/>
          <a:lstStyle/>
          <a:p>
            <a:r>
              <a:rPr lang="en-US" dirty="0"/>
              <a:t>Broken mesh links</a:t>
            </a:r>
          </a:p>
        </p:txBody>
      </p:sp>
      <p:sp>
        <p:nvSpPr>
          <p:cNvPr id="3" name="Content Placeholder 2">
            <a:extLst>
              <a:ext uri="{FF2B5EF4-FFF2-40B4-BE49-F238E27FC236}">
                <a16:creationId xmlns:a16="http://schemas.microsoft.com/office/drawing/2014/main" id="{662ED6B5-1D6F-445F-97C2-42CB0CE2D495}"/>
              </a:ext>
            </a:extLst>
          </p:cNvPr>
          <p:cNvSpPr>
            <a:spLocks noGrp="1"/>
          </p:cNvSpPr>
          <p:nvPr>
            <p:ph idx="1"/>
          </p:nvPr>
        </p:nvSpPr>
        <p:spPr/>
        <p:txBody>
          <a:bodyPr/>
          <a:lstStyle/>
          <a:p>
            <a:r>
              <a:rPr lang="en-US" dirty="0"/>
              <a:t>Why do we care about broken links?</a:t>
            </a:r>
          </a:p>
          <a:p>
            <a:pPr lvl="1">
              <a:spcBef>
                <a:spcPts val="0"/>
              </a:spcBef>
            </a:pPr>
            <a:r>
              <a:rPr lang="en-US" dirty="0"/>
              <a:t>Hopefully this is pretty obvious!</a:t>
            </a:r>
          </a:p>
          <a:p>
            <a:r>
              <a:rPr lang="en-US" dirty="0"/>
              <a:t>All links will eventually fail</a:t>
            </a:r>
          </a:p>
          <a:p>
            <a:r>
              <a:rPr lang="en-US" dirty="0"/>
              <a:t>Big question – then what?</a:t>
            </a:r>
          </a:p>
          <a:p>
            <a:pPr lvl="1">
              <a:spcBef>
                <a:spcPts val="0"/>
              </a:spcBef>
            </a:pPr>
            <a:r>
              <a:rPr lang="en-US" dirty="0"/>
              <a:t>Does the network fail? Get slower? How much slower?</a:t>
            </a:r>
          </a:p>
          <a:p>
            <a:r>
              <a:rPr lang="en-US" dirty="0"/>
              <a:t>Is</a:t>
            </a:r>
            <a:r>
              <a:rPr lang="en-US" i="1" dirty="0"/>
              <a:t> resilience</a:t>
            </a:r>
            <a:r>
              <a:rPr lang="en-US" dirty="0"/>
              <a:t> a big selling point for networks?</a:t>
            </a:r>
          </a:p>
          <a:p>
            <a:pPr lvl="1">
              <a:spcBef>
                <a:spcPts val="0"/>
              </a:spcBef>
            </a:pPr>
            <a:r>
              <a:rPr lang="en-US" dirty="0"/>
              <a:t>How might you compare its importance to bandwidth, latency?</a:t>
            </a:r>
          </a:p>
          <a:p>
            <a:pPr lvl="1">
              <a:spcBef>
                <a:spcPts val="0"/>
              </a:spcBef>
            </a:pPr>
            <a:r>
              <a:rPr lang="en-US" dirty="0"/>
              <a:t>99.999% uptime</a:t>
            </a:r>
          </a:p>
        </p:txBody>
      </p:sp>
      <p:sp>
        <p:nvSpPr>
          <p:cNvPr id="4" name="Footer Placeholder 3">
            <a:extLst>
              <a:ext uri="{FF2B5EF4-FFF2-40B4-BE49-F238E27FC236}">
                <a16:creationId xmlns:a16="http://schemas.microsoft.com/office/drawing/2014/main" id="{74D20143-A904-4FB9-B46D-1B23D0112A5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9562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D394-CC15-484F-8A27-C815E82B6B3C}"/>
              </a:ext>
            </a:extLst>
          </p:cNvPr>
          <p:cNvSpPr>
            <a:spLocks noGrp="1"/>
          </p:cNvSpPr>
          <p:nvPr>
            <p:ph type="title"/>
          </p:nvPr>
        </p:nvSpPr>
        <p:spPr/>
        <p:txBody>
          <a:bodyPr/>
          <a:lstStyle/>
          <a:p>
            <a:r>
              <a:rPr lang="en-US" dirty="0"/>
              <a:t>Verifying resilience</a:t>
            </a:r>
          </a:p>
        </p:txBody>
      </p:sp>
      <p:sp>
        <p:nvSpPr>
          <p:cNvPr id="3" name="Content Placeholder 2">
            <a:extLst>
              <a:ext uri="{FF2B5EF4-FFF2-40B4-BE49-F238E27FC236}">
                <a16:creationId xmlns:a16="http://schemas.microsoft.com/office/drawing/2014/main" id="{1BA573CB-DA82-4CCD-AF17-19D871B5FCD2}"/>
              </a:ext>
            </a:extLst>
          </p:cNvPr>
          <p:cNvSpPr>
            <a:spLocks noGrp="1"/>
          </p:cNvSpPr>
          <p:nvPr>
            <p:ph idx="1"/>
          </p:nvPr>
        </p:nvSpPr>
        <p:spPr/>
        <p:txBody>
          <a:bodyPr/>
          <a:lstStyle/>
          <a:p>
            <a:r>
              <a:rPr lang="en-US" dirty="0"/>
              <a:t>What do we have to verify?</a:t>
            </a:r>
          </a:p>
          <a:p>
            <a:pPr lvl="1">
              <a:spcBef>
                <a:spcPts val="0"/>
              </a:spcBef>
            </a:pPr>
            <a:r>
              <a:rPr lang="en-US" dirty="0"/>
              <a:t>One broken link? Two? More? Why?</a:t>
            </a:r>
          </a:p>
          <a:p>
            <a:r>
              <a:rPr lang="en-US" dirty="0"/>
              <a:t>Any ideas how we might verify resilience?</a:t>
            </a:r>
          </a:p>
          <a:p>
            <a:pPr lvl="1">
              <a:spcBef>
                <a:spcPts val="0"/>
              </a:spcBef>
            </a:pPr>
            <a:r>
              <a:rPr lang="en-US" dirty="0"/>
              <a:t>Do we have a separate model with a broken link?</a:t>
            </a:r>
          </a:p>
          <a:p>
            <a:pPr lvl="1">
              <a:spcBef>
                <a:spcPts val="0"/>
              </a:spcBef>
            </a:pPr>
            <a:r>
              <a:rPr lang="en-US" dirty="0"/>
              <a:t>Separate models for all combinations of two broken? Three?</a:t>
            </a:r>
          </a:p>
          <a:p>
            <a:pPr lvl="1">
              <a:spcBef>
                <a:spcPts val="0"/>
              </a:spcBef>
            </a:pPr>
            <a:r>
              <a:rPr lang="en-US" dirty="0"/>
              <a:t>Better solution: the verification environment clobbers links</a:t>
            </a:r>
          </a:p>
          <a:p>
            <a:pPr lvl="1">
              <a:spcBef>
                <a:spcPts val="0"/>
              </a:spcBef>
            </a:pPr>
            <a:r>
              <a:rPr lang="en-US" dirty="0"/>
              <a:t>Do we do this randomly or directed?</a:t>
            </a:r>
          </a:p>
          <a:p>
            <a:pPr>
              <a:spcBef>
                <a:spcPts val="600"/>
              </a:spcBef>
            </a:pPr>
            <a:r>
              <a:rPr lang="en-US" dirty="0"/>
              <a:t>Lookahead – mesh-challenge lab is exactly this</a:t>
            </a:r>
          </a:p>
        </p:txBody>
      </p:sp>
      <p:sp>
        <p:nvSpPr>
          <p:cNvPr id="4" name="Footer Placeholder 3">
            <a:extLst>
              <a:ext uri="{FF2B5EF4-FFF2-40B4-BE49-F238E27FC236}">
                <a16:creationId xmlns:a16="http://schemas.microsoft.com/office/drawing/2014/main" id="{F3669925-5E44-47DA-A3CF-F408EC1183A5}"/>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8645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9CEA-0F13-48AE-933B-DB63BF34C171}"/>
              </a:ext>
            </a:extLst>
          </p:cNvPr>
          <p:cNvSpPr>
            <a:spLocks noGrp="1"/>
          </p:cNvSpPr>
          <p:nvPr>
            <p:ph type="title"/>
          </p:nvPr>
        </p:nvSpPr>
        <p:spPr/>
        <p:txBody>
          <a:bodyPr/>
          <a:lstStyle/>
          <a:p>
            <a:r>
              <a:rPr lang="en-US" sz="4400" dirty="0"/>
              <a:t>Error injection</a:t>
            </a:r>
            <a:endParaRPr lang="en-US" dirty="0"/>
          </a:p>
        </p:txBody>
      </p:sp>
      <p:sp>
        <p:nvSpPr>
          <p:cNvPr id="3" name="Content Placeholder 2">
            <a:extLst>
              <a:ext uri="{FF2B5EF4-FFF2-40B4-BE49-F238E27FC236}">
                <a16:creationId xmlns:a16="http://schemas.microsoft.com/office/drawing/2014/main" id="{5DDD3677-BD2E-4E25-8D24-0E0BC9DC91D7}"/>
              </a:ext>
            </a:extLst>
          </p:cNvPr>
          <p:cNvSpPr>
            <a:spLocks noGrp="1"/>
          </p:cNvSpPr>
          <p:nvPr>
            <p:ph idx="1"/>
          </p:nvPr>
        </p:nvSpPr>
        <p:spPr/>
        <p:txBody>
          <a:bodyPr/>
          <a:lstStyle/>
          <a:p>
            <a:r>
              <a:rPr lang="en-US" dirty="0"/>
              <a:t>Any other “errors” to test for?</a:t>
            </a:r>
          </a:p>
          <a:p>
            <a:pPr lvl="1"/>
            <a:r>
              <a:rPr lang="en-US" dirty="0"/>
              <a:t>i.e., an unusual event with a specific response</a:t>
            </a:r>
          </a:p>
          <a:p>
            <a:pPr lvl="1"/>
            <a:r>
              <a:rPr lang="en-US" dirty="0"/>
              <a:t>Single-bit memory errors, noise in packet transmission, broken links, …</a:t>
            </a:r>
          </a:p>
          <a:p>
            <a:r>
              <a:rPr lang="en-US" dirty="0"/>
              <a:t>These are typically bug farms!</a:t>
            </a:r>
          </a:p>
          <a:p>
            <a:r>
              <a:rPr lang="en-US" dirty="0"/>
              <a:t>All of this needs to be tested</a:t>
            </a:r>
          </a:p>
          <a:p>
            <a:pPr lvl="1"/>
            <a:r>
              <a:rPr lang="en-US" dirty="0"/>
              <a:t>often lots of special-purpose directed tests</a:t>
            </a:r>
          </a:p>
          <a:p>
            <a:endParaRPr lang="en-US" dirty="0"/>
          </a:p>
        </p:txBody>
      </p:sp>
      <p:sp>
        <p:nvSpPr>
          <p:cNvPr id="4" name="Footer Placeholder 3">
            <a:extLst>
              <a:ext uri="{FF2B5EF4-FFF2-40B4-BE49-F238E27FC236}">
                <a16:creationId xmlns:a16="http://schemas.microsoft.com/office/drawing/2014/main" id="{31989CCB-0ECF-423A-9C30-97E7FFF97FE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4061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DC4C-CC1E-4CEE-9FE9-B3AC1524B4C8}"/>
              </a:ext>
            </a:extLst>
          </p:cNvPr>
          <p:cNvSpPr>
            <a:spLocks noGrp="1"/>
          </p:cNvSpPr>
          <p:nvPr>
            <p:ph type="title"/>
          </p:nvPr>
        </p:nvSpPr>
        <p:spPr/>
        <p:txBody>
          <a:bodyPr/>
          <a:lstStyle/>
          <a:p>
            <a:r>
              <a:rPr lang="en-US" dirty="0" err="1"/>
              <a:t>CrashMe</a:t>
            </a:r>
            <a:endParaRPr lang="en-US" dirty="0"/>
          </a:p>
        </p:txBody>
      </p:sp>
      <p:sp>
        <p:nvSpPr>
          <p:cNvPr id="3" name="Content Placeholder 2">
            <a:extLst>
              <a:ext uri="{FF2B5EF4-FFF2-40B4-BE49-F238E27FC236}">
                <a16:creationId xmlns:a16="http://schemas.microsoft.com/office/drawing/2014/main" id="{605B241C-10B2-4B3D-9854-1B8DAC171F2F}"/>
              </a:ext>
            </a:extLst>
          </p:cNvPr>
          <p:cNvSpPr>
            <a:spLocks noGrp="1"/>
          </p:cNvSpPr>
          <p:nvPr>
            <p:ph idx="1"/>
          </p:nvPr>
        </p:nvSpPr>
        <p:spPr/>
        <p:txBody>
          <a:bodyPr/>
          <a:lstStyle/>
          <a:p>
            <a:r>
              <a:rPr lang="en-US" i="1" dirty="0" err="1"/>
              <a:t>CrashMe</a:t>
            </a:r>
            <a:endParaRPr lang="en-US" i="1" dirty="0"/>
          </a:p>
          <a:p>
            <a:pPr lvl="1"/>
            <a:r>
              <a:rPr lang="en-US" dirty="0"/>
              <a:t>RCG from U. Michigan, 1990s</a:t>
            </a:r>
          </a:p>
          <a:p>
            <a:pPr lvl="1"/>
            <a:r>
              <a:rPr lang="en-US" dirty="0"/>
              <a:t>Literally wrote random bits and called it code!</a:t>
            </a:r>
          </a:p>
          <a:p>
            <a:r>
              <a:rPr lang="en-US" dirty="0"/>
              <a:t>What do you think the results were? Useful?</a:t>
            </a:r>
          </a:p>
          <a:p>
            <a:endParaRPr lang="en-US" dirty="0"/>
          </a:p>
        </p:txBody>
      </p:sp>
      <p:sp>
        <p:nvSpPr>
          <p:cNvPr id="4" name="Footer Placeholder 3">
            <a:extLst>
              <a:ext uri="{FF2B5EF4-FFF2-40B4-BE49-F238E27FC236}">
                <a16:creationId xmlns:a16="http://schemas.microsoft.com/office/drawing/2014/main" id="{9FE1091C-09AF-4E8E-BBE7-E21629AA721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044314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42E4-D42C-4CEE-9485-2491DDFEDB28}"/>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42DC7B9E-4C32-4A22-BEF3-9C775279A0C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9CDF8B4-741C-411F-BB44-31F9FA3A292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38479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AF07-833F-41C2-B2BA-E7B4479EC957}"/>
              </a:ext>
            </a:extLst>
          </p:cNvPr>
          <p:cNvSpPr>
            <a:spLocks noGrp="1"/>
          </p:cNvSpPr>
          <p:nvPr>
            <p:ph type="title"/>
          </p:nvPr>
        </p:nvSpPr>
        <p:spPr/>
        <p:txBody>
          <a:bodyPr/>
          <a:lstStyle/>
          <a:p>
            <a:r>
              <a:rPr lang="en-US" dirty="0"/>
              <a:t>For next year</a:t>
            </a:r>
          </a:p>
        </p:txBody>
      </p:sp>
      <p:sp>
        <p:nvSpPr>
          <p:cNvPr id="3" name="Content Placeholder 2">
            <a:extLst>
              <a:ext uri="{FF2B5EF4-FFF2-40B4-BE49-F238E27FC236}">
                <a16:creationId xmlns:a16="http://schemas.microsoft.com/office/drawing/2014/main" id="{9BE0FA21-8FEF-47DF-B7D7-8649FD53EE5C}"/>
              </a:ext>
            </a:extLst>
          </p:cNvPr>
          <p:cNvSpPr>
            <a:spLocks noGrp="1"/>
          </p:cNvSpPr>
          <p:nvPr>
            <p:ph idx="1"/>
          </p:nvPr>
        </p:nvSpPr>
        <p:spPr/>
        <p:txBody>
          <a:bodyPr/>
          <a:lstStyle/>
          <a:p>
            <a:r>
              <a:rPr lang="en-US" dirty="0"/>
              <a:t>Add Scott’s many-rats example:</a:t>
            </a:r>
          </a:p>
          <a:p>
            <a:pPr lvl="1"/>
            <a:r>
              <a:rPr lang="en-US" dirty="0"/>
              <a:t>an IP vendor updated the spec of their IP without really warning Nvidia. This caused a bug. Then the many-rats was to look through all the other IP vendors’ docs and see if there were any updates.</a:t>
            </a:r>
          </a:p>
        </p:txBody>
      </p:sp>
      <p:sp>
        <p:nvSpPr>
          <p:cNvPr id="4" name="Footer Placeholder 3">
            <a:extLst>
              <a:ext uri="{FF2B5EF4-FFF2-40B4-BE49-F238E27FC236}">
                <a16:creationId xmlns:a16="http://schemas.microsoft.com/office/drawing/2014/main" id="{BD33E1B3-3D98-4A4A-B63E-99243FC9490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0514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137-18F5-4525-A92B-85B019723B28}"/>
              </a:ext>
            </a:extLst>
          </p:cNvPr>
          <p:cNvSpPr>
            <a:spLocks noGrp="1"/>
          </p:cNvSpPr>
          <p:nvPr>
            <p:ph type="title"/>
          </p:nvPr>
        </p:nvSpPr>
        <p:spPr/>
        <p:txBody>
          <a:bodyPr/>
          <a:lstStyle/>
          <a:p>
            <a:r>
              <a:rPr lang="en-US" dirty="0"/>
              <a:t>Writing a test is hard!</a:t>
            </a:r>
          </a:p>
        </p:txBody>
      </p:sp>
      <p:sp>
        <p:nvSpPr>
          <p:cNvPr id="3" name="Content Placeholder 2">
            <a:extLst>
              <a:ext uri="{FF2B5EF4-FFF2-40B4-BE49-F238E27FC236}">
                <a16:creationId xmlns:a16="http://schemas.microsoft.com/office/drawing/2014/main" id="{DF0C4937-5D60-46FF-8F34-AA91FB84271C}"/>
              </a:ext>
            </a:extLst>
          </p:cNvPr>
          <p:cNvSpPr>
            <a:spLocks noGrp="1"/>
          </p:cNvSpPr>
          <p:nvPr>
            <p:ph idx="1"/>
          </p:nvPr>
        </p:nvSpPr>
        <p:spPr>
          <a:xfrm>
            <a:off x="685800" y="1676400"/>
            <a:ext cx="7772400" cy="2590800"/>
          </a:xfrm>
        </p:spPr>
        <p:txBody>
          <a:bodyPr/>
          <a:lstStyle/>
          <a:p>
            <a:r>
              <a:rPr lang="en-US" dirty="0"/>
              <a:t>Humans are lousy at thinking of corner cases</a:t>
            </a:r>
          </a:p>
          <a:p>
            <a:pPr lvl="1">
              <a:spcBef>
                <a:spcPts val="0"/>
              </a:spcBef>
            </a:pPr>
            <a:r>
              <a:rPr lang="en-US" dirty="0"/>
              <a:t>so we never know what test to write</a:t>
            </a:r>
          </a:p>
          <a:p>
            <a:r>
              <a:rPr lang="en-US" dirty="0"/>
              <a:t>Control from the pins is hard</a:t>
            </a:r>
          </a:p>
          <a:p>
            <a:pPr lvl="1">
              <a:spcBef>
                <a:spcPts val="0"/>
              </a:spcBef>
            </a:pPr>
            <a:r>
              <a:rPr lang="en-US" dirty="0"/>
              <a:t>yet again (we’ve seen this issue multiple times)</a:t>
            </a:r>
          </a:p>
          <a:p>
            <a:pPr lvl="1">
              <a:spcBef>
                <a:spcPts val="0"/>
              </a:spcBef>
            </a:pPr>
            <a:r>
              <a:rPr lang="en-US" dirty="0"/>
              <a:t>we may know what to test deep in the machine</a:t>
            </a:r>
          </a:p>
          <a:p>
            <a:pPr lvl="1">
              <a:spcBef>
                <a:spcPts val="0"/>
              </a:spcBef>
            </a:pPr>
            <a:r>
              <a:rPr lang="en-US" dirty="0"/>
              <a:t>it’s hard to make that happen from the inputs</a:t>
            </a:r>
          </a:p>
          <a:p>
            <a:endParaRPr lang="en-US" dirty="0"/>
          </a:p>
        </p:txBody>
      </p:sp>
      <p:sp>
        <p:nvSpPr>
          <p:cNvPr id="4" name="Footer Placeholder 3">
            <a:extLst>
              <a:ext uri="{FF2B5EF4-FFF2-40B4-BE49-F238E27FC236}">
                <a16:creationId xmlns:a16="http://schemas.microsoft.com/office/drawing/2014/main" id="{2AF629C9-448A-4782-98BA-3F743D5E6A9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pSp>
        <p:nvGrpSpPr>
          <p:cNvPr id="14" name="Group 13">
            <a:extLst>
              <a:ext uri="{FF2B5EF4-FFF2-40B4-BE49-F238E27FC236}">
                <a16:creationId xmlns:a16="http://schemas.microsoft.com/office/drawing/2014/main" id="{A09E3814-E85B-43BC-9574-F415F3C43852}"/>
              </a:ext>
            </a:extLst>
          </p:cNvPr>
          <p:cNvGrpSpPr/>
          <p:nvPr/>
        </p:nvGrpSpPr>
        <p:grpSpPr>
          <a:xfrm>
            <a:off x="1447800" y="4495800"/>
            <a:ext cx="6001285" cy="1676400"/>
            <a:chOff x="1447800" y="4495800"/>
            <a:chExt cx="6001285" cy="1676400"/>
          </a:xfrm>
        </p:grpSpPr>
        <p:sp>
          <p:nvSpPr>
            <p:cNvPr id="5" name="Flowchart: Punched Tape 4">
              <a:extLst>
                <a:ext uri="{FF2B5EF4-FFF2-40B4-BE49-F238E27FC236}">
                  <a16:creationId xmlns:a16="http://schemas.microsoft.com/office/drawing/2014/main" id="{13920C73-406B-4CAF-8FC1-DCE55B0F77C1}"/>
                </a:ext>
              </a:extLst>
            </p:cNvPr>
            <p:cNvSpPr/>
            <p:nvPr/>
          </p:nvSpPr>
          <p:spPr>
            <a:xfrm>
              <a:off x="2438400" y="4724400"/>
              <a:ext cx="990600" cy="13716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stuff</a:t>
              </a:r>
            </a:p>
          </p:txBody>
        </p:sp>
        <p:sp>
          <p:nvSpPr>
            <p:cNvPr id="6" name="Flowchart: Punched Tape 5">
              <a:extLst>
                <a:ext uri="{FF2B5EF4-FFF2-40B4-BE49-F238E27FC236}">
                  <a16:creationId xmlns:a16="http://schemas.microsoft.com/office/drawing/2014/main" id="{10AD0B89-3ABB-4D7B-A006-2C7DEF9F002F}"/>
                </a:ext>
              </a:extLst>
            </p:cNvPr>
            <p:cNvSpPr/>
            <p:nvPr/>
          </p:nvSpPr>
          <p:spPr>
            <a:xfrm>
              <a:off x="5219702" y="4724400"/>
              <a:ext cx="990600" cy="1371599"/>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a:t>
              </a:r>
            </a:p>
            <a:p>
              <a:pPr algn="ctr"/>
              <a:r>
                <a:rPr lang="en-US" dirty="0">
                  <a:solidFill>
                    <a:schemeClr val="tx1"/>
                  </a:solidFill>
                </a:rPr>
                <a:t>stuff</a:t>
              </a:r>
            </a:p>
          </p:txBody>
        </p:sp>
        <p:sp>
          <p:nvSpPr>
            <p:cNvPr id="7" name="Flowchart: Punched Tape 6">
              <a:extLst>
                <a:ext uri="{FF2B5EF4-FFF2-40B4-BE49-F238E27FC236}">
                  <a16:creationId xmlns:a16="http://schemas.microsoft.com/office/drawing/2014/main" id="{E9743BB5-E2C2-462F-8E0D-6B1E15076E33}"/>
                </a:ext>
              </a:extLst>
            </p:cNvPr>
            <p:cNvSpPr/>
            <p:nvPr/>
          </p:nvSpPr>
          <p:spPr>
            <a:xfrm>
              <a:off x="3829051" y="4927600"/>
              <a:ext cx="990600" cy="9398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stuff</a:t>
              </a:r>
            </a:p>
          </p:txBody>
        </p:sp>
        <p:sp>
          <p:nvSpPr>
            <p:cNvPr id="8" name="Rectangle 7">
              <a:extLst>
                <a:ext uri="{FF2B5EF4-FFF2-40B4-BE49-F238E27FC236}">
                  <a16:creationId xmlns:a16="http://schemas.microsoft.com/office/drawing/2014/main" id="{AA92D605-9EE7-4631-8421-5100F6741C82}"/>
                </a:ext>
              </a:extLst>
            </p:cNvPr>
            <p:cNvSpPr/>
            <p:nvPr/>
          </p:nvSpPr>
          <p:spPr>
            <a:xfrm>
              <a:off x="1981200" y="4572000"/>
              <a:ext cx="5029200" cy="1600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E5E05C-BD22-4A18-9492-DF77DD078770}"/>
                </a:ext>
              </a:extLst>
            </p:cNvPr>
            <p:cNvSpPr txBox="1"/>
            <p:nvPr/>
          </p:nvSpPr>
          <p:spPr>
            <a:xfrm>
              <a:off x="1447800" y="4648200"/>
              <a:ext cx="514885" cy="1524000"/>
            </a:xfrm>
            <a:prstGeom prst="rect">
              <a:avLst/>
            </a:prstGeom>
            <a:noFill/>
          </p:spPr>
          <p:txBody>
            <a:bodyPr vert="wordArtVert" wrap="square" tIns="0" bIns="0" rtlCol="0">
              <a:spAutoFit/>
            </a:bodyPr>
            <a:lstStyle/>
            <a:p>
              <a:pPr>
                <a:lnSpc>
                  <a:spcPts val="2400"/>
                </a:lnSpc>
              </a:pPr>
              <a:r>
                <a:rPr lang="en-US" kern="1500" spc="-1300" dirty="0"/>
                <a:t>inputs</a:t>
              </a:r>
            </a:p>
          </p:txBody>
        </p:sp>
        <p:cxnSp>
          <p:nvCxnSpPr>
            <p:cNvPr id="11" name="Straight Connector 10">
              <a:extLst>
                <a:ext uri="{FF2B5EF4-FFF2-40B4-BE49-F238E27FC236}">
                  <a16:creationId xmlns:a16="http://schemas.microsoft.com/office/drawing/2014/main" id="{0CCCD493-0DEA-4470-A8C9-31AAFB0C8954}"/>
                </a:ext>
              </a:extLst>
            </p:cNvPr>
            <p:cNvCxnSpPr/>
            <p:nvPr/>
          </p:nvCxnSpPr>
          <p:spPr>
            <a:xfrm>
              <a:off x="1981200" y="5029200"/>
              <a:ext cx="457200"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A7A98EC-C482-43F8-84AC-B261500C4137}"/>
                </a:ext>
              </a:extLst>
            </p:cNvPr>
            <p:cNvCxnSpPr>
              <a:cxnSpLocks/>
            </p:cNvCxnSpPr>
            <p:nvPr/>
          </p:nvCxnSpPr>
          <p:spPr>
            <a:xfrm flipV="1">
              <a:off x="1962685" y="5715000"/>
              <a:ext cx="457200"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295C00-EA1C-44C2-A753-9C00BDEDED8F}"/>
                </a:ext>
              </a:extLst>
            </p:cNvPr>
            <p:cNvCxnSpPr>
              <a:cxnSpLocks/>
            </p:cNvCxnSpPr>
            <p:nvPr/>
          </p:nvCxnSpPr>
          <p:spPr>
            <a:xfrm>
              <a:off x="3429000"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FD7E1A-E158-4CAA-87D5-36A0F1530DB9}"/>
                </a:ext>
              </a:extLst>
            </p:cNvPr>
            <p:cNvCxnSpPr>
              <a:cxnSpLocks/>
            </p:cNvCxnSpPr>
            <p:nvPr/>
          </p:nvCxnSpPr>
          <p:spPr>
            <a:xfrm>
              <a:off x="3429000"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EF0634-2C8C-4211-A1C9-A682CEDBD714}"/>
                </a:ext>
              </a:extLst>
            </p:cNvPr>
            <p:cNvCxnSpPr>
              <a:cxnSpLocks/>
            </p:cNvCxnSpPr>
            <p:nvPr/>
          </p:nvCxnSpPr>
          <p:spPr>
            <a:xfrm>
              <a:off x="4819072"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0E5248-5A20-4971-8384-329404591529}"/>
                </a:ext>
              </a:extLst>
            </p:cNvPr>
            <p:cNvCxnSpPr>
              <a:cxnSpLocks/>
            </p:cNvCxnSpPr>
            <p:nvPr/>
          </p:nvCxnSpPr>
          <p:spPr>
            <a:xfrm>
              <a:off x="4819072"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749519-5B2F-46FE-AB55-7E213FD337CF}"/>
                </a:ext>
              </a:extLst>
            </p:cNvPr>
            <p:cNvCxnSpPr>
              <a:cxnSpLocks/>
            </p:cNvCxnSpPr>
            <p:nvPr/>
          </p:nvCxnSpPr>
          <p:spPr>
            <a:xfrm>
              <a:off x="6209144" y="5181600"/>
              <a:ext cx="819771" cy="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AC3FD7-6519-4938-83FF-8E447EFA0E42}"/>
                </a:ext>
              </a:extLst>
            </p:cNvPr>
            <p:cNvCxnSpPr>
              <a:cxnSpLocks/>
            </p:cNvCxnSpPr>
            <p:nvPr/>
          </p:nvCxnSpPr>
          <p:spPr>
            <a:xfrm>
              <a:off x="6209144" y="5562600"/>
              <a:ext cx="800102"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29F644-D1C5-403E-88BF-D23C088F3079}"/>
                </a:ext>
              </a:extLst>
            </p:cNvPr>
            <p:cNvSpPr txBox="1"/>
            <p:nvPr/>
          </p:nvSpPr>
          <p:spPr>
            <a:xfrm>
              <a:off x="6934200" y="4495800"/>
              <a:ext cx="514885" cy="1676400"/>
            </a:xfrm>
            <a:prstGeom prst="rect">
              <a:avLst/>
            </a:prstGeom>
            <a:noFill/>
          </p:spPr>
          <p:txBody>
            <a:bodyPr vert="wordArtVert" wrap="square" tIns="0" bIns="0" rtlCol="0">
              <a:spAutoFit/>
            </a:bodyPr>
            <a:lstStyle/>
            <a:p>
              <a:pPr>
                <a:lnSpc>
                  <a:spcPts val="2400"/>
                </a:lnSpc>
              </a:pPr>
              <a:r>
                <a:rPr lang="en-US" kern="1500" spc="-1300" dirty="0"/>
                <a:t>outputs</a:t>
              </a:r>
            </a:p>
          </p:txBody>
        </p:sp>
      </p:grpSp>
      <p:sp>
        <p:nvSpPr>
          <p:cNvPr id="10" name="TextBox 9">
            <a:extLst>
              <a:ext uri="{FF2B5EF4-FFF2-40B4-BE49-F238E27FC236}">
                <a16:creationId xmlns:a16="http://schemas.microsoft.com/office/drawing/2014/main" id="{17459FCB-2BE7-49EF-919F-A1A823C8BB95}"/>
              </a:ext>
            </a:extLst>
          </p:cNvPr>
          <p:cNvSpPr txBox="1"/>
          <p:nvPr/>
        </p:nvSpPr>
        <p:spPr>
          <a:xfrm>
            <a:off x="7191642" y="986879"/>
            <a:ext cx="1723758" cy="769441"/>
          </a:xfrm>
          <a:prstGeom prst="rect">
            <a:avLst/>
          </a:prstGeom>
          <a:noFill/>
        </p:spPr>
        <p:txBody>
          <a:bodyPr wrap="square" rtlCol="0">
            <a:spAutoFit/>
          </a:bodyPr>
          <a:lstStyle/>
          <a:p>
            <a:r>
              <a:rPr lang="en-US" sz="4400" dirty="0">
                <a:solidFill>
                  <a:schemeClr val="accent2"/>
                </a:solidFill>
              </a:rPr>
              <a:t>(good)</a:t>
            </a:r>
          </a:p>
        </p:txBody>
      </p:sp>
      <p:sp>
        <p:nvSpPr>
          <p:cNvPr id="13" name="Freeform: Shape 12">
            <a:extLst>
              <a:ext uri="{FF2B5EF4-FFF2-40B4-BE49-F238E27FC236}">
                <a16:creationId xmlns:a16="http://schemas.microsoft.com/office/drawing/2014/main" id="{09D2DFB3-9F6E-41FF-BCF2-796E9D7C5993}"/>
              </a:ext>
            </a:extLst>
          </p:cNvPr>
          <p:cNvSpPr/>
          <p:nvPr/>
        </p:nvSpPr>
        <p:spPr>
          <a:xfrm>
            <a:off x="4343681" y="1091381"/>
            <a:ext cx="2883029" cy="403122"/>
          </a:xfrm>
          <a:custGeom>
            <a:avLst/>
            <a:gdLst>
              <a:gd name="connsiteX0" fmla="*/ 2883029 w 2883029"/>
              <a:gd name="connsiteY0" fmla="*/ 403122 h 403122"/>
              <a:gd name="connsiteX1" fmla="*/ 936242 w 2883029"/>
              <a:gd name="connsiteY1" fmla="*/ 304800 h 403122"/>
              <a:gd name="connsiteX2" fmla="*/ 110332 w 2883029"/>
              <a:gd name="connsiteY2" fmla="*/ 196645 h 403122"/>
              <a:gd name="connsiteX3" fmla="*/ 31674 w 2883029"/>
              <a:gd name="connsiteY3" fmla="*/ 0 h 403122"/>
            </a:gdLst>
            <a:ahLst/>
            <a:cxnLst>
              <a:cxn ang="0">
                <a:pos x="connsiteX0" y="connsiteY0"/>
              </a:cxn>
              <a:cxn ang="0">
                <a:pos x="connsiteX1" y="connsiteY1"/>
              </a:cxn>
              <a:cxn ang="0">
                <a:pos x="connsiteX2" y="connsiteY2"/>
              </a:cxn>
              <a:cxn ang="0">
                <a:pos x="connsiteX3" y="connsiteY3"/>
              </a:cxn>
            </a:cxnLst>
            <a:rect l="l" t="t" r="r" b="b"/>
            <a:pathLst>
              <a:path w="2883029" h="403122">
                <a:moveTo>
                  <a:pt x="2883029" y="403122"/>
                </a:moveTo>
                <a:lnTo>
                  <a:pt x="936242" y="304800"/>
                </a:lnTo>
                <a:cubicBezTo>
                  <a:pt x="474126" y="270387"/>
                  <a:pt x="261093" y="247445"/>
                  <a:pt x="110332" y="196645"/>
                </a:cubicBezTo>
                <a:cubicBezTo>
                  <a:pt x="-40429" y="145845"/>
                  <a:pt x="-4378" y="72922"/>
                  <a:pt x="31674" y="0"/>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54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a:t>Floating-point math unit</a:t>
            </a:r>
          </a:p>
        </p:txBody>
      </p:sp>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p:txBody>
          <a:bodyPr/>
          <a:lstStyle/>
          <a:p>
            <a:r>
              <a:rPr lang="en-US" dirty="0"/>
              <a:t>IEEE 754 standard:</a:t>
            </a:r>
          </a:p>
          <a:p>
            <a:pPr lvl="1"/>
            <a:r>
              <a:rPr lang="en-US" dirty="0"/>
              <a:t>Start with mantissa and exponent</a:t>
            </a:r>
          </a:p>
          <a:p>
            <a:pPr lvl="1"/>
            <a:r>
              <a:rPr lang="en-US" dirty="0"/>
              <a:t>25 = 2.5 x 10</a:t>
            </a:r>
            <a:r>
              <a:rPr lang="en-US" baseline="30000" dirty="0"/>
              <a:t>1</a:t>
            </a:r>
            <a:endParaRPr lang="en-US" dirty="0"/>
          </a:p>
          <a:p>
            <a:pPr lvl="1"/>
            <a:r>
              <a:rPr lang="en-US" dirty="0"/>
              <a:t>512 = 5.12 x 10</a:t>
            </a:r>
            <a:r>
              <a:rPr lang="en-US" baseline="30000" dirty="0"/>
              <a:t>2</a:t>
            </a:r>
          </a:p>
          <a:p>
            <a:pPr lvl="1"/>
            <a:r>
              <a:rPr lang="en-US" dirty="0"/>
              <a:t>.15 = 1.5 x 10</a:t>
            </a:r>
            <a:r>
              <a:rPr lang="en-US" baseline="30000" dirty="0"/>
              <a:t>-1</a:t>
            </a:r>
            <a:endParaRPr lang="en-US" dirty="0"/>
          </a:p>
          <a:p>
            <a:r>
              <a:rPr lang="en-US" dirty="0"/>
              <a:t>But it’s really in binary, not decimal!</a:t>
            </a:r>
          </a:p>
          <a:p>
            <a:pPr lvl="1"/>
            <a:r>
              <a:rPr lang="en-US" dirty="0"/>
              <a:t>3 = 0b11 = 1.1 x 2</a:t>
            </a:r>
            <a:r>
              <a:rPr lang="en-US" baseline="30000" dirty="0"/>
              <a:t>1</a:t>
            </a:r>
            <a:endParaRPr lang="en-US" dirty="0"/>
          </a:p>
          <a:p>
            <a:pPr lvl="1"/>
            <a:r>
              <a:rPr lang="en-US" dirty="0"/>
              <a:t>11 = 0b1011 = 1.011 x 2</a:t>
            </a:r>
            <a:r>
              <a:rPr lang="en-US" baseline="30000" dirty="0"/>
              <a:t>3</a:t>
            </a:r>
            <a:endParaRPr lang="en-US" dirty="0"/>
          </a:p>
          <a:p>
            <a:pPr lvl="1"/>
            <a:r>
              <a:rPr lang="en-US" dirty="0"/>
              <a:t>.75 = 0b .11 = 1.1 x 2</a:t>
            </a:r>
            <a:r>
              <a:rPr lang="en-US" baseline="30000" dirty="0"/>
              <a:t>-1</a:t>
            </a:r>
            <a:endParaRPr lang="en-US" dirty="0"/>
          </a:p>
        </p:txBody>
      </p:sp>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Oval 4">
            <a:extLst>
              <a:ext uri="{FF2B5EF4-FFF2-40B4-BE49-F238E27FC236}">
                <a16:creationId xmlns:a16="http://schemas.microsoft.com/office/drawing/2014/main" id="{CA9286D9-AF5C-429F-A598-B12447E293EF}"/>
              </a:ext>
            </a:extLst>
          </p:cNvPr>
          <p:cNvSpPr/>
          <p:nvPr/>
        </p:nvSpPr>
        <p:spPr>
          <a:xfrm>
            <a:off x="2057400" y="2514600"/>
            <a:ext cx="914400" cy="14478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429BFD0-9971-42A5-A920-AAF56ED9B13B}"/>
              </a:ext>
            </a:extLst>
          </p:cNvPr>
          <p:cNvSpPr/>
          <p:nvPr/>
        </p:nvSpPr>
        <p:spPr>
          <a:xfrm>
            <a:off x="2667000" y="2590800"/>
            <a:ext cx="914400" cy="14478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93BE2B-FD21-4ADE-A55A-2B4C3B265609}"/>
              </a:ext>
            </a:extLst>
          </p:cNvPr>
          <p:cNvSpPr txBox="1"/>
          <p:nvPr/>
        </p:nvSpPr>
        <p:spPr>
          <a:xfrm>
            <a:off x="4648200" y="2819400"/>
            <a:ext cx="2971800" cy="461665"/>
          </a:xfrm>
          <a:prstGeom prst="rect">
            <a:avLst/>
          </a:prstGeom>
          <a:noFill/>
        </p:spPr>
        <p:txBody>
          <a:bodyPr wrap="square" rtlCol="0">
            <a:spAutoFit/>
          </a:bodyPr>
          <a:lstStyle/>
          <a:p>
            <a:r>
              <a:rPr lang="en-US" dirty="0"/>
              <a:t>1.0 </a:t>
            </a:r>
            <a:r>
              <a:rPr lang="en-US" dirty="0">
                <a:cs typeface="Times New Roman" panose="02020603050405020304" pitchFamily="18" charset="0"/>
              </a:rPr>
              <a:t>≤ mantissa &lt; 10</a:t>
            </a:r>
            <a:endParaRPr lang="en-US" dirty="0"/>
          </a:p>
        </p:txBody>
      </p:sp>
      <p:sp>
        <p:nvSpPr>
          <p:cNvPr id="8" name="TextBox 7">
            <a:extLst>
              <a:ext uri="{FF2B5EF4-FFF2-40B4-BE49-F238E27FC236}">
                <a16:creationId xmlns:a16="http://schemas.microsoft.com/office/drawing/2014/main" id="{29AC7AC1-D9AA-47CB-85C6-229E6B618B8F}"/>
              </a:ext>
            </a:extLst>
          </p:cNvPr>
          <p:cNvSpPr txBox="1"/>
          <p:nvPr/>
        </p:nvSpPr>
        <p:spPr>
          <a:xfrm>
            <a:off x="5410200" y="4719935"/>
            <a:ext cx="2971800" cy="461665"/>
          </a:xfrm>
          <a:prstGeom prst="rect">
            <a:avLst/>
          </a:prstGeom>
          <a:noFill/>
        </p:spPr>
        <p:txBody>
          <a:bodyPr wrap="square" rtlCol="0">
            <a:spAutoFit/>
          </a:bodyPr>
          <a:lstStyle/>
          <a:p>
            <a:r>
              <a:rPr lang="en-US" dirty="0"/>
              <a:t>1.0 </a:t>
            </a:r>
            <a:r>
              <a:rPr lang="en-US" dirty="0">
                <a:cs typeface="Times New Roman" panose="02020603050405020304" pitchFamily="18" charset="0"/>
              </a:rPr>
              <a:t>≤ mantissa &lt; 2</a:t>
            </a:r>
            <a:endParaRPr lang="en-US" dirty="0"/>
          </a:p>
        </p:txBody>
      </p:sp>
    </p:spTree>
    <p:extLst>
      <p:ext uri="{BB962C8B-B14F-4D97-AF65-F5344CB8AC3E}">
        <p14:creationId xmlns:p14="http://schemas.microsoft.com/office/powerpoint/2010/main" val="28821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a:t>Now make it sneaky</a:t>
            </a:r>
          </a:p>
        </p:txBody>
      </p:sp>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a:xfrm>
            <a:off x="685800" y="1676400"/>
            <a:ext cx="7772400" cy="3299385"/>
          </a:xfrm>
        </p:spPr>
        <p:txBody>
          <a:bodyPr/>
          <a:lstStyle/>
          <a:p>
            <a:r>
              <a:rPr lang="en-US" dirty="0"/>
              <a:t>Our numbers, again</a:t>
            </a:r>
          </a:p>
          <a:p>
            <a:pPr lvl="1"/>
            <a:r>
              <a:rPr lang="en-US" dirty="0"/>
              <a:t>3 = 0b11 = 1.1 x 2</a:t>
            </a:r>
            <a:r>
              <a:rPr lang="en-US" baseline="30000" dirty="0"/>
              <a:t>1</a:t>
            </a:r>
            <a:endParaRPr lang="en-US" dirty="0"/>
          </a:p>
          <a:p>
            <a:pPr lvl="1"/>
            <a:r>
              <a:rPr lang="en-US" dirty="0"/>
              <a:t>11 = 0b1011 = 1.011 x 2</a:t>
            </a:r>
            <a:r>
              <a:rPr lang="en-US" baseline="30000" dirty="0"/>
              <a:t>3</a:t>
            </a:r>
            <a:endParaRPr lang="en-US" dirty="0"/>
          </a:p>
          <a:p>
            <a:pPr lvl="1"/>
            <a:r>
              <a:rPr lang="en-US" dirty="0"/>
              <a:t>.75 = 0b .11 = 1.1 x 2</a:t>
            </a:r>
            <a:r>
              <a:rPr lang="en-US" baseline="30000" dirty="0"/>
              <a:t>-1</a:t>
            </a:r>
            <a:endParaRPr lang="en-US" dirty="0"/>
          </a:p>
          <a:p>
            <a:r>
              <a:rPr lang="en-US" dirty="0"/>
              <a:t>The first mantissa bit is always “1”</a:t>
            </a:r>
          </a:p>
          <a:p>
            <a:pPr lvl="1"/>
            <a:r>
              <a:rPr lang="en-US" dirty="0"/>
              <a:t>So don’t bother storing it!</a:t>
            </a:r>
          </a:p>
          <a:p>
            <a:pPr lvl="1"/>
            <a:r>
              <a:rPr lang="en-US" dirty="0"/>
              <a:t>Called a “hidden bit”</a:t>
            </a:r>
          </a:p>
        </p:txBody>
      </p:sp>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7" name="TextBox 6">
            <a:extLst>
              <a:ext uri="{FF2B5EF4-FFF2-40B4-BE49-F238E27FC236}">
                <a16:creationId xmlns:a16="http://schemas.microsoft.com/office/drawing/2014/main" id="{D393BE2B-FD21-4ADE-A55A-2B4C3B265609}"/>
              </a:ext>
            </a:extLst>
          </p:cNvPr>
          <p:cNvSpPr txBox="1"/>
          <p:nvPr/>
        </p:nvSpPr>
        <p:spPr>
          <a:xfrm>
            <a:off x="5715000" y="1981200"/>
            <a:ext cx="2971800" cy="461665"/>
          </a:xfrm>
          <a:prstGeom prst="rect">
            <a:avLst/>
          </a:prstGeom>
          <a:noFill/>
        </p:spPr>
        <p:txBody>
          <a:bodyPr wrap="square" rtlCol="0">
            <a:spAutoFit/>
          </a:bodyPr>
          <a:lstStyle/>
          <a:p>
            <a:r>
              <a:rPr lang="en-US" dirty="0"/>
              <a:t>1.0 </a:t>
            </a:r>
            <a:r>
              <a:rPr lang="en-US" dirty="0">
                <a:cs typeface="Times New Roman" panose="02020603050405020304" pitchFamily="18" charset="0"/>
              </a:rPr>
              <a:t>≤ mantissa &lt; 10</a:t>
            </a:r>
            <a:endParaRPr lang="en-US" dirty="0"/>
          </a:p>
        </p:txBody>
      </p:sp>
      <p:sp>
        <p:nvSpPr>
          <p:cNvPr id="8" name="Oval 7">
            <a:extLst>
              <a:ext uri="{FF2B5EF4-FFF2-40B4-BE49-F238E27FC236}">
                <a16:creationId xmlns:a16="http://schemas.microsoft.com/office/drawing/2014/main" id="{0405A4AE-7339-4CC2-AB4D-E27608EAF467}"/>
              </a:ext>
            </a:extLst>
          </p:cNvPr>
          <p:cNvSpPr/>
          <p:nvPr/>
        </p:nvSpPr>
        <p:spPr>
          <a:xfrm>
            <a:off x="2895600" y="2212032"/>
            <a:ext cx="228600" cy="378768"/>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E147F96-E351-4292-A70C-49772C0B75AD}"/>
              </a:ext>
            </a:extLst>
          </p:cNvPr>
          <p:cNvSpPr/>
          <p:nvPr/>
        </p:nvSpPr>
        <p:spPr>
          <a:xfrm>
            <a:off x="3352800" y="2669232"/>
            <a:ext cx="228600" cy="378768"/>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985F9-E554-4D74-BAE1-A238619B125E}"/>
              </a:ext>
            </a:extLst>
          </p:cNvPr>
          <p:cNvSpPr/>
          <p:nvPr/>
        </p:nvSpPr>
        <p:spPr>
          <a:xfrm>
            <a:off x="3276600" y="3124200"/>
            <a:ext cx="228600" cy="378768"/>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FB4261-E09B-40A1-AE90-6555CA79D154}"/>
              </a:ext>
            </a:extLst>
          </p:cNvPr>
          <p:cNvSpPr txBox="1"/>
          <p:nvPr/>
        </p:nvSpPr>
        <p:spPr>
          <a:xfrm>
            <a:off x="2667000" y="5029200"/>
            <a:ext cx="5105400" cy="461665"/>
          </a:xfrm>
          <a:prstGeom prst="rect">
            <a:avLst/>
          </a:prstGeom>
          <a:noFill/>
          <a:ln w="28575">
            <a:solidFill>
              <a:schemeClr val="accent2"/>
            </a:solidFill>
          </a:ln>
        </p:spPr>
        <p:txBody>
          <a:bodyPr wrap="square" rtlCol="0">
            <a:spAutoFit/>
          </a:bodyPr>
          <a:lstStyle/>
          <a:p>
            <a:r>
              <a:rPr lang="en-US" dirty="0"/>
              <a:t>31 30   23  22            15            7          0                         </a:t>
            </a:r>
          </a:p>
        </p:txBody>
      </p:sp>
      <p:cxnSp>
        <p:nvCxnSpPr>
          <p:cNvPr id="14" name="Straight Connector 13">
            <a:extLst>
              <a:ext uri="{FF2B5EF4-FFF2-40B4-BE49-F238E27FC236}">
                <a16:creationId xmlns:a16="http://schemas.microsoft.com/office/drawing/2014/main" id="{47008D75-601B-4430-AF04-1B5A4CEB4344}"/>
              </a:ext>
            </a:extLst>
          </p:cNvPr>
          <p:cNvCxnSpPr/>
          <p:nvPr/>
        </p:nvCxnSpPr>
        <p:spPr>
          <a:xfrm>
            <a:off x="40386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AF9037-1032-441D-A67C-3B3DE8FB0620}"/>
              </a:ext>
            </a:extLst>
          </p:cNvPr>
          <p:cNvSpPr txBox="1"/>
          <p:nvPr/>
        </p:nvSpPr>
        <p:spPr>
          <a:xfrm>
            <a:off x="2667001" y="5490865"/>
            <a:ext cx="3810000" cy="461665"/>
          </a:xfrm>
          <a:prstGeom prst="rect">
            <a:avLst/>
          </a:prstGeom>
          <a:noFill/>
        </p:spPr>
        <p:txBody>
          <a:bodyPr wrap="square" rtlCol="0">
            <a:spAutoFit/>
          </a:bodyPr>
          <a:lstStyle/>
          <a:p>
            <a:r>
              <a:rPr lang="en-US" dirty="0" err="1"/>
              <a:t>sgn</a:t>
            </a:r>
            <a:r>
              <a:rPr lang="en-US" dirty="0"/>
              <a:t>  exp                    mantissa</a:t>
            </a:r>
          </a:p>
        </p:txBody>
      </p:sp>
      <p:cxnSp>
        <p:nvCxnSpPr>
          <p:cNvPr id="16" name="Straight Connector 15">
            <a:extLst>
              <a:ext uri="{FF2B5EF4-FFF2-40B4-BE49-F238E27FC236}">
                <a16:creationId xmlns:a16="http://schemas.microsoft.com/office/drawing/2014/main" id="{C6BD3E3D-C5A1-4C2F-96D8-D5A22D2CC6A5}"/>
              </a:ext>
            </a:extLst>
          </p:cNvPr>
          <p:cNvCxnSpPr/>
          <p:nvPr/>
        </p:nvCxnSpPr>
        <p:spPr>
          <a:xfrm>
            <a:off x="30480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6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a:t>IEEE 754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a:xfrm>
                <a:off x="685800" y="1676400"/>
                <a:ext cx="7772400" cy="2819399"/>
              </a:xfrm>
            </p:spPr>
            <p:txBody>
              <a:bodyPr/>
              <a:lstStyle/>
              <a:p>
                <a:r>
                  <a:rPr lang="en-US" dirty="0"/>
                  <a:t>Number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𝑠𝑔𝑛</m:t>
                        </m:r>
                      </m:sup>
                    </m:sSup>
                    <m:d>
                      <m:dPr>
                        <m:ctrlPr>
                          <a:rPr lang="en-US"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𝑚𝑎𝑛𝑡𝑖𝑠𝑠𝑎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23</m:t>
                                </m:r>
                              </m:sup>
                            </m:sSup>
                          </m:den>
                        </m:f>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𝑒𝑥𝑝𝑜𝑛𝑒𝑛𝑡</m:t>
                        </m:r>
                        <m:r>
                          <a:rPr lang="en-US" b="0" i="1" smtClean="0">
                            <a:latin typeface="Cambria Math" panose="02040503050406030204" pitchFamily="18" charset="0"/>
                            <a:ea typeface="Cambria Math" panose="02040503050406030204" pitchFamily="18" charset="0"/>
                          </a:rPr>
                          <m:t>−127</m:t>
                        </m:r>
                      </m:sup>
                    </m:sSup>
                  </m:oMath>
                </a14:m>
                <a:endParaRPr lang="en-US" dirty="0"/>
              </a:p>
              <a:p>
                <a:r>
                  <a:rPr lang="en-US" dirty="0"/>
                  <a:t>Range: 0x00000000 = 2</a:t>
                </a:r>
                <a:r>
                  <a:rPr lang="en-US" baseline="30000" dirty="0"/>
                  <a:t>-127</a:t>
                </a:r>
              </a:p>
              <a:p>
                <a:pPr marL="0" indent="0">
                  <a:buNone/>
                </a:pPr>
                <a:r>
                  <a:rPr lang="en-US" dirty="0"/>
                  <a:t>                0x7FFFFFFF = (1+.999) </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128</a:t>
                </a:r>
                <a:r>
                  <a:rPr lang="en-US" dirty="0">
                    <a:latin typeface="Times New Roman" panose="02020603050405020304" pitchFamily="18" charset="0"/>
                    <a:cs typeface="Times New Roman" panose="02020603050405020304" pitchFamily="18" charset="0"/>
                  </a:rPr>
                  <a:t> ≈ 2</a:t>
                </a:r>
                <a:r>
                  <a:rPr lang="en-US" baseline="30000" dirty="0">
                    <a:latin typeface="Times New Roman" panose="02020603050405020304" pitchFamily="18" charset="0"/>
                    <a:cs typeface="Times New Roman" panose="02020603050405020304" pitchFamily="18" charset="0"/>
                  </a:rPr>
                  <a:t>129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 we’re not quite done yet </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lvl="1"/>
                <a:r>
                  <a:rPr lang="en-US" dirty="0"/>
                  <a:t>How can we represent zero?</a:t>
                </a:r>
              </a:p>
            </p:txBody>
          </p:sp>
        </mc:Choice>
        <mc:Fallback xmlns="">
          <p:sp>
            <p:nvSpPr>
              <p:cNvPr id="3" name="Content Placeholder 2">
                <a:extLst>
                  <a:ext uri="{FF2B5EF4-FFF2-40B4-BE49-F238E27FC236}">
                    <a16:creationId xmlns:a16="http://schemas.microsoft.com/office/drawing/2014/main" id="{E9A91499-FA26-42B6-8CEF-D0CAC3C26C36}"/>
                  </a:ext>
                </a:extLst>
              </p:cNvPr>
              <p:cNvSpPr>
                <a:spLocks noGrp="1" noRot="1" noChangeAspect="1" noMove="1" noResize="1" noEditPoints="1" noAdjustHandles="1" noChangeArrowheads="1" noChangeShapeType="1" noTextEdit="1"/>
              </p:cNvSpPr>
              <p:nvPr>
                <p:ph idx="1"/>
              </p:nvPr>
            </p:nvSpPr>
            <p:spPr>
              <a:xfrm>
                <a:off x="685800" y="1676400"/>
                <a:ext cx="7772400" cy="2819399"/>
              </a:xfrm>
              <a:blipFill>
                <a:blip r:embed="rId2"/>
                <a:stretch>
                  <a:fillRect l="-1412" b="-108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3" name="TextBox 12">
            <a:extLst>
              <a:ext uri="{FF2B5EF4-FFF2-40B4-BE49-F238E27FC236}">
                <a16:creationId xmlns:a16="http://schemas.microsoft.com/office/drawing/2014/main" id="{C4750B07-BBE5-4A0E-83E5-0584E6103E96}"/>
              </a:ext>
            </a:extLst>
          </p:cNvPr>
          <p:cNvSpPr txBox="1"/>
          <p:nvPr/>
        </p:nvSpPr>
        <p:spPr>
          <a:xfrm>
            <a:off x="2667000" y="5029200"/>
            <a:ext cx="5105400" cy="461665"/>
          </a:xfrm>
          <a:prstGeom prst="rect">
            <a:avLst/>
          </a:prstGeom>
          <a:noFill/>
          <a:ln w="28575">
            <a:solidFill>
              <a:schemeClr val="accent2"/>
            </a:solidFill>
          </a:ln>
        </p:spPr>
        <p:txBody>
          <a:bodyPr wrap="square" rtlCol="0">
            <a:spAutoFit/>
          </a:bodyPr>
          <a:lstStyle/>
          <a:p>
            <a:r>
              <a:rPr lang="en-US" dirty="0"/>
              <a:t>31 30   23  22            15            7          0                         </a:t>
            </a:r>
          </a:p>
        </p:txBody>
      </p:sp>
      <p:cxnSp>
        <p:nvCxnSpPr>
          <p:cNvPr id="16" name="Straight Connector 15">
            <a:extLst>
              <a:ext uri="{FF2B5EF4-FFF2-40B4-BE49-F238E27FC236}">
                <a16:creationId xmlns:a16="http://schemas.microsoft.com/office/drawing/2014/main" id="{E717FF19-8D05-4F51-B446-0E1750D0EA8E}"/>
              </a:ext>
            </a:extLst>
          </p:cNvPr>
          <p:cNvCxnSpPr/>
          <p:nvPr/>
        </p:nvCxnSpPr>
        <p:spPr>
          <a:xfrm>
            <a:off x="40386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34B8C-0EF7-4F58-AC69-760909584958}"/>
              </a:ext>
            </a:extLst>
          </p:cNvPr>
          <p:cNvSpPr txBox="1"/>
          <p:nvPr/>
        </p:nvSpPr>
        <p:spPr>
          <a:xfrm>
            <a:off x="2667001" y="5490865"/>
            <a:ext cx="3810000" cy="461665"/>
          </a:xfrm>
          <a:prstGeom prst="rect">
            <a:avLst/>
          </a:prstGeom>
          <a:noFill/>
        </p:spPr>
        <p:txBody>
          <a:bodyPr wrap="square" rtlCol="0">
            <a:spAutoFit/>
          </a:bodyPr>
          <a:lstStyle/>
          <a:p>
            <a:r>
              <a:rPr lang="en-US" dirty="0" err="1"/>
              <a:t>sgn</a:t>
            </a:r>
            <a:r>
              <a:rPr lang="en-US" dirty="0"/>
              <a:t>  exp                    mantissa</a:t>
            </a:r>
          </a:p>
        </p:txBody>
      </p:sp>
      <p:cxnSp>
        <p:nvCxnSpPr>
          <p:cNvPr id="18" name="Straight Connector 17">
            <a:extLst>
              <a:ext uri="{FF2B5EF4-FFF2-40B4-BE49-F238E27FC236}">
                <a16:creationId xmlns:a16="http://schemas.microsoft.com/office/drawing/2014/main" id="{2594B88F-3EF7-47CE-BF94-386DDECACF1B}"/>
              </a:ext>
            </a:extLst>
          </p:cNvPr>
          <p:cNvCxnSpPr/>
          <p:nvPr/>
        </p:nvCxnSpPr>
        <p:spPr>
          <a:xfrm>
            <a:off x="30480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8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err="1"/>
              <a:t>Denorms</a:t>
            </a:r>
            <a:r>
              <a:rPr lang="en-US" dirty="0"/>
              <a:t> and special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a:xfrm>
                <a:off x="685800" y="1676401"/>
                <a:ext cx="7924800" cy="2891134"/>
              </a:xfrm>
            </p:spPr>
            <p:txBody>
              <a:bodyPr/>
              <a:lstStyle/>
              <a:p>
                <a:r>
                  <a:rPr lang="en-US" dirty="0"/>
                  <a:t>Number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𝑠𝑔𝑛</m:t>
                        </m:r>
                      </m:sup>
                    </m:sSup>
                    <m:d>
                      <m:dPr>
                        <m:ctrlPr>
                          <a:rPr lang="en-US"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𝑚𝑎𝑛𝑡𝑖𝑠𝑠𝑎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23</m:t>
                                </m:r>
                              </m:sup>
                            </m:sSup>
                          </m:den>
                        </m:f>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𝑒𝑥𝑝𝑜𝑛𝑒𝑛𝑡</m:t>
                        </m:r>
                        <m:r>
                          <a:rPr lang="en-US" b="0" i="1" smtClean="0">
                            <a:latin typeface="Cambria Math" panose="02040503050406030204" pitchFamily="18" charset="0"/>
                            <a:ea typeface="Cambria Math" panose="02040503050406030204" pitchFamily="18" charset="0"/>
                          </a:rPr>
                          <m:t>−127</m:t>
                        </m:r>
                      </m:sup>
                    </m:sSup>
                  </m:oMath>
                </a14:m>
                <a:endParaRPr lang="en-US" dirty="0"/>
              </a:p>
              <a:p>
                <a:r>
                  <a:rPr lang="en-US" dirty="0"/>
                  <a:t>Exponent range</a:t>
                </a:r>
              </a:p>
              <a:p>
                <a:pPr lvl="1"/>
                <a:r>
                  <a:rPr lang="en-US" dirty="0"/>
                  <a:t>exponent=0 </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 1.999*2</a:t>
                </a:r>
                <a:r>
                  <a:rPr lang="en-US" baseline="30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a:t>
                </a:r>
                <a:endParaRPr lang="en-US" dirty="0"/>
              </a:p>
              <a:p>
                <a:pPr lvl="1">
                  <a:spcBef>
                    <a:spcPts val="0"/>
                  </a:spcBef>
                </a:pPr>
                <a:r>
                  <a:rPr lang="en-US" dirty="0"/>
                  <a:t>exponent=1 </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-126</a:t>
                </a:r>
                <a:r>
                  <a:rPr lang="en-US" dirty="0">
                    <a:latin typeface="Times New Roman" panose="02020603050405020304" pitchFamily="18" charset="0"/>
                    <a:cs typeface="Times New Roman" panose="02020603050405020304" pitchFamily="18" charset="0"/>
                  </a:rPr>
                  <a:t>, 1.999*2</a:t>
                </a:r>
                <a:r>
                  <a:rPr lang="en-US" baseline="30000" dirty="0">
                    <a:latin typeface="Times New Roman" panose="02020603050405020304" pitchFamily="18" charset="0"/>
                    <a:cs typeface="Times New Roman" panose="02020603050405020304" pitchFamily="18" charset="0"/>
                  </a:rPr>
                  <a:t>-126</a:t>
                </a:r>
                <a:r>
                  <a:rPr lang="en-US" dirty="0">
                    <a:latin typeface="Times New Roman" panose="02020603050405020304" pitchFamily="18" charset="0"/>
                    <a:cs typeface="Times New Roman" panose="02020603050405020304" pitchFamily="18" charset="0"/>
                  </a:rPr>
                  <a:t>]</a:t>
                </a:r>
                <a:endParaRPr lang="en-US" dirty="0"/>
              </a:p>
              <a:p>
                <a:pPr>
                  <a:spcBef>
                    <a:spcPts val="0"/>
                  </a:spcBef>
                </a:pPr>
                <a:r>
                  <a:rPr lang="en-US" dirty="0"/>
                  <a:t>Reserve a few patterns for +</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that’s it!</a:t>
                </a:r>
              </a:p>
              <a:p>
                <a:pPr lvl="1">
                  <a:spcBef>
                    <a:spcPts val="0"/>
                  </a:spcBef>
                </a:pPr>
                <a:r>
                  <a:rPr lang="en-US" dirty="0">
                    <a:latin typeface="Times New Roman" panose="02020603050405020304" pitchFamily="18" charset="0"/>
                    <a:cs typeface="Times New Roman" panose="02020603050405020304" pitchFamily="18" charset="0"/>
                  </a:rPr>
                  <a:t>well, plus rules for rounding, working with ∞, </a:t>
                </a:r>
                <a:r>
                  <a:rPr lang="en-US" dirty="0" err="1">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etc. </a:t>
                </a: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E9A91499-FA26-42B6-8CEF-D0CAC3C26C36}"/>
                  </a:ext>
                </a:extLst>
              </p:cNvPr>
              <p:cNvSpPr>
                <a:spLocks noGrp="1" noRot="1" noChangeAspect="1" noMove="1" noResize="1" noEditPoints="1" noAdjustHandles="1" noChangeArrowheads="1" noChangeShapeType="1" noTextEdit="1"/>
              </p:cNvSpPr>
              <p:nvPr>
                <p:ph idx="1"/>
              </p:nvPr>
            </p:nvSpPr>
            <p:spPr>
              <a:xfrm>
                <a:off x="685800" y="1676401"/>
                <a:ext cx="7924800" cy="2891134"/>
              </a:xfrm>
              <a:blipFill>
                <a:blip r:embed="rId3"/>
                <a:stretch>
                  <a:fillRect l="-1385" r="-231" b="-208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3" name="TextBox 12">
            <a:extLst>
              <a:ext uri="{FF2B5EF4-FFF2-40B4-BE49-F238E27FC236}">
                <a16:creationId xmlns:a16="http://schemas.microsoft.com/office/drawing/2014/main" id="{C4750B07-BBE5-4A0E-83E5-0584E6103E96}"/>
              </a:ext>
            </a:extLst>
          </p:cNvPr>
          <p:cNvSpPr txBox="1"/>
          <p:nvPr/>
        </p:nvSpPr>
        <p:spPr>
          <a:xfrm>
            <a:off x="2667000" y="5029200"/>
            <a:ext cx="5105400" cy="461665"/>
          </a:xfrm>
          <a:prstGeom prst="rect">
            <a:avLst/>
          </a:prstGeom>
          <a:noFill/>
          <a:ln w="28575">
            <a:solidFill>
              <a:schemeClr val="accent2"/>
            </a:solidFill>
          </a:ln>
        </p:spPr>
        <p:txBody>
          <a:bodyPr wrap="square" rtlCol="0">
            <a:spAutoFit/>
          </a:bodyPr>
          <a:lstStyle/>
          <a:p>
            <a:r>
              <a:rPr lang="en-US" dirty="0"/>
              <a:t>31 30   23  22            15            7          0                         </a:t>
            </a:r>
          </a:p>
        </p:txBody>
      </p:sp>
      <p:cxnSp>
        <p:nvCxnSpPr>
          <p:cNvPr id="16" name="Straight Connector 15">
            <a:extLst>
              <a:ext uri="{FF2B5EF4-FFF2-40B4-BE49-F238E27FC236}">
                <a16:creationId xmlns:a16="http://schemas.microsoft.com/office/drawing/2014/main" id="{E717FF19-8D05-4F51-B446-0E1750D0EA8E}"/>
              </a:ext>
            </a:extLst>
          </p:cNvPr>
          <p:cNvCxnSpPr/>
          <p:nvPr/>
        </p:nvCxnSpPr>
        <p:spPr>
          <a:xfrm>
            <a:off x="40386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34B8C-0EF7-4F58-AC69-760909584958}"/>
              </a:ext>
            </a:extLst>
          </p:cNvPr>
          <p:cNvSpPr txBox="1"/>
          <p:nvPr/>
        </p:nvSpPr>
        <p:spPr>
          <a:xfrm>
            <a:off x="2667001" y="5490865"/>
            <a:ext cx="3810000" cy="461665"/>
          </a:xfrm>
          <a:prstGeom prst="rect">
            <a:avLst/>
          </a:prstGeom>
          <a:noFill/>
        </p:spPr>
        <p:txBody>
          <a:bodyPr wrap="square" rtlCol="0">
            <a:spAutoFit/>
          </a:bodyPr>
          <a:lstStyle/>
          <a:p>
            <a:r>
              <a:rPr lang="en-US" dirty="0" err="1"/>
              <a:t>sgn</a:t>
            </a:r>
            <a:r>
              <a:rPr lang="en-US" dirty="0"/>
              <a:t>  exp                    mantissa</a:t>
            </a:r>
          </a:p>
        </p:txBody>
      </p:sp>
      <p:cxnSp>
        <p:nvCxnSpPr>
          <p:cNvPr id="18" name="Straight Connector 17">
            <a:extLst>
              <a:ext uri="{FF2B5EF4-FFF2-40B4-BE49-F238E27FC236}">
                <a16:creationId xmlns:a16="http://schemas.microsoft.com/office/drawing/2014/main" id="{2594B88F-3EF7-47CE-BF94-386DDECACF1B}"/>
              </a:ext>
            </a:extLst>
          </p:cNvPr>
          <p:cNvCxnSpPr/>
          <p:nvPr/>
        </p:nvCxnSpPr>
        <p:spPr>
          <a:xfrm>
            <a:off x="30480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ADB3DDED-EB8C-439C-825E-D2BDB6679FF5}"/>
              </a:ext>
            </a:extLst>
          </p:cNvPr>
          <p:cNvGrpSpPr/>
          <p:nvPr/>
        </p:nvGrpSpPr>
        <p:grpSpPr>
          <a:xfrm>
            <a:off x="3886200" y="1905000"/>
            <a:ext cx="152400" cy="228600"/>
            <a:chOff x="3962400" y="2057400"/>
            <a:chExt cx="152400" cy="228600"/>
          </a:xfrm>
        </p:grpSpPr>
        <p:cxnSp>
          <p:nvCxnSpPr>
            <p:cNvPr id="6" name="Straight Connector 5">
              <a:extLst>
                <a:ext uri="{FF2B5EF4-FFF2-40B4-BE49-F238E27FC236}">
                  <a16:creationId xmlns:a16="http://schemas.microsoft.com/office/drawing/2014/main" id="{65BC5369-8222-4AF0-8F74-93AB3636529C}"/>
                </a:ext>
              </a:extLst>
            </p:cNvPr>
            <p:cNvCxnSpPr>
              <a:cxnSpLocks/>
            </p:cNvCxnSpPr>
            <p:nvPr/>
          </p:nvCxnSpPr>
          <p:spPr>
            <a:xfrm>
              <a:off x="3962400" y="2057400"/>
              <a:ext cx="1524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0D9826-2A0E-45B0-843E-6DEE8092A0C1}"/>
                </a:ext>
              </a:extLst>
            </p:cNvPr>
            <p:cNvCxnSpPr>
              <a:cxnSpLocks/>
            </p:cNvCxnSpPr>
            <p:nvPr/>
          </p:nvCxnSpPr>
          <p:spPr>
            <a:xfrm flipV="1">
              <a:off x="3962400" y="2057400"/>
              <a:ext cx="1524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6CEC3895-67B9-4771-A6F0-0EBF7AE401B6}"/>
              </a:ext>
            </a:extLst>
          </p:cNvPr>
          <p:cNvGrpSpPr/>
          <p:nvPr/>
        </p:nvGrpSpPr>
        <p:grpSpPr>
          <a:xfrm>
            <a:off x="1752600" y="3048000"/>
            <a:ext cx="3657600" cy="228600"/>
            <a:chOff x="1752600" y="3048000"/>
            <a:chExt cx="3657600" cy="228600"/>
          </a:xfrm>
        </p:grpSpPr>
        <p:cxnSp>
          <p:nvCxnSpPr>
            <p:cNvPr id="7" name="Straight Connector 6">
              <a:extLst>
                <a:ext uri="{FF2B5EF4-FFF2-40B4-BE49-F238E27FC236}">
                  <a16:creationId xmlns:a16="http://schemas.microsoft.com/office/drawing/2014/main" id="{1E455030-0726-4FBD-A968-E6253593AB95}"/>
                </a:ext>
              </a:extLst>
            </p:cNvPr>
            <p:cNvCxnSpPr>
              <a:cxnSpLocks/>
            </p:cNvCxnSpPr>
            <p:nvPr/>
          </p:nvCxnSpPr>
          <p:spPr>
            <a:xfrm>
              <a:off x="1752600" y="3048000"/>
              <a:ext cx="36576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8F24AC-60F6-4AF0-8C9C-8606BF8220E6}"/>
                </a:ext>
              </a:extLst>
            </p:cNvPr>
            <p:cNvCxnSpPr>
              <a:cxnSpLocks/>
            </p:cNvCxnSpPr>
            <p:nvPr/>
          </p:nvCxnSpPr>
          <p:spPr>
            <a:xfrm flipV="1">
              <a:off x="1752600" y="3048000"/>
              <a:ext cx="36576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77236288-A6EC-406B-B70C-3C85BE688A13}"/>
              </a:ext>
            </a:extLst>
          </p:cNvPr>
          <p:cNvSpPr txBox="1"/>
          <p:nvPr/>
        </p:nvSpPr>
        <p:spPr>
          <a:xfrm>
            <a:off x="5930900" y="2891135"/>
            <a:ext cx="2209800" cy="461665"/>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[0, 1.999*2</a:t>
            </a:r>
            <a:r>
              <a:rPr lang="en-US" baseline="30000" dirty="0">
                <a:solidFill>
                  <a:schemeClr val="accent2"/>
                </a:solidFill>
                <a:latin typeface="Times New Roman" panose="02020603050405020304" pitchFamily="18" charset="0"/>
                <a:cs typeface="Times New Roman" panose="02020603050405020304" pitchFamily="18" charset="0"/>
              </a:rPr>
              <a:t>-127</a:t>
            </a:r>
            <a:r>
              <a:rPr lang="en-US" dirty="0">
                <a:solidFill>
                  <a:schemeClr val="accent2"/>
                </a:solidFill>
                <a:latin typeface="Times New Roman" panose="02020603050405020304" pitchFamily="18" charset="0"/>
                <a:cs typeface="Times New Roman" panose="02020603050405020304" pitchFamily="18" charset="0"/>
              </a:rPr>
              <a:t>]</a:t>
            </a:r>
            <a:endParaRPr lang="en-US" dirty="0">
              <a:solidFill>
                <a:schemeClr val="accent2"/>
              </a:solidFill>
            </a:endParaRPr>
          </a:p>
        </p:txBody>
      </p:sp>
    </p:spTree>
    <p:extLst>
      <p:ext uri="{BB962C8B-B14F-4D97-AF65-F5344CB8AC3E}">
        <p14:creationId xmlns:p14="http://schemas.microsoft.com/office/powerpoint/2010/main" val="418912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137-18F5-4525-A92B-85B019723B28}"/>
              </a:ext>
            </a:extLst>
          </p:cNvPr>
          <p:cNvSpPr>
            <a:spLocks noGrp="1"/>
          </p:cNvSpPr>
          <p:nvPr>
            <p:ph type="title"/>
          </p:nvPr>
        </p:nvSpPr>
        <p:spPr/>
        <p:txBody>
          <a:bodyPr/>
          <a:lstStyle/>
          <a:p>
            <a:r>
              <a:rPr lang="en-US" dirty="0"/>
              <a:t>Does randomness work?</a:t>
            </a:r>
          </a:p>
        </p:txBody>
      </p:sp>
      <p:sp>
        <p:nvSpPr>
          <p:cNvPr id="3" name="Content Placeholder 2">
            <a:extLst>
              <a:ext uri="{FF2B5EF4-FFF2-40B4-BE49-F238E27FC236}">
                <a16:creationId xmlns:a16="http://schemas.microsoft.com/office/drawing/2014/main" id="{DF0C4937-5D60-46FF-8F34-AA91FB84271C}"/>
              </a:ext>
            </a:extLst>
          </p:cNvPr>
          <p:cNvSpPr>
            <a:spLocks noGrp="1"/>
          </p:cNvSpPr>
          <p:nvPr>
            <p:ph idx="1"/>
          </p:nvPr>
        </p:nvSpPr>
        <p:spPr>
          <a:xfrm>
            <a:off x="685800" y="1524000"/>
            <a:ext cx="7772400" cy="2667000"/>
          </a:xfrm>
        </p:spPr>
        <p:txBody>
          <a:bodyPr/>
          <a:lstStyle/>
          <a:p>
            <a:r>
              <a:rPr lang="en-US" dirty="0"/>
              <a:t>Does it seem weird that random tests can do better than a human at making something happen deep inside?</a:t>
            </a:r>
          </a:p>
          <a:p>
            <a:pPr lvl="1"/>
            <a:r>
              <a:rPr lang="en-US" dirty="0"/>
              <a:t>maybe it’s not as efficient</a:t>
            </a:r>
          </a:p>
          <a:p>
            <a:pPr lvl="1"/>
            <a:r>
              <a:rPr lang="en-US" dirty="0"/>
              <a:t>there’s a lot to be said for letting a machine crank stuff out while you relax on the beach </a:t>
            </a:r>
            <a:r>
              <a:rPr lang="en-US" dirty="0">
                <a:sym typeface="Wingdings" panose="05000000000000000000" pitchFamily="2" charset="2"/>
              </a:rPr>
              <a:t></a:t>
            </a:r>
            <a:endParaRPr lang="en-US" dirty="0"/>
          </a:p>
          <a:p>
            <a:endParaRPr lang="en-US" dirty="0"/>
          </a:p>
        </p:txBody>
      </p:sp>
      <p:sp>
        <p:nvSpPr>
          <p:cNvPr id="4" name="Footer Placeholder 3">
            <a:extLst>
              <a:ext uri="{FF2B5EF4-FFF2-40B4-BE49-F238E27FC236}">
                <a16:creationId xmlns:a16="http://schemas.microsoft.com/office/drawing/2014/main" id="{2AF629C9-448A-4782-98BA-3F743D5E6A9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Flowchart: Punched Tape 4">
            <a:extLst>
              <a:ext uri="{FF2B5EF4-FFF2-40B4-BE49-F238E27FC236}">
                <a16:creationId xmlns:a16="http://schemas.microsoft.com/office/drawing/2014/main" id="{2EF2545F-0D41-43ED-A298-6BFA313A6F91}"/>
              </a:ext>
            </a:extLst>
          </p:cNvPr>
          <p:cNvSpPr/>
          <p:nvPr/>
        </p:nvSpPr>
        <p:spPr>
          <a:xfrm>
            <a:off x="2438400" y="4724400"/>
            <a:ext cx="990600" cy="13716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stuff</a:t>
            </a:r>
          </a:p>
        </p:txBody>
      </p:sp>
      <p:sp>
        <p:nvSpPr>
          <p:cNvPr id="6" name="Flowchart: Punched Tape 5">
            <a:extLst>
              <a:ext uri="{FF2B5EF4-FFF2-40B4-BE49-F238E27FC236}">
                <a16:creationId xmlns:a16="http://schemas.microsoft.com/office/drawing/2014/main" id="{D72DB72D-E460-489B-8838-D6041E5E58C9}"/>
              </a:ext>
            </a:extLst>
          </p:cNvPr>
          <p:cNvSpPr/>
          <p:nvPr/>
        </p:nvSpPr>
        <p:spPr>
          <a:xfrm>
            <a:off x="5219702" y="4724400"/>
            <a:ext cx="990600" cy="1371599"/>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a:t>
            </a:r>
          </a:p>
          <a:p>
            <a:pPr algn="ctr"/>
            <a:r>
              <a:rPr lang="en-US" dirty="0">
                <a:solidFill>
                  <a:schemeClr val="tx1"/>
                </a:solidFill>
              </a:rPr>
              <a:t>stuff</a:t>
            </a:r>
          </a:p>
        </p:txBody>
      </p:sp>
      <p:sp>
        <p:nvSpPr>
          <p:cNvPr id="7" name="Flowchart: Punched Tape 6">
            <a:extLst>
              <a:ext uri="{FF2B5EF4-FFF2-40B4-BE49-F238E27FC236}">
                <a16:creationId xmlns:a16="http://schemas.microsoft.com/office/drawing/2014/main" id="{1D94EB83-8EBF-41CB-8778-7B86704DCB54}"/>
              </a:ext>
            </a:extLst>
          </p:cNvPr>
          <p:cNvSpPr/>
          <p:nvPr/>
        </p:nvSpPr>
        <p:spPr>
          <a:xfrm>
            <a:off x="3829051" y="4927600"/>
            <a:ext cx="990600" cy="9398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stuff</a:t>
            </a:r>
          </a:p>
        </p:txBody>
      </p:sp>
      <p:sp>
        <p:nvSpPr>
          <p:cNvPr id="8" name="Rectangle 7">
            <a:extLst>
              <a:ext uri="{FF2B5EF4-FFF2-40B4-BE49-F238E27FC236}">
                <a16:creationId xmlns:a16="http://schemas.microsoft.com/office/drawing/2014/main" id="{2A6F6272-4794-4021-8A1D-FA00687242AA}"/>
              </a:ext>
            </a:extLst>
          </p:cNvPr>
          <p:cNvSpPr/>
          <p:nvPr/>
        </p:nvSpPr>
        <p:spPr>
          <a:xfrm>
            <a:off x="1981200" y="4572000"/>
            <a:ext cx="5029200" cy="1600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17D550-C1BB-492F-B2A4-03A2C349C659}"/>
              </a:ext>
            </a:extLst>
          </p:cNvPr>
          <p:cNvSpPr txBox="1"/>
          <p:nvPr/>
        </p:nvSpPr>
        <p:spPr>
          <a:xfrm>
            <a:off x="1447800" y="4648200"/>
            <a:ext cx="514885" cy="1524000"/>
          </a:xfrm>
          <a:prstGeom prst="rect">
            <a:avLst/>
          </a:prstGeom>
          <a:noFill/>
        </p:spPr>
        <p:txBody>
          <a:bodyPr vert="wordArtVert" wrap="square" tIns="0" bIns="0" rtlCol="0">
            <a:spAutoFit/>
          </a:bodyPr>
          <a:lstStyle/>
          <a:p>
            <a:pPr>
              <a:lnSpc>
                <a:spcPts val="2400"/>
              </a:lnSpc>
            </a:pPr>
            <a:r>
              <a:rPr lang="en-US" kern="1500" spc="-1300" dirty="0"/>
              <a:t>inputs</a:t>
            </a:r>
          </a:p>
        </p:txBody>
      </p:sp>
      <p:cxnSp>
        <p:nvCxnSpPr>
          <p:cNvPr id="10" name="Straight Connector 9">
            <a:extLst>
              <a:ext uri="{FF2B5EF4-FFF2-40B4-BE49-F238E27FC236}">
                <a16:creationId xmlns:a16="http://schemas.microsoft.com/office/drawing/2014/main" id="{050BD52F-657E-4DDC-B62A-9825EEEAE494}"/>
              </a:ext>
            </a:extLst>
          </p:cNvPr>
          <p:cNvCxnSpPr/>
          <p:nvPr/>
        </p:nvCxnSpPr>
        <p:spPr>
          <a:xfrm>
            <a:off x="1981200" y="5029200"/>
            <a:ext cx="457200"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76B7D8-0D76-4D4F-898B-7E8E4E69EB70}"/>
              </a:ext>
            </a:extLst>
          </p:cNvPr>
          <p:cNvCxnSpPr>
            <a:cxnSpLocks/>
          </p:cNvCxnSpPr>
          <p:nvPr/>
        </p:nvCxnSpPr>
        <p:spPr>
          <a:xfrm flipV="1">
            <a:off x="1962685" y="5715000"/>
            <a:ext cx="457200"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4843C1-7351-4F98-A030-ED5918D0B96F}"/>
              </a:ext>
            </a:extLst>
          </p:cNvPr>
          <p:cNvCxnSpPr>
            <a:cxnSpLocks/>
          </p:cNvCxnSpPr>
          <p:nvPr/>
        </p:nvCxnSpPr>
        <p:spPr>
          <a:xfrm>
            <a:off x="3429000"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2474A3-18DB-4A6D-B064-E2A1951CFA32}"/>
              </a:ext>
            </a:extLst>
          </p:cNvPr>
          <p:cNvCxnSpPr>
            <a:cxnSpLocks/>
          </p:cNvCxnSpPr>
          <p:nvPr/>
        </p:nvCxnSpPr>
        <p:spPr>
          <a:xfrm>
            <a:off x="3429000"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F73B69E-3617-4A04-82B4-C8955C505D63}"/>
              </a:ext>
            </a:extLst>
          </p:cNvPr>
          <p:cNvCxnSpPr>
            <a:cxnSpLocks/>
          </p:cNvCxnSpPr>
          <p:nvPr/>
        </p:nvCxnSpPr>
        <p:spPr>
          <a:xfrm>
            <a:off x="4819072"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5DE3A5-61AD-46F1-AF1D-D577ED2B13ED}"/>
              </a:ext>
            </a:extLst>
          </p:cNvPr>
          <p:cNvCxnSpPr>
            <a:cxnSpLocks/>
          </p:cNvCxnSpPr>
          <p:nvPr/>
        </p:nvCxnSpPr>
        <p:spPr>
          <a:xfrm>
            <a:off x="4819072"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603330C-0DFE-481F-A0F9-A90A2363C7E6}"/>
              </a:ext>
            </a:extLst>
          </p:cNvPr>
          <p:cNvCxnSpPr>
            <a:cxnSpLocks/>
          </p:cNvCxnSpPr>
          <p:nvPr/>
        </p:nvCxnSpPr>
        <p:spPr>
          <a:xfrm>
            <a:off x="6209144" y="5181600"/>
            <a:ext cx="819771" cy="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273CA3-B124-4759-B34F-62D57B204E14}"/>
              </a:ext>
            </a:extLst>
          </p:cNvPr>
          <p:cNvCxnSpPr>
            <a:cxnSpLocks/>
          </p:cNvCxnSpPr>
          <p:nvPr/>
        </p:nvCxnSpPr>
        <p:spPr>
          <a:xfrm>
            <a:off x="6209144" y="5562600"/>
            <a:ext cx="800102"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2BBA65-3ADF-4ACC-BE2F-52E09880D8C0}"/>
              </a:ext>
            </a:extLst>
          </p:cNvPr>
          <p:cNvSpPr txBox="1"/>
          <p:nvPr/>
        </p:nvSpPr>
        <p:spPr>
          <a:xfrm>
            <a:off x="6934200" y="4495800"/>
            <a:ext cx="514885" cy="1676400"/>
          </a:xfrm>
          <a:prstGeom prst="rect">
            <a:avLst/>
          </a:prstGeom>
          <a:noFill/>
        </p:spPr>
        <p:txBody>
          <a:bodyPr vert="wordArtVert" wrap="square" tIns="0" bIns="0" rtlCol="0">
            <a:spAutoFit/>
          </a:bodyPr>
          <a:lstStyle/>
          <a:p>
            <a:pPr>
              <a:lnSpc>
                <a:spcPts val="2400"/>
              </a:lnSpc>
            </a:pPr>
            <a:r>
              <a:rPr lang="en-US" kern="1500" spc="-1300" dirty="0"/>
              <a:t>outputs</a:t>
            </a:r>
          </a:p>
        </p:txBody>
      </p:sp>
    </p:spTree>
    <p:extLst>
      <p:ext uri="{BB962C8B-B14F-4D97-AF65-F5344CB8AC3E}">
        <p14:creationId xmlns:p14="http://schemas.microsoft.com/office/powerpoint/2010/main" val="15891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6EFF-C0F0-4515-B797-FF6E395269FF}"/>
              </a:ext>
            </a:extLst>
          </p:cNvPr>
          <p:cNvSpPr>
            <a:spLocks noGrp="1"/>
          </p:cNvSpPr>
          <p:nvPr>
            <p:ph type="title"/>
          </p:nvPr>
        </p:nvSpPr>
        <p:spPr/>
        <p:txBody>
          <a:bodyPr/>
          <a:lstStyle/>
          <a:p>
            <a:r>
              <a:rPr lang="en-US" dirty="0"/>
              <a:t>Mesh in a system</a:t>
            </a:r>
          </a:p>
        </p:txBody>
      </p:sp>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6063293" y="1676400"/>
            <a:ext cx="2847755" cy="4419600"/>
          </a:xfrm>
        </p:spPr>
        <p:txBody>
          <a:bodyPr/>
          <a:lstStyle/>
          <a:p>
            <a:r>
              <a:rPr lang="en-US" dirty="0"/>
              <a:t>Start with the mesh</a:t>
            </a:r>
          </a:p>
          <a:p>
            <a:r>
              <a:rPr lang="en-US" dirty="0"/>
              <a:t>Declutter the drawing </a:t>
            </a:r>
          </a:p>
          <a:p>
            <a:pPr lvl="1">
              <a:spcBef>
                <a:spcPts val="0"/>
              </a:spcBef>
            </a:pPr>
            <a:r>
              <a:rPr lang="en-US" dirty="0"/>
              <a:t>but really the routing links are still there!</a:t>
            </a:r>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cxnSp>
        <p:nvCxnSpPr>
          <p:cNvPr id="5" name="Straight Connector 4">
            <a:extLst>
              <a:ext uri="{FF2B5EF4-FFF2-40B4-BE49-F238E27FC236}">
                <a16:creationId xmlns:a16="http://schemas.microsoft.com/office/drawing/2014/main" id="{4D057E4E-3F19-4488-90EF-E8ADBBA5E776}"/>
              </a:ext>
            </a:extLst>
          </p:cNvPr>
          <p:cNvCxnSpPr>
            <a:cxnSpLocks/>
          </p:cNvCxnSpPr>
          <p:nvPr/>
        </p:nvCxnSpPr>
        <p:spPr>
          <a:xfrm flipH="1">
            <a:off x="5294744" y="1941944"/>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57FEA29-7F4A-4755-8D89-48AEDF4CBDC9}"/>
              </a:ext>
            </a:extLst>
          </p:cNvPr>
          <p:cNvCxnSpPr>
            <a:cxnSpLocks/>
          </p:cNvCxnSpPr>
          <p:nvPr/>
        </p:nvCxnSpPr>
        <p:spPr>
          <a:xfrm>
            <a:off x="3998743" y="1940166"/>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FE547ED-1993-4A6A-A0CB-27CF7189047E}"/>
              </a:ext>
            </a:extLst>
          </p:cNvPr>
          <p:cNvCxnSpPr>
            <a:cxnSpLocks/>
          </p:cNvCxnSpPr>
          <p:nvPr/>
        </p:nvCxnSpPr>
        <p:spPr>
          <a:xfrm>
            <a:off x="1297633" y="1939635"/>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8DC1341-1BEA-4F7D-95A7-A4D7D301A630}"/>
              </a:ext>
            </a:extLst>
          </p:cNvPr>
          <p:cNvCxnSpPr>
            <a:cxnSpLocks/>
          </p:cNvCxnSpPr>
          <p:nvPr/>
        </p:nvCxnSpPr>
        <p:spPr>
          <a:xfrm>
            <a:off x="2627815" y="1939638"/>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2D8F899-AB5C-4642-82E7-CB10361474C9}"/>
              </a:ext>
            </a:extLst>
          </p:cNvPr>
          <p:cNvCxnSpPr>
            <a:cxnSpLocks/>
          </p:cNvCxnSpPr>
          <p:nvPr/>
        </p:nvCxnSpPr>
        <p:spPr>
          <a:xfrm>
            <a:off x="457202" y="1942373"/>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19F11D4-4C8F-41FE-8324-257E42DDAC05}"/>
              </a:ext>
            </a:extLst>
          </p:cNvPr>
          <p:cNvCxnSpPr>
            <a:cxnSpLocks/>
          </p:cNvCxnSpPr>
          <p:nvPr/>
        </p:nvCxnSpPr>
        <p:spPr>
          <a:xfrm flipH="1">
            <a:off x="457201" y="1524000"/>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C2C7F7-02C6-46FE-B6CC-5DEC8B91A2F3}"/>
              </a:ext>
            </a:extLst>
          </p:cNvPr>
          <p:cNvCxnSpPr>
            <a:cxnSpLocks/>
          </p:cNvCxnSpPr>
          <p:nvPr/>
        </p:nvCxnSpPr>
        <p:spPr>
          <a:xfrm flipV="1">
            <a:off x="457200" y="15240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DE6C5C-BE6F-477E-BC9C-C965A52FEF8A}"/>
              </a:ext>
            </a:extLst>
          </p:cNvPr>
          <p:cNvCxnSpPr>
            <a:cxnSpLocks/>
          </p:cNvCxnSpPr>
          <p:nvPr/>
        </p:nvCxnSpPr>
        <p:spPr>
          <a:xfrm flipV="1">
            <a:off x="5486400" y="15240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4B3E38-8BC8-4DFE-9CCC-419CE24D68AA}"/>
              </a:ext>
            </a:extLst>
          </p:cNvPr>
          <p:cNvCxnSpPr>
            <a:cxnSpLocks/>
          </p:cNvCxnSpPr>
          <p:nvPr/>
        </p:nvCxnSpPr>
        <p:spPr>
          <a:xfrm flipH="1">
            <a:off x="5294744" y="2971371"/>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29546CE-D219-4F64-BB99-31B39AD9E776}"/>
              </a:ext>
            </a:extLst>
          </p:cNvPr>
          <p:cNvCxnSpPr>
            <a:cxnSpLocks/>
          </p:cNvCxnSpPr>
          <p:nvPr/>
        </p:nvCxnSpPr>
        <p:spPr>
          <a:xfrm>
            <a:off x="3998743" y="2969593"/>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5CD3F2-3328-49E4-8435-0B1AF8D86569}"/>
              </a:ext>
            </a:extLst>
          </p:cNvPr>
          <p:cNvCxnSpPr>
            <a:cxnSpLocks/>
          </p:cNvCxnSpPr>
          <p:nvPr/>
        </p:nvCxnSpPr>
        <p:spPr>
          <a:xfrm>
            <a:off x="1297633" y="2969062"/>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932B938-6FA6-4C64-99AB-C8822F638DFC}"/>
              </a:ext>
            </a:extLst>
          </p:cNvPr>
          <p:cNvCxnSpPr>
            <a:cxnSpLocks/>
          </p:cNvCxnSpPr>
          <p:nvPr/>
        </p:nvCxnSpPr>
        <p:spPr>
          <a:xfrm>
            <a:off x="2627815" y="2969065"/>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EA9E3E4-107E-49E0-9A48-57C9B8E87903}"/>
              </a:ext>
            </a:extLst>
          </p:cNvPr>
          <p:cNvCxnSpPr>
            <a:cxnSpLocks/>
          </p:cNvCxnSpPr>
          <p:nvPr/>
        </p:nvCxnSpPr>
        <p:spPr>
          <a:xfrm>
            <a:off x="457202" y="2971800"/>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507C2F-550A-425F-868E-A2D51346580E}"/>
              </a:ext>
            </a:extLst>
          </p:cNvPr>
          <p:cNvCxnSpPr>
            <a:cxnSpLocks/>
          </p:cNvCxnSpPr>
          <p:nvPr/>
        </p:nvCxnSpPr>
        <p:spPr>
          <a:xfrm flipH="1">
            <a:off x="457201" y="2553427"/>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6D433D-E46A-4B06-B59B-829588ADEC4E}"/>
              </a:ext>
            </a:extLst>
          </p:cNvPr>
          <p:cNvCxnSpPr>
            <a:cxnSpLocks/>
          </p:cNvCxnSpPr>
          <p:nvPr/>
        </p:nvCxnSpPr>
        <p:spPr>
          <a:xfrm flipV="1">
            <a:off x="457200" y="2553427"/>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177C79-B34C-4709-BAE9-5C9B08F7E143}"/>
              </a:ext>
            </a:extLst>
          </p:cNvPr>
          <p:cNvCxnSpPr>
            <a:cxnSpLocks/>
          </p:cNvCxnSpPr>
          <p:nvPr/>
        </p:nvCxnSpPr>
        <p:spPr>
          <a:xfrm flipV="1">
            <a:off x="5486400" y="2553427"/>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79A9D6-CFC3-4BD3-A127-65F059B5224C}"/>
              </a:ext>
            </a:extLst>
          </p:cNvPr>
          <p:cNvCxnSpPr>
            <a:cxnSpLocks/>
          </p:cNvCxnSpPr>
          <p:nvPr/>
        </p:nvCxnSpPr>
        <p:spPr>
          <a:xfrm flipH="1">
            <a:off x="5294744" y="4105135"/>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52B3C7-D8B2-4C59-8E52-2D8734025A00}"/>
              </a:ext>
            </a:extLst>
          </p:cNvPr>
          <p:cNvCxnSpPr>
            <a:cxnSpLocks/>
          </p:cNvCxnSpPr>
          <p:nvPr/>
        </p:nvCxnSpPr>
        <p:spPr>
          <a:xfrm flipH="1">
            <a:off x="5294744" y="5218544"/>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B27BFB-95D1-4932-89EB-94D5F21ED278}"/>
              </a:ext>
            </a:extLst>
          </p:cNvPr>
          <p:cNvCxnSpPr/>
          <p:nvPr/>
        </p:nvCxnSpPr>
        <p:spPr>
          <a:xfrm flipV="1">
            <a:off x="5073870"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0D35610-A08A-4C93-AF7B-CEBE2A69EFF3}"/>
              </a:ext>
            </a:extLst>
          </p:cNvPr>
          <p:cNvCxnSpPr>
            <a:cxnSpLocks/>
          </p:cNvCxnSpPr>
          <p:nvPr/>
        </p:nvCxnSpPr>
        <p:spPr>
          <a:xfrm flipV="1">
            <a:off x="5077045"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02A379-206B-41F3-9E9E-01ABBBDF467D}"/>
              </a:ext>
            </a:extLst>
          </p:cNvPr>
          <p:cNvCxnSpPr>
            <a:cxnSpLocks/>
          </p:cNvCxnSpPr>
          <p:nvPr/>
        </p:nvCxnSpPr>
        <p:spPr>
          <a:xfrm flipH="1" flipV="1">
            <a:off x="5101048"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D0F816-929E-451D-958C-97934DE80983}"/>
              </a:ext>
            </a:extLst>
          </p:cNvPr>
          <p:cNvCxnSpPr>
            <a:cxnSpLocks/>
          </p:cNvCxnSpPr>
          <p:nvPr/>
        </p:nvCxnSpPr>
        <p:spPr>
          <a:xfrm flipH="1" flipV="1">
            <a:off x="5092342"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E4AD2B5-16C5-4DDA-A08B-811AFA051DD3}"/>
              </a:ext>
            </a:extLst>
          </p:cNvPr>
          <p:cNvCxnSpPr>
            <a:cxnSpLocks/>
          </p:cNvCxnSpPr>
          <p:nvPr/>
        </p:nvCxnSpPr>
        <p:spPr>
          <a:xfrm flipV="1">
            <a:off x="5105400"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E693BDA-BFB1-42EA-91BF-A52D2B5DBD2F}"/>
              </a:ext>
            </a:extLst>
          </p:cNvPr>
          <p:cNvCxnSpPr>
            <a:cxnSpLocks/>
          </p:cNvCxnSpPr>
          <p:nvPr/>
        </p:nvCxnSpPr>
        <p:spPr>
          <a:xfrm flipV="1">
            <a:off x="4696045"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A2429B-58C7-46F2-86A1-581A16F912CD}"/>
              </a:ext>
            </a:extLst>
          </p:cNvPr>
          <p:cNvCxnSpPr>
            <a:cxnSpLocks/>
          </p:cNvCxnSpPr>
          <p:nvPr/>
        </p:nvCxnSpPr>
        <p:spPr>
          <a:xfrm flipH="1">
            <a:off x="4696045"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0EE34E-C546-469E-BDB4-D4E3FDDFA9B1}"/>
              </a:ext>
            </a:extLst>
          </p:cNvPr>
          <p:cNvCxnSpPr>
            <a:cxnSpLocks/>
          </p:cNvCxnSpPr>
          <p:nvPr/>
        </p:nvCxnSpPr>
        <p:spPr>
          <a:xfrm flipH="1">
            <a:off x="4696046"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A13F96-5F29-42BA-A259-D1C41AA13894}"/>
              </a:ext>
            </a:extLst>
          </p:cNvPr>
          <p:cNvCxnSpPr/>
          <p:nvPr/>
        </p:nvCxnSpPr>
        <p:spPr>
          <a:xfrm flipV="1">
            <a:off x="3702270"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F2032B-2226-469A-AC11-34173A19B486}"/>
              </a:ext>
            </a:extLst>
          </p:cNvPr>
          <p:cNvCxnSpPr>
            <a:cxnSpLocks/>
          </p:cNvCxnSpPr>
          <p:nvPr/>
        </p:nvCxnSpPr>
        <p:spPr>
          <a:xfrm flipV="1">
            <a:off x="3705445"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24A38D-4017-43DD-8AE7-3B9A9C2886FF}"/>
              </a:ext>
            </a:extLst>
          </p:cNvPr>
          <p:cNvCxnSpPr>
            <a:cxnSpLocks/>
          </p:cNvCxnSpPr>
          <p:nvPr/>
        </p:nvCxnSpPr>
        <p:spPr>
          <a:xfrm flipH="1" flipV="1">
            <a:off x="3729448"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8001936-B2D7-4BE0-8E0A-D80FB48C0721}"/>
              </a:ext>
            </a:extLst>
          </p:cNvPr>
          <p:cNvCxnSpPr>
            <a:cxnSpLocks/>
          </p:cNvCxnSpPr>
          <p:nvPr/>
        </p:nvCxnSpPr>
        <p:spPr>
          <a:xfrm flipH="1" flipV="1">
            <a:off x="3720742"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FE81CE-02DC-4F1F-9A86-58B16B136ECC}"/>
              </a:ext>
            </a:extLst>
          </p:cNvPr>
          <p:cNvCxnSpPr>
            <a:cxnSpLocks/>
          </p:cNvCxnSpPr>
          <p:nvPr/>
        </p:nvCxnSpPr>
        <p:spPr>
          <a:xfrm flipV="1">
            <a:off x="3733800"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65083-4212-4F86-92FB-0EAA7E076782}"/>
              </a:ext>
            </a:extLst>
          </p:cNvPr>
          <p:cNvCxnSpPr>
            <a:cxnSpLocks/>
          </p:cNvCxnSpPr>
          <p:nvPr/>
        </p:nvCxnSpPr>
        <p:spPr>
          <a:xfrm flipV="1">
            <a:off x="3324445"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A80657-D245-4771-AA39-91F2E96338D4}"/>
              </a:ext>
            </a:extLst>
          </p:cNvPr>
          <p:cNvCxnSpPr>
            <a:cxnSpLocks/>
          </p:cNvCxnSpPr>
          <p:nvPr/>
        </p:nvCxnSpPr>
        <p:spPr>
          <a:xfrm flipH="1">
            <a:off x="3324445"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09EF04-B0DB-4C1A-BF73-C57A2ED1D8FD}"/>
              </a:ext>
            </a:extLst>
          </p:cNvPr>
          <p:cNvCxnSpPr>
            <a:cxnSpLocks/>
          </p:cNvCxnSpPr>
          <p:nvPr/>
        </p:nvCxnSpPr>
        <p:spPr>
          <a:xfrm flipH="1">
            <a:off x="3324446"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30ECA-5C88-43DC-906A-F91D5CFDA3EF}"/>
              </a:ext>
            </a:extLst>
          </p:cNvPr>
          <p:cNvCxnSpPr/>
          <p:nvPr/>
        </p:nvCxnSpPr>
        <p:spPr>
          <a:xfrm flipV="1">
            <a:off x="2359025"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E6202A9-FED8-404C-96F4-129DC4C96E09}"/>
              </a:ext>
            </a:extLst>
          </p:cNvPr>
          <p:cNvCxnSpPr>
            <a:cxnSpLocks/>
          </p:cNvCxnSpPr>
          <p:nvPr/>
        </p:nvCxnSpPr>
        <p:spPr>
          <a:xfrm flipV="1">
            <a:off x="2362200"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3FFCBF-DD63-4169-8962-EE169A3E22F3}"/>
              </a:ext>
            </a:extLst>
          </p:cNvPr>
          <p:cNvCxnSpPr>
            <a:cxnSpLocks/>
          </p:cNvCxnSpPr>
          <p:nvPr/>
        </p:nvCxnSpPr>
        <p:spPr>
          <a:xfrm flipH="1" flipV="1">
            <a:off x="2386203"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AA42DA-0709-4199-831F-51B9F164EFE0}"/>
              </a:ext>
            </a:extLst>
          </p:cNvPr>
          <p:cNvCxnSpPr>
            <a:cxnSpLocks/>
          </p:cNvCxnSpPr>
          <p:nvPr/>
        </p:nvCxnSpPr>
        <p:spPr>
          <a:xfrm flipH="1" flipV="1">
            <a:off x="2377497"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9C7AA2A-89B7-4659-BE61-3B02739B0E2C}"/>
              </a:ext>
            </a:extLst>
          </p:cNvPr>
          <p:cNvCxnSpPr>
            <a:cxnSpLocks/>
          </p:cNvCxnSpPr>
          <p:nvPr/>
        </p:nvCxnSpPr>
        <p:spPr>
          <a:xfrm flipV="1">
            <a:off x="2390555"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E33226-5DA3-4AD2-8191-87503A715517}"/>
              </a:ext>
            </a:extLst>
          </p:cNvPr>
          <p:cNvCxnSpPr>
            <a:cxnSpLocks/>
          </p:cNvCxnSpPr>
          <p:nvPr/>
        </p:nvCxnSpPr>
        <p:spPr>
          <a:xfrm flipV="1">
            <a:off x="1981200"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E568CE-90BC-409F-AB25-627DC3B62BE4}"/>
              </a:ext>
            </a:extLst>
          </p:cNvPr>
          <p:cNvCxnSpPr>
            <a:cxnSpLocks/>
          </p:cNvCxnSpPr>
          <p:nvPr/>
        </p:nvCxnSpPr>
        <p:spPr>
          <a:xfrm flipH="1">
            <a:off x="1981200"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4F27A9D-5093-4456-AF65-8D6547EA541D}"/>
              </a:ext>
            </a:extLst>
          </p:cNvPr>
          <p:cNvCxnSpPr>
            <a:cxnSpLocks/>
          </p:cNvCxnSpPr>
          <p:nvPr/>
        </p:nvCxnSpPr>
        <p:spPr>
          <a:xfrm flipH="1">
            <a:off x="1981201"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B9E5E3-0B6B-4052-B570-D5A96FD883F6}"/>
              </a:ext>
            </a:extLst>
          </p:cNvPr>
          <p:cNvCxnSpPr/>
          <p:nvPr/>
        </p:nvCxnSpPr>
        <p:spPr>
          <a:xfrm flipV="1">
            <a:off x="987425"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7F97FC-ED81-43C2-B689-DB2EE237C82D}"/>
              </a:ext>
            </a:extLst>
          </p:cNvPr>
          <p:cNvCxnSpPr>
            <a:cxnSpLocks/>
          </p:cNvCxnSpPr>
          <p:nvPr/>
        </p:nvCxnSpPr>
        <p:spPr>
          <a:xfrm flipV="1">
            <a:off x="990600"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04AA69-3755-47BB-BAED-CAD078A1771A}"/>
              </a:ext>
            </a:extLst>
          </p:cNvPr>
          <p:cNvCxnSpPr>
            <a:cxnSpLocks/>
            <a:endCxn id="54" idx="2"/>
          </p:cNvCxnSpPr>
          <p:nvPr/>
        </p:nvCxnSpPr>
        <p:spPr>
          <a:xfrm flipH="1" flipV="1">
            <a:off x="1014603"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cxnSp>
        <p:nvCxnSpPr>
          <p:cNvPr id="66" name="Straight Arrow Connector 65">
            <a:extLst>
              <a:ext uri="{FF2B5EF4-FFF2-40B4-BE49-F238E27FC236}">
                <a16:creationId xmlns:a16="http://schemas.microsoft.com/office/drawing/2014/main" id="{84F6A72A-6DE8-4B94-B05E-13CE06EF5C3B}"/>
              </a:ext>
            </a:extLst>
          </p:cNvPr>
          <p:cNvCxnSpPr>
            <a:cxnSpLocks/>
            <a:endCxn id="58" idx="2"/>
          </p:cNvCxnSpPr>
          <p:nvPr/>
        </p:nvCxnSpPr>
        <p:spPr>
          <a:xfrm flipH="1" flipV="1">
            <a:off x="1005897"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9D194-CF36-4E8B-A148-901D00EEF55D}"/>
              </a:ext>
            </a:extLst>
          </p:cNvPr>
          <p:cNvCxnSpPr>
            <a:cxnSpLocks/>
          </p:cNvCxnSpPr>
          <p:nvPr/>
        </p:nvCxnSpPr>
        <p:spPr>
          <a:xfrm flipV="1">
            <a:off x="1018955"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F0DDD5-76E5-4B59-8421-2DA21E1AE6A7}"/>
              </a:ext>
            </a:extLst>
          </p:cNvPr>
          <p:cNvCxnSpPr>
            <a:cxnSpLocks/>
          </p:cNvCxnSpPr>
          <p:nvPr/>
        </p:nvCxnSpPr>
        <p:spPr>
          <a:xfrm>
            <a:off x="3998743" y="5216766"/>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E8D6E8A-129F-4D07-B1B2-31D4C498999E}"/>
              </a:ext>
            </a:extLst>
          </p:cNvPr>
          <p:cNvCxnSpPr>
            <a:cxnSpLocks/>
          </p:cNvCxnSpPr>
          <p:nvPr/>
        </p:nvCxnSpPr>
        <p:spPr>
          <a:xfrm>
            <a:off x="1297633" y="5216235"/>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EEA4D47-08C5-4622-8D72-48D64F3D3128}"/>
              </a:ext>
            </a:extLst>
          </p:cNvPr>
          <p:cNvCxnSpPr>
            <a:cxnSpLocks/>
          </p:cNvCxnSpPr>
          <p:nvPr/>
        </p:nvCxnSpPr>
        <p:spPr>
          <a:xfrm>
            <a:off x="2627815" y="5216238"/>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CF53DBA-9BF5-4EC9-8C11-43FE7CB6C3E1}"/>
              </a:ext>
            </a:extLst>
          </p:cNvPr>
          <p:cNvCxnSpPr>
            <a:cxnSpLocks/>
          </p:cNvCxnSpPr>
          <p:nvPr/>
        </p:nvCxnSpPr>
        <p:spPr>
          <a:xfrm>
            <a:off x="457202" y="5218973"/>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6A62CC5-D8E7-4E12-A365-40F948425843}"/>
              </a:ext>
            </a:extLst>
          </p:cNvPr>
          <p:cNvCxnSpPr>
            <a:cxnSpLocks/>
          </p:cNvCxnSpPr>
          <p:nvPr/>
        </p:nvCxnSpPr>
        <p:spPr>
          <a:xfrm flipV="1">
            <a:off x="609600"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31E75F2-C18F-4DC0-8931-0AEE2C2FF48E}"/>
              </a:ext>
            </a:extLst>
          </p:cNvPr>
          <p:cNvCxnSpPr>
            <a:cxnSpLocks/>
          </p:cNvCxnSpPr>
          <p:nvPr/>
        </p:nvCxnSpPr>
        <p:spPr>
          <a:xfrm flipH="1">
            <a:off x="609600"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CF040C8-B289-4293-BC52-0E03000BE9E0}"/>
              </a:ext>
            </a:extLst>
          </p:cNvPr>
          <p:cNvCxnSpPr>
            <a:cxnSpLocks/>
          </p:cNvCxnSpPr>
          <p:nvPr/>
        </p:nvCxnSpPr>
        <p:spPr>
          <a:xfrm flipH="1">
            <a:off x="609601"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C23D81F-D427-4727-A83E-38E6F96B1784}"/>
              </a:ext>
            </a:extLst>
          </p:cNvPr>
          <p:cNvCxnSpPr>
            <a:cxnSpLocks/>
          </p:cNvCxnSpPr>
          <p:nvPr/>
        </p:nvCxnSpPr>
        <p:spPr>
          <a:xfrm flipH="1">
            <a:off x="457201" y="4800600"/>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3A7FAE-426C-4AF3-9380-7B63C63AAAAE}"/>
              </a:ext>
            </a:extLst>
          </p:cNvPr>
          <p:cNvCxnSpPr>
            <a:cxnSpLocks/>
          </p:cNvCxnSpPr>
          <p:nvPr/>
        </p:nvCxnSpPr>
        <p:spPr>
          <a:xfrm flipV="1">
            <a:off x="457200" y="48006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B38011F-7789-4E1C-8406-A25DDCA5404E}"/>
              </a:ext>
            </a:extLst>
          </p:cNvPr>
          <p:cNvCxnSpPr>
            <a:cxnSpLocks/>
          </p:cNvCxnSpPr>
          <p:nvPr/>
        </p:nvCxnSpPr>
        <p:spPr>
          <a:xfrm flipV="1">
            <a:off x="5486400" y="48006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D3CF145-29EB-45FE-92AF-B58461372935}"/>
              </a:ext>
            </a:extLst>
          </p:cNvPr>
          <p:cNvCxnSpPr>
            <a:cxnSpLocks/>
          </p:cNvCxnSpPr>
          <p:nvPr/>
        </p:nvCxnSpPr>
        <p:spPr>
          <a:xfrm>
            <a:off x="3998743" y="4103357"/>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07366EF-9AA8-417B-9103-643830A0D10A}"/>
              </a:ext>
            </a:extLst>
          </p:cNvPr>
          <p:cNvCxnSpPr>
            <a:cxnSpLocks/>
          </p:cNvCxnSpPr>
          <p:nvPr/>
        </p:nvCxnSpPr>
        <p:spPr>
          <a:xfrm>
            <a:off x="1297633" y="4102826"/>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36C59AC-DD57-4D40-804A-EC594E327990}"/>
              </a:ext>
            </a:extLst>
          </p:cNvPr>
          <p:cNvCxnSpPr>
            <a:cxnSpLocks/>
          </p:cNvCxnSpPr>
          <p:nvPr/>
        </p:nvCxnSpPr>
        <p:spPr>
          <a:xfrm>
            <a:off x="2627815" y="4102829"/>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D2E91E-3F10-4D34-802B-D3052972CC9B}"/>
              </a:ext>
            </a:extLst>
          </p:cNvPr>
          <p:cNvCxnSpPr>
            <a:cxnSpLocks/>
          </p:cNvCxnSpPr>
          <p:nvPr/>
        </p:nvCxnSpPr>
        <p:spPr>
          <a:xfrm>
            <a:off x="457202" y="4105564"/>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B9F9CB6-A0E6-42EA-82F2-AA49E325C3B7}"/>
              </a:ext>
            </a:extLst>
          </p:cNvPr>
          <p:cNvCxnSpPr>
            <a:cxnSpLocks/>
          </p:cNvCxnSpPr>
          <p:nvPr/>
        </p:nvCxnSpPr>
        <p:spPr>
          <a:xfrm flipH="1">
            <a:off x="457201" y="3687191"/>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1765FA1-1382-45FD-855C-889D5E832B09}"/>
              </a:ext>
            </a:extLst>
          </p:cNvPr>
          <p:cNvCxnSpPr>
            <a:cxnSpLocks/>
          </p:cNvCxnSpPr>
          <p:nvPr/>
        </p:nvCxnSpPr>
        <p:spPr>
          <a:xfrm flipV="1">
            <a:off x="457200" y="3687191"/>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5DD127-1BB6-40BE-A2E5-9371FF4D730C}"/>
              </a:ext>
            </a:extLst>
          </p:cNvPr>
          <p:cNvCxnSpPr>
            <a:cxnSpLocks/>
          </p:cNvCxnSpPr>
          <p:nvPr/>
        </p:nvCxnSpPr>
        <p:spPr>
          <a:xfrm flipV="1">
            <a:off x="5486400" y="3687191"/>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6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78"/>
                                        </p:tgtEl>
                                      </p:cBhvr>
                                    </p:animEffect>
                                    <p:set>
                                      <p:cBhvr>
                                        <p:cTn id="51" dur="1" fill="hold">
                                          <p:stCondLst>
                                            <p:cond delay="499"/>
                                          </p:stCondLst>
                                        </p:cTn>
                                        <p:tgtEl>
                                          <p:spTgt spid="7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9"/>
                                        </p:tgtEl>
                                      </p:cBhvr>
                                    </p:animEffect>
                                    <p:set>
                                      <p:cBhvr>
                                        <p:cTn id="54" dur="1" fill="hold">
                                          <p:stCondLst>
                                            <p:cond delay="499"/>
                                          </p:stCondLst>
                                        </p:cTn>
                                        <p:tgtEl>
                                          <p:spTgt spid="7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80"/>
                                        </p:tgtEl>
                                      </p:cBhvr>
                                    </p:animEffect>
                                    <p:set>
                                      <p:cBhvr>
                                        <p:cTn id="57" dur="1" fill="hold">
                                          <p:stCondLst>
                                            <p:cond delay="499"/>
                                          </p:stCondLst>
                                        </p:cTn>
                                        <p:tgtEl>
                                          <p:spTgt spid="80"/>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1"/>
                                        </p:tgtEl>
                                      </p:cBhvr>
                                    </p:animEffect>
                                    <p:set>
                                      <p:cBhvr>
                                        <p:cTn id="60" dur="1" fill="hold">
                                          <p:stCondLst>
                                            <p:cond delay="499"/>
                                          </p:stCondLst>
                                        </p:cTn>
                                        <p:tgtEl>
                                          <p:spTgt spid="81"/>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82"/>
                                        </p:tgtEl>
                                      </p:cBhvr>
                                    </p:animEffect>
                                    <p:set>
                                      <p:cBhvr>
                                        <p:cTn id="63" dur="1" fill="hold">
                                          <p:stCondLst>
                                            <p:cond delay="499"/>
                                          </p:stCondLst>
                                        </p:cTn>
                                        <p:tgtEl>
                                          <p:spTgt spid="82"/>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3"/>
                                        </p:tgtEl>
                                      </p:cBhvr>
                                    </p:animEffect>
                                    <p:set>
                                      <p:cBhvr>
                                        <p:cTn id="66" dur="1" fill="hold">
                                          <p:stCondLst>
                                            <p:cond delay="499"/>
                                          </p:stCondLst>
                                        </p:cTn>
                                        <p:tgtEl>
                                          <p:spTgt spid="83"/>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84"/>
                                        </p:tgtEl>
                                      </p:cBhvr>
                                    </p:animEffect>
                                    <p:set>
                                      <p:cBhvr>
                                        <p:cTn id="69" dur="1" fill="hold">
                                          <p:stCondLst>
                                            <p:cond delay="499"/>
                                          </p:stCondLst>
                                        </p:cTn>
                                        <p:tgtEl>
                                          <p:spTgt spid="8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68"/>
                                        </p:tgtEl>
                                      </p:cBhvr>
                                    </p:animEffect>
                                    <p:set>
                                      <p:cBhvr>
                                        <p:cTn id="75" dur="1" fill="hold">
                                          <p:stCondLst>
                                            <p:cond delay="499"/>
                                          </p:stCondLst>
                                        </p:cTn>
                                        <p:tgtEl>
                                          <p:spTgt spid="68"/>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69"/>
                                        </p:tgtEl>
                                      </p:cBhvr>
                                    </p:animEffect>
                                    <p:set>
                                      <p:cBhvr>
                                        <p:cTn id="78" dur="1" fill="hold">
                                          <p:stCondLst>
                                            <p:cond delay="499"/>
                                          </p:stCondLst>
                                        </p:cTn>
                                        <p:tgtEl>
                                          <p:spTgt spid="6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70"/>
                                        </p:tgtEl>
                                      </p:cBhvr>
                                    </p:animEffect>
                                    <p:set>
                                      <p:cBhvr>
                                        <p:cTn id="81" dur="1" fill="hold">
                                          <p:stCondLst>
                                            <p:cond delay="499"/>
                                          </p:stCondLst>
                                        </p:cTn>
                                        <p:tgtEl>
                                          <p:spTgt spid="70"/>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1"/>
                                        </p:tgtEl>
                                      </p:cBhvr>
                                    </p:animEffect>
                                    <p:set>
                                      <p:cBhvr>
                                        <p:cTn id="84" dur="1" fill="hold">
                                          <p:stCondLst>
                                            <p:cond delay="499"/>
                                          </p:stCondLst>
                                        </p:cTn>
                                        <p:tgtEl>
                                          <p:spTgt spid="7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75"/>
                                        </p:tgtEl>
                                      </p:cBhvr>
                                    </p:animEffect>
                                    <p:set>
                                      <p:cBhvr>
                                        <p:cTn id="87" dur="1" fill="hold">
                                          <p:stCondLst>
                                            <p:cond delay="499"/>
                                          </p:stCondLst>
                                        </p:cTn>
                                        <p:tgtEl>
                                          <p:spTgt spid="75"/>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6"/>
                                        </p:tgtEl>
                                      </p:cBhvr>
                                    </p:animEffect>
                                    <p:set>
                                      <p:cBhvr>
                                        <p:cTn id="90" dur="1" fill="hold">
                                          <p:stCondLst>
                                            <p:cond delay="499"/>
                                          </p:stCondLst>
                                        </p:cTn>
                                        <p:tgtEl>
                                          <p:spTgt spid="76"/>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77"/>
                                        </p:tgtEl>
                                      </p:cBhvr>
                                    </p:animEffect>
                                    <p:set>
                                      <p:cBhvr>
                                        <p:cTn id="93" dur="1" fill="hold">
                                          <p:stCondLst>
                                            <p:cond delay="499"/>
                                          </p:stCondLst>
                                        </p:cTn>
                                        <p:tgtEl>
                                          <p:spTgt spid="7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0"/>
                                        </p:tgtEl>
                                      </p:cBhvr>
                                    </p:animEffect>
                                    <p:set>
                                      <p:cBhvr>
                                        <p:cTn id="96" dur="1" fill="hold">
                                          <p:stCondLst>
                                            <p:cond delay="499"/>
                                          </p:stCondLst>
                                        </p:cTn>
                                        <p:tgtEl>
                                          <p:spTgt spid="10"/>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29"/>
                                        </p:tgtEl>
                                      </p:cBhvr>
                                    </p:animEffect>
                                    <p:set>
                                      <p:cBhvr>
                                        <p:cTn id="99" dur="1" fill="hold">
                                          <p:stCondLst>
                                            <p:cond delay="499"/>
                                          </p:stCondLst>
                                        </p:cTn>
                                        <p:tgtEl>
                                          <p:spTgt spid="29"/>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37"/>
                                        </p:tgtEl>
                                      </p:cBhvr>
                                    </p:animEffect>
                                    <p:set>
                                      <p:cBhvr>
                                        <p:cTn id="102" dur="1" fill="hold">
                                          <p:stCondLst>
                                            <p:cond delay="499"/>
                                          </p:stCondLst>
                                        </p:cTn>
                                        <p:tgtEl>
                                          <p:spTgt spid="37"/>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45"/>
                                        </p:tgtEl>
                                      </p:cBhvr>
                                    </p:animEffect>
                                    <p:set>
                                      <p:cBhvr>
                                        <p:cTn id="105" dur="1" fill="hold">
                                          <p:stCondLst>
                                            <p:cond delay="499"/>
                                          </p:stCondLst>
                                        </p:cTn>
                                        <p:tgtEl>
                                          <p:spTgt spid="45"/>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73"/>
                                        </p:tgtEl>
                                      </p:cBhvr>
                                    </p:animEffect>
                                    <p:set>
                                      <p:cBhvr>
                                        <p:cTn id="108" dur="1" fill="hold">
                                          <p:stCondLst>
                                            <p:cond delay="499"/>
                                          </p:stCondLst>
                                        </p:cTn>
                                        <p:tgtEl>
                                          <p:spTgt spid="7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1"/>
                                        </p:tgtEl>
                                      </p:cBhvr>
                                    </p:animEffect>
                                    <p:set>
                                      <p:cBhvr>
                                        <p:cTn id="111" dur="1" fill="hold">
                                          <p:stCondLst>
                                            <p:cond delay="499"/>
                                          </p:stCondLst>
                                        </p:cTn>
                                        <p:tgtEl>
                                          <p:spTgt spid="11"/>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72"/>
                                        </p:tgtEl>
                                      </p:cBhvr>
                                    </p:animEffect>
                                    <p:set>
                                      <p:cBhvr>
                                        <p:cTn id="114" dur="1" fill="hold">
                                          <p:stCondLst>
                                            <p:cond delay="499"/>
                                          </p:stCondLst>
                                        </p:cTn>
                                        <p:tgtEl>
                                          <p:spTgt spid="72"/>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7"/>
                                        </p:tgtEl>
                                      </p:cBhvr>
                                    </p:animEffect>
                                    <p:set>
                                      <p:cBhvr>
                                        <p:cTn id="117" dur="1" fill="hold">
                                          <p:stCondLst>
                                            <p:cond delay="499"/>
                                          </p:stCondLst>
                                        </p:cTn>
                                        <p:tgtEl>
                                          <p:spTgt spid="47"/>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8"/>
                                        </p:tgtEl>
                                      </p:cBhvr>
                                    </p:animEffect>
                                    <p:set>
                                      <p:cBhvr>
                                        <p:cTn id="120" dur="1" fill="hold">
                                          <p:stCondLst>
                                            <p:cond delay="499"/>
                                          </p:stCondLst>
                                        </p:cTn>
                                        <p:tgtEl>
                                          <p:spTgt spid="48"/>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9"/>
                                        </p:tgtEl>
                                      </p:cBhvr>
                                    </p:animEffect>
                                    <p:set>
                                      <p:cBhvr>
                                        <p:cTn id="123" dur="1" fill="hold">
                                          <p:stCondLst>
                                            <p:cond delay="499"/>
                                          </p:stCondLst>
                                        </p:cTn>
                                        <p:tgtEl>
                                          <p:spTgt spid="49"/>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66"/>
                                        </p:tgtEl>
                                      </p:cBhvr>
                                    </p:animEffect>
                                    <p:set>
                                      <p:cBhvr>
                                        <p:cTn id="126" dur="1" fill="hold">
                                          <p:stCondLst>
                                            <p:cond delay="499"/>
                                          </p:stCondLst>
                                        </p:cTn>
                                        <p:tgtEl>
                                          <p:spTgt spid="66"/>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67"/>
                                        </p:tgtEl>
                                      </p:cBhvr>
                                    </p:animEffect>
                                    <p:set>
                                      <p:cBhvr>
                                        <p:cTn id="129" dur="1" fill="hold">
                                          <p:stCondLst>
                                            <p:cond delay="499"/>
                                          </p:stCondLst>
                                        </p:cTn>
                                        <p:tgtEl>
                                          <p:spTgt spid="67"/>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4"/>
                                        </p:tgtEl>
                                      </p:cBhvr>
                                    </p:animEffect>
                                    <p:set>
                                      <p:cBhvr>
                                        <p:cTn id="132" dur="1" fill="hold">
                                          <p:stCondLst>
                                            <p:cond delay="499"/>
                                          </p:stCondLst>
                                        </p:cTn>
                                        <p:tgtEl>
                                          <p:spTgt spid="44"/>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39"/>
                                        </p:tgtEl>
                                      </p:cBhvr>
                                    </p:animEffect>
                                    <p:set>
                                      <p:cBhvr>
                                        <p:cTn id="135" dur="1" fill="hold">
                                          <p:stCondLst>
                                            <p:cond delay="499"/>
                                          </p:stCondLst>
                                        </p:cTn>
                                        <p:tgtEl>
                                          <p:spTgt spid="39"/>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40"/>
                                        </p:tgtEl>
                                      </p:cBhvr>
                                    </p:animEffect>
                                    <p:set>
                                      <p:cBhvr>
                                        <p:cTn id="138" dur="1" fill="hold">
                                          <p:stCondLst>
                                            <p:cond delay="499"/>
                                          </p:stCondLst>
                                        </p:cTn>
                                        <p:tgtEl>
                                          <p:spTgt spid="40"/>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41"/>
                                        </p:tgtEl>
                                      </p:cBhvr>
                                    </p:animEffect>
                                    <p:set>
                                      <p:cBhvr>
                                        <p:cTn id="141" dur="1" fill="hold">
                                          <p:stCondLst>
                                            <p:cond delay="499"/>
                                          </p:stCondLst>
                                        </p:cTn>
                                        <p:tgtEl>
                                          <p:spTgt spid="41"/>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42"/>
                                        </p:tgtEl>
                                      </p:cBhvr>
                                    </p:animEffect>
                                    <p:set>
                                      <p:cBhvr>
                                        <p:cTn id="144" dur="1" fill="hold">
                                          <p:stCondLst>
                                            <p:cond delay="499"/>
                                          </p:stCondLst>
                                        </p:cTn>
                                        <p:tgtEl>
                                          <p:spTgt spid="42"/>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43"/>
                                        </p:tgtEl>
                                      </p:cBhvr>
                                    </p:animEffect>
                                    <p:set>
                                      <p:cBhvr>
                                        <p:cTn id="147" dur="1" fill="hold">
                                          <p:stCondLst>
                                            <p:cond delay="499"/>
                                          </p:stCondLst>
                                        </p:cTn>
                                        <p:tgtEl>
                                          <p:spTgt spid="43"/>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36"/>
                                        </p:tgtEl>
                                      </p:cBhvr>
                                    </p:animEffect>
                                    <p:set>
                                      <p:cBhvr>
                                        <p:cTn id="150" dur="1" fill="hold">
                                          <p:stCondLst>
                                            <p:cond delay="499"/>
                                          </p:stCondLst>
                                        </p:cTn>
                                        <p:tgtEl>
                                          <p:spTgt spid="36"/>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31"/>
                                        </p:tgtEl>
                                      </p:cBhvr>
                                    </p:animEffect>
                                    <p:set>
                                      <p:cBhvr>
                                        <p:cTn id="153" dur="1" fill="hold">
                                          <p:stCondLst>
                                            <p:cond delay="499"/>
                                          </p:stCondLst>
                                        </p:cTn>
                                        <p:tgtEl>
                                          <p:spTgt spid="31"/>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32"/>
                                        </p:tgtEl>
                                      </p:cBhvr>
                                    </p:animEffect>
                                    <p:set>
                                      <p:cBhvr>
                                        <p:cTn id="156" dur="1" fill="hold">
                                          <p:stCondLst>
                                            <p:cond delay="499"/>
                                          </p:stCondLst>
                                        </p:cTn>
                                        <p:tgtEl>
                                          <p:spTgt spid="32"/>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33"/>
                                        </p:tgtEl>
                                      </p:cBhvr>
                                    </p:animEffect>
                                    <p:set>
                                      <p:cBhvr>
                                        <p:cTn id="159" dur="1" fill="hold">
                                          <p:stCondLst>
                                            <p:cond delay="499"/>
                                          </p:stCondLst>
                                        </p:cTn>
                                        <p:tgtEl>
                                          <p:spTgt spid="33"/>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34"/>
                                        </p:tgtEl>
                                      </p:cBhvr>
                                    </p:animEffect>
                                    <p:set>
                                      <p:cBhvr>
                                        <p:cTn id="162" dur="1" fill="hold">
                                          <p:stCondLst>
                                            <p:cond delay="499"/>
                                          </p:stCondLst>
                                        </p:cTn>
                                        <p:tgtEl>
                                          <p:spTgt spid="34"/>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35"/>
                                        </p:tgtEl>
                                      </p:cBhvr>
                                    </p:animEffect>
                                    <p:set>
                                      <p:cBhvr>
                                        <p:cTn id="165" dur="1" fill="hold">
                                          <p:stCondLst>
                                            <p:cond delay="499"/>
                                          </p:stCondLst>
                                        </p:cTn>
                                        <p:tgtEl>
                                          <p:spTgt spid="35"/>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28"/>
                                        </p:tgtEl>
                                      </p:cBhvr>
                                    </p:animEffect>
                                    <p:set>
                                      <p:cBhvr>
                                        <p:cTn id="168" dur="1" fill="hold">
                                          <p:stCondLst>
                                            <p:cond delay="499"/>
                                          </p:stCondLst>
                                        </p:cTn>
                                        <p:tgtEl>
                                          <p:spTgt spid="28"/>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30"/>
                                        </p:tgtEl>
                                      </p:cBhvr>
                                    </p:animEffect>
                                    <p:set>
                                      <p:cBhvr>
                                        <p:cTn id="171" dur="1" fill="hold">
                                          <p:stCondLst>
                                            <p:cond delay="499"/>
                                          </p:stCondLst>
                                        </p:cTn>
                                        <p:tgtEl>
                                          <p:spTgt spid="30"/>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38"/>
                                        </p:tgtEl>
                                      </p:cBhvr>
                                    </p:animEffect>
                                    <p:set>
                                      <p:cBhvr>
                                        <p:cTn id="174" dur="1" fill="hold">
                                          <p:stCondLst>
                                            <p:cond delay="499"/>
                                          </p:stCondLst>
                                        </p:cTn>
                                        <p:tgtEl>
                                          <p:spTgt spid="38"/>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500"/>
                                        <p:tgtEl>
                                          <p:spTgt spid="46"/>
                                        </p:tgtEl>
                                      </p:cBhvr>
                                    </p:animEffect>
                                    <p:set>
                                      <p:cBhvr>
                                        <p:cTn id="177" dur="1" fill="hold">
                                          <p:stCondLst>
                                            <p:cond delay="499"/>
                                          </p:stCondLst>
                                        </p:cTn>
                                        <p:tgtEl>
                                          <p:spTgt spid="46"/>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500"/>
                                        <p:tgtEl>
                                          <p:spTgt spid="74"/>
                                        </p:tgtEl>
                                      </p:cBhvr>
                                    </p:animEffect>
                                    <p:set>
                                      <p:cBhvr>
                                        <p:cTn id="180" dur="1" fill="hold">
                                          <p:stCondLst>
                                            <p:cond delay="499"/>
                                          </p:stCondLst>
                                        </p:cTn>
                                        <p:tgtEl>
                                          <p:spTgt spid="74"/>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23"/>
                                        </p:tgtEl>
                                      </p:cBhvr>
                                    </p:animEffect>
                                    <p:set>
                                      <p:cBhvr>
                                        <p:cTn id="183" dur="1" fill="hold">
                                          <p:stCondLst>
                                            <p:cond delay="499"/>
                                          </p:stCondLst>
                                        </p:cTn>
                                        <p:tgtEl>
                                          <p:spTgt spid="23"/>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24"/>
                                        </p:tgtEl>
                                      </p:cBhvr>
                                    </p:animEffect>
                                    <p:set>
                                      <p:cBhvr>
                                        <p:cTn id="186" dur="1" fill="hold">
                                          <p:stCondLst>
                                            <p:cond delay="499"/>
                                          </p:stCondLst>
                                        </p:cTn>
                                        <p:tgtEl>
                                          <p:spTgt spid="24"/>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500"/>
                                        <p:tgtEl>
                                          <p:spTgt spid="25"/>
                                        </p:tgtEl>
                                      </p:cBhvr>
                                    </p:animEffect>
                                    <p:set>
                                      <p:cBhvr>
                                        <p:cTn id="189" dur="1" fill="hold">
                                          <p:stCondLst>
                                            <p:cond delay="499"/>
                                          </p:stCondLst>
                                        </p:cTn>
                                        <p:tgtEl>
                                          <p:spTgt spid="25"/>
                                        </p:tgtEl>
                                        <p:attrNameLst>
                                          <p:attrName>style.visibility</p:attrName>
                                        </p:attrNameLst>
                                      </p:cBhvr>
                                      <p:to>
                                        <p:strVal val="hidden"/>
                                      </p:to>
                                    </p:set>
                                  </p:childTnLst>
                                </p:cTn>
                              </p:par>
                              <p:par>
                                <p:cTn id="190" presetID="10" presetClass="exit" presetSubtype="0" fill="hold" nodeType="withEffect">
                                  <p:stCondLst>
                                    <p:cond delay="0"/>
                                  </p:stCondLst>
                                  <p:childTnLst>
                                    <p:animEffect transition="out" filter="fade">
                                      <p:cBhvr>
                                        <p:cTn id="191" dur="500"/>
                                        <p:tgtEl>
                                          <p:spTgt spid="26"/>
                                        </p:tgtEl>
                                      </p:cBhvr>
                                    </p:animEffect>
                                    <p:set>
                                      <p:cBhvr>
                                        <p:cTn id="192" dur="1" fill="hold">
                                          <p:stCondLst>
                                            <p:cond delay="499"/>
                                          </p:stCondLst>
                                        </p:cTn>
                                        <p:tgtEl>
                                          <p:spTgt spid="26"/>
                                        </p:tgtEl>
                                        <p:attrNameLst>
                                          <p:attrName>style.visibility</p:attrName>
                                        </p:attrNameLst>
                                      </p:cBhvr>
                                      <p:to>
                                        <p:strVal val="hidden"/>
                                      </p:to>
                                    </p:set>
                                  </p:childTnLst>
                                </p:cTn>
                              </p:par>
                              <p:par>
                                <p:cTn id="193" presetID="10" presetClass="exit" presetSubtype="0" fill="hold" nodeType="withEffect">
                                  <p:stCondLst>
                                    <p:cond delay="0"/>
                                  </p:stCondLst>
                                  <p:childTnLst>
                                    <p:animEffect transition="out" filter="fade">
                                      <p:cBhvr>
                                        <p:cTn id="194" dur="500"/>
                                        <p:tgtEl>
                                          <p:spTgt spid="27"/>
                                        </p:tgtEl>
                                      </p:cBhvr>
                                    </p:animEffect>
                                    <p:set>
                                      <p:cBhvr>
                                        <p:cTn id="195" dur="1" fill="hold">
                                          <p:stCondLst>
                                            <p:cond delay="499"/>
                                          </p:stCondLst>
                                        </p:cTn>
                                        <p:tgtEl>
                                          <p:spTgt spid="27"/>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12"/>
                                        </p:tgtEl>
                                      </p:cBhvr>
                                    </p:animEffect>
                                    <p:set>
                                      <p:cBhvr>
                                        <p:cTn id="198" dur="1" fill="hold">
                                          <p:stCondLst>
                                            <p:cond delay="499"/>
                                          </p:stCondLst>
                                        </p:cTn>
                                        <p:tgtEl>
                                          <p:spTgt spid="12"/>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20"/>
                                        </p:tgtEl>
                                      </p:cBhvr>
                                    </p:animEffect>
                                    <p:set>
                                      <p:cBhvr>
                                        <p:cTn id="201" dur="1" fill="hold">
                                          <p:stCondLst>
                                            <p:cond delay="499"/>
                                          </p:stCondLst>
                                        </p:cTn>
                                        <p:tgtEl>
                                          <p:spTgt spid="20"/>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nodeType="clickEffect">
                                  <p:stCondLst>
                                    <p:cond delay="0"/>
                                  </p:stCondLst>
                                  <p:childTnLst>
                                    <p:set>
                                      <p:cBhvr>
                                        <p:cTn id="205" dur="1" fill="hold">
                                          <p:stCondLst>
                                            <p:cond delay="0"/>
                                          </p:stCondLst>
                                        </p:cTn>
                                        <p:tgtEl>
                                          <p:spTgt spid="3">
                                            <p:txEl>
                                              <p:pRg st="2" end="2"/>
                                            </p:txEl>
                                          </p:spTgt>
                                        </p:tgtEl>
                                        <p:attrNameLst>
                                          <p:attrName>style.visibility</p:attrName>
                                        </p:attrNameLst>
                                      </p:cBhvr>
                                      <p:to>
                                        <p:strVal val="visible"/>
                                      </p:to>
                                    </p:set>
                                    <p:animEffect transition="in" filter="fade">
                                      <p:cBhvr>
                                        <p:cTn id="20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5602055" y="1676400"/>
            <a:ext cx="3308994" cy="4724400"/>
          </a:xfrm>
        </p:spPr>
        <p:txBody>
          <a:bodyPr/>
          <a:lstStyle/>
          <a:p>
            <a:r>
              <a:rPr lang="en-US" dirty="0"/>
              <a:t>Add the mesh drivers and receivers</a:t>
            </a:r>
          </a:p>
          <a:p>
            <a:pPr lvl="1">
              <a:spcBef>
                <a:spcPts val="0"/>
              </a:spcBef>
            </a:pPr>
            <a:r>
              <a:rPr lang="en-US" dirty="0" err="1"/>
              <a:t>Pr</a:t>
            </a:r>
            <a:r>
              <a:rPr lang="en-US" dirty="0"/>
              <a:t>=processor</a:t>
            </a:r>
          </a:p>
          <a:p>
            <a:pPr lvl="1">
              <a:spcBef>
                <a:spcPts val="0"/>
              </a:spcBef>
            </a:pPr>
            <a:r>
              <a:rPr lang="en-US" dirty="0"/>
              <a:t>Ca=cache</a:t>
            </a:r>
          </a:p>
          <a:p>
            <a:pPr lvl="1">
              <a:spcBef>
                <a:spcPts val="0"/>
              </a:spcBef>
            </a:pPr>
            <a:r>
              <a:rPr lang="en-US" dirty="0"/>
              <a:t>MC=memory controller</a:t>
            </a:r>
          </a:p>
          <a:p>
            <a:pPr lvl="1">
              <a:spcBef>
                <a:spcPts val="0"/>
              </a:spcBef>
            </a:pPr>
            <a:r>
              <a:rPr lang="en-US" dirty="0"/>
              <a:t>Gr=graphics</a:t>
            </a:r>
          </a:p>
          <a:p>
            <a:pPr lvl="1">
              <a:spcBef>
                <a:spcPts val="0"/>
              </a:spcBef>
            </a:pPr>
            <a:r>
              <a:rPr lang="en-US" dirty="0"/>
              <a:t>DD=disk drive controller</a:t>
            </a:r>
          </a:p>
          <a:p>
            <a:pPr lvl="1">
              <a:spcBef>
                <a:spcPts val="0"/>
              </a:spcBef>
            </a:pPr>
            <a:r>
              <a:rPr lang="en-US" dirty="0" err="1"/>
              <a:t>Pr</a:t>
            </a:r>
            <a:r>
              <a:rPr lang="en-US" dirty="0"/>
              <a:t> &amp; Ca might be combined</a:t>
            </a:r>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sp>
        <p:nvSpPr>
          <p:cNvPr id="85" name="TextBox 84">
            <a:extLst>
              <a:ext uri="{FF2B5EF4-FFF2-40B4-BE49-F238E27FC236}">
                <a16:creationId xmlns:a16="http://schemas.microsoft.com/office/drawing/2014/main" id="{882A01DC-59CF-4029-84FD-5A5DB0549A0C}"/>
              </a:ext>
            </a:extLst>
          </p:cNvPr>
          <p:cNvSpPr txBox="1"/>
          <p:nvPr/>
        </p:nvSpPr>
        <p:spPr>
          <a:xfrm>
            <a:off x="187235" y="1290935"/>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7" name="Straight Arrow Connector 86">
            <a:extLst>
              <a:ext uri="{FF2B5EF4-FFF2-40B4-BE49-F238E27FC236}">
                <a16:creationId xmlns:a16="http://schemas.microsoft.com/office/drawing/2014/main" id="{56435D75-2902-477E-B110-8B162C7E1570}"/>
              </a:ext>
            </a:extLst>
          </p:cNvPr>
          <p:cNvCxnSpPr/>
          <p:nvPr/>
        </p:nvCxnSpPr>
        <p:spPr>
          <a:xfrm>
            <a:off x="609600"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4487335-03AF-4AD7-A2AE-A3A93F4E3667}"/>
              </a:ext>
            </a:extLst>
          </p:cNvPr>
          <p:cNvSpPr txBox="1"/>
          <p:nvPr/>
        </p:nvSpPr>
        <p:spPr>
          <a:xfrm>
            <a:off x="187235" y="2308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9" name="Straight Arrow Connector 88">
            <a:extLst>
              <a:ext uri="{FF2B5EF4-FFF2-40B4-BE49-F238E27FC236}">
                <a16:creationId xmlns:a16="http://schemas.microsoft.com/office/drawing/2014/main" id="{2F274E91-63A1-425A-B2F4-47B8FB150B6E}"/>
              </a:ext>
            </a:extLst>
          </p:cNvPr>
          <p:cNvCxnSpPr/>
          <p:nvPr/>
        </p:nvCxnSpPr>
        <p:spPr>
          <a:xfrm>
            <a:off x="609600"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C659384-7566-42A6-9581-361C258A5C0D}"/>
              </a:ext>
            </a:extLst>
          </p:cNvPr>
          <p:cNvSpPr txBox="1"/>
          <p:nvPr/>
        </p:nvSpPr>
        <p:spPr>
          <a:xfrm>
            <a:off x="187235" y="3429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1" name="Straight Arrow Connector 90">
            <a:extLst>
              <a:ext uri="{FF2B5EF4-FFF2-40B4-BE49-F238E27FC236}">
                <a16:creationId xmlns:a16="http://schemas.microsoft.com/office/drawing/2014/main" id="{898C75C4-07FF-4028-B86F-FD4FC7D9BC6C}"/>
              </a:ext>
            </a:extLst>
          </p:cNvPr>
          <p:cNvCxnSpPr/>
          <p:nvPr/>
        </p:nvCxnSpPr>
        <p:spPr>
          <a:xfrm>
            <a:off x="609600"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C158D57-5E95-4ADF-8A4F-84BB143E1A6F}"/>
              </a:ext>
            </a:extLst>
          </p:cNvPr>
          <p:cNvSpPr txBox="1"/>
          <p:nvPr/>
        </p:nvSpPr>
        <p:spPr>
          <a:xfrm>
            <a:off x="147781" y="4539827"/>
            <a:ext cx="623455" cy="466283"/>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3" name="Straight Arrow Connector 92">
            <a:extLst>
              <a:ext uri="{FF2B5EF4-FFF2-40B4-BE49-F238E27FC236}">
                <a16:creationId xmlns:a16="http://schemas.microsoft.com/office/drawing/2014/main" id="{F41D5370-91E9-4C9E-83FB-68BA8262D336}"/>
              </a:ext>
            </a:extLst>
          </p:cNvPr>
          <p:cNvCxnSpPr/>
          <p:nvPr/>
        </p:nvCxnSpPr>
        <p:spPr>
          <a:xfrm>
            <a:off x="609600"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6207182-2917-4248-A2E3-A9CB9E764369}"/>
              </a:ext>
            </a:extLst>
          </p:cNvPr>
          <p:cNvSpPr txBox="1"/>
          <p:nvPr/>
        </p:nvSpPr>
        <p:spPr>
          <a:xfrm>
            <a:off x="1521891" y="1290935"/>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7" name="Straight Arrow Connector 96">
            <a:extLst>
              <a:ext uri="{FF2B5EF4-FFF2-40B4-BE49-F238E27FC236}">
                <a16:creationId xmlns:a16="http://schemas.microsoft.com/office/drawing/2014/main" id="{CA09DC52-156F-4E2A-A8E0-979B8AC10808}"/>
              </a:ext>
            </a:extLst>
          </p:cNvPr>
          <p:cNvCxnSpPr/>
          <p:nvPr/>
        </p:nvCxnSpPr>
        <p:spPr>
          <a:xfrm>
            <a:off x="1944256"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448FD5-4EE4-427C-B116-01121599DC81}"/>
              </a:ext>
            </a:extLst>
          </p:cNvPr>
          <p:cNvSpPr txBox="1"/>
          <p:nvPr/>
        </p:nvSpPr>
        <p:spPr>
          <a:xfrm>
            <a:off x="1521891" y="2308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9" name="Straight Arrow Connector 98">
            <a:extLst>
              <a:ext uri="{FF2B5EF4-FFF2-40B4-BE49-F238E27FC236}">
                <a16:creationId xmlns:a16="http://schemas.microsoft.com/office/drawing/2014/main" id="{CBFF0469-4236-4B95-8BD4-2A3938BFF6BD}"/>
              </a:ext>
            </a:extLst>
          </p:cNvPr>
          <p:cNvCxnSpPr/>
          <p:nvPr/>
        </p:nvCxnSpPr>
        <p:spPr>
          <a:xfrm>
            <a:off x="1944256"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951DD95-F66D-433A-988B-BF8A2684BFA0}"/>
              </a:ext>
            </a:extLst>
          </p:cNvPr>
          <p:cNvSpPr txBox="1"/>
          <p:nvPr/>
        </p:nvSpPr>
        <p:spPr>
          <a:xfrm>
            <a:off x="1521891" y="3429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1" name="Straight Arrow Connector 100">
            <a:extLst>
              <a:ext uri="{FF2B5EF4-FFF2-40B4-BE49-F238E27FC236}">
                <a16:creationId xmlns:a16="http://schemas.microsoft.com/office/drawing/2014/main" id="{5E219076-CD98-4066-B115-DD102A9C3240}"/>
              </a:ext>
            </a:extLst>
          </p:cNvPr>
          <p:cNvCxnSpPr/>
          <p:nvPr/>
        </p:nvCxnSpPr>
        <p:spPr>
          <a:xfrm>
            <a:off x="1944256"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6B0F48D-2D2D-4F73-9CC2-A8CC3C500760}"/>
              </a:ext>
            </a:extLst>
          </p:cNvPr>
          <p:cNvSpPr txBox="1"/>
          <p:nvPr/>
        </p:nvSpPr>
        <p:spPr>
          <a:xfrm>
            <a:off x="1482437" y="4539827"/>
            <a:ext cx="623455" cy="466283"/>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3" name="Straight Arrow Connector 102">
            <a:extLst>
              <a:ext uri="{FF2B5EF4-FFF2-40B4-BE49-F238E27FC236}">
                <a16:creationId xmlns:a16="http://schemas.microsoft.com/office/drawing/2014/main" id="{11DF8B33-3551-4F0A-920A-399AF7BD6650}"/>
              </a:ext>
            </a:extLst>
          </p:cNvPr>
          <p:cNvCxnSpPr/>
          <p:nvPr/>
        </p:nvCxnSpPr>
        <p:spPr>
          <a:xfrm>
            <a:off x="1944256"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B23216-63D5-41BE-8B76-018886F5A9D0}"/>
              </a:ext>
            </a:extLst>
          </p:cNvPr>
          <p:cNvSpPr txBox="1"/>
          <p:nvPr/>
        </p:nvSpPr>
        <p:spPr>
          <a:xfrm>
            <a:off x="2808587" y="1295400"/>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5" name="Straight Arrow Connector 104">
            <a:extLst>
              <a:ext uri="{FF2B5EF4-FFF2-40B4-BE49-F238E27FC236}">
                <a16:creationId xmlns:a16="http://schemas.microsoft.com/office/drawing/2014/main" id="{575D38A9-A414-4E1C-BF44-F560E25D01E9}"/>
              </a:ext>
            </a:extLst>
          </p:cNvPr>
          <p:cNvCxnSpPr/>
          <p:nvPr/>
        </p:nvCxnSpPr>
        <p:spPr>
          <a:xfrm>
            <a:off x="3352800"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A121591-E3B9-4233-B948-76EA43647B9E}"/>
              </a:ext>
            </a:extLst>
          </p:cNvPr>
          <p:cNvSpPr txBox="1"/>
          <p:nvPr/>
        </p:nvSpPr>
        <p:spPr>
          <a:xfrm>
            <a:off x="2808587" y="2312465"/>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7" name="Straight Arrow Connector 106">
            <a:extLst>
              <a:ext uri="{FF2B5EF4-FFF2-40B4-BE49-F238E27FC236}">
                <a16:creationId xmlns:a16="http://schemas.microsoft.com/office/drawing/2014/main" id="{38DA875A-85CC-4B80-A371-3DE9B5E84F0D}"/>
              </a:ext>
            </a:extLst>
          </p:cNvPr>
          <p:cNvCxnSpPr/>
          <p:nvPr/>
        </p:nvCxnSpPr>
        <p:spPr>
          <a:xfrm>
            <a:off x="3352800"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F3A45D1-9A80-415A-A279-342F35FB06AB}"/>
              </a:ext>
            </a:extLst>
          </p:cNvPr>
          <p:cNvSpPr txBox="1"/>
          <p:nvPr/>
        </p:nvSpPr>
        <p:spPr>
          <a:xfrm>
            <a:off x="2930435" y="3433465"/>
            <a:ext cx="574765" cy="461665"/>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09" name="Straight Arrow Connector 108">
            <a:extLst>
              <a:ext uri="{FF2B5EF4-FFF2-40B4-BE49-F238E27FC236}">
                <a16:creationId xmlns:a16="http://schemas.microsoft.com/office/drawing/2014/main" id="{76D638B5-358C-48B8-BC7B-22620A82813D}"/>
              </a:ext>
            </a:extLst>
          </p:cNvPr>
          <p:cNvCxnSpPr/>
          <p:nvPr/>
        </p:nvCxnSpPr>
        <p:spPr>
          <a:xfrm>
            <a:off x="3352800"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433AC40-053B-4F27-9649-D2A83F830603}"/>
              </a:ext>
            </a:extLst>
          </p:cNvPr>
          <p:cNvSpPr txBox="1"/>
          <p:nvPr/>
        </p:nvSpPr>
        <p:spPr>
          <a:xfrm>
            <a:off x="2890981" y="4544292"/>
            <a:ext cx="623455" cy="466283"/>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11" name="Straight Arrow Connector 110">
            <a:extLst>
              <a:ext uri="{FF2B5EF4-FFF2-40B4-BE49-F238E27FC236}">
                <a16:creationId xmlns:a16="http://schemas.microsoft.com/office/drawing/2014/main" id="{1E9436FF-3F81-4F00-B38E-163EB5BDFC07}"/>
              </a:ext>
            </a:extLst>
          </p:cNvPr>
          <p:cNvCxnSpPr/>
          <p:nvPr/>
        </p:nvCxnSpPr>
        <p:spPr>
          <a:xfrm>
            <a:off x="3352800"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07625-D74B-42C3-94C4-F6A6C6D043AC}"/>
              </a:ext>
            </a:extLst>
          </p:cNvPr>
          <p:cNvSpPr txBox="1"/>
          <p:nvPr/>
        </p:nvSpPr>
        <p:spPr>
          <a:xfrm>
            <a:off x="4230454" y="1295400"/>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3" name="Straight Arrow Connector 112">
            <a:extLst>
              <a:ext uri="{FF2B5EF4-FFF2-40B4-BE49-F238E27FC236}">
                <a16:creationId xmlns:a16="http://schemas.microsoft.com/office/drawing/2014/main" id="{DE63F094-F76B-4BED-9517-50C8C2741D7B}"/>
              </a:ext>
            </a:extLst>
          </p:cNvPr>
          <p:cNvCxnSpPr/>
          <p:nvPr/>
        </p:nvCxnSpPr>
        <p:spPr>
          <a:xfrm>
            <a:off x="4652819"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BE0496F-4140-441A-B196-60B7F5BF3DD5}"/>
              </a:ext>
            </a:extLst>
          </p:cNvPr>
          <p:cNvSpPr txBox="1"/>
          <p:nvPr/>
        </p:nvSpPr>
        <p:spPr>
          <a:xfrm>
            <a:off x="4230454" y="2312465"/>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5" name="Straight Arrow Connector 114">
            <a:extLst>
              <a:ext uri="{FF2B5EF4-FFF2-40B4-BE49-F238E27FC236}">
                <a16:creationId xmlns:a16="http://schemas.microsoft.com/office/drawing/2014/main" id="{EDC6150C-488C-4F6C-B7B9-41EDE2AAED4D}"/>
              </a:ext>
            </a:extLst>
          </p:cNvPr>
          <p:cNvCxnSpPr/>
          <p:nvPr/>
        </p:nvCxnSpPr>
        <p:spPr>
          <a:xfrm>
            <a:off x="4652819"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3BC219C-BA79-4AD6-9F9F-D3D813A28CA6}"/>
              </a:ext>
            </a:extLst>
          </p:cNvPr>
          <p:cNvSpPr txBox="1"/>
          <p:nvPr/>
        </p:nvSpPr>
        <p:spPr>
          <a:xfrm>
            <a:off x="4097378" y="3433465"/>
            <a:ext cx="707842"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7" name="Straight Arrow Connector 116">
            <a:extLst>
              <a:ext uri="{FF2B5EF4-FFF2-40B4-BE49-F238E27FC236}">
                <a16:creationId xmlns:a16="http://schemas.microsoft.com/office/drawing/2014/main" id="{897B6FCD-6093-422C-9434-0FE89AD842A6}"/>
              </a:ext>
            </a:extLst>
          </p:cNvPr>
          <p:cNvCxnSpPr/>
          <p:nvPr/>
        </p:nvCxnSpPr>
        <p:spPr>
          <a:xfrm>
            <a:off x="4652819"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76FF30D-EB0E-4CD9-B951-28D2407D60C4}"/>
              </a:ext>
            </a:extLst>
          </p:cNvPr>
          <p:cNvSpPr txBox="1"/>
          <p:nvPr/>
        </p:nvSpPr>
        <p:spPr>
          <a:xfrm>
            <a:off x="4174836" y="4544292"/>
            <a:ext cx="639619"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9" name="Straight Arrow Connector 118">
            <a:extLst>
              <a:ext uri="{FF2B5EF4-FFF2-40B4-BE49-F238E27FC236}">
                <a16:creationId xmlns:a16="http://schemas.microsoft.com/office/drawing/2014/main" id="{5250444C-C7C0-4006-B80D-044D9E97ADA9}"/>
              </a:ext>
            </a:extLst>
          </p:cNvPr>
          <p:cNvCxnSpPr/>
          <p:nvPr/>
        </p:nvCxnSpPr>
        <p:spPr>
          <a:xfrm>
            <a:off x="4652819"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33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5602055" y="1676400"/>
            <a:ext cx="3308994" cy="4191000"/>
          </a:xfrm>
        </p:spPr>
        <p:txBody>
          <a:bodyPr/>
          <a:lstStyle/>
          <a:p>
            <a:r>
              <a:rPr lang="en-US" dirty="0"/>
              <a:t>When Pr</a:t>
            </a:r>
            <a:r>
              <a:rPr lang="en-US" baseline="-25000" dirty="0"/>
              <a:t>1</a:t>
            </a:r>
            <a:r>
              <a:rPr lang="en-US" dirty="0"/>
              <a:t>, Pr</a:t>
            </a:r>
            <a:r>
              <a:rPr lang="en-US" baseline="-25000" dirty="0"/>
              <a:t>2</a:t>
            </a:r>
            <a:r>
              <a:rPr lang="en-US" dirty="0"/>
              <a:t>, MC</a:t>
            </a:r>
            <a:r>
              <a:rPr lang="en-US" baseline="-25000" dirty="0"/>
              <a:t>1</a:t>
            </a:r>
            <a:r>
              <a:rPr lang="en-US" dirty="0"/>
              <a:t> all interact with Ca</a:t>
            </a:r>
            <a:r>
              <a:rPr lang="en-US" baseline="-25000" dirty="0"/>
              <a:t>1</a:t>
            </a:r>
            <a:r>
              <a:rPr lang="en-US" dirty="0"/>
              <a:t>:</a:t>
            </a:r>
          </a:p>
          <a:p>
            <a:pPr marL="914400" lvl="1" indent="-457200">
              <a:buFont typeface="+mj-lt"/>
              <a:buAutoNum type="arabicPeriod"/>
            </a:pPr>
            <a:r>
              <a:rPr lang="en-US" dirty="0"/>
              <a:t>Pr</a:t>
            </a:r>
            <a:r>
              <a:rPr lang="en-US" baseline="-25000" dirty="0"/>
              <a:t>1</a:t>
            </a:r>
            <a:r>
              <a:rPr lang="en-US" dirty="0"/>
              <a:t> </a:t>
            </a:r>
            <a:r>
              <a:rPr lang="en-US" dirty="0" err="1"/>
              <a:t>wr</a:t>
            </a:r>
            <a:r>
              <a:rPr lang="en-US" dirty="0"/>
              <a:t>-requests L</a:t>
            </a:r>
          </a:p>
          <a:p>
            <a:pPr marL="914400" lvl="1" indent="-457200">
              <a:buFont typeface="+mj-lt"/>
              <a:buAutoNum type="arabicPeriod"/>
            </a:pPr>
            <a:r>
              <a:rPr lang="en-US" dirty="0"/>
              <a:t>Ca</a:t>
            </a:r>
            <a:r>
              <a:rPr lang="en-US" baseline="-25000" dirty="0"/>
              <a:t>1</a:t>
            </a:r>
            <a:r>
              <a:rPr lang="en-US" dirty="0"/>
              <a:t> evicts L, Pr</a:t>
            </a:r>
            <a:r>
              <a:rPr lang="en-US" baseline="-25000" dirty="0"/>
              <a:t>2</a:t>
            </a:r>
            <a:r>
              <a:rPr lang="en-US" dirty="0"/>
              <a:t> </a:t>
            </a:r>
            <a:r>
              <a:rPr lang="en-US" dirty="0" err="1"/>
              <a:t>rd</a:t>
            </a:r>
            <a:r>
              <a:rPr lang="en-US" dirty="0"/>
              <a:t>-req L</a:t>
            </a:r>
          </a:p>
          <a:p>
            <a:pPr marL="914400" lvl="1" indent="-457200">
              <a:buFont typeface="+mj-lt"/>
              <a:buAutoNum type="arabicPeriod"/>
            </a:pPr>
            <a:r>
              <a:rPr lang="en-US" dirty="0"/>
              <a:t>MC</a:t>
            </a:r>
            <a:r>
              <a:rPr lang="en-US" baseline="-25000" dirty="0"/>
              <a:t>1</a:t>
            </a:r>
            <a:r>
              <a:rPr lang="en-US" dirty="0"/>
              <a:t> fills any line</a:t>
            </a:r>
          </a:p>
          <a:p>
            <a:pPr marL="514350" indent="-457200"/>
            <a:r>
              <a:rPr lang="en-US" dirty="0"/>
              <a:t>This exposes Ca</a:t>
            </a:r>
            <a:r>
              <a:rPr lang="en-US" baseline="-25000" dirty="0"/>
              <a:t>1</a:t>
            </a:r>
            <a:r>
              <a:rPr lang="en-US" dirty="0"/>
              <a:t> bug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sp>
        <p:nvSpPr>
          <p:cNvPr id="85" name="TextBox 84">
            <a:extLst>
              <a:ext uri="{FF2B5EF4-FFF2-40B4-BE49-F238E27FC236}">
                <a16:creationId xmlns:a16="http://schemas.microsoft.com/office/drawing/2014/main" id="{882A01DC-59CF-4029-84FD-5A5DB0549A0C}"/>
              </a:ext>
            </a:extLst>
          </p:cNvPr>
          <p:cNvSpPr txBox="1"/>
          <p:nvPr/>
        </p:nvSpPr>
        <p:spPr>
          <a:xfrm>
            <a:off x="187235" y="1290935"/>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7" name="Straight Arrow Connector 86">
            <a:extLst>
              <a:ext uri="{FF2B5EF4-FFF2-40B4-BE49-F238E27FC236}">
                <a16:creationId xmlns:a16="http://schemas.microsoft.com/office/drawing/2014/main" id="{56435D75-2902-477E-B110-8B162C7E1570}"/>
              </a:ext>
            </a:extLst>
          </p:cNvPr>
          <p:cNvCxnSpPr/>
          <p:nvPr/>
        </p:nvCxnSpPr>
        <p:spPr>
          <a:xfrm>
            <a:off x="609600"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4487335-03AF-4AD7-A2AE-A3A93F4E3667}"/>
              </a:ext>
            </a:extLst>
          </p:cNvPr>
          <p:cNvSpPr txBox="1"/>
          <p:nvPr/>
        </p:nvSpPr>
        <p:spPr>
          <a:xfrm>
            <a:off x="187235" y="2308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9" name="Straight Arrow Connector 88">
            <a:extLst>
              <a:ext uri="{FF2B5EF4-FFF2-40B4-BE49-F238E27FC236}">
                <a16:creationId xmlns:a16="http://schemas.microsoft.com/office/drawing/2014/main" id="{2F274E91-63A1-425A-B2F4-47B8FB150B6E}"/>
              </a:ext>
            </a:extLst>
          </p:cNvPr>
          <p:cNvCxnSpPr/>
          <p:nvPr/>
        </p:nvCxnSpPr>
        <p:spPr>
          <a:xfrm>
            <a:off x="609600"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C659384-7566-42A6-9581-361C258A5C0D}"/>
              </a:ext>
            </a:extLst>
          </p:cNvPr>
          <p:cNvSpPr txBox="1"/>
          <p:nvPr/>
        </p:nvSpPr>
        <p:spPr>
          <a:xfrm>
            <a:off x="187235" y="3429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1" name="Straight Arrow Connector 90">
            <a:extLst>
              <a:ext uri="{FF2B5EF4-FFF2-40B4-BE49-F238E27FC236}">
                <a16:creationId xmlns:a16="http://schemas.microsoft.com/office/drawing/2014/main" id="{898C75C4-07FF-4028-B86F-FD4FC7D9BC6C}"/>
              </a:ext>
            </a:extLst>
          </p:cNvPr>
          <p:cNvCxnSpPr/>
          <p:nvPr/>
        </p:nvCxnSpPr>
        <p:spPr>
          <a:xfrm>
            <a:off x="609600"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C158D57-5E95-4ADF-8A4F-84BB143E1A6F}"/>
              </a:ext>
            </a:extLst>
          </p:cNvPr>
          <p:cNvSpPr txBox="1"/>
          <p:nvPr/>
        </p:nvSpPr>
        <p:spPr>
          <a:xfrm>
            <a:off x="147781" y="4539827"/>
            <a:ext cx="623455" cy="466283"/>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3" name="Straight Arrow Connector 92">
            <a:extLst>
              <a:ext uri="{FF2B5EF4-FFF2-40B4-BE49-F238E27FC236}">
                <a16:creationId xmlns:a16="http://schemas.microsoft.com/office/drawing/2014/main" id="{F41D5370-91E9-4C9E-83FB-68BA8262D336}"/>
              </a:ext>
            </a:extLst>
          </p:cNvPr>
          <p:cNvCxnSpPr/>
          <p:nvPr/>
        </p:nvCxnSpPr>
        <p:spPr>
          <a:xfrm>
            <a:off x="609600"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6207182-2917-4248-A2E3-A9CB9E764369}"/>
              </a:ext>
            </a:extLst>
          </p:cNvPr>
          <p:cNvSpPr txBox="1"/>
          <p:nvPr/>
        </p:nvSpPr>
        <p:spPr>
          <a:xfrm>
            <a:off x="1521891" y="1290935"/>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7" name="Straight Arrow Connector 96">
            <a:extLst>
              <a:ext uri="{FF2B5EF4-FFF2-40B4-BE49-F238E27FC236}">
                <a16:creationId xmlns:a16="http://schemas.microsoft.com/office/drawing/2014/main" id="{CA09DC52-156F-4E2A-A8E0-979B8AC10808}"/>
              </a:ext>
            </a:extLst>
          </p:cNvPr>
          <p:cNvCxnSpPr/>
          <p:nvPr/>
        </p:nvCxnSpPr>
        <p:spPr>
          <a:xfrm>
            <a:off x="1944256"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448FD5-4EE4-427C-B116-01121599DC81}"/>
              </a:ext>
            </a:extLst>
          </p:cNvPr>
          <p:cNvSpPr txBox="1"/>
          <p:nvPr/>
        </p:nvSpPr>
        <p:spPr>
          <a:xfrm>
            <a:off x="1521891" y="2308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9" name="Straight Arrow Connector 98">
            <a:extLst>
              <a:ext uri="{FF2B5EF4-FFF2-40B4-BE49-F238E27FC236}">
                <a16:creationId xmlns:a16="http://schemas.microsoft.com/office/drawing/2014/main" id="{CBFF0469-4236-4B95-8BD4-2A3938BFF6BD}"/>
              </a:ext>
            </a:extLst>
          </p:cNvPr>
          <p:cNvCxnSpPr/>
          <p:nvPr/>
        </p:nvCxnSpPr>
        <p:spPr>
          <a:xfrm>
            <a:off x="1944256"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951DD95-F66D-433A-988B-BF8A2684BFA0}"/>
              </a:ext>
            </a:extLst>
          </p:cNvPr>
          <p:cNvSpPr txBox="1"/>
          <p:nvPr/>
        </p:nvSpPr>
        <p:spPr>
          <a:xfrm>
            <a:off x="1521891" y="3429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1" name="Straight Arrow Connector 100">
            <a:extLst>
              <a:ext uri="{FF2B5EF4-FFF2-40B4-BE49-F238E27FC236}">
                <a16:creationId xmlns:a16="http://schemas.microsoft.com/office/drawing/2014/main" id="{5E219076-CD98-4066-B115-DD102A9C3240}"/>
              </a:ext>
            </a:extLst>
          </p:cNvPr>
          <p:cNvCxnSpPr/>
          <p:nvPr/>
        </p:nvCxnSpPr>
        <p:spPr>
          <a:xfrm>
            <a:off x="1944256"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6B0F48D-2D2D-4F73-9CC2-A8CC3C500760}"/>
              </a:ext>
            </a:extLst>
          </p:cNvPr>
          <p:cNvSpPr txBox="1"/>
          <p:nvPr/>
        </p:nvSpPr>
        <p:spPr>
          <a:xfrm>
            <a:off x="1482437" y="4539827"/>
            <a:ext cx="623455" cy="466283"/>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3" name="Straight Arrow Connector 102">
            <a:extLst>
              <a:ext uri="{FF2B5EF4-FFF2-40B4-BE49-F238E27FC236}">
                <a16:creationId xmlns:a16="http://schemas.microsoft.com/office/drawing/2014/main" id="{11DF8B33-3551-4F0A-920A-399AF7BD6650}"/>
              </a:ext>
            </a:extLst>
          </p:cNvPr>
          <p:cNvCxnSpPr/>
          <p:nvPr/>
        </p:nvCxnSpPr>
        <p:spPr>
          <a:xfrm>
            <a:off x="1944256"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B23216-63D5-41BE-8B76-018886F5A9D0}"/>
              </a:ext>
            </a:extLst>
          </p:cNvPr>
          <p:cNvSpPr txBox="1"/>
          <p:nvPr/>
        </p:nvSpPr>
        <p:spPr>
          <a:xfrm>
            <a:off x="2808587" y="1295400"/>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5" name="Straight Arrow Connector 104">
            <a:extLst>
              <a:ext uri="{FF2B5EF4-FFF2-40B4-BE49-F238E27FC236}">
                <a16:creationId xmlns:a16="http://schemas.microsoft.com/office/drawing/2014/main" id="{575D38A9-A414-4E1C-BF44-F560E25D01E9}"/>
              </a:ext>
            </a:extLst>
          </p:cNvPr>
          <p:cNvCxnSpPr/>
          <p:nvPr/>
        </p:nvCxnSpPr>
        <p:spPr>
          <a:xfrm>
            <a:off x="3352800"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A121591-E3B9-4233-B948-76EA43647B9E}"/>
              </a:ext>
            </a:extLst>
          </p:cNvPr>
          <p:cNvSpPr txBox="1"/>
          <p:nvPr/>
        </p:nvSpPr>
        <p:spPr>
          <a:xfrm>
            <a:off x="2808587" y="2312465"/>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7" name="Straight Arrow Connector 106">
            <a:extLst>
              <a:ext uri="{FF2B5EF4-FFF2-40B4-BE49-F238E27FC236}">
                <a16:creationId xmlns:a16="http://schemas.microsoft.com/office/drawing/2014/main" id="{38DA875A-85CC-4B80-A371-3DE9B5E84F0D}"/>
              </a:ext>
            </a:extLst>
          </p:cNvPr>
          <p:cNvCxnSpPr/>
          <p:nvPr/>
        </p:nvCxnSpPr>
        <p:spPr>
          <a:xfrm>
            <a:off x="3352800"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F3A45D1-9A80-415A-A279-342F35FB06AB}"/>
              </a:ext>
            </a:extLst>
          </p:cNvPr>
          <p:cNvSpPr txBox="1"/>
          <p:nvPr/>
        </p:nvSpPr>
        <p:spPr>
          <a:xfrm>
            <a:off x="2930435" y="3433465"/>
            <a:ext cx="574765" cy="461665"/>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09" name="Straight Arrow Connector 108">
            <a:extLst>
              <a:ext uri="{FF2B5EF4-FFF2-40B4-BE49-F238E27FC236}">
                <a16:creationId xmlns:a16="http://schemas.microsoft.com/office/drawing/2014/main" id="{76D638B5-358C-48B8-BC7B-22620A82813D}"/>
              </a:ext>
            </a:extLst>
          </p:cNvPr>
          <p:cNvCxnSpPr/>
          <p:nvPr/>
        </p:nvCxnSpPr>
        <p:spPr>
          <a:xfrm>
            <a:off x="3352800"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433AC40-053B-4F27-9649-D2A83F830603}"/>
              </a:ext>
            </a:extLst>
          </p:cNvPr>
          <p:cNvSpPr txBox="1"/>
          <p:nvPr/>
        </p:nvSpPr>
        <p:spPr>
          <a:xfrm>
            <a:off x="2890981" y="4544292"/>
            <a:ext cx="623455" cy="466283"/>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11" name="Straight Arrow Connector 110">
            <a:extLst>
              <a:ext uri="{FF2B5EF4-FFF2-40B4-BE49-F238E27FC236}">
                <a16:creationId xmlns:a16="http://schemas.microsoft.com/office/drawing/2014/main" id="{1E9436FF-3F81-4F00-B38E-163EB5BDFC07}"/>
              </a:ext>
            </a:extLst>
          </p:cNvPr>
          <p:cNvCxnSpPr/>
          <p:nvPr/>
        </p:nvCxnSpPr>
        <p:spPr>
          <a:xfrm>
            <a:off x="3352800"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07625-D74B-42C3-94C4-F6A6C6D043AC}"/>
              </a:ext>
            </a:extLst>
          </p:cNvPr>
          <p:cNvSpPr txBox="1"/>
          <p:nvPr/>
        </p:nvSpPr>
        <p:spPr>
          <a:xfrm>
            <a:off x="4230454" y="1295400"/>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3" name="Straight Arrow Connector 112">
            <a:extLst>
              <a:ext uri="{FF2B5EF4-FFF2-40B4-BE49-F238E27FC236}">
                <a16:creationId xmlns:a16="http://schemas.microsoft.com/office/drawing/2014/main" id="{DE63F094-F76B-4BED-9517-50C8C2741D7B}"/>
              </a:ext>
            </a:extLst>
          </p:cNvPr>
          <p:cNvCxnSpPr/>
          <p:nvPr/>
        </p:nvCxnSpPr>
        <p:spPr>
          <a:xfrm>
            <a:off x="4652819"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BE0496F-4140-441A-B196-60B7F5BF3DD5}"/>
              </a:ext>
            </a:extLst>
          </p:cNvPr>
          <p:cNvSpPr txBox="1"/>
          <p:nvPr/>
        </p:nvSpPr>
        <p:spPr>
          <a:xfrm>
            <a:off x="4230454" y="2312465"/>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5" name="Straight Arrow Connector 114">
            <a:extLst>
              <a:ext uri="{FF2B5EF4-FFF2-40B4-BE49-F238E27FC236}">
                <a16:creationId xmlns:a16="http://schemas.microsoft.com/office/drawing/2014/main" id="{EDC6150C-488C-4F6C-B7B9-41EDE2AAED4D}"/>
              </a:ext>
            </a:extLst>
          </p:cNvPr>
          <p:cNvCxnSpPr/>
          <p:nvPr/>
        </p:nvCxnSpPr>
        <p:spPr>
          <a:xfrm>
            <a:off x="4652819"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3BC219C-BA79-4AD6-9F9F-D3D813A28CA6}"/>
              </a:ext>
            </a:extLst>
          </p:cNvPr>
          <p:cNvSpPr txBox="1"/>
          <p:nvPr/>
        </p:nvSpPr>
        <p:spPr>
          <a:xfrm>
            <a:off x="4097378" y="3433465"/>
            <a:ext cx="707842"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7" name="Straight Arrow Connector 116">
            <a:extLst>
              <a:ext uri="{FF2B5EF4-FFF2-40B4-BE49-F238E27FC236}">
                <a16:creationId xmlns:a16="http://schemas.microsoft.com/office/drawing/2014/main" id="{897B6FCD-6093-422C-9434-0FE89AD842A6}"/>
              </a:ext>
            </a:extLst>
          </p:cNvPr>
          <p:cNvCxnSpPr/>
          <p:nvPr/>
        </p:nvCxnSpPr>
        <p:spPr>
          <a:xfrm>
            <a:off x="4652819"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76FF30D-EB0E-4CD9-B951-28D2407D60C4}"/>
              </a:ext>
            </a:extLst>
          </p:cNvPr>
          <p:cNvSpPr txBox="1"/>
          <p:nvPr/>
        </p:nvSpPr>
        <p:spPr>
          <a:xfrm>
            <a:off x="4174836" y="4544292"/>
            <a:ext cx="639619"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9" name="Straight Arrow Connector 118">
            <a:extLst>
              <a:ext uri="{FF2B5EF4-FFF2-40B4-BE49-F238E27FC236}">
                <a16:creationId xmlns:a16="http://schemas.microsoft.com/office/drawing/2014/main" id="{5250444C-C7C0-4006-B80D-044D9E97ADA9}"/>
              </a:ext>
            </a:extLst>
          </p:cNvPr>
          <p:cNvCxnSpPr/>
          <p:nvPr/>
        </p:nvCxnSpPr>
        <p:spPr>
          <a:xfrm>
            <a:off x="4652819"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CB5D346A-189B-4805-910A-DBA400E425A7}"/>
              </a:ext>
            </a:extLst>
          </p:cNvPr>
          <p:cNvSpPr>
            <a:spLocks noGrp="1"/>
          </p:cNvSpPr>
          <p:nvPr>
            <p:ph type="title"/>
          </p:nvPr>
        </p:nvSpPr>
        <p:spPr>
          <a:xfrm>
            <a:off x="685800" y="304800"/>
            <a:ext cx="7772400" cy="1143000"/>
          </a:xfrm>
        </p:spPr>
        <p:txBody>
          <a:bodyPr/>
          <a:lstStyle/>
          <a:p>
            <a:r>
              <a:rPr lang="en-US" dirty="0"/>
              <a:t>Bug</a:t>
            </a:r>
          </a:p>
        </p:txBody>
      </p:sp>
    </p:spTree>
    <p:extLst>
      <p:ext uri="{BB962C8B-B14F-4D97-AF65-F5344CB8AC3E}">
        <p14:creationId xmlns:p14="http://schemas.microsoft.com/office/powerpoint/2010/main" val="1859007515"/>
      </p:ext>
    </p:extLst>
  </p:cSld>
  <p:clrMapOvr>
    <a:masterClrMapping/>
  </p:clrMapOvr>
</p:sld>
</file>

<file path=ppt/theme/theme1.xml><?xml version="1.0" encoding="utf-8"?>
<a:theme xmlns:a="http://schemas.openxmlformats.org/drawingml/2006/main" name="Default Design">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38835</TotalTime>
  <Words>4392</Words>
  <Application>Microsoft Office PowerPoint</Application>
  <PresentationFormat>On-screen Show (4:3)</PresentationFormat>
  <Paragraphs>816</Paragraphs>
  <Slides>53</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Cambria Math</vt:lpstr>
      <vt:lpstr>Times New Roman</vt:lpstr>
      <vt:lpstr>Default Design</vt:lpstr>
      <vt:lpstr>Verification</vt:lpstr>
      <vt:lpstr>Outline of this lecture</vt:lpstr>
      <vt:lpstr>Generating test content</vt:lpstr>
      <vt:lpstr>Directed vs. random</vt:lpstr>
      <vt:lpstr>Writing a test is hard!</vt:lpstr>
      <vt:lpstr>Does randomness work?</vt:lpstr>
      <vt:lpstr>Mesh in a system</vt:lpstr>
      <vt:lpstr>PowerPoint Presentation</vt:lpstr>
      <vt:lpstr>Bug</vt:lpstr>
      <vt:lpstr>Way too many cross products!</vt:lpstr>
      <vt:lpstr>Outline of this lecture</vt:lpstr>
      <vt:lpstr>What’s in a float?</vt:lpstr>
      <vt:lpstr>Number line</vt:lpstr>
      <vt:lpstr>What should we test?</vt:lpstr>
      <vt:lpstr>More corner cases</vt:lpstr>
      <vt:lpstr>Trust or verify?</vt:lpstr>
      <vt:lpstr>Trust or verify?</vt:lpstr>
      <vt:lpstr>Trust or verify?</vt:lpstr>
      <vt:lpstr>Purely random?</vt:lpstr>
      <vt:lpstr>Knobs &amp; weights</vt:lpstr>
      <vt:lpstr>In-class exercise</vt:lpstr>
      <vt:lpstr>Outline of this lecture</vt:lpstr>
      <vt:lpstr>CPU testing</vt:lpstr>
      <vt:lpstr>RCG</vt:lpstr>
      <vt:lpstr>Exercise: can you fix the issues?</vt:lpstr>
      <vt:lpstr>Exercise: can you fix the issues?</vt:lpstr>
      <vt:lpstr>Templates</vt:lpstr>
      <vt:lpstr>Knobs &amp; weights</vt:lpstr>
      <vt:lpstr>St/ld template</vt:lpstr>
      <vt:lpstr>2-way set-associative cache</vt:lpstr>
      <vt:lpstr>Knobs</vt:lpstr>
      <vt:lpstr>Constraints – details</vt:lpstr>
      <vt:lpstr>Discussion</vt:lpstr>
      <vt:lpstr>Outline of this lecture</vt:lpstr>
      <vt:lpstr>Knobs &amp; weights</vt:lpstr>
      <vt:lpstr>Genetic algorithms</vt:lpstr>
      <vt:lpstr>Genetic algorithms</vt:lpstr>
      <vt:lpstr>Reasonable?</vt:lpstr>
      <vt:lpstr>Genetic alg + coverage</vt:lpstr>
      <vt:lpstr>Many Rats</vt:lpstr>
      <vt:lpstr>Outline of this lecture</vt:lpstr>
      <vt:lpstr>Divide by zero</vt:lpstr>
      <vt:lpstr>Broken mesh links</vt:lpstr>
      <vt:lpstr>Broken mesh links</vt:lpstr>
      <vt:lpstr>Verifying resilience</vt:lpstr>
      <vt:lpstr>Error injection</vt:lpstr>
      <vt:lpstr>CrashMe</vt:lpstr>
      <vt:lpstr>BACKUP</vt:lpstr>
      <vt:lpstr>For next year</vt:lpstr>
      <vt:lpstr>Floating-point math unit</vt:lpstr>
      <vt:lpstr>Now make it sneaky</vt:lpstr>
      <vt:lpstr>IEEE 754 summary</vt:lpstr>
      <vt:lpstr>Denorms and special numbers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ECEC 621 High Performance Computer Architecture</dc:title>
  <dc:creator>Mark Hempstead</dc:creator>
  <cp:lastModifiedBy>Grodstein, Joel</cp:lastModifiedBy>
  <cp:revision>1066</cp:revision>
  <cp:lastPrinted>2005-02-07T17:53:54Z</cp:lastPrinted>
  <dcterms:created xsi:type="dcterms:W3CDTF">2002-09-07T18:50:54Z</dcterms:created>
  <dcterms:modified xsi:type="dcterms:W3CDTF">2022-01-24T19:37:10Z</dcterms:modified>
</cp:coreProperties>
</file>