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28" r:id="rId2"/>
    <p:sldId id="666" r:id="rId3"/>
    <p:sldId id="667" r:id="rId4"/>
    <p:sldId id="685" r:id="rId5"/>
    <p:sldId id="668" r:id="rId6"/>
    <p:sldId id="669" r:id="rId7"/>
    <p:sldId id="707" r:id="rId8"/>
    <p:sldId id="686" r:id="rId9"/>
    <p:sldId id="690" r:id="rId10"/>
    <p:sldId id="712" r:id="rId11"/>
    <p:sldId id="708" r:id="rId12"/>
    <p:sldId id="692" r:id="rId13"/>
    <p:sldId id="672" r:id="rId14"/>
    <p:sldId id="673" r:id="rId15"/>
    <p:sldId id="713" r:id="rId16"/>
    <p:sldId id="693" r:id="rId17"/>
    <p:sldId id="674" r:id="rId18"/>
    <p:sldId id="687" r:id="rId19"/>
    <p:sldId id="709" r:id="rId20"/>
    <p:sldId id="726" r:id="rId21"/>
    <p:sldId id="714" r:id="rId22"/>
    <p:sldId id="696" r:id="rId23"/>
    <p:sldId id="678" r:id="rId24"/>
    <p:sldId id="715" r:id="rId25"/>
    <p:sldId id="716" r:id="rId26"/>
    <p:sldId id="679" r:id="rId27"/>
    <p:sldId id="691" r:id="rId28"/>
    <p:sldId id="727" r:id="rId29"/>
    <p:sldId id="717" r:id="rId30"/>
    <p:sldId id="680" r:id="rId31"/>
    <p:sldId id="718" r:id="rId32"/>
    <p:sldId id="719" r:id="rId33"/>
    <p:sldId id="689" r:id="rId34"/>
    <p:sldId id="697" r:id="rId35"/>
    <p:sldId id="677" r:id="rId36"/>
    <p:sldId id="721" r:id="rId37"/>
    <p:sldId id="698" r:id="rId38"/>
    <p:sldId id="710" r:id="rId39"/>
    <p:sldId id="722" r:id="rId40"/>
    <p:sldId id="682" r:id="rId41"/>
    <p:sldId id="683" r:id="rId42"/>
    <p:sldId id="724" r:id="rId43"/>
    <p:sldId id="711" r:id="rId44"/>
    <p:sldId id="699" r:id="rId45"/>
    <p:sldId id="702" r:id="rId46"/>
    <p:sldId id="703" r:id="rId47"/>
    <p:sldId id="704" r:id="rId48"/>
    <p:sldId id="728" r:id="rId49"/>
    <p:sldId id="729" r:id="rId50"/>
    <p:sldId id="730" r:id="rId51"/>
    <p:sldId id="706" r:id="rId52"/>
    <p:sldId id="705" r:id="rId53"/>
    <p:sldId id="723" r:id="rId54"/>
    <p:sldId id="688" r:id="rId5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666"/>
            <p14:sldId id="667"/>
            <p14:sldId id="685"/>
            <p14:sldId id="668"/>
            <p14:sldId id="669"/>
            <p14:sldId id="707"/>
            <p14:sldId id="686"/>
            <p14:sldId id="690"/>
            <p14:sldId id="712"/>
            <p14:sldId id="708"/>
            <p14:sldId id="692"/>
            <p14:sldId id="672"/>
            <p14:sldId id="673"/>
            <p14:sldId id="713"/>
            <p14:sldId id="693"/>
            <p14:sldId id="674"/>
            <p14:sldId id="687"/>
            <p14:sldId id="709"/>
            <p14:sldId id="726"/>
            <p14:sldId id="714"/>
            <p14:sldId id="696"/>
            <p14:sldId id="678"/>
            <p14:sldId id="715"/>
            <p14:sldId id="716"/>
            <p14:sldId id="679"/>
            <p14:sldId id="691"/>
            <p14:sldId id="727"/>
            <p14:sldId id="717"/>
            <p14:sldId id="680"/>
            <p14:sldId id="718"/>
            <p14:sldId id="719"/>
            <p14:sldId id="689"/>
            <p14:sldId id="697"/>
            <p14:sldId id="677"/>
            <p14:sldId id="721"/>
            <p14:sldId id="698"/>
            <p14:sldId id="710"/>
            <p14:sldId id="722"/>
            <p14:sldId id="682"/>
            <p14:sldId id="683"/>
            <p14:sldId id="724"/>
            <p14:sldId id="711"/>
            <p14:sldId id="699"/>
            <p14:sldId id="702"/>
            <p14:sldId id="703"/>
            <p14:sldId id="704"/>
            <p14:sldId id="728"/>
            <p14:sldId id="729"/>
            <p14:sldId id="730"/>
            <p14:sldId id="706"/>
            <p14:sldId id="705"/>
            <p14:sldId id="723"/>
            <p14:sldId id="6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6464"/>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3" autoAdjust="0"/>
    <p:restoredTop sz="71366" autoAdjust="0"/>
  </p:normalViewPr>
  <p:slideViewPr>
    <p:cSldViewPr>
      <p:cViewPr varScale="1">
        <p:scale>
          <a:sx n="70" d="100"/>
          <a:sy n="70" d="100"/>
        </p:scale>
        <p:origin x="206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55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defTabSz="966842"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algn="r" defTabSz="966842"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defTabSz="966842"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algn="r" defTabSz="966788"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defTabSz="956890"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4143375"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algn="r" defTabSz="956890"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55713" y="720725"/>
            <a:ext cx="4805362" cy="3603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defTabSz="956890"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algn="r" defTabSz="955675"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a:t>
            </a:fld>
            <a:endParaRPr lang="en-US" altLang="en-US" dirty="0"/>
          </a:p>
        </p:txBody>
      </p:sp>
    </p:spTree>
    <p:extLst>
      <p:ext uri="{BB962C8B-B14F-4D97-AF65-F5344CB8AC3E}">
        <p14:creationId xmlns:p14="http://schemas.microsoft.com/office/powerpoint/2010/main" val="391969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it’s quite easy. All the packets got to their correct destination by the end of the test.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22</a:t>
            </a:fld>
            <a:endParaRPr lang="en-US" altLang="en-US"/>
          </a:p>
        </p:txBody>
      </p:sp>
    </p:spTree>
    <p:extLst>
      <p:ext uri="{BB962C8B-B14F-4D97-AF65-F5344CB8AC3E}">
        <p14:creationId xmlns:p14="http://schemas.microsoft.com/office/powerpoint/2010/main" val="256141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pretty easy also. Just forget the OOO stuff, since it cannot change the end result.</a:t>
            </a:r>
          </a:p>
          <a:p>
            <a:r>
              <a:rPr lang="en-US" dirty="0"/>
              <a:t>Write a basic ARM-based model that just gets the right answer, and it will indeed get the right answer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23</a:t>
            </a:fld>
            <a:endParaRPr lang="en-US" altLang="en-US"/>
          </a:p>
        </p:txBody>
      </p:sp>
    </p:spTree>
    <p:extLst>
      <p:ext uri="{BB962C8B-B14F-4D97-AF65-F5344CB8AC3E}">
        <p14:creationId xmlns:p14="http://schemas.microsoft.com/office/powerpoint/2010/main" val="673607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26</a:t>
            </a:fld>
            <a:endParaRPr lang="en-US" altLang="en-US"/>
          </a:p>
        </p:txBody>
      </p:sp>
    </p:spTree>
    <p:extLst>
      <p:ext uri="{BB962C8B-B14F-4D97-AF65-F5344CB8AC3E}">
        <p14:creationId xmlns:p14="http://schemas.microsoft.com/office/powerpoint/2010/main" val="252398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idea; wait until the inputs have stopped for a while, and we’ve observed as many output packets as input packets. But that will have us wait forever if the mesh drops a packet. </a:t>
            </a:r>
          </a:p>
          <a:p>
            <a:r>
              <a:rPr lang="en-US" dirty="0"/>
              <a:t>Another – wait until all FIFOs are empty. That’s good, too, but what if a deadlock (or even just a simple control bug) prevents a FIFO from draining?</a:t>
            </a:r>
          </a:p>
          <a:p>
            <a:r>
              <a:rPr lang="en-US" dirty="0"/>
              <a:t>So we better also have a timeout, and only wait that long after the inputs have stopped.</a:t>
            </a:r>
          </a:p>
          <a:p>
            <a:r>
              <a:rPr lang="en-US" dirty="0"/>
              <a:t>How does a test tell the TB that it’s done? Usually, we write an agreed-on register.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27</a:t>
            </a:fld>
            <a:endParaRPr lang="en-US" altLang="en-US"/>
          </a:p>
        </p:txBody>
      </p:sp>
    </p:spTree>
    <p:extLst>
      <p:ext uri="{BB962C8B-B14F-4D97-AF65-F5344CB8AC3E}">
        <p14:creationId xmlns:p14="http://schemas.microsoft.com/office/powerpoint/2010/main" val="190760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pick your timeout length too low, you’ll wind up with tests failing, and have to manually triage them. That may not be bad; it will give you insight as to what kind of tests make the system slow. But it can be expensive to your schedule!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28</a:t>
            </a:fld>
            <a:endParaRPr lang="en-US" altLang="en-US"/>
          </a:p>
        </p:txBody>
      </p:sp>
    </p:spTree>
    <p:extLst>
      <p:ext uri="{BB962C8B-B14F-4D97-AF65-F5344CB8AC3E}">
        <p14:creationId xmlns:p14="http://schemas.microsoft.com/office/powerpoint/2010/main" val="212804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not catch the error with this program.</a:t>
            </a:r>
          </a:p>
          <a:p>
            <a:r>
              <a:rPr lang="en-US" dirty="0"/>
              <a:t>We need other programs that only write each register once, not twice.</a:t>
            </a:r>
          </a:p>
          <a:p>
            <a:r>
              <a:rPr lang="en-US" dirty="0"/>
              <a:t>I.e., </a:t>
            </a:r>
            <a:r>
              <a:rPr lang="en-US" i="1" dirty="0"/>
              <a:t>lots</a:t>
            </a:r>
            <a:r>
              <a:rPr lang="en-US" i="0" dirty="0"/>
              <a:t> of random loads and stores.</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30</a:t>
            </a:fld>
            <a:endParaRPr lang="en-US" altLang="en-US"/>
          </a:p>
        </p:txBody>
      </p:sp>
    </p:spTree>
    <p:extLst>
      <p:ext uri="{BB962C8B-B14F-4D97-AF65-F5344CB8AC3E}">
        <p14:creationId xmlns:p14="http://schemas.microsoft.com/office/powerpoint/2010/main" val="296472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assertions can quickly get way too complicated to be worth their ROI. E.g., pipelines often do *not* move smoothly in normal operation, so your assertion would have to be smart enough to handle that. At some point, you’re really rewriting the RTL model in the verification environment, which is not a wise move.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32</a:t>
            </a:fld>
            <a:endParaRPr lang="en-US" altLang="en-US"/>
          </a:p>
        </p:txBody>
      </p:sp>
    </p:spTree>
    <p:extLst>
      <p:ext uri="{BB962C8B-B14F-4D97-AF65-F5344CB8AC3E}">
        <p14:creationId xmlns:p14="http://schemas.microsoft.com/office/powerpoint/2010/main" val="1924394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Deadlock: thread #1 executes the code “Grab </a:t>
            </a:r>
            <a:r>
              <a:rPr lang="en-US" dirty="0" err="1"/>
              <a:t>lockA</a:t>
            </a:r>
            <a:r>
              <a:rPr lang="en-US" dirty="0"/>
              <a:t> grab </a:t>
            </a:r>
            <a:r>
              <a:rPr lang="en-US" dirty="0" err="1"/>
              <a:t>lockB</a:t>
            </a:r>
            <a:r>
              <a:rPr lang="en-US" dirty="0"/>
              <a:t>; do work; release locks”. But thread 2 executes “Grab </a:t>
            </a:r>
            <a:r>
              <a:rPr lang="en-US" dirty="0" err="1"/>
              <a:t>lockB</a:t>
            </a:r>
            <a:r>
              <a:rPr lang="en-US" dirty="0"/>
              <a:t>; grab </a:t>
            </a:r>
            <a:r>
              <a:rPr lang="en-US" dirty="0" err="1"/>
              <a:t>lockA</a:t>
            </a:r>
            <a:r>
              <a:rPr lang="en-US" dirty="0"/>
              <a:t>; do work; release locks”. Then we get stuck where each thread has grabbed its first lock, but will never succeed at grabbing the other lock.</a:t>
            </a:r>
          </a:p>
          <a:p>
            <a:r>
              <a:rPr lang="en-US" dirty="0" err="1"/>
              <a:t>Livelock</a:t>
            </a:r>
            <a:r>
              <a:rPr lang="en-US" dirty="0"/>
              <a:t> modifies the code slightly; it replaces the second “grab lock” in each thread with “if the lock is free then grab it, otherwise release my first lock and try both grabs again.” If both threads stay *perfectly* in sync, then this can do an infinite lock, release, lock, release, … loop in each thread.</a:t>
            </a:r>
          </a:p>
          <a:p>
            <a:r>
              <a:rPr lang="en-US" dirty="0"/>
              <a:t>We want to detect deadlock/</a:t>
            </a:r>
            <a:r>
              <a:rPr lang="en-US" dirty="0" err="1"/>
              <a:t>livelock</a:t>
            </a:r>
            <a:r>
              <a:rPr lang="en-US" dirty="0"/>
              <a:t> because otherwise we just wind up with a test that never finishes and it’s the usual hard-to-debug problem.</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33</a:t>
            </a:fld>
            <a:endParaRPr lang="en-US" altLang="en-US"/>
          </a:p>
        </p:txBody>
      </p:sp>
    </p:spTree>
    <p:extLst>
      <p:ext uri="{BB962C8B-B14F-4D97-AF65-F5344CB8AC3E}">
        <p14:creationId xmlns:p14="http://schemas.microsoft.com/office/powerpoint/2010/main" val="10481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 the mesh doesn’t even preserve packet ordering. So the scoreboard FIFO won’t work</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34</a:t>
            </a:fld>
            <a:endParaRPr lang="en-US" altLang="en-US"/>
          </a:p>
        </p:txBody>
      </p:sp>
    </p:spTree>
    <p:extLst>
      <p:ext uri="{BB962C8B-B14F-4D97-AF65-F5344CB8AC3E}">
        <p14:creationId xmlns:p14="http://schemas.microsoft.com/office/powerpoint/2010/main" val="141050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does work. We can in fact add three more checks. First, that no packet was received twice. Second, that each </a:t>
            </a:r>
            <a:r>
              <a:rPr lang="en-US" i="1" dirty="0"/>
              <a:t>individual</a:t>
            </a:r>
            <a:r>
              <a:rPr lang="en-US" i="0" dirty="0"/>
              <a:t> packet meets the timeout rule. Third, that all FIFOs are empty at end of sim.</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35</a:t>
            </a:fld>
            <a:endParaRPr lang="en-US" altLang="en-US"/>
          </a:p>
        </p:txBody>
      </p:sp>
    </p:spTree>
    <p:extLst>
      <p:ext uri="{BB962C8B-B14F-4D97-AF65-F5344CB8AC3E}">
        <p14:creationId xmlns:p14="http://schemas.microsoft.com/office/powerpoint/2010/main" val="153988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any router works like the mesh.</a:t>
            </a:r>
          </a:p>
          <a:p>
            <a:r>
              <a:rPr lang="en-US" dirty="0"/>
              <a:t>And any CPU is a perfect example! The ARM specs </a:t>
            </a:r>
            <a:r>
              <a:rPr lang="en-US" i="1" dirty="0"/>
              <a:t>what</a:t>
            </a:r>
            <a:r>
              <a:rPr lang="en-US" i="0" dirty="0"/>
              <a:t> instructions do, but </a:t>
            </a:r>
            <a:r>
              <a:rPr lang="en-US" i="1" dirty="0"/>
              <a:t>not</a:t>
            </a:r>
            <a:r>
              <a:rPr lang="en-US" i="0" dirty="0"/>
              <a:t> how long execution takes.</a:t>
            </a:r>
          </a:p>
          <a:p>
            <a:r>
              <a:rPr lang="en-US" i="0" dirty="0"/>
              <a:t>And we must reset </a:t>
            </a:r>
            <a:r>
              <a:rPr lang="en-US" i="1" dirty="0"/>
              <a:t>within</a:t>
            </a:r>
            <a:r>
              <a:rPr lang="en-US" i="0" dirty="0"/>
              <a:t> .5s, but faster is OK.</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8</a:t>
            </a:fld>
            <a:endParaRPr lang="en-US" altLang="en-US" dirty="0"/>
          </a:p>
        </p:txBody>
      </p:sp>
    </p:spTree>
    <p:extLst>
      <p:ext uri="{BB962C8B-B14F-4D97-AF65-F5344CB8AC3E}">
        <p14:creationId xmlns:p14="http://schemas.microsoft.com/office/powerpoint/2010/main" val="1592708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on-the-fly mesh test is starting to look like transaction-level verification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36</a:t>
            </a:fld>
            <a:endParaRPr lang="en-US" altLang="en-US"/>
          </a:p>
        </p:txBody>
      </p:sp>
    </p:spTree>
    <p:extLst>
      <p:ext uri="{BB962C8B-B14F-4D97-AF65-F5344CB8AC3E}">
        <p14:creationId xmlns:p14="http://schemas.microsoft.com/office/powerpoint/2010/main" val="62818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Mpy</a:t>
            </a:r>
            <a:r>
              <a:rPr lang="en-US" dirty="0"/>
              <a:t>/divide is similar to FP add/subtract, of course.</a:t>
            </a:r>
          </a:p>
          <a:p>
            <a:r>
              <a:rPr lang="en-US" dirty="0"/>
              <a:t>Load/store are as easy as integer add/subtract.</a:t>
            </a:r>
          </a:p>
          <a:p>
            <a:r>
              <a:rPr lang="en-US" dirty="0"/>
              <a:t>Branches actually work too (though they’re harder).</a:t>
            </a:r>
          </a:p>
          <a:p>
            <a:r>
              <a:rPr lang="en-US" dirty="0"/>
              <a:t>It doesn’t really fix our problem </a:t>
            </a:r>
            <a:r>
              <a:rPr lang="en-US" i="1" dirty="0"/>
              <a:t>in general </a:t>
            </a:r>
            <a:r>
              <a:rPr lang="en-US" dirty="0"/>
              <a:t>– but it shows that a self-checking test is possible. We will still need specific solutions for specific undefined cases.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42</a:t>
            </a:fld>
            <a:endParaRPr lang="en-US" altLang="en-US"/>
          </a:p>
        </p:txBody>
      </p:sp>
    </p:spTree>
    <p:extLst>
      <p:ext uri="{BB962C8B-B14F-4D97-AF65-F5344CB8AC3E}">
        <p14:creationId xmlns:p14="http://schemas.microsoft.com/office/powerpoint/2010/main" val="3964378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there’s no scoreboard on this picture yet – that will come in a few slides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44</a:t>
            </a:fld>
            <a:endParaRPr lang="en-US" altLang="en-US"/>
          </a:p>
        </p:txBody>
      </p:sp>
    </p:spTree>
    <p:extLst>
      <p:ext uri="{BB962C8B-B14F-4D97-AF65-F5344CB8AC3E}">
        <p14:creationId xmlns:p14="http://schemas.microsoft.com/office/powerpoint/2010/main" val="882257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the discussion; what are the pros/cons of each choice?</a:t>
            </a:r>
          </a:p>
          <a:p>
            <a:r>
              <a:rPr lang="en-US" dirty="0"/>
              <a:t>High-level RM makes it easier to reuse as pinouts change from generation to generation; low-level RM probably means less </a:t>
            </a:r>
            <a:r>
              <a:rPr lang="en-US" i="1" dirty="0"/>
              <a:t>total</a:t>
            </a:r>
            <a:r>
              <a:rPr lang="en-US" i="0" dirty="0"/>
              <a:t> code for any given project. So the question – will the interface change from project to project?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48</a:t>
            </a:fld>
            <a:endParaRPr lang="en-US" altLang="en-US"/>
          </a:p>
        </p:txBody>
      </p:sp>
    </p:spTree>
    <p:extLst>
      <p:ext uri="{BB962C8B-B14F-4D97-AF65-F5344CB8AC3E}">
        <p14:creationId xmlns:p14="http://schemas.microsoft.com/office/powerpoint/2010/main" val="1872681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note – one might argue that in this case, the SB is really just a </a:t>
            </a:r>
            <a:r>
              <a:rPr lang="en-US"/>
              <a:t>fancy checker.</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49</a:t>
            </a:fld>
            <a:endParaRPr lang="en-US" altLang="en-US"/>
          </a:p>
        </p:txBody>
      </p:sp>
    </p:spTree>
    <p:extLst>
      <p:ext uri="{BB962C8B-B14F-4D97-AF65-F5344CB8AC3E}">
        <p14:creationId xmlns:p14="http://schemas.microsoft.com/office/powerpoint/2010/main" val="4215830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50</a:t>
            </a:fld>
            <a:endParaRPr lang="en-US" altLang="en-US"/>
          </a:p>
        </p:txBody>
      </p:sp>
    </p:spTree>
    <p:extLst>
      <p:ext uri="{BB962C8B-B14F-4D97-AF65-F5344CB8AC3E}">
        <p14:creationId xmlns:p14="http://schemas.microsoft.com/office/powerpoint/2010/main" val="255153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just a lead in to the </a:t>
            </a:r>
            <a:r>
              <a:rPr lang="en-US"/>
              <a:t>next slide</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51</a:t>
            </a:fld>
            <a:endParaRPr lang="en-US" altLang="en-US"/>
          </a:p>
        </p:txBody>
      </p:sp>
    </p:spTree>
    <p:extLst>
      <p:ext uri="{BB962C8B-B14F-4D97-AF65-F5344CB8AC3E}">
        <p14:creationId xmlns:p14="http://schemas.microsoft.com/office/powerpoint/2010/main" val="3975145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argument for no – because it takes time, and verification cycles are a scarce resource</a:t>
            </a:r>
          </a:p>
          <a:p>
            <a:r>
              <a:rPr lang="en-US" dirty="0"/>
              <a:t>The argument for yes for the assertion checkers – because read/empty or write/full are things that the </a:t>
            </a:r>
            <a:r>
              <a:rPr lang="en-US" i="1" dirty="0"/>
              <a:t>mesh</a:t>
            </a:r>
            <a:r>
              <a:rPr lang="en-US" i="0" dirty="0"/>
              <a:t> would do illegally, and if it does so then we want to catch it immediately. Removing those checkers will make a mesh-test failure harder to debug – or even worse, maybe a test will pass even though it’s doing something illegal.</a:t>
            </a:r>
            <a:endParaRPr lang="en-US" dirty="0"/>
          </a:p>
          <a:p>
            <a:r>
              <a:rPr lang="en-US" dirty="0"/>
              <a:t>But the argument for keeping around the FIFO scoreboard </a:t>
            </a:r>
            <a:r>
              <a:rPr lang="en-US"/>
              <a:t>is somewhat less strong.</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52</a:t>
            </a:fld>
            <a:endParaRPr lang="en-US" altLang="en-US"/>
          </a:p>
        </p:txBody>
      </p:sp>
    </p:spTree>
    <p:extLst>
      <p:ext uri="{BB962C8B-B14F-4D97-AF65-F5344CB8AC3E}">
        <p14:creationId xmlns:p14="http://schemas.microsoft.com/office/powerpoint/2010/main" val="34903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most tests, you actually will never know if the BP worked at all.</a:t>
            </a:r>
          </a:p>
          <a:p>
            <a:r>
              <a:rPr lang="en-US" dirty="0"/>
              <a:t>Writing a BP test is ugly; the verifier must learn how the BP works and then duplicate it, very much like we did with the FIFO. So yes, you must write a cycle-accurate model of the BP and then throw it away on the next project.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9</a:t>
            </a:fld>
            <a:endParaRPr lang="en-US" altLang="en-US"/>
          </a:p>
        </p:txBody>
      </p:sp>
    </p:spTree>
    <p:extLst>
      <p:ext uri="{BB962C8B-B14F-4D97-AF65-F5344CB8AC3E}">
        <p14:creationId xmlns:p14="http://schemas.microsoft.com/office/powerpoint/2010/main" val="360262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talk much about reset in this course, but again – it can </a:t>
            </a:r>
            <a:r>
              <a:rPr lang="en-US"/>
              <a:t>be ugly </a:t>
            </a:r>
            <a:r>
              <a:rPr lang="en-US">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10</a:t>
            </a:fld>
            <a:endParaRPr lang="en-US" altLang="en-US"/>
          </a:p>
        </p:txBody>
      </p:sp>
    </p:spTree>
    <p:extLst>
      <p:ext uri="{BB962C8B-B14F-4D97-AF65-F5344CB8AC3E}">
        <p14:creationId xmlns:p14="http://schemas.microsoft.com/office/powerpoint/2010/main" val="147387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x86 is strongly ordered (two writes by one thread are seen in the same order by all threads). But ARM is just weakly ordered – two writes by a thread are seen in the correct order by that thread, but other threads may see the two writes in any order.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15</a:t>
            </a:fld>
            <a:endParaRPr lang="en-US" altLang="en-US"/>
          </a:p>
        </p:txBody>
      </p:sp>
    </p:spTree>
    <p:extLst>
      <p:ext uri="{BB962C8B-B14F-4D97-AF65-F5344CB8AC3E}">
        <p14:creationId xmlns:p14="http://schemas.microsoft.com/office/powerpoint/2010/main" val="341018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only write single-threaded tests, you’re leaving much of the memory system untested</a:t>
            </a:r>
          </a:p>
          <a:p>
            <a:r>
              <a:rPr lang="en-US" dirty="0"/>
              <a:t>Writing tests very carefully is great in principle – but expensive</a:t>
            </a:r>
          </a:p>
          <a:p>
            <a:r>
              <a:rPr lang="en-US" dirty="0"/>
              <a:t>Analysis, also, is sometimes easier said than done</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16</a:t>
            </a:fld>
            <a:endParaRPr lang="en-US" altLang="en-US"/>
          </a:p>
        </p:txBody>
      </p:sp>
    </p:spTree>
    <p:extLst>
      <p:ext uri="{BB962C8B-B14F-4D97-AF65-F5344CB8AC3E}">
        <p14:creationId xmlns:p14="http://schemas.microsoft.com/office/powerpoint/2010/main" val="21451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college classes sweep error handling under the rug (unfortunately).</a:t>
            </a:r>
          </a:p>
          <a:p>
            <a:r>
              <a:rPr lang="en-US" dirty="0"/>
              <a:t>Once again, the only real answer, often is to try and ensure that your general-purpose tests don’t trigger unspecified cases.</a:t>
            </a:r>
          </a:p>
          <a:p>
            <a:r>
              <a:rPr lang="en-US" dirty="0"/>
              <a:t>Then you’ll hand-write enough cases to convince your test plan that the feature is tested.</a:t>
            </a:r>
          </a:p>
          <a:p>
            <a:r>
              <a:rPr lang="en-US" dirty="0"/>
              <a:t>Are we getting a feel for why verification is expensive?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17</a:t>
            </a:fld>
            <a:endParaRPr lang="en-US" altLang="en-US"/>
          </a:p>
        </p:txBody>
      </p:sp>
    </p:spTree>
    <p:extLst>
      <p:ext uri="{BB962C8B-B14F-4D97-AF65-F5344CB8AC3E}">
        <p14:creationId xmlns:p14="http://schemas.microsoft.com/office/powerpoint/2010/main" val="396071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18</a:t>
            </a:fld>
            <a:endParaRPr lang="en-US" altLang="en-US" dirty="0"/>
          </a:p>
        </p:txBody>
      </p:sp>
    </p:spTree>
    <p:extLst>
      <p:ext uri="{BB962C8B-B14F-4D97-AF65-F5344CB8AC3E}">
        <p14:creationId xmlns:p14="http://schemas.microsoft.com/office/powerpoint/2010/main" val="3368206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20</a:t>
            </a:fld>
            <a:endParaRPr lang="en-US" altLang="en-US" dirty="0"/>
          </a:p>
        </p:txBody>
      </p:sp>
    </p:spTree>
    <p:extLst>
      <p:ext uri="{BB962C8B-B14F-4D97-AF65-F5344CB8AC3E}">
        <p14:creationId xmlns:p14="http://schemas.microsoft.com/office/powerpoint/2010/main" val="184187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37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93104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a:t>
            </a:r>
          </a:p>
          <a:p>
            <a:pPr>
              <a:defRPr/>
            </a:pPr>
            <a:r>
              <a:rPr lang="en-US" dirty="0"/>
              <a:t>Joel Grodstein/Scott Taylor</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blogs.microsoft.com/cppblog/hello-arm-exploring-undefined-unspecified-and-implementation-defined-behavior-in-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143000"/>
          </a:xfrm>
        </p:spPr>
        <p:txBody>
          <a:bodyPr/>
          <a:lstStyle/>
          <a:p>
            <a:pPr eaLnBrk="1" hangingPunct="1"/>
            <a:r>
              <a:rPr lang="en-US" altLang="en-US" dirty="0"/>
              <a:t>Verification</a:t>
            </a:r>
          </a:p>
        </p:txBody>
      </p:sp>
      <p:sp>
        <p:nvSpPr>
          <p:cNvPr id="4099" name="Rectangle 3"/>
          <p:cNvSpPr>
            <a:spLocks noGrp="1" noChangeArrowheads="1"/>
          </p:cNvSpPr>
          <p:nvPr>
            <p:ph type="subTitle" idx="1"/>
          </p:nvPr>
        </p:nvSpPr>
        <p:spPr>
          <a:xfrm>
            <a:off x="381000" y="2133600"/>
            <a:ext cx="8382000" cy="3733800"/>
          </a:xfrm>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endParaRPr lang="en-US" altLang="en-US" dirty="0"/>
          </a:p>
          <a:p>
            <a:pPr eaLnBrk="1" hangingPunct="1"/>
            <a:r>
              <a:rPr lang="it-IT" altLang="en-US" dirty="0"/>
              <a:t>Checking correctness</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0811-337A-466B-A869-96F12DE5D4C0}"/>
              </a:ext>
            </a:extLst>
          </p:cNvPr>
          <p:cNvSpPr>
            <a:spLocks noGrp="1"/>
          </p:cNvSpPr>
          <p:nvPr>
            <p:ph type="title"/>
          </p:nvPr>
        </p:nvSpPr>
        <p:spPr/>
        <p:txBody>
          <a:bodyPr/>
          <a:lstStyle/>
          <a:p>
            <a:r>
              <a:rPr lang="en-US" dirty="0"/>
              <a:t>Reset</a:t>
            </a:r>
          </a:p>
        </p:txBody>
      </p:sp>
      <p:sp>
        <p:nvSpPr>
          <p:cNvPr id="3" name="Content Placeholder 2">
            <a:extLst>
              <a:ext uri="{FF2B5EF4-FFF2-40B4-BE49-F238E27FC236}">
                <a16:creationId xmlns:a16="http://schemas.microsoft.com/office/drawing/2014/main" id="{4F3641DA-6F93-414C-835D-6AAE0F4787D2}"/>
              </a:ext>
            </a:extLst>
          </p:cNvPr>
          <p:cNvSpPr>
            <a:spLocks noGrp="1"/>
          </p:cNvSpPr>
          <p:nvPr>
            <p:ph idx="1"/>
          </p:nvPr>
        </p:nvSpPr>
        <p:spPr/>
        <p:txBody>
          <a:bodyPr/>
          <a:lstStyle/>
          <a:p>
            <a:r>
              <a:rPr lang="en-US" dirty="0"/>
              <a:t>How do you verify reset?</a:t>
            </a:r>
          </a:p>
          <a:p>
            <a:r>
              <a:rPr lang="en-US" dirty="0"/>
              <a:t>It’s actually quite hard! Any thoughts why?</a:t>
            </a:r>
          </a:p>
          <a:p>
            <a:pPr lvl="1"/>
            <a:r>
              <a:rPr lang="en-US" dirty="0"/>
              <a:t>Most nodes power up as “X”</a:t>
            </a:r>
          </a:p>
          <a:p>
            <a:pPr lvl="1"/>
            <a:r>
              <a:rPr lang="en-US" dirty="0"/>
              <a:t>Chip must reset to “enough” of a known value that subsequent execution works</a:t>
            </a:r>
          </a:p>
          <a:p>
            <a:pPr lvl="1"/>
            <a:r>
              <a:rPr lang="en-US" dirty="0"/>
              <a:t>Reset must typically happen within a certain time period, but no exact spec</a:t>
            </a:r>
          </a:p>
          <a:p>
            <a:r>
              <a:rPr lang="en-US" dirty="0"/>
              <a:t>Something to think about…</a:t>
            </a:r>
          </a:p>
        </p:txBody>
      </p:sp>
      <p:sp>
        <p:nvSpPr>
          <p:cNvPr id="4" name="Footer Placeholder 3">
            <a:extLst>
              <a:ext uri="{FF2B5EF4-FFF2-40B4-BE49-F238E27FC236}">
                <a16:creationId xmlns:a16="http://schemas.microsoft.com/office/drawing/2014/main" id="{1A453341-80E2-4235-91B5-8F21FF713DC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24048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2743200"/>
            <a:ext cx="2514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686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D39-4981-4DB0-8F2E-47BA7182DCFD}"/>
              </a:ext>
            </a:extLst>
          </p:cNvPr>
          <p:cNvSpPr>
            <a:spLocks noGrp="1"/>
          </p:cNvSpPr>
          <p:nvPr>
            <p:ph type="title"/>
          </p:nvPr>
        </p:nvSpPr>
        <p:spPr/>
        <p:txBody>
          <a:bodyPr/>
          <a:lstStyle/>
          <a:p>
            <a:r>
              <a:rPr lang="en-US" dirty="0"/>
              <a:t>What does </a:t>
            </a:r>
            <a:r>
              <a:rPr lang="en-US" i="1" dirty="0"/>
              <a:t>correct</a:t>
            </a:r>
            <a:r>
              <a:rPr lang="en-US" dirty="0"/>
              <a:t> mean?</a:t>
            </a:r>
          </a:p>
        </p:txBody>
      </p:sp>
      <p:sp>
        <p:nvSpPr>
          <p:cNvPr id="3" name="Content Placeholder 2">
            <a:extLst>
              <a:ext uri="{FF2B5EF4-FFF2-40B4-BE49-F238E27FC236}">
                <a16:creationId xmlns:a16="http://schemas.microsoft.com/office/drawing/2014/main" id="{327C04E5-96B1-4D31-8487-66F86E117BDC}"/>
              </a:ext>
            </a:extLst>
          </p:cNvPr>
          <p:cNvSpPr>
            <a:spLocks noGrp="1"/>
          </p:cNvSpPr>
          <p:nvPr>
            <p:ph idx="1"/>
          </p:nvPr>
        </p:nvSpPr>
        <p:spPr/>
        <p:txBody>
          <a:bodyPr/>
          <a:lstStyle/>
          <a:p>
            <a:r>
              <a:rPr lang="en-US" dirty="0"/>
              <a:t>Come on, this is easy, isn’t it?</a:t>
            </a:r>
          </a:p>
          <a:p>
            <a:pPr lvl="1"/>
            <a:r>
              <a:rPr lang="en-US" dirty="0"/>
              <a:t>Yes – in some cases, definitely</a:t>
            </a:r>
          </a:p>
          <a:p>
            <a:r>
              <a:rPr lang="en-US" dirty="0"/>
              <a:t>Correct means</a:t>
            </a:r>
          </a:p>
          <a:p>
            <a:pPr lvl="1"/>
            <a:r>
              <a:rPr lang="en-US" dirty="0"/>
              <a:t>Should get the correct data!</a:t>
            </a:r>
          </a:p>
          <a:p>
            <a:pPr lvl="1"/>
            <a:r>
              <a:rPr lang="en-US" dirty="0"/>
              <a:t>Push 0xAB into the FIFO, better not get 0xBA out!</a:t>
            </a:r>
          </a:p>
          <a:p>
            <a:pPr lvl="1"/>
            <a:r>
              <a:rPr lang="en-US" dirty="0"/>
              <a:t>Data comes out at the correct time</a:t>
            </a:r>
          </a:p>
          <a:p>
            <a:pPr lvl="1"/>
            <a:r>
              <a:rPr lang="en-US" dirty="0"/>
              <a:t>no off-by-one-cycle errors</a:t>
            </a:r>
          </a:p>
          <a:p>
            <a:endParaRPr lang="en-US" dirty="0"/>
          </a:p>
        </p:txBody>
      </p:sp>
      <p:sp>
        <p:nvSpPr>
          <p:cNvPr id="4" name="Footer Placeholder 3">
            <a:extLst>
              <a:ext uri="{FF2B5EF4-FFF2-40B4-BE49-F238E27FC236}">
                <a16:creationId xmlns:a16="http://schemas.microsoft.com/office/drawing/2014/main" id="{BF46653A-0FEC-48B6-9284-110802C182E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ight Brace 4">
            <a:extLst>
              <a:ext uri="{FF2B5EF4-FFF2-40B4-BE49-F238E27FC236}">
                <a16:creationId xmlns:a16="http://schemas.microsoft.com/office/drawing/2014/main" id="{B4E312CA-23D1-42E4-B6EE-316830D238C0}"/>
              </a:ext>
            </a:extLst>
          </p:cNvPr>
          <p:cNvSpPr/>
          <p:nvPr/>
        </p:nvSpPr>
        <p:spPr>
          <a:xfrm>
            <a:off x="4800600" y="4038600"/>
            <a:ext cx="2362200" cy="9144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1FE8CAB-3D80-4ECA-998E-040CDC4E763E}"/>
              </a:ext>
            </a:extLst>
          </p:cNvPr>
          <p:cNvSpPr txBox="1"/>
          <p:nvPr/>
        </p:nvSpPr>
        <p:spPr>
          <a:xfrm>
            <a:off x="6324600" y="4038600"/>
            <a:ext cx="1295400" cy="830997"/>
          </a:xfrm>
          <a:prstGeom prst="rect">
            <a:avLst/>
          </a:prstGeom>
          <a:noFill/>
        </p:spPr>
        <p:txBody>
          <a:bodyPr wrap="square" rtlCol="0">
            <a:spAutoFit/>
          </a:bodyPr>
          <a:lstStyle/>
          <a:p>
            <a:r>
              <a:rPr lang="en-US" dirty="0">
                <a:solidFill>
                  <a:schemeClr val="accent2"/>
                </a:solidFill>
              </a:rPr>
              <a:t>we just did this</a:t>
            </a:r>
          </a:p>
        </p:txBody>
      </p:sp>
      <p:sp>
        <p:nvSpPr>
          <p:cNvPr id="7" name="Right Brace 6">
            <a:extLst>
              <a:ext uri="{FF2B5EF4-FFF2-40B4-BE49-F238E27FC236}">
                <a16:creationId xmlns:a16="http://schemas.microsoft.com/office/drawing/2014/main" id="{23A513CF-962E-4277-AE54-F8EEBD4DF854}"/>
              </a:ext>
            </a:extLst>
          </p:cNvPr>
          <p:cNvSpPr/>
          <p:nvPr/>
        </p:nvSpPr>
        <p:spPr>
          <a:xfrm>
            <a:off x="4548908" y="3138605"/>
            <a:ext cx="2994891" cy="830998"/>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B688187-6D6A-4DC3-A431-C571F6F81D85}"/>
              </a:ext>
            </a:extLst>
          </p:cNvPr>
          <p:cNvSpPr txBox="1"/>
          <p:nvPr/>
        </p:nvSpPr>
        <p:spPr>
          <a:xfrm>
            <a:off x="6094844" y="2986205"/>
            <a:ext cx="2186709" cy="461665"/>
          </a:xfrm>
          <a:prstGeom prst="rect">
            <a:avLst/>
          </a:prstGeom>
          <a:noFill/>
        </p:spPr>
        <p:txBody>
          <a:bodyPr wrap="square" rtlCol="0">
            <a:spAutoFit/>
          </a:bodyPr>
          <a:lstStyle/>
          <a:p>
            <a:r>
              <a:rPr lang="en-US" dirty="0">
                <a:solidFill>
                  <a:schemeClr val="accent2"/>
                </a:solidFill>
              </a:rPr>
              <a:t>now for this one</a:t>
            </a:r>
          </a:p>
        </p:txBody>
      </p:sp>
      <p:sp>
        <p:nvSpPr>
          <p:cNvPr id="9" name="TextBox 8">
            <a:extLst>
              <a:ext uri="{FF2B5EF4-FFF2-40B4-BE49-F238E27FC236}">
                <a16:creationId xmlns:a16="http://schemas.microsoft.com/office/drawing/2014/main" id="{A635D4E5-F1A1-4D34-BBC0-91538C46EEB6}"/>
              </a:ext>
            </a:extLst>
          </p:cNvPr>
          <p:cNvSpPr txBox="1"/>
          <p:nvPr/>
        </p:nvSpPr>
        <p:spPr>
          <a:xfrm rot="20081113">
            <a:off x="5702298" y="1472999"/>
            <a:ext cx="2971800" cy="461665"/>
          </a:xfrm>
          <a:prstGeom prst="rect">
            <a:avLst/>
          </a:prstGeom>
          <a:noFill/>
        </p:spPr>
        <p:txBody>
          <a:bodyPr wrap="square" rtlCol="0">
            <a:spAutoFit/>
          </a:bodyPr>
          <a:lstStyle/>
          <a:p>
            <a:r>
              <a:rPr lang="en-US" dirty="0">
                <a:solidFill>
                  <a:srgbClr val="FF0000"/>
                </a:solidFill>
              </a:rPr>
              <a:t>Remember this slide?</a:t>
            </a:r>
          </a:p>
        </p:txBody>
      </p:sp>
    </p:spTree>
    <p:extLst>
      <p:ext uri="{BB962C8B-B14F-4D97-AF65-F5344CB8AC3E}">
        <p14:creationId xmlns:p14="http://schemas.microsoft.com/office/powerpoint/2010/main" val="189982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7A76-7C05-4698-98F1-E87D485189D3}"/>
              </a:ext>
            </a:extLst>
          </p:cNvPr>
          <p:cNvSpPr>
            <a:spLocks noGrp="1"/>
          </p:cNvSpPr>
          <p:nvPr>
            <p:ph type="title"/>
          </p:nvPr>
        </p:nvSpPr>
        <p:spPr/>
        <p:txBody>
          <a:bodyPr/>
          <a:lstStyle/>
          <a:p>
            <a:r>
              <a:rPr lang="en-US" dirty="0"/>
              <a:t>No right value</a:t>
            </a:r>
          </a:p>
        </p:txBody>
      </p:sp>
      <p:sp>
        <p:nvSpPr>
          <p:cNvPr id="3" name="Content Placeholder 2">
            <a:extLst>
              <a:ext uri="{FF2B5EF4-FFF2-40B4-BE49-F238E27FC236}">
                <a16:creationId xmlns:a16="http://schemas.microsoft.com/office/drawing/2014/main" id="{BA6F6F93-3341-4A6E-89EC-A654011FE30E}"/>
              </a:ext>
            </a:extLst>
          </p:cNvPr>
          <p:cNvSpPr>
            <a:spLocks noGrp="1"/>
          </p:cNvSpPr>
          <p:nvPr>
            <p:ph idx="1"/>
          </p:nvPr>
        </p:nvSpPr>
        <p:spPr/>
        <p:txBody>
          <a:bodyPr/>
          <a:lstStyle/>
          <a:p>
            <a:r>
              <a:rPr lang="en-US" dirty="0"/>
              <a:t>What if the DUT doesn’t spec the correct data?</a:t>
            </a:r>
          </a:p>
          <a:p>
            <a:r>
              <a:rPr lang="en-US" dirty="0"/>
              <a:t>Can you come up with any meaningful examples of this?</a:t>
            </a:r>
          </a:p>
          <a:p>
            <a:pPr lvl="1"/>
            <a:r>
              <a:rPr lang="en-US" dirty="0"/>
              <a:t>what use is a system that doesn’t have a correct answer, anyway?</a:t>
            </a:r>
          </a:p>
          <a:p>
            <a:pPr lvl="1"/>
            <a:r>
              <a:rPr lang="en-US" dirty="0"/>
              <a:t>engineers like our problems to have a right answer!</a:t>
            </a:r>
          </a:p>
          <a:p>
            <a:r>
              <a:rPr lang="en-US" dirty="0"/>
              <a:t>In fact, many such examples</a:t>
            </a:r>
          </a:p>
          <a:p>
            <a:pPr lvl="1"/>
            <a:r>
              <a:rPr lang="en-US" dirty="0"/>
              <a:t>Liberal-arts majors will be happy today </a:t>
            </a:r>
            <a:r>
              <a:rPr lang="en-US" dirty="0">
                <a:sym typeface="Wingdings" panose="05000000000000000000" pitchFamily="2" charset="2"/>
              </a:rPr>
              <a:t></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7BE48F25-2284-49F1-AB97-73DCC6A2219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26529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0BB7-1564-47C6-992C-A3272F8CE962}"/>
              </a:ext>
            </a:extLst>
          </p:cNvPr>
          <p:cNvSpPr>
            <a:spLocks noGrp="1"/>
          </p:cNvSpPr>
          <p:nvPr>
            <p:ph type="title"/>
          </p:nvPr>
        </p:nvSpPr>
        <p:spPr/>
        <p:txBody>
          <a:bodyPr/>
          <a:lstStyle/>
          <a:p>
            <a:r>
              <a:rPr lang="en-US" dirty="0"/>
              <a:t>Multithreaded code</a:t>
            </a:r>
          </a:p>
        </p:txBody>
      </p:sp>
      <p:sp>
        <p:nvSpPr>
          <p:cNvPr id="3" name="Content Placeholder 2">
            <a:extLst>
              <a:ext uri="{FF2B5EF4-FFF2-40B4-BE49-F238E27FC236}">
                <a16:creationId xmlns:a16="http://schemas.microsoft.com/office/drawing/2014/main" id="{6B9A283D-52CD-467A-BB79-3F6BB69593CA}"/>
              </a:ext>
            </a:extLst>
          </p:cNvPr>
          <p:cNvSpPr>
            <a:spLocks noGrp="1"/>
          </p:cNvSpPr>
          <p:nvPr>
            <p:ph idx="1"/>
          </p:nvPr>
        </p:nvSpPr>
        <p:spPr>
          <a:xfrm>
            <a:off x="685800" y="2362200"/>
            <a:ext cx="7772400" cy="3733800"/>
          </a:xfrm>
        </p:spPr>
        <p:txBody>
          <a:bodyPr/>
          <a:lstStyle/>
          <a:p>
            <a:r>
              <a:rPr lang="en-US" sz="2400" dirty="0"/>
              <a:t>What is the end-of-test value of mem[1000]?</a:t>
            </a:r>
          </a:p>
          <a:p>
            <a:r>
              <a:rPr lang="en-US" sz="2400" dirty="0"/>
              <a:t>Fundamental issue</a:t>
            </a:r>
          </a:p>
          <a:p>
            <a:pPr lvl="1"/>
            <a:r>
              <a:rPr lang="en-US" sz="2000" dirty="0"/>
              <a:t>threads can execute in arbitrary order</a:t>
            </a:r>
          </a:p>
          <a:p>
            <a:pPr lvl="1"/>
            <a:r>
              <a:rPr lang="en-US" sz="2000" dirty="0"/>
              <a:t>Most architectures make no guarantees</a:t>
            </a:r>
          </a:p>
        </p:txBody>
      </p:sp>
      <p:sp>
        <p:nvSpPr>
          <p:cNvPr id="4" name="Footer Placeholder 3">
            <a:extLst>
              <a:ext uri="{FF2B5EF4-FFF2-40B4-BE49-F238E27FC236}">
                <a16:creationId xmlns:a16="http://schemas.microsoft.com/office/drawing/2014/main" id="{72D8E640-D535-46B6-BDC9-E92880C7AC03}"/>
              </a:ext>
            </a:extLst>
          </p:cNvPr>
          <p:cNvSpPr>
            <a:spLocks noGrp="1"/>
          </p:cNvSpPr>
          <p:nvPr>
            <p:ph type="ftr" sz="quarter" idx="11"/>
          </p:nvPr>
        </p:nvSpPr>
        <p:spPr>
          <a:xfrm>
            <a:off x="3124200" y="6248400"/>
            <a:ext cx="2895600" cy="381000"/>
          </a:xfrm>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5374561-3465-4F7B-9DE3-8497DF37E000}"/>
              </a:ext>
            </a:extLst>
          </p:cNvPr>
          <p:cNvSpPr txBox="1"/>
          <p:nvPr/>
        </p:nvSpPr>
        <p:spPr>
          <a:xfrm>
            <a:off x="1828800" y="1378803"/>
            <a:ext cx="2743200" cy="830997"/>
          </a:xfrm>
          <a:prstGeom prst="rect">
            <a:avLst/>
          </a:prstGeom>
          <a:noFill/>
          <a:ln w="12700">
            <a:solidFill>
              <a:schemeClr val="accent2"/>
            </a:solidFill>
          </a:ln>
        </p:spPr>
        <p:txBody>
          <a:bodyPr wrap="square" rtlCol="0">
            <a:spAutoFit/>
          </a:bodyPr>
          <a:lstStyle/>
          <a:p>
            <a:pPr algn="ctr"/>
            <a:r>
              <a:rPr lang="en-US" dirty="0"/>
              <a:t>thread #1</a:t>
            </a:r>
          </a:p>
          <a:p>
            <a:r>
              <a:rPr lang="en-US" dirty="0"/>
              <a:t>store mem[1000]=3</a:t>
            </a:r>
          </a:p>
        </p:txBody>
      </p:sp>
      <p:sp>
        <p:nvSpPr>
          <p:cNvPr id="6" name="TextBox 5">
            <a:extLst>
              <a:ext uri="{FF2B5EF4-FFF2-40B4-BE49-F238E27FC236}">
                <a16:creationId xmlns:a16="http://schemas.microsoft.com/office/drawing/2014/main" id="{0A9EBD70-BCC4-4E0B-B4A7-882EEAE94B7B}"/>
              </a:ext>
            </a:extLst>
          </p:cNvPr>
          <p:cNvSpPr txBox="1"/>
          <p:nvPr/>
        </p:nvSpPr>
        <p:spPr>
          <a:xfrm>
            <a:off x="4876800" y="1378803"/>
            <a:ext cx="2743200" cy="830997"/>
          </a:xfrm>
          <a:prstGeom prst="rect">
            <a:avLst/>
          </a:prstGeom>
          <a:noFill/>
          <a:ln w="12700">
            <a:solidFill>
              <a:schemeClr val="accent2"/>
            </a:solidFill>
          </a:ln>
        </p:spPr>
        <p:txBody>
          <a:bodyPr wrap="square" rtlCol="0">
            <a:spAutoFit/>
          </a:bodyPr>
          <a:lstStyle/>
          <a:p>
            <a:pPr algn="ctr"/>
            <a:r>
              <a:rPr lang="en-US" dirty="0"/>
              <a:t>thread #2</a:t>
            </a:r>
          </a:p>
          <a:p>
            <a:r>
              <a:rPr lang="en-US" dirty="0"/>
              <a:t>store mem[1000]=4</a:t>
            </a:r>
          </a:p>
        </p:txBody>
      </p:sp>
    </p:spTree>
    <p:extLst>
      <p:ext uri="{BB962C8B-B14F-4D97-AF65-F5344CB8AC3E}">
        <p14:creationId xmlns:p14="http://schemas.microsoft.com/office/powerpoint/2010/main" val="25591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0BB7-1564-47C6-992C-A3272F8CE962}"/>
              </a:ext>
            </a:extLst>
          </p:cNvPr>
          <p:cNvSpPr>
            <a:spLocks noGrp="1"/>
          </p:cNvSpPr>
          <p:nvPr>
            <p:ph type="title"/>
          </p:nvPr>
        </p:nvSpPr>
        <p:spPr>
          <a:xfrm>
            <a:off x="685800" y="267854"/>
            <a:ext cx="7772400" cy="1143000"/>
          </a:xfrm>
        </p:spPr>
        <p:txBody>
          <a:bodyPr/>
          <a:lstStyle/>
          <a:p>
            <a:r>
              <a:rPr lang="en-US" dirty="0"/>
              <a:t>Multithreaded code</a:t>
            </a:r>
          </a:p>
        </p:txBody>
      </p:sp>
      <p:sp>
        <p:nvSpPr>
          <p:cNvPr id="3" name="Content Placeholder 2">
            <a:extLst>
              <a:ext uri="{FF2B5EF4-FFF2-40B4-BE49-F238E27FC236}">
                <a16:creationId xmlns:a16="http://schemas.microsoft.com/office/drawing/2014/main" id="{6B9A283D-52CD-467A-BB79-3F6BB69593CA}"/>
              </a:ext>
            </a:extLst>
          </p:cNvPr>
          <p:cNvSpPr>
            <a:spLocks noGrp="1"/>
          </p:cNvSpPr>
          <p:nvPr>
            <p:ph idx="1"/>
          </p:nvPr>
        </p:nvSpPr>
        <p:spPr>
          <a:xfrm>
            <a:off x="685800" y="2209800"/>
            <a:ext cx="7772400" cy="4267200"/>
          </a:xfrm>
        </p:spPr>
        <p:txBody>
          <a:bodyPr/>
          <a:lstStyle/>
          <a:p>
            <a:r>
              <a:rPr lang="en-US" sz="2400" dirty="0"/>
              <a:t>Room-change announcement</a:t>
            </a:r>
          </a:p>
          <a:p>
            <a:pPr marL="800100" lvl="1" indent="-342900">
              <a:spcBef>
                <a:spcPts val="0"/>
              </a:spcBef>
              <a:buFont typeface="+mj-lt"/>
              <a:buAutoNum type="arabicPeriod"/>
            </a:pPr>
            <a:r>
              <a:rPr lang="en-US" sz="1800" dirty="0"/>
              <a:t>First – write </a:t>
            </a:r>
            <a:r>
              <a:rPr lang="en-US" sz="1800" i="1" dirty="0" err="1"/>
              <a:t>room_location</a:t>
            </a:r>
            <a:r>
              <a:rPr lang="en-US" sz="1800" dirty="0"/>
              <a:t>, change Halligan 102 </a:t>
            </a:r>
            <a:r>
              <a:rPr lang="en-US" sz="1800" dirty="0">
                <a:cs typeface="Times New Roman" panose="02020603050405020304" pitchFamily="18" charset="0"/>
              </a:rPr>
              <a:t>→ 111</a:t>
            </a:r>
          </a:p>
          <a:p>
            <a:pPr marL="800100" lvl="1" indent="-342900">
              <a:spcBef>
                <a:spcPts val="0"/>
              </a:spcBef>
              <a:buFont typeface="+mj-lt"/>
              <a:buAutoNum type="arabicPeriod"/>
            </a:pPr>
            <a:r>
              <a:rPr lang="en-US" sz="1800" dirty="0">
                <a:cs typeface="Times New Roman" panose="02020603050405020304" pitchFamily="18" charset="0"/>
              </a:rPr>
              <a:t>write an e-mail to the class</a:t>
            </a:r>
          </a:p>
          <a:p>
            <a:pPr marL="457200" lvl="1" indent="0">
              <a:spcBef>
                <a:spcPts val="0"/>
              </a:spcBef>
              <a:buNone/>
            </a:pPr>
            <a:r>
              <a:rPr lang="en-US" sz="1800" dirty="0">
                <a:cs typeface="Times New Roman" panose="02020603050405020304" pitchFamily="18" charset="0"/>
              </a:rPr>
              <a:t>what if </a:t>
            </a:r>
            <a:r>
              <a:rPr lang="en-US" sz="1800" dirty="0"/>
              <a:t>the class sees the e-mail before the room-change write?</a:t>
            </a:r>
          </a:p>
          <a:p>
            <a:r>
              <a:rPr lang="en-US" sz="2400" dirty="0"/>
              <a:t>Memory</a:t>
            </a:r>
          </a:p>
          <a:p>
            <a:pPr lvl="1">
              <a:spcBef>
                <a:spcPts val="0"/>
              </a:spcBef>
            </a:pPr>
            <a:r>
              <a:rPr lang="en-US" sz="1800" dirty="0"/>
              <a:t>coherency – all cached copies of a memory location have the same value</a:t>
            </a:r>
          </a:p>
          <a:p>
            <a:pPr lvl="1">
              <a:spcBef>
                <a:spcPts val="0"/>
              </a:spcBef>
            </a:pPr>
            <a:r>
              <a:rPr lang="en-US" sz="1800" dirty="0"/>
              <a:t>consistency – ordering of two accesses is seen identically by all threads</a:t>
            </a:r>
          </a:p>
          <a:p>
            <a:endParaRPr lang="en-US" sz="2400" dirty="0"/>
          </a:p>
          <a:p>
            <a:r>
              <a:rPr lang="en-US" sz="2400" dirty="0"/>
              <a:t>Short exercise: does ARM guarantee you see the correct room?</a:t>
            </a:r>
          </a:p>
          <a:p>
            <a:pPr lvl="1">
              <a:spcBef>
                <a:spcPts val="0"/>
              </a:spcBef>
            </a:pPr>
            <a:r>
              <a:rPr lang="en-US" sz="1800" dirty="0">
                <a:hlinkClick r:id="rId3"/>
              </a:rPr>
              <a:t>https://devblogs.microsoft.com/cppblog/hello-arm-exploring-undefined-unspecified-and-implementation-defined-behavior-in-c</a:t>
            </a:r>
            <a:r>
              <a:rPr lang="en-US" sz="1800" dirty="0"/>
              <a:t> </a:t>
            </a:r>
          </a:p>
        </p:txBody>
      </p:sp>
      <p:sp>
        <p:nvSpPr>
          <p:cNvPr id="4" name="Footer Placeholder 3">
            <a:extLst>
              <a:ext uri="{FF2B5EF4-FFF2-40B4-BE49-F238E27FC236}">
                <a16:creationId xmlns:a16="http://schemas.microsoft.com/office/drawing/2014/main" id="{72D8E640-D535-46B6-BDC9-E92880C7AC03}"/>
              </a:ext>
            </a:extLst>
          </p:cNvPr>
          <p:cNvSpPr>
            <a:spLocks noGrp="1"/>
          </p:cNvSpPr>
          <p:nvPr>
            <p:ph type="ftr" sz="quarter" idx="11"/>
          </p:nvPr>
        </p:nvSpPr>
        <p:spPr>
          <a:xfrm>
            <a:off x="3124200" y="6248400"/>
            <a:ext cx="2895600" cy="381000"/>
          </a:xfrm>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5374561-3465-4F7B-9DE3-8497DF37E000}"/>
              </a:ext>
            </a:extLst>
          </p:cNvPr>
          <p:cNvSpPr txBox="1"/>
          <p:nvPr/>
        </p:nvSpPr>
        <p:spPr>
          <a:xfrm>
            <a:off x="1828800" y="1295400"/>
            <a:ext cx="2743200" cy="830997"/>
          </a:xfrm>
          <a:prstGeom prst="rect">
            <a:avLst/>
          </a:prstGeom>
          <a:noFill/>
          <a:ln w="12700">
            <a:solidFill>
              <a:schemeClr val="accent2"/>
            </a:solidFill>
          </a:ln>
        </p:spPr>
        <p:txBody>
          <a:bodyPr wrap="square" rtlCol="0">
            <a:spAutoFit/>
          </a:bodyPr>
          <a:lstStyle/>
          <a:p>
            <a:pPr algn="ctr"/>
            <a:r>
              <a:rPr lang="en-US" dirty="0"/>
              <a:t>thread #1</a:t>
            </a:r>
          </a:p>
          <a:p>
            <a:r>
              <a:rPr lang="en-US" dirty="0"/>
              <a:t>store mem[1000]=3</a:t>
            </a:r>
          </a:p>
        </p:txBody>
      </p:sp>
      <p:sp>
        <p:nvSpPr>
          <p:cNvPr id="6" name="TextBox 5">
            <a:extLst>
              <a:ext uri="{FF2B5EF4-FFF2-40B4-BE49-F238E27FC236}">
                <a16:creationId xmlns:a16="http://schemas.microsoft.com/office/drawing/2014/main" id="{0A9EBD70-BCC4-4E0B-B4A7-882EEAE94B7B}"/>
              </a:ext>
            </a:extLst>
          </p:cNvPr>
          <p:cNvSpPr txBox="1"/>
          <p:nvPr/>
        </p:nvSpPr>
        <p:spPr>
          <a:xfrm>
            <a:off x="4876800" y="1295400"/>
            <a:ext cx="2743200" cy="830997"/>
          </a:xfrm>
          <a:prstGeom prst="rect">
            <a:avLst/>
          </a:prstGeom>
          <a:noFill/>
          <a:ln w="12700">
            <a:solidFill>
              <a:schemeClr val="accent2"/>
            </a:solidFill>
          </a:ln>
        </p:spPr>
        <p:txBody>
          <a:bodyPr wrap="square" rtlCol="0">
            <a:spAutoFit/>
          </a:bodyPr>
          <a:lstStyle/>
          <a:p>
            <a:pPr algn="ctr"/>
            <a:r>
              <a:rPr lang="en-US" dirty="0"/>
              <a:t>thread #2</a:t>
            </a:r>
          </a:p>
          <a:p>
            <a:r>
              <a:rPr lang="en-US" dirty="0"/>
              <a:t>store mem[1000]=4</a:t>
            </a:r>
          </a:p>
        </p:txBody>
      </p:sp>
      <p:sp>
        <p:nvSpPr>
          <p:cNvPr id="16" name="TextBox 15">
            <a:extLst>
              <a:ext uri="{FF2B5EF4-FFF2-40B4-BE49-F238E27FC236}">
                <a16:creationId xmlns:a16="http://schemas.microsoft.com/office/drawing/2014/main" id="{809C71D1-D488-44BD-A438-0B4B84B8C0CE}"/>
              </a:ext>
            </a:extLst>
          </p:cNvPr>
          <p:cNvSpPr txBox="1"/>
          <p:nvPr/>
        </p:nvSpPr>
        <p:spPr>
          <a:xfrm>
            <a:off x="7467600" y="2674203"/>
            <a:ext cx="1346200" cy="646331"/>
          </a:xfrm>
          <a:prstGeom prst="rect">
            <a:avLst/>
          </a:prstGeom>
          <a:noFill/>
          <a:ln w="12700">
            <a:solidFill>
              <a:schemeClr val="tx1"/>
            </a:solidFill>
          </a:ln>
        </p:spPr>
        <p:txBody>
          <a:bodyPr wrap="square" rtlCol="0">
            <a:spAutoFit/>
          </a:bodyPr>
          <a:lstStyle/>
          <a:p>
            <a:r>
              <a:rPr lang="en-US" sz="1800" dirty="0">
                <a:solidFill>
                  <a:schemeClr val="accent2"/>
                </a:solidFill>
                <a:cs typeface="Times New Roman" panose="02020603050405020304" pitchFamily="18" charset="0"/>
              </a:rPr>
              <a:t>≈ all CPUs, no GPUs</a:t>
            </a:r>
            <a:endParaRPr lang="en-US" sz="1800" dirty="0">
              <a:solidFill>
                <a:schemeClr val="accent2"/>
              </a:solidFill>
            </a:endParaRPr>
          </a:p>
        </p:txBody>
      </p:sp>
      <p:sp>
        <p:nvSpPr>
          <p:cNvPr id="17" name="TextBox 16">
            <a:extLst>
              <a:ext uri="{FF2B5EF4-FFF2-40B4-BE49-F238E27FC236}">
                <a16:creationId xmlns:a16="http://schemas.microsoft.com/office/drawing/2014/main" id="{5B735813-4B08-4F2F-B987-5A563480443D}"/>
              </a:ext>
            </a:extLst>
          </p:cNvPr>
          <p:cNvSpPr txBox="1"/>
          <p:nvPr/>
        </p:nvSpPr>
        <p:spPr>
          <a:xfrm>
            <a:off x="7423727" y="4525833"/>
            <a:ext cx="1346200" cy="369332"/>
          </a:xfrm>
          <a:prstGeom prst="rect">
            <a:avLst/>
          </a:prstGeom>
          <a:noFill/>
          <a:ln w="12700">
            <a:solidFill>
              <a:schemeClr val="tx1"/>
            </a:solidFill>
          </a:ln>
        </p:spPr>
        <p:txBody>
          <a:bodyPr wrap="square" rtlCol="0">
            <a:spAutoFit/>
          </a:bodyPr>
          <a:lstStyle/>
          <a:p>
            <a:r>
              <a:rPr lang="en-US" sz="1800" dirty="0">
                <a:solidFill>
                  <a:schemeClr val="accent2"/>
                </a:solidFill>
                <a:cs typeface="Times New Roman" panose="02020603050405020304" pitchFamily="18" charset="0"/>
              </a:rPr>
              <a:t>some CPUs</a:t>
            </a:r>
            <a:endParaRPr lang="en-US" sz="1800" dirty="0">
              <a:solidFill>
                <a:schemeClr val="accent2"/>
              </a:solidFill>
            </a:endParaRPr>
          </a:p>
        </p:txBody>
      </p:sp>
      <p:cxnSp>
        <p:nvCxnSpPr>
          <p:cNvPr id="19" name="Straight Arrow Connector 18">
            <a:extLst>
              <a:ext uri="{FF2B5EF4-FFF2-40B4-BE49-F238E27FC236}">
                <a16:creationId xmlns:a16="http://schemas.microsoft.com/office/drawing/2014/main" id="{68583DAA-3FB8-4FB9-82F3-D3F589BA5922}"/>
              </a:ext>
            </a:extLst>
          </p:cNvPr>
          <p:cNvCxnSpPr/>
          <p:nvPr/>
        </p:nvCxnSpPr>
        <p:spPr>
          <a:xfrm flipH="1">
            <a:off x="7315200" y="3320534"/>
            <a:ext cx="304800" cy="64186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77581E-699B-4D1D-9161-DCC40EBF4301}"/>
              </a:ext>
            </a:extLst>
          </p:cNvPr>
          <p:cNvCxnSpPr>
            <a:cxnSpLocks/>
          </p:cNvCxnSpPr>
          <p:nvPr/>
        </p:nvCxnSpPr>
        <p:spPr>
          <a:xfrm flipH="1" flipV="1">
            <a:off x="6934200" y="4419600"/>
            <a:ext cx="381000" cy="29089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0BB7-1564-47C6-992C-A3272F8CE962}"/>
              </a:ext>
            </a:extLst>
          </p:cNvPr>
          <p:cNvSpPr>
            <a:spLocks noGrp="1"/>
          </p:cNvSpPr>
          <p:nvPr>
            <p:ph type="title"/>
          </p:nvPr>
        </p:nvSpPr>
        <p:spPr/>
        <p:txBody>
          <a:bodyPr/>
          <a:lstStyle/>
          <a:p>
            <a:r>
              <a:rPr lang="en-US" dirty="0"/>
              <a:t>But what to do?</a:t>
            </a:r>
          </a:p>
        </p:txBody>
      </p:sp>
      <p:sp>
        <p:nvSpPr>
          <p:cNvPr id="3" name="Content Placeholder 2">
            <a:extLst>
              <a:ext uri="{FF2B5EF4-FFF2-40B4-BE49-F238E27FC236}">
                <a16:creationId xmlns:a16="http://schemas.microsoft.com/office/drawing/2014/main" id="{6B9A283D-52CD-467A-BB79-3F6BB69593CA}"/>
              </a:ext>
            </a:extLst>
          </p:cNvPr>
          <p:cNvSpPr>
            <a:spLocks noGrp="1"/>
          </p:cNvSpPr>
          <p:nvPr>
            <p:ph idx="1"/>
          </p:nvPr>
        </p:nvSpPr>
        <p:spPr>
          <a:xfrm>
            <a:off x="685800" y="2362200"/>
            <a:ext cx="7772400" cy="3116997"/>
          </a:xfrm>
        </p:spPr>
        <p:txBody>
          <a:bodyPr/>
          <a:lstStyle/>
          <a:p>
            <a:r>
              <a:rPr lang="en-US" sz="2400" dirty="0"/>
              <a:t>What to do about multi-thread issues?</a:t>
            </a:r>
          </a:p>
          <a:p>
            <a:pPr lvl="1"/>
            <a:r>
              <a:rPr lang="en-US" sz="2000" dirty="0"/>
              <a:t>Only write single-threaded tests</a:t>
            </a:r>
          </a:p>
          <a:p>
            <a:pPr lvl="1"/>
            <a:r>
              <a:rPr lang="en-US" sz="2000" dirty="0"/>
              <a:t>Write very careful multi-threaded tests with only one answer</a:t>
            </a:r>
          </a:p>
          <a:p>
            <a:pPr lvl="1"/>
            <a:r>
              <a:rPr lang="en-US" sz="2000" dirty="0"/>
              <a:t>Analyze your multi-thread tests &amp; accept any reasonable answer</a:t>
            </a:r>
          </a:p>
          <a:p>
            <a:r>
              <a:rPr lang="en-US" sz="2400" dirty="0"/>
              <a:t>Pros and cons of each?</a:t>
            </a:r>
          </a:p>
          <a:p>
            <a:r>
              <a:rPr lang="en-US" sz="2400" dirty="0"/>
              <a:t>Bottom line – RCG for a multithreaded memory system is hard!</a:t>
            </a:r>
          </a:p>
          <a:p>
            <a:endParaRPr lang="en-US" sz="2400" dirty="0"/>
          </a:p>
        </p:txBody>
      </p:sp>
      <p:sp>
        <p:nvSpPr>
          <p:cNvPr id="4" name="Footer Placeholder 3">
            <a:extLst>
              <a:ext uri="{FF2B5EF4-FFF2-40B4-BE49-F238E27FC236}">
                <a16:creationId xmlns:a16="http://schemas.microsoft.com/office/drawing/2014/main" id="{72D8E640-D535-46B6-BDC9-E92880C7AC03}"/>
              </a:ext>
            </a:extLst>
          </p:cNvPr>
          <p:cNvSpPr>
            <a:spLocks noGrp="1"/>
          </p:cNvSpPr>
          <p:nvPr>
            <p:ph type="ftr" sz="quarter" idx="11"/>
          </p:nvPr>
        </p:nvSpPr>
        <p:spPr>
          <a:xfrm>
            <a:off x="3124200" y="6248400"/>
            <a:ext cx="2895600" cy="381000"/>
          </a:xfrm>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5374561-3465-4F7B-9DE3-8497DF37E000}"/>
              </a:ext>
            </a:extLst>
          </p:cNvPr>
          <p:cNvSpPr txBox="1"/>
          <p:nvPr/>
        </p:nvSpPr>
        <p:spPr>
          <a:xfrm>
            <a:off x="1828800" y="1378803"/>
            <a:ext cx="2743200" cy="830997"/>
          </a:xfrm>
          <a:prstGeom prst="rect">
            <a:avLst/>
          </a:prstGeom>
          <a:noFill/>
          <a:ln w="12700">
            <a:solidFill>
              <a:schemeClr val="accent2"/>
            </a:solidFill>
          </a:ln>
        </p:spPr>
        <p:txBody>
          <a:bodyPr wrap="square" rtlCol="0">
            <a:spAutoFit/>
          </a:bodyPr>
          <a:lstStyle/>
          <a:p>
            <a:pPr algn="ctr"/>
            <a:r>
              <a:rPr lang="en-US" dirty="0"/>
              <a:t>thread #1</a:t>
            </a:r>
          </a:p>
          <a:p>
            <a:r>
              <a:rPr lang="en-US" dirty="0"/>
              <a:t>store mem[1000]=3</a:t>
            </a:r>
          </a:p>
        </p:txBody>
      </p:sp>
      <p:sp>
        <p:nvSpPr>
          <p:cNvPr id="6" name="TextBox 5">
            <a:extLst>
              <a:ext uri="{FF2B5EF4-FFF2-40B4-BE49-F238E27FC236}">
                <a16:creationId xmlns:a16="http://schemas.microsoft.com/office/drawing/2014/main" id="{0A9EBD70-BCC4-4E0B-B4A7-882EEAE94B7B}"/>
              </a:ext>
            </a:extLst>
          </p:cNvPr>
          <p:cNvSpPr txBox="1"/>
          <p:nvPr/>
        </p:nvSpPr>
        <p:spPr>
          <a:xfrm>
            <a:off x="4876800" y="1378803"/>
            <a:ext cx="2743200" cy="830997"/>
          </a:xfrm>
          <a:prstGeom prst="rect">
            <a:avLst/>
          </a:prstGeom>
          <a:noFill/>
          <a:ln w="12700">
            <a:solidFill>
              <a:schemeClr val="accent2"/>
            </a:solidFill>
          </a:ln>
        </p:spPr>
        <p:txBody>
          <a:bodyPr wrap="square" rtlCol="0">
            <a:spAutoFit/>
          </a:bodyPr>
          <a:lstStyle/>
          <a:p>
            <a:pPr algn="ctr"/>
            <a:r>
              <a:rPr lang="en-US" dirty="0"/>
              <a:t>thread #2</a:t>
            </a:r>
          </a:p>
          <a:p>
            <a:r>
              <a:rPr lang="en-US" dirty="0"/>
              <a:t>store mem[1000]=4</a:t>
            </a:r>
          </a:p>
        </p:txBody>
      </p:sp>
    </p:spTree>
    <p:extLst>
      <p:ext uri="{BB962C8B-B14F-4D97-AF65-F5344CB8AC3E}">
        <p14:creationId xmlns:p14="http://schemas.microsoft.com/office/powerpoint/2010/main" val="160600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DEE2-2206-46B0-897C-9EC7D091EAA9}"/>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C31B5D60-ACE7-4E7C-B556-643561972972}"/>
              </a:ext>
            </a:extLst>
          </p:cNvPr>
          <p:cNvSpPr>
            <a:spLocks noGrp="1"/>
          </p:cNvSpPr>
          <p:nvPr>
            <p:ph idx="1"/>
          </p:nvPr>
        </p:nvSpPr>
        <p:spPr/>
        <p:txBody>
          <a:bodyPr/>
          <a:lstStyle/>
          <a:p>
            <a:r>
              <a:rPr lang="en-US" sz="2400" dirty="0"/>
              <a:t>Pick your favorite HW project from the last few years</a:t>
            </a:r>
          </a:p>
          <a:p>
            <a:pPr lvl="1">
              <a:spcBef>
                <a:spcPts val="0"/>
              </a:spcBef>
            </a:pPr>
            <a:r>
              <a:rPr lang="en-US" sz="2000" dirty="0"/>
              <a:t>Did the assignment spec your project’s response to input data?</a:t>
            </a:r>
          </a:p>
          <a:p>
            <a:pPr lvl="1">
              <a:spcBef>
                <a:spcPts val="0"/>
              </a:spcBef>
            </a:pPr>
            <a:r>
              <a:rPr lang="en-US" sz="2000" dirty="0"/>
              <a:t>To incorrect inputs?</a:t>
            </a:r>
          </a:p>
          <a:p>
            <a:r>
              <a:rPr lang="en-US" sz="2400" dirty="0"/>
              <a:t>Commercial projects are better</a:t>
            </a:r>
          </a:p>
          <a:p>
            <a:pPr lvl="1">
              <a:spcBef>
                <a:spcPts val="0"/>
              </a:spcBef>
            </a:pPr>
            <a:r>
              <a:rPr lang="en-US" sz="2000" dirty="0"/>
              <a:t>not always perfect</a:t>
            </a:r>
          </a:p>
          <a:p>
            <a:pPr lvl="1">
              <a:spcBef>
                <a:spcPts val="0"/>
              </a:spcBef>
            </a:pPr>
            <a:r>
              <a:rPr lang="en-US" sz="2000" dirty="0"/>
              <a:t>some chips specifically specify that certain results are unspecified!</a:t>
            </a:r>
          </a:p>
          <a:p>
            <a:pPr lvl="1">
              <a:spcBef>
                <a:spcPts val="0"/>
              </a:spcBef>
            </a:pPr>
            <a:r>
              <a:rPr lang="en-US" sz="2000" dirty="0"/>
              <a:t>fun task – search for the term “Implementation defined” in the  ARM Architecture Reference Manual</a:t>
            </a:r>
          </a:p>
          <a:p>
            <a:pPr lvl="1">
              <a:spcBef>
                <a:spcPts val="0"/>
              </a:spcBef>
            </a:pPr>
            <a:r>
              <a:rPr lang="en-US" sz="2000" dirty="0"/>
              <a:t>or learn what “Imprecise exceptions” are</a:t>
            </a:r>
          </a:p>
          <a:p>
            <a:r>
              <a:rPr lang="en-US" sz="2400" dirty="0"/>
              <a:t>How can you handle these cases?</a:t>
            </a:r>
          </a:p>
        </p:txBody>
      </p:sp>
      <p:sp>
        <p:nvSpPr>
          <p:cNvPr id="4" name="Footer Placeholder 3">
            <a:extLst>
              <a:ext uri="{FF2B5EF4-FFF2-40B4-BE49-F238E27FC236}">
                <a16:creationId xmlns:a16="http://schemas.microsoft.com/office/drawing/2014/main" id="{6614DD43-FA4F-4B62-8E53-9FD27221B2D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6DF07ED7-3F23-4FDE-BFA5-B7E2D304B809}"/>
              </a:ext>
            </a:extLst>
          </p:cNvPr>
          <p:cNvSpPr txBox="1"/>
          <p:nvPr/>
        </p:nvSpPr>
        <p:spPr>
          <a:xfrm>
            <a:off x="5105400" y="2438400"/>
            <a:ext cx="1447800" cy="461665"/>
          </a:xfrm>
          <a:prstGeom prst="rect">
            <a:avLst/>
          </a:prstGeom>
          <a:noFill/>
        </p:spPr>
        <p:txBody>
          <a:bodyPr wrap="square" rtlCol="0">
            <a:spAutoFit/>
          </a:bodyPr>
          <a:lstStyle/>
          <a:p>
            <a:r>
              <a:rPr lang="en-US" sz="2400" dirty="0">
                <a:solidFill>
                  <a:schemeClr val="accent2"/>
                </a:solidFill>
              </a:rPr>
              <a:t>hopefully</a:t>
            </a:r>
            <a:endParaRPr lang="en-US" dirty="0">
              <a:solidFill>
                <a:schemeClr val="accent2"/>
              </a:solidFill>
            </a:endParaRPr>
          </a:p>
        </p:txBody>
      </p:sp>
      <p:sp>
        <p:nvSpPr>
          <p:cNvPr id="6" name="TextBox 5">
            <a:extLst>
              <a:ext uri="{FF2B5EF4-FFF2-40B4-BE49-F238E27FC236}">
                <a16:creationId xmlns:a16="http://schemas.microsoft.com/office/drawing/2014/main" id="{6719CB90-1014-4232-966E-15805032A391}"/>
              </a:ext>
            </a:extLst>
          </p:cNvPr>
          <p:cNvSpPr txBox="1"/>
          <p:nvPr/>
        </p:nvSpPr>
        <p:spPr>
          <a:xfrm>
            <a:off x="5029200" y="2438400"/>
            <a:ext cx="1600200" cy="461665"/>
          </a:xfrm>
          <a:prstGeom prst="rect">
            <a:avLst/>
          </a:prstGeom>
          <a:solidFill>
            <a:schemeClr val="bg1"/>
          </a:solidFill>
        </p:spPr>
        <p:txBody>
          <a:bodyPr wrap="square" rtlCol="0">
            <a:spAutoFit/>
          </a:bodyPr>
          <a:lstStyle/>
          <a:p>
            <a:r>
              <a:rPr lang="en-US" sz="2400" dirty="0">
                <a:solidFill>
                  <a:schemeClr val="accent2"/>
                </a:solidFill>
              </a:rPr>
              <a:t>sometimes</a:t>
            </a:r>
            <a:endParaRPr lang="en-US" dirty="0">
              <a:solidFill>
                <a:schemeClr val="accent2"/>
              </a:solidFill>
            </a:endParaRPr>
          </a:p>
        </p:txBody>
      </p:sp>
      <p:sp>
        <p:nvSpPr>
          <p:cNvPr id="7" name="Freeform: Shape 6">
            <a:extLst>
              <a:ext uri="{FF2B5EF4-FFF2-40B4-BE49-F238E27FC236}">
                <a16:creationId xmlns:a16="http://schemas.microsoft.com/office/drawing/2014/main" id="{F588A76A-185A-45B1-BCFB-6DD715D2E2E8}"/>
              </a:ext>
            </a:extLst>
          </p:cNvPr>
          <p:cNvSpPr/>
          <p:nvPr/>
        </p:nvSpPr>
        <p:spPr>
          <a:xfrm>
            <a:off x="4525818" y="2683164"/>
            <a:ext cx="554182" cy="157018"/>
          </a:xfrm>
          <a:custGeom>
            <a:avLst/>
            <a:gdLst>
              <a:gd name="connsiteX0" fmla="*/ 554182 w 554182"/>
              <a:gd name="connsiteY0" fmla="*/ 0 h 157018"/>
              <a:gd name="connsiteX1" fmla="*/ 129309 w 554182"/>
              <a:gd name="connsiteY1" fmla="*/ 36945 h 157018"/>
              <a:gd name="connsiteX2" fmla="*/ 0 w 554182"/>
              <a:gd name="connsiteY2" fmla="*/ 157018 h 157018"/>
            </a:gdLst>
            <a:ahLst/>
            <a:cxnLst>
              <a:cxn ang="0">
                <a:pos x="connsiteX0" y="connsiteY0"/>
              </a:cxn>
              <a:cxn ang="0">
                <a:pos x="connsiteX1" y="connsiteY1"/>
              </a:cxn>
              <a:cxn ang="0">
                <a:pos x="connsiteX2" y="connsiteY2"/>
              </a:cxn>
            </a:cxnLst>
            <a:rect l="l" t="t" r="r" b="b"/>
            <a:pathLst>
              <a:path w="554182" h="157018">
                <a:moveTo>
                  <a:pt x="554182" y="0"/>
                </a:moveTo>
                <a:cubicBezTo>
                  <a:pt x="387927" y="5387"/>
                  <a:pt x="221673" y="10775"/>
                  <a:pt x="129309" y="36945"/>
                </a:cubicBezTo>
                <a:cubicBezTo>
                  <a:pt x="36945" y="63115"/>
                  <a:pt x="18472" y="110066"/>
                  <a:pt x="0" y="157018"/>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7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9FF1-5416-4F03-BC18-8174C814D82F}"/>
              </a:ext>
            </a:extLst>
          </p:cNvPr>
          <p:cNvSpPr>
            <a:spLocks noGrp="1"/>
          </p:cNvSpPr>
          <p:nvPr>
            <p:ph type="title"/>
          </p:nvPr>
        </p:nvSpPr>
        <p:spPr/>
        <p:txBody>
          <a:bodyPr/>
          <a:lstStyle/>
          <a:p>
            <a:r>
              <a:rPr lang="en-US" dirty="0"/>
              <a:t>Still more…</a:t>
            </a:r>
          </a:p>
        </p:txBody>
      </p:sp>
      <p:sp>
        <p:nvSpPr>
          <p:cNvPr id="3" name="Content Placeholder 2">
            <a:extLst>
              <a:ext uri="{FF2B5EF4-FFF2-40B4-BE49-F238E27FC236}">
                <a16:creationId xmlns:a16="http://schemas.microsoft.com/office/drawing/2014/main" id="{BB1C3965-C8BB-49FA-81EF-191A6D46402C}"/>
              </a:ext>
            </a:extLst>
          </p:cNvPr>
          <p:cNvSpPr>
            <a:spLocks noGrp="1"/>
          </p:cNvSpPr>
          <p:nvPr>
            <p:ph idx="1"/>
          </p:nvPr>
        </p:nvSpPr>
        <p:spPr/>
        <p:txBody>
          <a:bodyPr/>
          <a:lstStyle/>
          <a:p>
            <a:r>
              <a:rPr lang="en-US" dirty="0"/>
              <a:t>Can you think of any examples where there isn’t just one right answer? </a:t>
            </a:r>
          </a:p>
          <a:p>
            <a:pPr lvl="1"/>
            <a:r>
              <a:rPr lang="en-US" dirty="0"/>
              <a:t>CPU with imprecise exceptions</a:t>
            </a:r>
          </a:p>
          <a:p>
            <a:pPr lvl="1"/>
            <a:r>
              <a:rPr lang="en-US" dirty="0"/>
              <a:t>no guarantee which instructions complete after an exception happens</a:t>
            </a:r>
          </a:p>
          <a:p>
            <a:r>
              <a:rPr lang="en-US" dirty="0"/>
              <a:t>Any other examples?</a:t>
            </a:r>
          </a:p>
          <a:p>
            <a:endParaRPr lang="en-US" dirty="0"/>
          </a:p>
        </p:txBody>
      </p:sp>
      <p:sp>
        <p:nvSpPr>
          <p:cNvPr id="4" name="Footer Placeholder 3">
            <a:extLst>
              <a:ext uri="{FF2B5EF4-FFF2-40B4-BE49-F238E27FC236}">
                <a16:creationId xmlns:a16="http://schemas.microsoft.com/office/drawing/2014/main" id="{7F055B09-C628-4AA6-8E1C-47E2EB402A3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74822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3258128"/>
            <a:ext cx="27432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356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1724892"/>
            <a:ext cx="11430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03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3682-CC30-4392-8AD1-ED0C321056E3}"/>
              </a:ext>
            </a:extLst>
          </p:cNvPr>
          <p:cNvSpPr>
            <a:spLocks noGrp="1"/>
          </p:cNvSpPr>
          <p:nvPr>
            <p:ph type="title"/>
          </p:nvPr>
        </p:nvSpPr>
        <p:spPr/>
        <p:txBody>
          <a:bodyPr/>
          <a:lstStyle/>
          <a:p>
            <a:r>
              <a:rPr lang="en-US" dirty="0"/>
              <a:t>But…</a:t>
            </a:r>
          </a:p>
        </p:txBody>
      </p:sp>
      <p:sp>
        <p:nvSpPr>
          <p:cNvPr id="4" name="Footer Placeholder 3">
            <a:extLst>
              <a:ext uri="{FF2B5EF4-FFF2-40B4-BE49-F238E27FC236}">
                <a16:creationId xmlns:a16="http://schemas.microsoft.com/office/drawing/2014/main" id="{E079A6B3-D9F3-4BEB-A172-A6ED1D06693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7" name="TextBox 16">
            <a:extLst>
              <a:ext uri="{FF2B5EF4-FFF2-40B4-BE49-F238E27FC236}">
                <a16:creationId xmlns:a16="http://schemas.microsoft.com/office/drawing/2014/main" id="{FAB8D12B-245A-426E-9CCD-172BCE15A56B}"/>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19" name="TextBox 18">
            <a:extLst>
              <a:ext uri="{FF2B5EF4-FFF2-40B4-BE49-F238E27FC236}">
                <a16:creationId xmlns:a16="http://schemas.microsoft.com/office/drawing/2014/main" id="{86D3D5FA-51A8-4C38-B371-66785DD56808}"/>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21" name="TextBox 20">
            <a:extLst>
              <a:ext uri="{FF2B5EF4-FFF2-40B4-BE49-F238E27FC236}">
                <a16:creationId xmlns:a16="http://schemas.microsoft.com/office/drawing/2014/main" id="{615D16C7-9B99-4CAC-B95C-F8B9509F4654}"/>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22" name="TextBox 21">
            <a:extLst>
              <a:ext uri="{FF2B5EF4-FFF2-40B4-BE49-F238E27FC236}">
                <a16:creationId xmlns:a16="http://schemas.microsoft.com/office/drawing/2014/main" id="{B29CDC4D-8F8F-4408-80A8-18AE90A13DD9}"/>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23" name="TextBox 22">
            <a:extLst>
              <a:ext uri="{FF2B5EF4-FFF2-40B4-BE49-F238E27FC236}">
                <a16:creationId xmlns:a16="http://schemas.microsoft.com/office/drawing/2014/main" id="{542A44C0-AD6A-490D-83A3-576754ADFBE1}"/>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24" name="TextBox 23">
            <a:extLst>
              <a:ext uri="{FF2B5EF4-FFF2-40B4-BE49-F238E27FC236}">
                <a16:creationId xmlns:a16="http://schemas.microsoft.com/office/drawing/2014/main" id="{252ED7D4-60D7-4235-8C71-444F33748513}"/>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26" name="Straight Connector 25">
            <a:extLst>
              <a:ext uri="{FF2B5EF4-FFF2-40B4-BE49-F238E27FC236}">
                <a16:creationId xmlns:a16="http://schemas.microsoft.com/office/drawing/2014/main" id="{59A40CB3-AC25-477D-99B2-A1917526708E}"/>
              </a:ext>
            </a:extLst>
          </p:cNvPr>
          <p:cNvCxnSpPr>
            <a:stCxn id="19" idx="3"/>
            <a:endCxn id="17"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5A1947-A48E-470C-AFCB-A791CBC93107}"/>
              </a:ext>
            </a:extLst>
          </p:cNvPr>
          <p:cNvCxnSpPr>
            <a:stCxn id="17" idx="3"/>
            <a:endCxn id="21"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5CB0A3C-65B9-453A-919E-036CD6B0567F}"/>
              </a:ext>
            </a:extLst>
          </p:cNvPr>
          <p:cNvCxnSpPr>
            <a:cxnSpLocks/>
            <a:stCxn id="17" idx="3"/>
            <a:endCxn id="22"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7447ED-6D3E-4F99-9CBF-30D2583C8951}"/>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6009EF-81C9-4C9E-8760-274645507823}"/>
              </a:ext>
            </a:extLst>
          </p:cNvPr>
          <p:cNvCxnSpPr>
            <a:cxnSpLocks/>
            <a:stCxn id="22"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EEC802A2-499B-4CA7-A73D-014837BBA429}"/>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F067F5D5-A44B-49F2-9F79-28D0B44CF625}"/>
              </a:ext>
            </a:extLst>
          </p:cNvPr>
          <p:cNvSpPr>
            <a:spLocks noGrp="1"/>
          </p:cNvSpPr>
          <p:nvPr>
            <p:ph idx="1"/>
          </p:nvPr>
        </p:nvSpPr>
        <p:spPr>
          <a:xfrm>
            <a:off x="457200" y="4343400"/>
            <a:ext cx="8382000" cy="1700955"/>
          </a:xfrm>
        </p:spPr>
        <p:txBody>
          <a:bodyPr/>
          <a:lstStyle/>
          <a:p>
            <a:r>
              <a:rPr lang="en-US" dirty="0"/>
              <a:t>DUT may not have a single right answer, known time</a:t>
            </a:r>
          </a:p>
          <a:p>
            <a:r>
              <a:rPr lang="en-US" dirty="0"/>
              <a:t>Two approaches</a:t>
            </a:r>
          </a:p>
          <a:p>
            <a:pPr lvl="1">
              <a:spcBef>
                <a:spcPts val="0"/>
              </a:spcBef>
            </a:pPr>
            <a:r>
              <a:rPr lang="en-US" dirty="0"/>
              <a:t>make the reference model more flexible</a:t>
            </a:r>
          </a:p>
          <a:p>
            <a:pPr lvl="1">
              <a:spcBef>
                <a:spcPts val="0"/>
              </a:spcBef>
            </a:pPr>
            <a:r>
              <a:rPr lang="en-US" dirty="0"/>
              <a:t>self-checking test doesn’t use a reference model</a:t>
            </a:r>
          </a:p>
        </p:txBody>
      </p:sp>
      <p:sp>
        <p:nvSpPr>
          <p:cNvPr id="20" name="TextBox 19">
            <a:extLst>
              <a:ext uri="{FF2B5EF4-FFF2-40B4-BE49-F238E27FC236}">
                <a16:creationId xmlns:a16="http://schemas.microsoft.com/office/drawing/2014/main" id="{551E55BE-F9C5-4257-B5F7-08253CA978AA}"/>
              </a:ext>
            </a:extLst>
          </p:cNvPr>
          <p:cNvSpPr txBox="1"/>
          <p:nvPr/>
        </p:nvSpPr>
        <p:spPr>
          <a:xfrm>
            <a:off x="7315200" y="5275297"/>
            <a:ext cx="990600" cy="461665"/>
          </a:xfrm>
          <a:prstGeom prst="rect">
            <a:avLst/>
          </a:prstGeom>
          <a:noFill/>
        </p:spPr>
        <p:txBody>
          <a:bodyPr wrap="square" rtlCol="0">
            <a:spAutoFit/>
          </a:bodyPr>
          <a:lstStyle/>
          <a:p>
            <a:r>
              <a:rPr lang="en-US" dirty="0">
                <a:solidFill>
                  <a:schemeClr val="accent2"/>
                </a:solidFill>
              </a:rPr>
              <a:t>Now</a:t>
            </a:r>
          </a:p>
        </p:txBody>
      </p:sp>
      <p:cxnSp>
        <p:nvCxnSpPr>
          <p:cNvPr id="25" name="Straight Arrow Connector 24">
            <a:extLst>
              <a:ext uri="{FF2B5EF4-FFF2-40B4-BE49-F238E27FC236}">
                <a16:creationId xmlns:a16="http://schemas.microsoft.com/office/drawing/2014/main" id="{1CDF49D5-9ACD-4258-890F-B5D32DB02DDE}"/>
              </a:ext>
            </a:extLst>
          </p:cNvPr>
          <p:cNvCxnSpPr>
            <a:cxnSpLocks/>
            <a:stCxn id="20" idx="1"/>
          </p:cNvCxnSpPr>
          <p:nvPr/>
        </p:nvCxnSpPr>
        <p:spPr>
          <a:xfrm flipH="1">
            <a:off x="6400800" y="5506130"/>
            <a:ext cx="914400" cy="89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E49518-B5FE-468B-AC45-C132BD343BDA}"/>
              </a:ext>
            </a:extLst>
          </p:cNvPr>
          <p:cNvSpPr txBox="1"/>
          <p:nvPr/>
        </p:nvSpPr>
        <p:spPr>
          <a:xfrm>
            <a:off x="7696200" y="5658306"/>
            <a:ext cx="990600" cy="461665"/>
          </a:xfrm>
          <a:prstGeom prst="rect">
            <a:avLst/>
          </a:prstGeom>
          <a:noFill/>
        </p:spPr>
        <p:txBody>
          <a:bodyPr wrap="square" rtlCol="0">
            <a:spAutoFit/>
          </a:bodyPr>
          <a:lstStyle/>
          <a:p>
            <a:r>
              <a:rPr lang="en-US" dirty="0">
                <a:solidFill>
                  <a:schemeClr val="accent2"/>
                </a:solidFill>
              </a:rPr>
              <a:t>Next</a:t>
            </a:r>
          </a:p>
        </p:txBody>
      </p:sp>
      <p:cxnSp>
        <p:nvCxnSpPr>
          <p:cNvPr id="33" name="Straight Arrow Connector 32">
            <a:extLst>
              <a:ext uri="{FF2B5EF4-FFF2-40B4-BE49-F238E27FC236}">
                <a16:creationId xmlns:a16="http://schemas.microsoft.com/office/drawing/2014/main" id="{0FDA055C-91E2-4126-901D-6C179BDC9ABC}"/>
              </a:ext>
            </a:extLst>
          </p:cNvPr>
          <p:cNvCxnSpPr>
            <a:cxnSpLocks/>
            <a:stCxn id="32" idx="1"/>
          </p:cNvCxnSpPr>
          <p:nvPr/>
        </p:nvCxnSpPr>
        <p:spPr>
          <a:xfrm flipH="1">
            <a:off x="7239000" y="5889139"/>
            <a:ext cx="457200" cy="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1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2" end="2"/>
                                            </p:txEl>
                                          </p:spTgt>
                                        </p:tgtEl>
                                        <p:attrNameLst>
                                          <p:attrName>style.visibility</p:attrName>
                                        </p:attrNameLst>
                                      </p:cBhvr>
                                      <p:to>
                                        <p:strVal val="visible"/>
                                      </p:to>
                                    </p:set>
                                    <p:animEffect transition="in" filter="fade">
                                      <p:cBhvr>
                                        <p:cTn id="10" dur="500"/>
                                        <p:tgtEl>
                                          <p:spTgt spid="1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animEffect transition="in" filter="fade">
                                      <p:cBhvr>
                                        <p:cTn id="13" dur="500"/>
                                        <p:tgtEl>
                                          <p:spTgt spid="1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AEB0-8D1C-4D17-BEF1-E05F976CBCC5}"/>
              </a:ext>
            </a:extLst>
          </p:cNvPr>
          <p:cNvSpPr>
            <a:spLocks noGrp="1"/>
          </p:cNvSpPr>
          <p:nvPr>
            <p:ph type="title"/>
          </p:nvPr>
        </p:nvSpPr>
        <p:spPr/>
        <p:txBody>
          <a:bodyPr/>
          <a:lstStyle/>
          <a:p>
            <a:r>
              <a:rPr lang="en-US" dirty="0"/>
              <a:t>Reference models</a:t>
            </a:r>
          </a:p>
        </p:txBody>
      </p:sp>
      <p:sp>
        <p:nvSpPr>
          <p:cNvPr id="3" name="Content Placeholder 2">
            <a:extLst>
              <a:ext uri="{FF2B5EF4-FFF2-40B4-BE49-F238E27FC236}">
                <a16:creationId xmlns:a16="http://schemas.microsoft.com/office/drawing/2014/main" id="{BDE414D0-C3A1-43F9-B1A1-FDADD75AD97D}"/>
              </a:ext>
            </a:extLst>
          </p:cNvPr>
          <p:cNvSpPr>
            <a:spLocks noGrp="1"/>
          </p:cNvSpPr>
          <p:nvPr>
            <p:ph idx="1"/>
          </p:nvPr>
        </p:nvSpPr>
        <p:spPr/>
        <p:txBody>
          <a:bodyPr/>
          <a:lstStyle/>
          <a:p>
            <a:r>
              <a:rPr lang="en-US" dirty="0"/>
              <a:t>Three categories of reference models</a:t>
            </a:r>
          </a:p>
          <a:p>
            <a:r>
              <a:rPr lang="en-US" dirty="0"/>
              <a:t>Cycle accurate</a:t>
            </a:r>
          </a:p>
          <a:p>
            <a:pPr lvl="1">
              <a:spcBef>
                <a:spcPts val="0"/>
              </a:spcBef>
            </a:pPr>
            <a:r>
              <a:rPr lang="en-US" dirty="0"/>
              <a:t>like our FIFO model</a:t>
            </a:r>
          </a:p>
          <a:p>
            <a:r>
              <a:rPr lang="en-US" dirty="0"/>
              <a:t>End-of-test accurate</a:t>
            </a:r>
          </a:p>
          <a:p>
            <a:pPr lvl="1">
              <a:spcBef>
                <a:spcPts val="0"/>
              </a:spcBef>
            </a:pPr>
            <a:r>
              <a:rPr lang="en-US" dirty="0"/>
              <a:t>model gives you the desired answer</a:t>
            </a:r>
          </a:p>
          <a:p>
            <a:pPr lvl="1">
              <a:spcBef>
                <a:spcPts val="0"/>
              </a:spcBef>
            </a:pPr>
            <a:r>
              <a:rPr lang="en-US" dirty="0"/>
              <a:t>no idea when it will show up!</a:t>
            </a:r>
          </a:p>
          <a:p>
            <a:pPr lvl="1">
              <a:spcBef>
                <a:spcPts val="0"/>
              </a:spcBef>
            </a:pPr>
            <a:r>
              <a:rPr lang="en-US" dirty="0"/>
              <a:t>check results at end of test</a:t>
            </a:r>
          </a:p>
          <a:p>
            <a:r>
              <a:rPr lang="en-US" dirty="0"/>
              <a:t>Transaction accurate</a:t>
            </a:r>
          </a:p>
          <a:p>
            <a:pPr lvl="1">
              <a:spcBef>
                <a:spcPts val="0"/>
              </a:spcBef>
            </a:pPr>
            <a:r>
              <a:rPr lang="en-US" dirty="0"/>
              <a:t>compromise</a:t>
            </a:r>
          </a:p>
          <a:p>
            <a:pPr lvl="1">
              <a:spcBef>
                <a:spcPts val="0"/>
              </a:spcBef>
            </a:pPr>
            <a:r>
              <a:rPr lang="en-US" dirty="0"/>
              <a:t>try to check each transaction as it occurs</a:t>
            </a:r>
          </a:p>
        </p:txBody>
      </p:sp>
      <p:sp>
        <p:nvSpPr>
          <p:cNvPr id="4" name="Footer Placeholder 3">
            <a:extLst>
              <a:ext uri="{FF2B5EF4-FFF2-40B4-BE49-F238E27FC236}">
                <a16:creationId xmlns:a16="http://schemas.microsoft.com/office/drawing/2014/main" id="{F8E99813-142B-4D65-A66A-571DF04FD8B5}"/>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1" name="TextBox 10">
            <a:extLst>
              <a:ext uri="{FF2B5EF4-FFF2-40B4-BE49-F238E27FC236}">
                <a16:creationId xmlns:a16="http://schemas.microsoft.com/office/drawing/2014/main" id="{EF4FEB33-99AF-4CCA-A468-75EEF1883D82}"/>
              </a:ext>
            </a:extLst>
          </p:cNvPr>
          <p:cNvSpPr txBox="1"/>
          <p:nvPr/>
        </p:nvSpPr>
        <p:spPr>
          <a:xfrm>
            <a:off x="6019800" y="2133600"/>
            <a:ext cx="1219200" cy="461665"/>
          </a:xfrm>
          <a:prstGeom prst="rect">
            <a:avLst/>
          </a:prstGeom>
          <a:noFill/>
        </p:spPr>
        <p:txBody>
          <a:bodyPr wrap="square" rtlCol="0">
            <a:spAutoFit/>
          </a:bodyPr>
          <a:lstStyle/>
          <a:p>
            <a:r>
              <a:rPr lang="en-US" dirty="0">
                <a:solidFill>
                  <a:schemeClr val="accent2"/>
                </a:solidFill>
              </a:rPr>
              <a:t>Easy </a:t>
            </a:r>
            <a:r>
              <a:rPr lang="en-US" dirty="0">
                <a:solidFill>
                  <a:schemeClr val="accent2"/>
                </a:solidFill>
                <a:sym typeface="Wingdings" panose="05000000000000000000" pitchFamily="2" charset="2"/>
              </a:rPr>
              <a:t></a:t>
            </a:r>
            <a:endParaRPr lang="en-US" dirty="0">
              <a:solidFill>
                <a:schemeClr val="accent2"/>
              </a:solidFill>
            </a:endParaRPr>
          </a:p>
        </p:txBody>
      </p:sp>
      <p:cxnSp>
        <p:nvCxnSpPr>
          <p:cNvPr id="12" name="Straight Arrow Connector 11">
            <a:extLst>
              <a:ext uri="{FF2B5EF4-FFF2-40B4-BE49-F238E27FC236}">
                <a16:creationId xmlns:a16="http://schemas.microsoft.com/office/drawing/2014/main" id="{991045EF-01CD-44CA-B8DC-F8F7D0CCD16F}"/>
              </a:ext>
            </a:extLst>
          </p:cNvPr>
          <p:cNvCxnSpPr>
            <a:cxnSpLocks/>
            <a:stCxn id="11" idx="1"/>
          </p:cNvCxnSpPr>
          <p:nvPr/>
        </p:nvCxnSpPr>
        <p:spPr>
          <a:xfrm flipH="1">
            <a:off x="3505200" y="2364433"/>
            <a:ext cx="2514600" cy="1916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5C7CBD-316C-4BAE-87BE-7CCBC0F20096}"/>
              </a:ext>
            </a:extLst>
          </p:cNvPr>
          <p:cNvSpPr txBox="1"/>
          <p:nvPr/>
        </p:nvSpPr>
        <p:spPr>
          <a:xfrm>
            <a:off x="7058891" y="3429000"/>
            <a:ext cx="1094509" cy="461665"/>
          </a:xfrm>
          <a:prstGeom prst="rect">
            <a:avLst/>
          </a:prstGeom>
          <a:noFill/>
        </p:spPr>
        <p:txBody>
          <a:bodyPr wrap="square" rtlCol="0">
            <a:spAutoFit/>
          </a:bodyPr>
          <a:lstStyle/>
          <a:p>
            <a:r>
              <a:rPr lang="en-US" dirty="0">
                <a:solidFill>
                  <a:schemeClr val="accent2"/>
                </a:solidFill>
                <a:sym typeface="Wingdings" panose="05000000000000000000" pitchFamily="2" charset="2"/>
              </a:rPr>
              <a:t>Next</a:t>
            </a:r>
            <a:endParaRPr lang="en-US" dirty="0">
              <a:solidFill>
                <a:schemeClr val="accent2"/>
              </a:solidFill>
            </a:endParaRPr>
          </a:p>
        </p:txBody>
      </p:sp>
      <p:cxnSp>
        <p:nvCxnSpPr>
          <p:cNvPr id="17" name="Straight Arrow Connector 16">
            <a:extLst>
              <a:ext uri="{FF2B5EF4-FFF2-40B4-BE49-F238E27FC236}">
                <a16:creationId xmlns:a16="http://schemas.microsoft.com/office/drawing/2014/main" id="{6C6EF7F8-638F-43E2-AB9E-8E99FE1884B3}"/>
              </a:ext>
            </a:extLst>
          </p:cNvPr>
          <p:cNvCxnSpPr>
            <a:cxnSpLocks/>
            <a:stCxn id="16" idx="1"/>
          </p:cNvCxnSpPr>
          <p:nvPr/>
        </p:nvCxnSpPr>
        <p:spPr>
          <a:xfrm flipH="1" flipV="1">
            <a:off x="4267201" y="3389785"/>
            <a:ext cx="2791690" cy="270048"/>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FE39B8-5E85-4B07-9480-5094589EE7C4}"/>
              </a:ext>
            </a:extLst>
          </p:cNvPr>
          <p:cNvSpPr txBox="1"/>
          <p:nvPr/>
        </p:nvSpPr>
        <p:spPr>
          <a:xfrm>
            <a:off x="6961908" y="4759151"/>
            <a:ext cx="1801091" cy="461665"/>
          </a:xfrm>
          <a:prstGeom prst="rect">
            <a:avLst/>
          </a:prstGeom>
          <a:noFill/>
        </p:spPr>
        <p:txBody>
          <a:bodyPr wrap="square" rtlCol="0">
            <a:spAutoFit/>
          </a:bodyPr>
          <a:lstStyle/>
          <a:p>
            <a:r>
              <a:rPr lang="en-US" dirty="0">
                <a:solidFill>
                  <a:schemeClr val="accent2"/>
                </a:solidFill>
              </a:rPr>
              <a:t>And then…</a:t>
            </a:r>
          </a:p>
        </p:txBody>
      </p:sp>
      <p:cxnSp>
        <p:nvCxnSpPr>
          <p:cNvPr id="21" name="Straight Arrow Connector 20">
            <a:extLst>
              <a:ext uri="{FF2B5EF4-FFF2-40B4-BE49-F238E27FC236}">
                <a16:creationId xmlns:a16="http://schemas.microsoft.com/office/drawing/2014/main" id="{C600D21A-2B79-4422-9A7B-BB42C031676B}"/>
              </a:ext>
            </a:extLst>
          </p:cNvPr>
          <p:cNvCxnSpPr>
            <a:cxnSpLocks/>
            <a:stCxn id="20" idx="1"/>
          </p:cNvCxnSpPr>
          <p:nvPr/>
        </p:nvCxnSpPr>
        <p:spPr>
          <a:xfrm flipH="1">
            <a:off x="4267201" y="4989984"/>
            <a:ext cx="2694707" cy="115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46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D0E2-0F01-4DEC-97C5-97B5B07A54D3}"/>
              </a:ext>
            </a:extLst>
          </p:cNvPr>
          <p:cNvSpPr>
            <a:spLocks noGrp="1"/>
          </p:cNvSpPr>
          <p:nvPr>
            <p:ph type="title"/>
          </p:nvPr>
        </p:nvSpPr>
        <p:spPr/>
        <p:txBody>
          <a:bodyPr/>
          <a:lstStyle/>
          <a:p>
            <a:r>
              <a:rPr lang="en-US" dirty="0"/>
              <a:t>End-of-test mesh checking</a:t>
            </a:r>
          </a:p>
        </p:txBody>
      </p:sp>
      <p:sp>
        <p:nvSpPr>
          <p:cNvPr id="3" name="Content Placeholder 2">
            <a:extLst>
              <a:ext uri="{FF2B5EF4-FFF2-40B4-BE49-F238E27FC236}">
                <a16:creationId xmlns:a16="http://schemas.microsoft.com/office/drawing/2014/main" id="{26F4DED0-09F7-44EE-9CB9-E4FD3DC44253}"/>
              </a:ext>
            </a:extLst>
          </p:cNvPr>
          <p:cNvSpPr>
            <a:spLocks noGrp="1"/>
          </p:cNvSpPr>
          <p:nvPr>
            <p:ph idx="1"/>
          </p:nvPr>
        </p:nvSpPr>
        <p:spPr>
          <a:xfrm>
            <a:off x="457200" y="4114800"/>
            <a:ext cx="8382000" cy="1904996"/>
          </a:xfrm>
        </p:spPr>
        <p:txBody>
          <a:bodyPr/>
          <a:lstStyle/>
          <a:p>
            <a:r>
              <a:rPr lang="en-US" dirty="0"/>
              <a:t>Start with our favorite example – the mesh</a:t>
            </a:r>
          </a:p>
          <a:p>
            <a:r>
              <a:rPr lang="en-US" dirty="0"/>
              <a:t>We can observe the incoming packets</a:t>
            </a:r>
          </a:p>
          <a:p>
            <a:r>
              <a:rPr lang="en-US" dirty="0"/>
              <a:t>How would you spec the end-of-test check?</a:t>
            </a:r>
          </a:p>
          <a:p>
            <a:endParaRPr lang="en-US" dirty="0"/>
          </a:p>
        </p:txBody>
      </p:sp>
      <p:sp>
        <p:nvSpPr>
          <p:cNvPr id="4" name="Footer Placeholder 3">
            <a:extLst>
              <a:ext uri="{FF2B5EF4-FFF2-40B4-BE49-F238E27FC236}">
                <a16:creationId xmlns:a16="http://schemas.microsoft.com/office/drawing/2014/main" id="{B62F9D9E-B3A7-492C-8021-30E1C8BEE6A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21" name="TextBox 20">
            <a:extLst>
              <a:ext uri="{FF2B5EF4-FFF2-40B4-BE49-F238E27FC236}">
                <a16:creationId xmlns:a16="http://schemas.microsoft.com/office/drawing/2014/main" id="{D88CB2DE-01A9-4008-8559-DE6BCE51CC2B}"/>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22" name="TextBox 21">
            <a:extLst>
              <a:ext uri="{FF2B5EF4-FFF2-40B4-BE49-F238E27FC236}">
                <a16:creationId xmlns:a16="http://schemas.microsoft.com/office/drawing/2014/main" id="{D313F71E-AF23-4D76-BB18-D455720F9835}"/>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23" name="TextBox 22">
            <a:extLst>
              <a:ext uri="{FF2B5EF4-FFF2-40B4-BE49-F238E27FC236}">
                <a16:creationId xmlns:a16="http://schemas.microsoft.com/office/drawing/2014/main" id="{A6BEF3E3-5C30-4FCD-9E29-272B302B5C49}"/>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24" name="TextBox 23">
            <a:extLst>
              <a:ext uri="{FF2B5EF4-FFF2-40B4-BE49-F238E27FC236}">
                <a16:creationId xmlns:a16="http://schemas.microsoft.com/office/drawing/2014/main" id="{6CD47F4A-50C4-4A0C-85A3-546E8F3A6BC7}"/>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25" name="TextBox 24">
            <a:extLst>
              <a:ext uri="{FF2B5EF4-FFF2-40B4-BE49-F238E27FC236}">
                <a16:creationId xmlns:a16="http://schemas.microsoft.com/office/drawing/2014/main" id="{C4D1304C-36DF-442F-B6E8-78DD480FAFE9}"/>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26" name="TextBox 25">
            <a:extLst>
              <a:ext uri="{FF2B5EF4-FFF2-40B4-BE49-F238E27FC236}">
                <a16:creationId xmlns:a16="http://schemas.microsoft.com/office/drawing/2014/main" id="{FB2081CD-E0EF-4BEE-851F-74AF32CA5622}"/>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27" name="Straight Connector 26">
            <a:extLst>
              <a:ext uri="{FF2B5EF4-FFF2-40B4-BE49-F238E27FC236}">
                <a16:creationId xmlns:a16="http://schemas.microsoft.com/office/drawing/2014/main" id="{767B8AC7-4D1B-4AA3-BC08-29ADDEEBA63F}"/>
              </a:ext>
            </a:extLst>
          </p:cNvPr>
          <p:cNvCxnSpPr>
            <a:stCxn id="22" idx="3"/>
            <a:endCxn id="21"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CDEE616-BDF6-437E-B5A7-DBC944DBBFCD}"/>
              </a:ext>
            </a:extLst>
          </p:cNvPr>
          <p:cNvCxnSpPr>
            <a:stCxn id="21" idx="3"/>
            <a:endCxn id="23"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17488E-C332-4889-B5B5-56AD2EB39AD4}"/>
              </a:ext>
            </a:extLst>
          </p:cNvPr>
          <p:cNvCxnSpPr>
            <a:cxnSpLocks/>
            <a:stCxn id="21" idx="3"/>
            <a:endCxn id="24"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5CE6FF-284C-4E54-B266-28EE5FBFD101}"/>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BD93672-D5C9-41E9-A178-0316A2C91EB6}"/>
              </a:ext>
            </a:extLst>
          </p:cNvPr>
          <p:cNvCxnSpPr>
            <a:cxnSpLocks/>
            <a:stCxn id="24"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FC6467B9-3B4C-4DFF-90B4-41A57D6998F3}"/>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70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28EB-D479-47E7-8952-C365B4F91E9D}"/>
              </a:ext>
            </a:extLst>
          </p:cNvPr>
          <p:cNvSpPr>
            <a:spLocks noGrp="1"/>
          </p:cNvSpPr>
          <p:nvPr>
            <p:ph type="title"/>
          </p:nvPr>
        </p:nvSpPr>
        <p:spPr/>
        <p:txBody>
          <a:bodyPr/>
          <a:lstStyle/>
          <a:p>
            <a:r>
              <a:rPr lang="en-US" dirty="0"/>
              <a:t>OOO CPU</a:t>
            </a:r>
          </a:p>
        </p:txBody>
      </p:sp>
      <p:sp>
        <p:nvSpPr>
          <p:cNvPr id="3" name="Content Placeholder 2">
            <a:extLst>
              <a:ext uri="{FF2B5EF4-FFF2-40B4-BE49-F238E27FC236}">
                <a16:creationId xmlns:a16="http://schemas.microsoft.com/office/drawing/2014/main" id="{30895910-69EA-4915-BC84-887CBF4F1A67}"/>
              </a:ext>
            </a:extLst>
          </p:cNvPr>
          <p:cNvSpPr>
            <a:spLocks noGrp="1"/>
          </p:cNvSpPr>
          <p:nvPr>
            <p:ph idx="1"/>
          </p:nvPr>
        </p:nvSpPr>
        <p:spPr>
          <a:xfrm>
            <a:off x="685800" y="1676400"/>
            <a:ext cx="8001000" cy="4419600"/>
          </a:xfrm>
        </p:spPr>
        <p:txBody>
          <a:bodyPr/>
          <a:lstStyle/>
          <a:p>
            <a:r>
              <a:rPr lang="en-US" dirty="0"/>
              <a:t>Next example – an OOO CPU</a:t>
            </a:r>
          </a:p>
          <a:p>
            <a:pPr lvl="1">
              <a:spcBef>
                <a:spcPts val="0"/>
              </a:spcBef>
            </a:pPr>
            <a:r>
              <a:rPr lang="en-US" dirty="0"/>
              <a:t>instructions launch in program order</a:t>
            </a:r>
          </a:p>
          <a:p>
            <a:pPr lvl="1">
              <a:spcBef>
                <a:spcPts val="0"/>
              </a:spcBef>
            </a:pPr>
            <a:r>
              <a:rPr lang="en-US" dirty="0"/>
              <a:t>instructions </a:t>
            </a:r>
            <a:r>
              <a:rPr lang="en-US" i="1" dirty="0"/>
              <a:t>execute</a:t>
            </a:r>
            <a:r>
              <a:rPr lang="en-US" dirty="0"/>
              <a:t> in dataflow order</a:t>
            </a:r>
          </a:p>
          <a:p>
            <a:pPr lvl="1">
              <a:spcBef>
                <a:spcPts val="0"/>
              </a:spcBef>
            </a:pPr>
            <a:r>
              <a:rPr lang="en-US" dirty="0"/>
              <a:t>instructions retire in program order</a:t>
            </a:r>
          </a:p>
          <a:p>
            <a:r>
              <a:rPr lang="en-US" dirty="0"/>
              <a:t>Few guarantees about execution order</a:t>
            </a:r>
          </a:p>
          <a:p>
            <a:r>
              <a:rPr lang="en-US" dirty="0"/>
              <a:t>Exercise – spec out your end-of-test CPU check</a:t>
            </a:r>
          </a:p>
          <a:p>
            <a:pPr lvl="1">
              <a:spcBef>
                <a:spcPts val="0"/>
              </a:spcBef>
            </a:pPr>
            <a:r>
              <a:rPr lang="en-US" dirty="0"/>
              <a:t>like we did for the mesh</a:t>
            </a:r>
          </a:p>
          <a:p>
            <a:endParaRPr lang="en-US" dirty="0"/>
          </a:p>
        </p:txBody>
      </p:sp>
      <p:sp>
        <p:nvSpPr>
          <p:cNvPr id="4" name="Footer Placeholder 3">
            <a:extLst>
              <a:ext uri="{FF2B5EF4-FFF2-40B4-BE49-F238E27FC236}">
                <a16:creationId xmlns:a16="http://schemas.microsoft.com/office/drawing/2014/main" id="{B1487415-2E55-47B8-950C-0CA03AFA25A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68734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9E7A-F5A2-4A25-9E65-D269CE15A38A}"/>
              </a:ext>
            </a:extLst>
          </p:cNvPr>
          <p:cNvSpPr>
            <a:spLocks noGrp="1"/>
          </p:cNvSpPr>
          <p:nvPr>
            <p:ph type="title"/>
          </p:nvPr>
        </p:nvSpPr>
        <p:spPr/>
        <p:txBody>
          <a:bodyPr/>
          <a:lstStyle/>
          <a:p>
            <a:r>
              <a:rPr lang="en-US" dirty="0"/>
              <a:t>End-of-test checks</a:t>
            </a:r>
          </a:p>
        </p:txBody>
      </p:sp>
      <p:sp>
        <p:nvSpPr>
          <p:cNvPr id="3" name="Content Placeholder 2">
            <a:extLst>
              <a:ext uri="{FF2B5EF4-FFF2-40B4-BE49-F238E27FC236}">
                <a16:creationId xmlns:a16="http://schemas.microsoft.com/office/drawing/2014/main" id="{F52C1010-9D8E-4A76-BF16-6E06BBB58F9E}"/>
              </a:ext>
            </a:extLst>
          </p:cNvPr>
          <p:cNvSpPr>
            <a:spLocks noGrp="1"/>
          </p:cNvSpPr>
          <p:nvPr>
            <p:ph idx="1"/>
          </p:nvPr>
        </p:nvSpPr>
        <p:spPr/>
        <p:txBody>
          <a:bodyPr/>
          <a:lstStyle/>
          <a:p>
            <a:r>
              <a:rPr lang="en-US" dirty="0"/>
              <a:t>End-of-test checks look easy! </a:t>
            </a:r>
            <a:r>
              <a:rPr lang="en-US" dirty="0">
                <a:sym typeface="Wingdings" panose="05000000000000000000" pitchFamily="2" charset="2"/>
              </a:rPr>
              <a:t></a:t>
            </a:r>
            <a:endParaRPr lang="en-US" dirty="0"/>
          </a:p>
          <a:p>
            <a:pPr lvl="1"/>
            <a:r>
              <a:rPr lang="en-US" dirty="0"/>
              <a:t>Because we haven’t looked very hard yet </a:t>
            </a:r>
            <a:r>
              <a:rPr lang="en-US" dirty="0">
                <a:sym typeface="Wingdings" panose="05000000000000000000" pitchFamily="2" charset="2"/>
              </a:rPr>
              <a:t></a:t>
            </a:r>
          </a:p>
          <a:p>
            <a:pPr lvl="1"/>
            <a:r>
              <a:rPr lang="en-US" dirty="0">
                <a:sym typeface="Wingdings" panose="05000000000000000000" pitchFamily="2" charset="2"/>
              </a:rPr>
              <a:t>No free lunch</a:t>
            </a:r>
            <a:endParaRPr lang="en-US" dirty="0"/>
          </a:p>
        </p:txBody>
      </p:sp>
      <p:sp>
        <p:nvSpPr>
          <p:cNvPr id="4" name="Footer Placeholder 3">
            <a:extLst>
              <a:ext uri="{FF2B5EF4-FFF2-40B4-BE49-F238E27FC236}">
                <a16:creationId xmlns:a16="http://schemas.microsoft.com/office/drawing/2014/main" id="{7FD8B69E-8B7A-408F-B3EC-49D3B33D638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35031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AC07-D55A-4B1D-9A22-EA007A61A03A}"/>
              </a:ext>
            </a:extLst>
          </p:cNvPr>
          <p:cNvSpPr>
            <a:spLocks noGrp="1"/>
          </p:cNvSpPr>
          <p:nvPr>
            <p:ph type="title"/>
          </p:nvPr>
        </p:nvSpPr>
        <p:spPr/>
        <p:txBody>
          <a:bodyPr/>
          <a:lstStyle/>
          <a:p>
            <a:r>
              <a:rPr lang="en-US" dirty="0"/>
              <a:t>When are we done?</a:t>
            </a:r>
          </a:p>
        </p:txBody>
      </p:sp>
      <p:sp>
        <p:nvSpPr>
          <p:cNvPr id="3" name="Content Placeholder 2">
            <a:extLst>
              <a:ext uri="{FF2B5EF4-FFF2-40B4-BE49-F238E27FC236}">
                <a16:creationId xmlns:a16="http://schemas.microsoft.com/office/drawing/2014/main" id="{C0CD2930-3CC0-4559-8376-AA049A8B5F64}"/>
              </a:ext>
            </a:extLst>
          </p:cNvPr>
          <p:cNvSpPr>
            <a:spLocks noGrp="1"/>
          </p:cNvSpPr>
          <p:nvPr>
            <p:ph idx="1"/>
          </p:nvPr>
        </p:nvSpPr>
        <p:spPr/>
        <p:txBody>
          <a:bodyPr/>
          <a:lstStyle/>
          <a:p>
            <a:r>
              <a:rPr lang="en-US" dirty="0"/>
              <a:t>We said “check values at the end of the test”</a:t>
            </a:r>
          </a:p>
          <a:p>
            <a:pPr lvl="1">
              <a:spcBef>
                <a:spcPts val="0"/>
              </a:spcBef>
            </a:pPr>
            <a:r>
              <a:rPr lang="en-US" dirty="0"/>
              <a:t>but how do we know when the test is ended?</a:t>
            </a:r>
          </a:p>
          <a:p>
            <a:pPr lvl="1">
              <a:spcBef>
                <a:spcPts val="0"/>
              </a:spcBef>
            </a:pPr>
            <a:r>
              <a:rPr lang="en-US" dirty="0"/>
              <a:t>how many cycles do we wait?</a:t>
            </a:r>
          </a:p>
          <a:p>
            <a:r>
              <a:rPr lang="en-US" dirty="0"/>
              <a:t>Strategy – just wait a really </a:t>
            </a:r>
            <a:r>
              <a:rPr lang="en-US" dirty="0" err="1"/>
              <a:t>really</a:t>
            </a:r>
            <a:r>
              <a:rPr lang="en-US" dirty="0"/>
              <a:t> long time</a:t>
            </a:r>
          </a:p>
          <a:p>
            <a:pPr lvl="1">
              <a:spcBef>
                <a:spcPts val="0"/>
              </a:spcBef>
            </a:pPr>
            <a:r>
              <a:rPr lang="en-US" dirty="0"/>
              <a:t>Problems?</a:t>
            </a:r>
          </a:p>
          <a:p>
            <a:pPr lvl="1">
              <a:spcBef>
                <a:spcPts val="0"/>
              </a:spcBef>
            </a:pPr>
            <a:r>
              <a:rPr lang="en-US" dirty="0"/>
              <a:t>just how long is that anyway?</a:t>
            </a:r>
          </a:p>
          <a:p>
            <a:pPr lvl="1">
              <a:spcBef>
                <a:spcPts val="0"/>
              </a:spcBef>
            </a:pPr>
            <a:r>
              <a:rPr lang="en-US" dirty="0"/>
              <a:t>now every test is really slow</a:t>
            </a:r>
          </a:p>
          <a:p>
            <a:endParaRPr lang="en-US" dirty="0"/>
          </a:p>
        </p:txBody>
      </p:sp>
      <p:sp>
        <p:nvSpPr>
          <p:cNvPr id="4" name="Footer Placeholder 3">
            <a:extLst>
              <a:ext uri="{FF2B5EF4-FFF2-40B4-BE49-F238E27FC236}">
                <a16:creationId xmlns:a16="http://schemas.microsoft.com/office/drawing/2014/main" id="{DA11DD4A-554C-44D0-8C11-17A76A88DFD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6439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FDE4-C244-418A-B5EB-2910BBEEFFC2}"/>
              </a:ext>
            </a:extLst>
          </p:cNvPr>
          <p:cNvSpPr>
            <a:spLocks noGrp="1"/>
          </p:cNvSpPr>
          <p:nvPr>
            <p:ph type="title"/>
          </p:nvPr>
        </p:nvSpPr>
        <p:spPr/>
        <p:txBody>
          <a:bodyPr/>
          <a:lstStyle/>
          <a:p>
            <a:r>
              <a:rPr lang="en-US" dirty="0"/>
              <a:t>OOO CPU</a:t>
            </a:r>
          </a:p>
        </p:txBody>
      </p:sp>
      <p:sp>
        <p:nvSpPr>
          <p:cNvPr id="3" name="Content Placeholder 2">
            <a:extLst>
              <a:ext uri="{FF2B5EF4-FFF2-40B4-BE49-F238E27FC236}">
                <a16:creationId xmlns:a16="http://schemas.microsoft.com/office/drawing/2014/main" id="{8F7F4066-DB8B-420E-9D17-1B8198F606E7}"/>
              </a:ext>
            </a:extLst>
          </p:cNvPr>
          <p:cNvSpPr>
            <a:spLocks noGrp="1"/>
          </p:cNvSpPr>
          <p:nvPr>
            <p:ph idx="1"/>
          </p:nvPr>
        </p:nvSpPr>
        <p:spPr/>
        <p:txBody>
          <a:bodyPr/>
          <a:lstStyle/>
          <a:p>
            <a:r>
              <a:rPr lang="en-US" sz="2400" dirty="0"/>
              <a:t>What makes a CPU test take a really long time?</a:t>
            </a:r>
          </a:p>
          <a:p>
            <a:pPr lvl="1">
              <a:spcBef>
                <a:spcPts val="0"/>
              </a:spcBef>
            </a:pPr>
            <a:r>
              <a:rPr lang="en-US" sz="2000" dirty="0"/>
              <a:t>cache misses can cause long delays</a:t>
            </a:r>
          </a:p>
          <a:p>
            <a:pPr lvl="1">
              <a:spcBef>
                <a:spcPts val="0"/>
              </a:spcBef>
            </a:pPr>
            <a:r>
              <a:rPr lang="en-US" sz="2000" dirty="0"/>
              <a:t>paging is far worse</a:t>
            </a:r>
          </a:p>
          <a:p>
            <a:r>
              <a:rPr lang="en-US" sz="2400" dirty="0"/>
              <a:t>Any way to not wait 1M cycles after every test? </a:t>
            </a:r>
            <a:r>
              <a:rPr lang="en-US" sz="2400" dirty="0">
                <a:sym typeface="Wingdings" panose="05000000000000000000" pitchFamily="2" charset="2"/>
              </a:rPr>
              <a:t></a:t>
            </a:r>
            <a:endParaRPr lang="en-US" sz="2400" dirty="0"/>
          </a:p>
          <a:p>
            <a:pPr lvl="1">
              <a:spcBef>
                <a:spcPts val="0"/>
              </a:spcBef>
            </a:pPr>
            <a:r>
              <a:rPr lang="en-US" sz="2000" dirty="0"/>
              <a:t>monitor the cache-miss signals</a:t>
            </a:r>
          </a:p>
          <a:p>
            <a:pPr lvl="1">
              <a:spcBef>
                <a:spcPts val="0"/>
              </a:spcBef>
            </a:pPr>
            <a:r>
              <a:rPr lang="en-US" sz="2000" dirty="0"/>
              <a:t>only wait the max if there is indeed a cache miss</a:t>
            </a:r>
          </a:p>
          <a:p>
            <a:pPr lvl="1">
              <a:spcBef>
                <a:spcPts val="0"/>
              </a:spcBef>
            </a:pPr>
            <a:r>
              <a:rPr lang="en-US" sz="2000" dirty="0"/>
              <a:t>lots more signals we can look at; any ideas?</a:t>
            </a:r>
          </a:p>
          <a:p>
            <a:r>
              <a:rPr lang="en-US" sz="2400" dirty="0"/>
              <a:t>Works fine. Any cost to it?</a:t>
            </a:r>
          </a:p>
          <a:p>
            <a:pPr lvl="1">
              <a:spcBef>
                <a:spcPts val="0"/>
              </a:spcBef>
            </a:pPr>
            <a:r>
              <a:rPr lang="en-US" sz="2000" dirty="0"/>
              <a:t>test environment must be more sophisticated</a:t>
            </a:r>
          </a:p>
          <a:p>
            <a:pPr lvl="1">
              <a:spcBef>
                <a:spcPts val="0"/>
              </a:spcBef>
            </a:pPr>
            <a:r>
              <a:rPr lang="en-US" sz="2000" dirty="0"/>
              <a:t>must adapt to signals in the DUT</a:t>
            </a:r>
          </a:p>
        </p:txBody>
      </p:sp>
      <p:sp>
        <p:nvSpPr>
          <p:cNvPr id="4" name="Footer Placeholder 3">
            <a:extLst>
              <a:ext uri="{FF2B5EF4-FFF2-40B4-BE49-F238E27FC236}">
                <a16:creationId xmlns:a16="http://schemas.microsoft.com/office/drawing/2014/main" id="{3340F48E-FB8A-4EDA-9B2A-6733762B67C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4791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74CB-EA5E-40D9-BFB5-0C4611066388}"/>
              </a:ext>
            </a:extLst>
          </p:cNvPr>
          <p:cNvSpPr>
            <a:spLocks noGrp="1"/>
          </p:cNvSpPr>
          <p:nvPr>
            <p:ph type="title"/>
          </p:nvPr>
        </p:nvSpPr>
        <p:spPr/>
        <p:txBody>
          <a:bodyPr/>
          <a:lstStyle/>
          <a:p>
            <a:r>
              <a:rPr lang="en-US" dirty="0"/>
              <a:t>When is the mesh done?</a:t>
            </a:r>
          </a:p>
        </p:txBody>
      </p:sp>
      <p:sp>
        <p:nvSpPr>
          <p:cNvPr id="3" name="Content Placeholder 2">
            <a:extLst>
              <a:ext uri="{FF2B5EF4-FFF2-40B4-BE49-F238E27FC236}">
                <a16:creationId xmlns:a16="http://schemas.microsoft.com/office/drawing/2014/main" id="{32958A46-503F-4FCC-B4DF-9A7CF0A20217}"/>
              </a:ext>
            </a:extLst>
          </p:cNvPr>
          <p:cNvSpPr>
            <a:spLocks noGrp="1"/>
          </p:cNvSpPr>
          <p:nvPr>
            <p:ph idx="1"/>
          </p:nvPr>
        </p:nvSpPr>
        <p:spPr/>
        <p:txBody>
          <a:bodyPr/>
          <a:lstStyle/>
          <a:p>
            <a:r>
              <a:rPr lang="en-US" sz="2400" dirty="0"/>
              <a:t>Back to the mesh again…</a:t>
            </a:r>
          </a:p>
          <a:p>
            <a:r>
              <a:rPr lang="en-US" sz="2400" dirty="0"/>
              <a:t>Spec – no fixed interval for a packet to reach its output</a:t>
            </a:r>
          </a:p>
          <a:p>
            <a:r>
              <a:rPr lang="en-US" sz="2400" dirty="0"/>
              <a:t>So again – how do we know when the test is done?</a:t>
            </a:r>
          </a:p>
          <a:p>
            <a:r>
              <a:rPr lang="en-US" sz="2400" dirty="0"/>
              <a:t>Some ideas:</a:t>
            </a:r>
          </a:p>
          <a:p>
            <a:pPr lvl="1">
              <a:spcBef>
                <a:spcPts val="0"/>
              </a:spcBef>
            </a:pPr>
            <a:r>
              <a:rPr lang="en-US" sz="2000" dirty="0"/>
              <a:t>wait until the inputs have stopped for a while, and we’ve observed as many output packets as input packets</a:t>
            </a:r>
          </a:p>
          <a:p>
            <a:pPr lvl="1">
              <a:spcBef>
                <a:spcPts val="0"/>
              </a:spcBef>
            </a:pPr>
            <a:r>
              <a:rPr lang="en-US" sz="2000" dirty="0"/>
              <a:t>wait until all FIFOs are empty</a:t>
            </a:r>
          </a:p>
          <a:p>
            <a:r>
              <a:rPr lang="en-US" sz="2400" dirty="0"/>
              <a:t>Take a few minutes and try to poke holes in these ideas</a:t>
            </a:r>
          </a:p>
          <a:p>
            <a:r>
              <a:rPr lang="en-US" sz="2400" dirty="0"/>
              <a:t>Often the test will write an agreed-upon register when it’s “done” (e.g., has written all packets to the mesh)</a:t>
            </a:r>
          </a:p>
          <a:p>
            <a:pPr lvl="1">
              <a:spcBef>
                <a:spcPts val="0"/>
              </a:spcBef>
            </a:pPr>
            <a:r>
              <a:rPr lang="en-US" sz="2000" dirty="0"/>
              <a:t>would this change the effectiveness of the two ideas above?</a:t>
            </a:r>
          </a:p>
          <a:p>
            <a:endParaRPr lang="en-US" dirty="0"/>
          </a:p>
        </p:txBody>
      </p:sp>
      <p:sp>
        <p:nvSpPr>
          <p:cNvPr id="4" name="Footer Placeholder 3">
            <a:extLst>
              <a:ext uri="{FF2B5EF4-FFF2-40B4-BE49-F238E27FC236}">
                <a16:creationId xmlns:a16="http://schemas.microsoft.com/office/drawing/2014/main" id="{4E79DB17-B858-4D3F-AB95-1239049C792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55260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52FF-C40F-4C88-A9EA-0FE835309485}"/>
              </a:ext>
            </a:extLst>
          </p:cNvPr>
          <p:cNvSpPr>
            <a:spLocks noGrp="1"/>
          </p:cNvSpPr>
          <p:nvPr>
            <p:ph type="title"/>
          </p:nvPr>
        </p:nvSpPr>
        <p:spPr/>
        <p:txBody>
          <a:bodyPr/>
          <a:lstStyle/>
          <a:p>
            <a:r>
              <a:rPr lang="en-US" dirty="0"/>
              <a:t>Legally waiting forever?</a:t>
            </a:r>
          </a:p>
        </p:txBody>
      </p:sp>
      <p:sp>
        <p:nvSpPr>
          <p:cNvPr id="3" name="Content Placeholder 2">
            <a:extLst>
              <a:ext uri="{FF2B5EF4-FFF2-40B4-BE49-F238E27FC236}">
                <a16:creationId xmlns:a16="http://schemas.microsoft.com/office/drawing/2014/main" id="{7E202417-77A5-45CE-B907-181E652EBB53}"/>
              </a:ext>
            </a:extLst>
          </p:cNvPr>
          <p:cNvSpPr>
            <a:spLocks noGrp="1"/>
          </p:cNvSpPr>
          <p:nvPr>
            <p:ph idx="1"/>
          </p:nvPr>
        </p:nvSpPr>
        <p:spPr/>
        <p:txBody>
          <a:bodyPr/>
          <a:lstStyle/>
          <a:p>
            <a:r>
              <a:rPr lang="en-US" sz="2800" dirty="0"/>
              <a:t>Further discussion</a:t>
            </a:r>
          </a:p>
          <a:p>
            <a:pPr lvl="1">
              <a:spcBef>
                <a:spcPts val="0"/>
              </a:spcBef>
            </a:pPr>
            <a:r>
              <a:rPr lang="en-US" dirty="0"/>
              <a:t>Does Comcast spec how long you will ever wait for packet transmission?</a:t>
            </a:r>
          </a:p>
          <a:p>
            <a:pPr lvl="1">
              <a:spcBef>
                <a:spcPts val="0"/>
              </a:spcBef>
            </a:pPr>
            <a:r>
              <a:rPr lang="en-US" dirty="0"/>
              <a:t>If your max interval is only probabilistic, how do you pick the timeout length?</a:t>
            </a:r>
          </a:p>
          <a:p>
            <a:pPr lvl="1">
              <a:spcBef>
                <a:spcPts val="0"/>
              </a:spcBef>
            </a:pPr>
            <a:r>
              <a:rPr lang="en-US" dirty="0"/>
              <a:t>What will happen when a legal test case exceeds your chosen timeout length?</a:t>
            </a:r>
          </a:p>
          <a:p>
            <a:r>
              <a:rPr lang="en-US" dirty="0"/>
              <a:t>Observation: pick TIMEOUT too short </a:t>
            </a:r>
            <a:r>
              <a:rPr lang="en-US" dirty="0">
                <a:latin typeface="Times New Roman" panose="02020603050405020304" pitchFamily="18" charset="0"/>
                <a:cs typeface="Times New Roman" panose="02020603050405020304" pitchFamily="18" charset="0"/>
              </a:rPr>
              <a:t>→ will have to manually debug some tests</a:t>
            </a:r>
          </a:p>
          <a:p>
            <a:pPr lvl="1">
              <a:spcBef>
                <a:spcPts val="0"/>
              </a:spcBef>
            </a:pPr>
            <a:r>
              <a:rPr lang="en-US" dirty="0">
                <a:latin typeface="Times New Roman" panose="02020603050405020304" pitchFamily="18" charset="0"/>
                <a:cs typeface="Times New Roman" panose="02020603050405020304" pitchFamily="18" charset="0"/>
              </a:rPr>
              <a:t>will give you insight into what makes your system slow</a:t>
            </a:r>
          </a:p>
          <a:p>
            <a:pPr lvl="1">
              <a:spcBef>
                <a:spcPts val="0"/>
              </a:spcBef>
            </a:pPr>
            <a:r>
              <a:rPr lang="en-US" dirty="0">
                <a:latin typeface="Times New Roman" panose="02020603050405020304" pitchFamily="18" charset="0"/>
                <a:cs typeface="Times New Roman" panose="02020603050405020304" pitchFamily="18" charset="0"/>
              </a:rPr>
              <a:t>will take lots of debug time!</a:t>
            </a:r>
            <a:endParaRPr lang="en-US" dirty="0"/>
          </a:p>
        </p:txBody>
      </p:sp>
      <p:sp>
        <p:nvSpPr>
          <p:cNvPr id="4" name="Footer Placeholder 3">
            <a:extLst>
              <a:ext uri="{FF2B5EF4-FFF2-40B4-BE49-F238E27FC236}">
                <a16:creationId xmlns:a16="http://schemas.microsoft.com/office/drawing/2014/main" id="{2BC36242-2743-405E-9C4C-EB29EAF8104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5738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AAB2-836E-4148-8F6B-9774C7D9FA2D}"/>
              </a:ext>
            </a:extLst>
          </p:cNvPr>
          <p:cNvSpPr>
            <a:spLocks noGrp="1"/>
          </p:cNvSpPr>
          <p:nvPr>
            <p:ph type="title"/>
          </p:nvPr>
        </p:nvSpPr>
        <p:spPr/>
        <p:txBody>
          <a:bodyPr/>
          <a:lstStyle/>
          <a:p>
            <a:r>
              <a:rPr lang="en-US" dirty="0"/>
              <a:t>More no free lunch</a:t>
            </a:r>
          </a:p>
        </p:txBody>
      </p:sp>
      <p:sp>
        <p:nvSpPr>
          <p:cNvPr id="3" name="Content Placeholder 2">
            <a:extLst>
              <a:ext uri="{FF2B5EF4-FFF2-40B4-BE49-F238E27FC236}">
                <a16:creationId xmlns:a16="http://schemas.microsoft.com/office/drawing/2014/main" id="{6D18A79D-A36E-4093-B80B-DFF23555116C}"/>
              </a:ext>
            </a:extLst>
          </p:cNvPr>
          <p:cNvSpPr>
            <a:spLocks noGrp="1"/>
          </p:cNvSpPr>
          <p:nvPr>
            <p:ph idx="1"/>
          </p:nvPr>
        </p:nvSpPr>
        <p:spPr/>
        <p:txBody>
          <a:bodyPr/>
          <a:lstStyle/>
          <a:p>
            <a:r>
              <a:rPr lang="en-US" dirty="0"/>
              <a:t>End-of-test checking is great, except…</a:t>
            </a:r>
          </a:p>
          <a:p>
            <a:pPr lvl="1"/>
            <a:r>
              <a:rPr lang="en-US" dirty="0"/>
              <a:t>not always easy to know when the test is ended</a:t>
            </a:r>
          </a:p>
          <a:p>
            <a:pPr lvl="1"/>
            <a:r>
              <a:rPr lang="en-US" dirty="0"/>
              <a:t>and…</a:t>
            </a:r>
          </a:p>
          <a:p>
            <a:endParaRPr lang="en-US" dirty="0"/>
          </a:p>
        </p:txBody>
      </p:sp>
      <p:sp>
        <p:nvSpPr>
          <p:cNvPr id="4" name="Footer Placeholder 3">
            <a:extLst>
              <a:ext uri="{FF2B5EF4-FFF2-40B4-BE49-F238E27FC236}">
                <a16:creationId xmlns:a16="http://schemas.microsoft.com/office/drawing/2014/main" id="{BD66DAA2-FB3B-4F67-AD59-AFA75454C26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06251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3682-CC30-4392-8AD1-ED0C321056E3}"/>
              </a:ext>
            </a:extLst>
          </p:cNvPr>
          <p:cNvSpPr>
            <a:spLocks noGrp="1"/>
          </p:cNvSpPr>
          <p:nvPr>
            <p:ph type="title"/>
          </p:nvPr>
        </p:nvSpPr>
        <p:spPr/>
        <p:txBody>
          <a:bodyPr/>
          <a:lstStyle/>
          <a:p>
            <a:r>
              <a:rPr lang="en-US" dirty="0"/>
              <a:t>Did your test pass?</a:t>
            </a:r>
          </a:p>
        </p:txBody>
      </p:sp>
      <p:sp>
        <p:nvSpPr>
          <p:cNvPr id="3" name="Content Placeholder 2">
            <a:extLst>
              <a:ext uri="{FF2B5EF4-FFF2-40B4-BE49-F238E27FC236}">
                <a16:creationId xmlns:a16="http://schemas.microsoft.com/office/drawing/2014/main" id="{38A39E38-7B40-4C89-8341-0D923505F020}"/>
              </a:ext>
            </a:extLst>
          </p:cNvPr>
          <p:cNvSpPr>
            <a:spLocks noGrp="1"/>
          </p:cNvSpPr>
          <p:nvPr>
            <p:ph idx="1"/>
          </p:nvPr>
        </p:nvSpPr>
        <p:spPr/>
        <p:txBody>
          <a:bodyPr/>
          <a:lstStyle/>
          <a:p>
            <a:r>
              <a:rPr lang="en-US" dirty="0"/>
              <a:t>You run a test</a:t>
            </a:r>
          </a:p>
          <a:p>
            <a:r>
              <a:rPr lang="en-US" dirty="0"/>
              <a:t>Obvious question</a:t>
            </a:r>
          </a:p>
          <a:p>
            <a:pPr lvl="1"/>
            <a:r>
              <a:rPr lang="en-US" dirty="0"/>
              <a:t>how do you know if the DUT got the right answer?</a:t>
            </a:r>
          </a:p>
          <a:p>
            <a:r>
              <a:rPr lang="en-US" dirty="0"/>
              <a:t>Let’s look at what we did for our FIFO tests…</a:t>
            </a:r>
          </a:p>
          <a:p>
            <a:endParaRPr lang="en-US" dirty="0"/>
          </a:p>
        </p:txBody>
      </p:sp>
      <p:sp>
        <p:nvSpPr>
          <p:cNvPr id="4" name="Footer Placeholder 3">
            <a:extLst>
              <a:ext uri="{FF2B5EF4-FFF2-40B4-BE49-F238E27FC236}">
                <a16:creationId xmlns:a16="http://schemas.microsoft.com/office/drawing/2014/main" id="{E079A6B3-D9F3-4BEB-A172-A6ED1D06693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5115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611A-BAAE-4F92-A8EF-85F65DA9DE67}"/>
              </a:ext>
            </a:extLst>
          </p:cNvPr>
          <p:cNvSpPr>
            <a:spLocks noGrp="1"/>
          </p:cNvSpPr>
          <p:nvPr>
            <p:ph type="title"/>
          </p:nvPr>
        </p:nvSpPr>
        <p:spPr/>
        <p:txBody>
          <a:bodyPr/>
          <a:lstStyle/>
          <a:p>
            <a:r>
              <a:rPr lang="en-US" dirty="0"/>
              <a:t>OOO CPU</a:t>
            </a:r>
          </a:p>
        </p:txBody>
      </p:sp>
      <p:sp>
        <p:nvSpPr>
          <p:cNvPr id="3" name="Content Placeholder 2">
            <a:extLst>
              <a:ext uri="{FF2B5EF4-FFF2-40B4-BE49-F238E27FC236}">
                <a16:creationId xmlns:a16="http://schemas.microsoft.com/office/drawing/2014/main" id="{883B986C-64A8-45C9-9C71-33428B93EACE}"/>
              </a:ext>
            </a:extLst>
          </p:cNvPr>
          <p:cNvSpPr>
            <a:spLocks noGrp="1"/>
          </p:cNvSpPr>
          <p:nvPr>
            <p:ph idx="1"/>
          </p:nvPr>
        </p:nvSpPr>
        <p:spPr>
          <a:xfrm>
            <a:off x="685800" y="1676400"/>
            <a:ext cx="6248400" cy="4419600"/>
          </a:xfrm>
        </p:spPr>
        <p:txBody>
          <a:bodyPr/>
          <a:lstStyle/>
          <a:p>
            <a:r>
              <a:rPr lang="en-US" sz="2400" dirty="0"/>
              <a:t>OOO CPU strategy summary</a:t>
            </a:r>
          </a:p>
          <a:p>
            <a:pPr lvl="1"/>
            <a:r>
              <a:rPr lang="en-US" sz="2000" dirty="0"/>
              <a:t>Run the whole program</a:t>
            </a:r>
          </a:p>
          <a:p>
            <a:pPr lvl="1"/>
            <a:r>
              <a:rPr lang="en-US" sz="2000" dirty="0"/>
              <a:t>Wait the “smart-timeout” number of cycles</a:t>
            </a:r>
          </a:p>
          <a:p>
            <a:pPr lvl="1"/>
            <a:r>
              <a:rPr lang="en-US" sz="2000" dirty="0"/>
              <a:t>Check for correct values in all registers, memory</a:t>
            </a:r>
          </a:p>
          <a:p>
            <a:r>
              <a:rPr lang="en-US" sz="2400" dirty="0"/>
              <a:t>Seems reasonable?</a:t>
            </a:r>
          </a:p>
          <a:p>
            <a:r>
              <a:rPr lang="en-US" sz="2400" dirty="0"/>
              <a:t>Consider this program</a:t>
            </a:r>
          </a:p>
          <a:p>
            <a:r>
              <a:rPr lang="en-US" sz="2400" dirty="0"/>
              <a:t>What if the DUT has a bug</a:t>
            </a:r>
          </a:p>
          <a:p>
            <a:pPr lvl="1"/>
            <a:r>
              <a:rPr lang="en-US" sz="2000" dirty="0"/>
              <a:t>the first load to any reg is dropped</a:t>
            </a:r>
          </a:p>
          <a:p>
            <a:pPr lvl="1"/>
            <a:r>
              <a:rPr lang="en-US" sz="2000" dirty="0"/>
              <a:t>will we catch it with this program?</a:t>
            </a:r>
          </a:p>
          <a:p>
            <a:pPr lvl="1"/>
            <a:r>
              <a:rPr lang="en-US" sz="2000" dirty="0"/>
              <a:t>how can we catch it at all?</a:t>
            </a:r>
          </a:p>
          <a:p>
            <a:pPr marL="0" indent="0">
              <a:buNone/>
            </a:pPr>
            <a:endParaRPr lang="en-US" dirty="0"/>
          </a:p>
        </p:txBody>
      </p:sp>
      <p:sp>
        <p:nvSpPr>
          <p:cNvPr id="4" name="Footer Placeholder 3">
            <a:extLst>
              <a:ext uri="{FF2B5EF4-FFF2-40B4-BE49-F238E27FC236}">
                <a16:creationId xmlns:a16="http://schemas.microsoft.com/office/drawing/2014/main" id="{1375BE64-F55F-4B1D-8CF3-7129731D0E6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066AD717-25B3-476A-826E-5B84945D3B06}"/>
              </a:ext>
            </a:extLst>
          </p:cNvPr>
          <p:cNvSpPr txBox="1"/>
          <p:nvPr/>
        </p:nvSpPr>
        <p:spPr>
          <a:xfrm>
            <a:off x="4419600" y="3429000"/>
            <a:ext cx="1752600" cy="830997"/>
          </a:xfrm>
          <a:prstGeom prst="rect">
            <a:avLst/>
          </a:prstGeom>
          <a:noFill/>
          <a:ln w="12700">
            <a:solidFill>
              <a:schemeClr val="accent2"/>
            </a:solidFill>
          </a:ln>
        </p:spPr>
        <p:txBody>
          <a:bodyPr wrap="square" rtlCol="0">
            <a:spAutoFit/>
          </a:bodyPr>
          <a:lstStyle/>
          <a:p>
            <a:r>
              <a:rPr lang="en-US" sz="2400" dirty="0"/>
              <a:t>load R5=6</a:t>
            </a:r>
          </a:p>
          <a:p>
            <a:r>
              <a:rPr lang="en-US" sz="2400" dirty="0"/>
              <a:t>load R5=5</a:t>
            </a:r>
          </a:p>
        </p:txBody>
      </p:sp>
    </p:spTree>
    <p:extLst>
      <p:ext uri="{BB962C8B-B14F-4D97-AF65-F5344CB8AC3E}">
        <p14:creationId xmlns:p14="http://schemas.microsoft.com/office/powerpoint/2010/main" val="137910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AAB2-836E-4148-8F6B-9774C7D9FA2D}"/>
              </a:ext>
            </a:extLst>
          </p:cNvPr>
          <p:cNvSpPr>
            <a:spLocks noGrp="1"/>
          </p:cNvSpPr>
          <p:nvPr>
            <p:ph type="title"/>
          </p:nvPr>
        </p:nvSpPr>
        <p:spPr/>
        <p:txBody>
          <a:bodyPr/>
          <a:lstStyle/>
          <a:p>
            <a:r>
              <a:rPr lang="en-US" dirty="0"/>
              <a:t>More no free lunch</a:t>
            </a:r>
          </a:p>
        </p:txBody>
      </p:sp>
      <p:sp>
        <p:nvSpPr>
          <p:cNvPr id="3" name="Content Placeholder 2">
            <a:extLst>
              <a:ext uri="{FF2B5EF4-FFF2-40B4-BE49-F238E27FC236}">
                <a16:creationId xmlns:a16="http://schemas.microsoft.com/office/drawing/2014/main" id="{6D18A79D-A36E-4093-B80B-DFF23555116C}"/>
              </a:ext>
            </a:extLst>
          </p:cNvPr>
          <p:cNvSpPr>
            <a:spLocks noGrp="1"/>
          </p:cNvSpPr>
          <p:nvPr>
            <p:ph idx="1"/>
          </p:nvPr>
        </p:nvSpPr>
        <p:spPr/>
        <p:txBody>
          <a:bodyPr/>
          <a:lstStyle/>
          <a:p>
            <a:r>
              <a:rPr lang="en-US" dirty="0"/>
              <a:t>End-of-test checking is great, except…</a:t>
            </a:r>
          </a:p>
          <a:p>
            <a:pPr lvl="1">
              <a:spcBef>
                <a:spcPts val="0"/>
              </a:spcBef>
            </a:pPr>
            <a:r>
              <a:rPr lang="en-US" dirty="0"/>
              <a:t>not always easy to know when the test is ended</a:t>
            </a:r>
          </a:p>
          <a:p>
            <a:pPr lvl="1">
              <a:spcBef>
                <a:spcPts val="0"/>
              </a:spcBef>
            </a:pPr>
            <a:r>
              <a:rPr lang="en-US" dirty="0"/>
              <a:t>and you may lose test sensitivity</a:t>
            </a:r>
          </a:p>
          <a:p>
            <a:pPr lvl="1">
              <a:spcBef>
                <a:spcPts val="0"/>
              </a:spcBef>
            </a:pPr>
            <a:r>
              <a:rPr lang="en-US" dirty="0"/>
              <a:t>and debugging is a PITA</a:t>
            </a:r>
          </a:p>
          <a:p>
            <a:r>
              <a:rPr lang="en-US" dirty="0"/>
              <a:t>Why is end-of-test debug so ugly?</a:t>
            </a:r>
          </a:p>
          <a:p>
            <a:pPr lvl="1">
              <a:spcBef>
                <a:spcPts val="0"/>
              </a:spcBef>
            </a:pPr>
            <a:r>
              <a:rPr lang="en-US" dirty="0"/>
              <a:t>because the bug probably happened a really long time ago</a:t>
            </a:r>
          </a:p>
          <a:p>
            <a:pPr lvl="1">
              <a:spcBef>
                <a:spcPts val="0"/>
              </a:spcBef>
            </a:pPr>
            <a:r>
              <a:rPr lang="en-US" dirty="0"/>
              <a:t>walking backwards 1M cycles is not fun at all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BD66DAA2-FB3B-4F67-AD59-AFA75454C26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561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6AB7-5E59-4BB8-B4F0-EB36B423B205}"/>
              </a:ext>
            </a:extLst>
          </p:cNvPr>
          <p:cNvSpPr>
            <a:spLocks noGrp="1"/>
          </p:cNvSpPr>
          <p:nvPr>
            <p:ph type="title"/>
          </p:nvPr>
        </p:nvSpPr>
        <p:spPr/>
        <p:txBody>
          <a:bodyPr/>
          <a:lstStyle/>
          <a:p>
            <a:r>
              <a:rPr lang="en-US" dirty="0"/>
              <a:t>Making debug easier</a:t>
            </a:r>
          </a:p>
        </p:txBody>
      </p:sp>
      <p:sp>
        <p:nvSpPr>
          <p:cNvPr id="3" name="Content Placeholder 2">
            <a:extLst>
              <a:ext uri="{FF2B5EF4-FFF2-40B4-BE49-F238E27FC236}">
                <a16:creationId xmlns:a16="http://schemas.microsoft.com/office/drawing/2014/main" id="{4ED26FEB-C813-4C22-B581-2B0E0AAA692C}"/>
              </a:ext>
            </a:extLst>
          </p:cNvPr>
          <p:cNvSpPr>
            <a:spLocks noGrp="1"/>
          </p:cNvSpPr>
          <p:nvPr>
            <p:ph idx="1"/>
          </p:nvPr>
        </p:nvSpPr>
        <p:spPr/>
        <p:txBody>
          <a:bodyPr/>
          <a:lstStyle/>
          <a:p>
            <a:r>
              <a:rPr lang="en-US" dirty="0"/>
              <a:t>Find failures sooner </a:t>
            </a:r>
            <a:r>
              <a:rPr lang="en-US" dirty="0">
                <a:latin typeface="Times New Roman" panose="02020603050405020304" pitchFamily="18" charset="0"/>
                <a:cs typeface="Times New Roman" panose="02020603050405020304" pitchFamily="18" charset="0"/>
              </a:rPr>
              <a:t>→ debug is easier</a:t>
            </a:r>
          </a:p>
          <a:p>
            <a:r>
              <a:rPr lang="en-US" dirty="0">
                <a:latin typeface="Times New Roman" panose="02020603050405020304" pitchFamily="18" charset="0"/>
                <a:cs typeface="Times New Roman" panose="02020603050405020304" pitchFamily="18" charset="0"/>
              </a:rPr>
              <a:t>But how do you do that?</a:t>
            </a:r>
          </a:p>
          <a:p>
            <a:r>
              <a:rPr lang="en-US" dirty="0">
                <a:latin typeface="Times New Roman" panose="02020603050405020304" pitchFamily="18" charset="0"/>
                <a:cs typeface="Times New Roman" panose="02020603050405020304" pitchFamily="18" charset="0"/>
              </a:rPr>
              <a:t>Lots of assertions</a:t>
            </a:r>
          </a:p>
          <a:p>
            <a:pPr lvl="1"/>
            <a:r>
              <a:rPr lang="en-US" dirty="0">
                <a:latin typeface="Times New Roman" panose="02020603050405020304" pitchFamily="18" charset="0"/>
                <a:cs typeface="Times New Roman" panose="02020603050405020304" pitchFamily="18" charset="0"/>
              </a:rPr>
              <a:t>pipeline data moves along correctly</a:t>
            </a:r>
          </a:p>
          <a:p>
            <a:pPr lvl="1"/>
            <a:r>
              <a:rPr lang="en-US" dirty="0">
                <a:latin typeface="Times New Roman" panose="02020603050405020304" pitchFamily="18" charset="0"/>
                <a:cs typeface="Times New Roman" panose="02020603050405020304" pitchFamily="18" charset="0"/>
              </a:rPr>
              <a:t>mux controls are exclusive &amp; match high-level transaction</a:t>
            </a:r>
          </a:p>
          <a:p>
            <a:pPr lvl="1"/>
            <a:r>
              <a:rPr lang="en-US" dirty="0">
                <a:latin typeface="Times New Roman" panose="02020603050405020304" pitchFamily="18" charset="0"/>
                <a:cs typeface="Times New Roman" panose="02020603050405020304" pitchFamily="18" charset="0"/>
              </a:rPr>
              <a:t>whatever else you can think of!</a:t>
            </a:r>
          </a:p>
          <a:p>
            <a:pPr lvl="1"/>
            <a:r>
              <a:rPr lang="en-US" dirty="0"/>
              <a:t>but – careful not to rewrite the entire model in the assertion!</a:t>
            </a:r>
          </a:p>
        </p:txBody>
      </p:sp>
      <p:sp>
        <p:nvSpPr>
          <p:cNvPr id="4" name="Footer Placeholder 3">
            <a:extLst>
              <a:ext uri="{FF2B5EF4-FFF2-40B4-BE49-F238E27FC236}">
                <a16:creationId xmlns:a16="http://schemas.microsoft.com/office/drawing/2014/main" id="{9DB82851-2AF6-4F2B-8626-03FD4EB1B67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6839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74CB-EA5E-40D9-BFB5-0C4611066388}"/>
              </a:ext>
            </a:extLst>
          </p:cNvPr>
          <p:cNvSpPr>
            <a:spLocks noGrp="1"/>
          </p:cNvSpPr>
          <p:nvPr>
            <p:ph type="title"/>
          </p:nvPr>
        </p:nvSpPr>
        <p:spPr/>
        <p:txBody>
          <a:bodyPr/>
          <a:lstStyle/>
          <a:p>
            <a:r>
              <a:rPr lang="en-US" dirty="0" err="1"/>
              <a:t>Livelock</a:t>
            </a:r>
            <a:r>
              <a:rPr lang="en-US" dirty="0"/>
              <a:t>/deadlock</a:t>
            </a:r>
          </a:p>
        </p:txBody>
      </p:sp>
      <p:sp>
        <p:nvSpPr>
          <p:cNvPr id="3" name="Content Placeholder 2">
            <a:extLst>
              <a:ext uri="{FF2B5EF4-FFF2-40B4-BE49-F238E27FC236}">
                <a16:creationId xmlns:a16="http://schemas.microsoft.com/office/drawing/2014/main" id="{32958A46-503F-4FCC-B4DF-9A7CF0A20217}"/>
              </a:ext>
            </a:extLst>
          </p:cNvPr>
          <p:cNvSpPr>
            <a:spLocks noGrp="1"/>
          </p:cNvSpPr>
          <p:nvPr>
            <p:ph idx="1"/>
          </p:nvPr>
        </p:nvSpPr>
        <p:spPr/>
        <p:txBody>
          <a:bodyPr/>
          <a:lstStyle/>
          <a:p>
            <a:r>
              <a:rPr lang="en-US" sz="2400" dirty="0"/>
              <a:t>Remember what these are?</a:t>
            </a:r>
          </a:p>
          <a:p>
            <a:pPr lvl="1"/>
            <a:r>
              <a:rPr lang="en-US" sz="2000" dirty="0"/>
              <a:t>Deadlock: A waits for B, B waits for A, nobody moves</a:t>
            </a:r>
          </a:p>
          <a:p>
            <a:pPr lvl="1"/>
            <a:r>
              <a:rPr lang="en-US" sz="2000" dirty="0" err="1"/>
              <a:t>Livelock</a:t>
            </a:r>
            <a:r>
              <a:rPr lang="en-US" sz="2000" dirty="0"/>
              <a:t>: everyone moves but just in circles</a:t>
            </a:r>
          </a:p>
          <a:p>
            <a:r>
              <a:rPr lang="en-US" sz="2400" dirty="0"/>
              <a:t>Fun diversion – can you write examples of each?</a:t>
            </a:r>
          </a:p>
          <a:p>
            <a:r>
              <a:rPr lang="en-US" sz="2400" dirty="0"/>
              <a:t>Should the verification environment detect these?</a:t>
            </a:r>
          </a:p>
          <a:p>
            <a:r>
              <a:rPr lang="en-US" sz="2400" dirty="0"/>
              <a:t>How can it?</a:t>
            </a:r>
          </a:p>
          <a:p>
            <a:pPr lvl="1"/>
            <a:r>
              <a:rPr lang="en-US" sz="2000" dirty="0"/>
              <a:t>Look for endless loops of the same few instructions</a:t>
            </a:r>
          </a:p>
          <a:p>
            <a:pPr lvl="1"/>
            <a:r>
              <a:rPr lang="en-US" sz="2000" dirty="0"/>
              <a:t>Look for a lock instruction that repeatedly fails</a:t>
            </a:r>
          </a:p>
          <a:p>
            <a:endParaRPr lang="en-US" dirty="0"/>
          </a:p>
        </p:txBody>
      </p:sp>
      <p:sp>
        <p:nvSpPr>
          <p:cNvPr id="4" name="Footer Placeholder 3">
            <a:extLst>
              <a:ext uri="{FF2B5EF4-FFF2-40B4-BE49-F238E27FC236}">
                <a16:creationId xmlns:a16="http://schemas.microsoft.com/office/drawing/2014/main" id="{4E79DB17-B858-4D3F-AB95-1239049C792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DB787FED-BED8-427A-8C35-63CECD5D20FF}"/>
              </a:ext>
            </a:extLst>
          </p:cNvPr>
          <p:cNvSpPr txBox="1"/>
          <p:nvPr/>
        </p:nvSpPr>
        <p:spPr>
          <a:xfrm>
            <a:off x="5181600" y="5181600"/>
            <a:ext cx="2971800" cy="830997"/>
          </a:xfrm>
          <a:prstGeom prst="rect">
            <a:avLst/>
          </a:prstGeom>
          <a:noFill/>
        </p:spPr>
        <p:txBody>
          <a:bodyPr wrap="square" rtlCol="0">
            <a:spAutoFit/>
          </a:bodyPr>
          <a:lstStyle/>
          <a:p>
            <a:r>
              <a:rPr lang="en-US" dirty="0">
                <a:solidFill>
                  <a:srgbClr val="FF0000"/>
                </a:solidFill>
              </a:rPr>
              <a:t>draw out a picture of these cases</a:t>
            </a:r>
          </a:p>
        </p:txBody>
      </p:sp>
    </p:spTree>
    <p:extLst>
      <p:ext uri="{BB962C8B-B14F-4D97-AF65-F5344CB8AC3E}">
        <p14:creationId xmlns:p14="http://schemas.microsoft.com/office/powerpoint/2010/main" val="8903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D0E2-0F01-4DEC-97C5-97B5B07A54D3}"/>
              </a:ext>
            </a:extLst>
          </p:cNvPr>
          <p:cNvSpPr>
            <a:spLocks noGrp="1"/>
          </p:cNvSpPr>
          <p:nvPr>
            <p:ph type="title"/>
          </p:nvPr>
        </p:nvSpPr>
        <p:spPr/>
        <p:txBody>
          <a:bodyPr/>
          <a:lstStyle/>
          <a:p>
            <a:r>
              <a:rPr lang="en-US" dirty="0"/>
              <a:t>Faster mesh failure</a:t>
            </a:r>
          </a:p>
        </p:txBody>
      </p:sp>
      <p:sp>
        <p:nvSpPr>
          <p:cNvPr id="3" name="Content Placeholder 2">
            <a:extLst>
              <a:ext uri="{FF2B5EF4-FFF2-40B4-BE49-F238E27FC236}">
                <a16:creationId xmlns:a16="http://schemas.microsoft.com/office/drawing/2014/main" id="{26F4DED0-09F7-44EE-9CB9-E4FD3DC44253}"/>
              </a:ext>
            </a:extLst>
          </p:cNvPr>
          <p:cNvSpPr>
            <a:spLocks noGrp="1"/>
          </p:cNvSpPr>
          <p:nvPr>
            <p:ph idx="1"/>
          </p:nvPr>
        </p:nvSpPr>
        <p:spPr>
          <a:xfrm>
            <a:off x="457200" y="4114811"/>
            <a:ext cx="8382000" cy="2133589"/>
          </a:xfrm>
        </p:spPr>
        <p:txBody>
          <a:bodyPr/>
          <a:lstStyle/>
          <a:p>
            <a:r>
              <a:rPr lang="en-US" sz="2400" dirty="0"/>
              <a:t>We want to find failures faster</a:t>
            </a:r>
          </a:p>
          <a:p>
            <a:r>
              <a:rPr lang="en-US" sz="2400" dirty="0"/>
              <a:t>Does this work?</a:t>
            </a:r>
          </a:p>
          <a:p>
            <a:pPr lvl="1">
              <a:spcBef>
                <a:spcPts val="0"/>
              </a:spcBef>
            </a:pPr>
            <a:r>
              <a:rPr lang="en-US" sz="2000" dirty="0"/>
              <a:t>ref model delivers packets instantly</a:t>
            </a:r>
          </a:p>
          <a:p>
            <a:pPr lvl="1">
              <a:spcBef>
                <a:spcPts val="0"/>
              </a:spcBef>
            </a:pPr>
            <a:r>
              <a:rPr lang="en-US" sz="2000" dirty="0"/>
              <a:t>scoreboard queues up inputs in a FIFO</a:t>
            </a:r>
          </a:p>
          <a:p>
            <a:pPr lvl="1">
              <a:spcBef>
                <a:spcPts val="0"/>
              </a:spcBef>
            </a:pPr>
            <a:r>
              <a:rPr lang="en-US" sz="2000" dirty="0"/>
              <a:t>keep checking all DUT outputs for a match</a:t>
            </a:r>
          </a:p>
          <a:p>
            <a:pPr lvl="1">
              <a:spcBef>
                <a:spcPts val="0"/>
              </a:spcBef>
            </a:pPr>
            <a:r>
              <a:rPr lang="en-US" sz="2000" dirty="0"/>
              <a:t>remove packet from SB FIFO when it matches</a:t>
            </a:r>
          </a:p>
          <a:p>
            <a:endParaRPr lang="en-US" dirty="0"/>
          </a:p>
        </p:txBody>
      </p:sp>
      <p:sp>
        <p:nvSpPr>
          <p:cNvPr id="4" name="Footer Placeholder 3">
            <a:extLst>
              <a:ext uri="{FF2B5EF4-FFF2-40B4-BE49-F238E27FC236}">
                <a16:creationId xmlns:a16="http://schemas.microsoft.com/office/drawing/2014/main" id="{B62F9D9E-B3A7-492C-8021-30E1C8BEE6A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6" name="TextBox 15">
            <a:extLst>
              <a:ext uri="{FF2B5EF4-FFF2-40B4-BE49-F238E27FC236}">
                <a16:creationId xmlns:a16="http://schemas.microsoft.com/office/drawing/2014/main" id="{8163581A-E270-417E-8070-AA44369618DE}"/>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17" name="TextBox 16">
            <a:extLst>
              <a:ext uri="{FF2B5EF4-FFF2-40B4-BE49-F238E27FC236}">
                <a16:creationId xmlns:a16="http://schemas.microsoft.com/office/drawing/2014/main" id="{2BE7A9CF-7672-4BF6-AFCD-1045BFFB91A2}"/>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18" name="TextBox 17">
            <a:extLst>
              <a:ext uri="{FF2B5EF4-FFF2-40B4-BE49-F238E27FC236}">
                <a16:creationId xmlns:a16="http://schemas.microsoft.com/office/drawing/2014/main" id="{DB3CA0D6-98FE-4440-B208-9324B42B2CC6}"/>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9" name="TextBox 18">
            <a:extLst>
              <a:ext uri="{FF2B5EF4-FFF2-40B4-BE49-F238E27FC236}">
                <a16:creationId xmlns:a16="http://schemas.microsoft.com/office/drawing/2014/main" id="{3A12411B-26CD-49E9-A0AB-2F89FBCD430D}"/>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21" name="TextBox 20">
            <a:extLst>
              <a:ext uri="{FF2B5EF4-FFF2-40B4-BE49-F238E27FC236}">
                <a16:creationId xmlns:a16="http://schemas.microsoft.com/office/drawing/2014/main" id="{BEF55E00-0560-4AE8-AB84-F6F10CF7F2BB}"/>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22" name="TextBox 21">
            <a:extLst>
              <a:ext uri="{FF2B5EF4-FFF2-40B4-BE49-F238E27FC236}">
                <a16:creationId xmlns:a16="http://schemas.microsoft.com/office/drawing/2014/main" id="{B3AC1DC7-3BA2-4F08-8D7D-90D787ADE780}"/>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23" name="Straight Connector 22">
            <a:extLst>
              <a:ext uri="{FF2B5EF4-FFF2-40B4-BE49-F238E27FC236}">
                <a16:creationId xmlns:a16="http://schemas.microsoft.com/office/drawing/2014/main" id="{E0CBCC04-5C94-4051-9D1D-DC989A72D3F4}"/>
              </a:ext>
            </a:extLst>
          </p:cNvPr>
          <p:cNvCxnSpPr>
            <a:stCxn id="17" idx="3"/>
            <a:endCxn id="16"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9CC94C-8E9B-4949-9A43-D349B905D870}"/>
              </a:ext>
            </a:extLst>
          </p:cNvPr>
          <p:cNvCxnSpPr>
            <a:stCxn id="16" idx="3"/>
            <a:endCxn id="18"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47D5BF3-A43F-4FB3-ACA2-375FF4A3A661}"/>
              </a:ext>
            </a:extLst>
          </p:cNvPr>
          <p:cNvCxnSpPr>
            <a:cxnSpLocks/>
            <a:stCxn id="16" idx="3"/>
            <a:endCxn id="19"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5D486D-4BC6-4243-93B7-08E65A3BD0A0}"/>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C35F36-78BA-469A-AC20-343305024822}"/>
              </a:ext>
            </a:extLst>
          </p:cNvPr>
          <p:cNvCxnSpPr>
            <a:cxnSpLocks/>
            <a:stCxn id="19"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926960B3-3E62-4075-AE2F-F661CF4B007E}"/>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1578C22-5E09-4523-8F06-B21AADF5A196}"/>
              </a:ext>
            </a:extLst>
          </p:cNvPr>
          <p:cNvSpPr txBox="1"/>
          <p:nvPr/>
        </p:nvSpPr>
        <p:spPr>
          <a:xfrm>
            <a:off x="7086600" y="2357735"/>
            <a:ext cx="762001" cy="461665"/>
          </a:xfrm>
          <a:prstGeom prst="rect">
            <a:avLst/>
          </a:prstGeom>
          <a:noFill/>
          <a:ln w="19050">
            <a:solidFill>
              <a:schemeClr val="tx1"/>
            </a:solidFill>
          </a:ln>
        </p:spPr>
        <p:txBody>
          <a:bodyPr wrap="square" rtlCol="0">
            <a:spAutoFit/>
          </a:bodyPr>
          <a:lstStyle/>
          <a:p>
            <a:pPr algn="ctr"/>
            <a:r>
              <a:rPr lang="en-US" dirty="0"/>
              <a:t>==?</a:t>
            </a:r>
          </a:p>
        </p:txBody>
      </p:sp>
      <p:cxnSp>
        <p:nvCxnSpPr>
          <p:cNvPr id="29" name="Straight Arrow Connector 28">
            <a:extLst>
              <a:ext uri="{FF2B5EF4-FFF2-40B4-BE49-F238E27FC236}">
                <a16:creationId xmlns:a16="http://schemas.microsoft.com/office/drawing/2014/main" id="{A076A402-F2ED-419F-BF52-85BDEB5F59C4}"/>
              </a:ext>
            </a:extLst>
          </p:cNvPr>
          <p:cNvCxnSpPr>
            <a:cxnSpLocks/>
            <a:endCxn id="31" idx="1"/>
          </p:cNvCxnSpPr>
          <p:nvPr/>
        </p:nvCxnSpPr>
        <p:spPr>
          <a:xfrm>
            <a:off x="4953000" y="2006593"/>
            <a:ext cx="990599" cy="13370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98628F-A872-4CA6-A6B1-990A47F4ACD6}"/>
              </a:ext>
            </a:extLst>
          </p:cNvPr>
          <p:cNvCxnSpPr>
            <a:cxnSpLocks/>
            <a:endCxn id="32" idx="1"/>
          </p:cNvCxnSpPr>
          <p:nvPr/>
        </p:nvCxnSpPr>
        <p:spPr>
          <a:xfrm flipV="1">
            <a:off x="5334000" y="3076062"/>
            <a:ext cx="533400" cy="33100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63B8E19-D12D-4F9D-BE34-DEE6DC2944D5}"/>
              </a:ext>
            </a:extLst>
          </p:cNvPr>
          <p:cNvSpPr txBox="1"/>
          <p:nvPr/>
        </p:nvSpPr>
        <p:spPr>
          <a:xfrm>
            <a:off x="5943599" y="1909465"/>
            <a:ext cx="902855" cy="461665"/>
          </a:xfrm>
          <a:prstGeom prst="rect">
            <a:avLst/>
          </a:prstGeom>
          <a:noFill/>
          <a:ln w="19050">
            <a:solidFill>
              <a:schemeClr val="tx1"/>
            </a:solidFill>
          </a:ln>
        </p:spPr>
        <p:txBody>
          <a:bodyPr wrap="square" rtlCol="0">
            <a:spAutoFit/>
          </a:bodyPr>
          <a:lstStyle/>
          <a:p>
            <a:pPr algn="ctr"/>
            <a:r>
              <a:rPr lang="en-US" dirty="0"/>
              <a:t>FIFO</a:t>
            </a:r>
          </a:p>
        </p:txBody>
      </p:sp>
      <p:sp>
        <p:nvSpPr>
          <p:cNvPr id="32" name="TextBox 31">
            <a:extLst>
              <a:ext uri="{FF2B5EF4-FFF2-40B4-BE49-F238E27FC236}">
                <a16:creationId xmlns:a16="http://schemas.microsoft.com/office/drawing/2014/main" id="{EEA60B6B-BE5F-44DE-8995-977FCFDFF269}"/>
              </a:ext>
            </a:extLst>
          </p:cNvPr>
          <p:cNvSpPr txBox="1"/>
          <p:nvPr/>
        </p:nvSpPr>
        <p:spPr>
          <a:xfrm>
            <a:off x="5867400" y="2845229"/>
            <a:ext cx="902855" cy="461665"/>
          </a:xfrm>
          <a:prstGeom prst="rect">
            <a:avLst/>
          </a:prstGeom>
          <a:noFill/>
          <a:ln w="19050">
            <a:solidFill>
              <a:schemeClr val="tx1"/>
            </a:solidFill>
          </a:ln>
        </p:spPr>
        <p:txBody>
          <a:bodyPr wrap="square" rtlCol="0">
            <a:spAutoFit/>
          </a:bodyPr>
          <a:lstStyle/>
          <a:p>
            <a:pPr algn="ctr"/>
            <a:r>
              <a:rPr lang="en-US" dirty="0"/>
              <a:t>FIFO</a:t>
            </a:r>
          </a:p>
        </p:txBody>
      </p:sp>
      <p:cxnSp>
        <p:nvCxnSpPr>
          <p:cNvPr id="33" name="Straight Arrow Connector 32">
            <a:extLst>
              <a:ext uri="{FF2B5EF4-FFF2-40B4-BE49-F238E27FC236}">
                <a16:creationId xmlns:a16="http://schemas.microsoft.com/office/drawing/2014/main" id="{CB215F4E-9AF4-413D-B017-DBF5FA79152D}"/>
              </a:ext>
            </a:extLst>
          </p:cNvPr>
          <p:cNvCxnSpPr>
            <a:cxnSpLocks/>
          </p:cNvCxnSpPr>
          <p:nvPr/>
        </p:nvCxnSpPr>
        <p:spPr>
          <a:xfrm>
            <a:off x="6819900" y="2214682"/>
            <a:ext cx="266699" cy="9924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E044F04-1EF5-41E8-981B-FF4FE7CDBEC6}"/>
              </a:ext>
            </a:extLst>
          </p:cNvPr>
          <p:cNvCxnSpPr>
            <a:cxnSpLocks/>
          </p:cNvCxnSpPr>
          <p:nvPr/>
        </p:nvCxnSpPr>
        <p:spPr>
          <a:xfrm flipV="1">
            <a:off x="6769102" y="2856670"/>
            <a:ext cx="241298" cy="23348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497F-B6DB-4F58-9C3C-5F1B4CD5A197}"/>
              </a:ext>
            </a:extLst>
          </p:cNvPr>
          <p:cNvSpPr>
            <a:spLocks noGrp="1"/>
          </p:cNvSpPr>
          <p:nvPr>
            <p:ph type="title"/>
          </p:nvPr>
        </p:nvSpPr>
        <p:spPr/>
        <p:txBody>
          <a:bodyPr/>
          <a:lstStyle/>
          <a:p>
            <a:r>
              <a:rPr lang="en-US" dirty="0"/>
              <a:t>Mesh test – v2</a:t>
            </a:r>
          </a:p>
        </p:txBody>
      </p:sp>
      <p:sp>
        <p:nvSpPr>
          <p:cNvPr id="3" name="Content Placeholder 2">
            <a:extLst>
              <a:ext uri="{FF2B5EF4-FFF2-40B4-BE49-F238E27FC236}">
                <a16:creationId xmlns:a16="http://schemas.microsoft.com/office/drawing/2014/main" id="{AB0DA7A7-1D06-45D6-A2C7-6BADAD0720DD}"/>
              </a:ext>
            </a:extLst>
          </p:cNvPr>
          <p:cNvSpPr>
            <a:spLocks noGrp="1"/>
          </p:cNvSpPr>
          <p:nvPr>
            <p:ph idx="1"/>
          </p:nvPr>
        </p:nvSpPr>
        <p:spPr>
          <a:xfrm>
            <a:off x="685800" y="1219200"/>
            <a:ext cx="7772400" cy="4800600"/>
          </a:xfrm>
        </p:spPr>
        <p:txBody>
          <a:bodyPr/>
          <a:lstStyle/>
          <a:p>
            <a:r>
              <a:rPr lang="en-US" sz="2400" dirty="0"/>
              <a:t>Rules to check</a:t>
            </a:r>
          </a:p>
          <a:p>
            <a:pPr lvl="1">
              <a:spcBef>
                <a:spcPts val="0"/>
              </a:spcBef>
            </a:pPr>
            <a:r>
              <a:rPr lang="en-US" sz="2000" dirty="0"/>
              <a:t>packet must get to the correct destination</a:t>
            </a:r>
          </a:p>
          <a:p>
            <a:pPr lvl="1">
              <a:spcBef>
                <a:spcPts val="0"/>
              </a:spcBef>
            </a:pPr>
            <a:r>
              <a:rPr lang="en-US" sz="2000" dirty="0"/>
              <a:t>must take at least 1 cycle</a:t>
            </a:r>
          </a:p>
          <a:p>
            <a:pPr lvl="1">
              <a:spcBef>
                <a:spcPts val="0"/>
              </a:spcBef>
            </a:pPr>
            <a:r>
              <a:rPr lang="en-US" sz="2000" dirty="0"/>
              <a:t>must take less than TIMEOUT cycles</a:t>
            </a:r>
          </a:p>
          <a:p>
            <a:r>
              <a:rPr lang="en-US" sz="2400" dirty="0"/>
              <a:t>Checking algorithm</a:t>
            </a:r>
          </a:p>
          <a:p>
            <a:pPr lvl="1">
              <a:spcBef>
                <a:spcPts val="0"/>
              </a:spcBef>
            </a:pPr>
            <a:r>
              <a:rPr lang="en-US" sz="2000" dirty="0"/>
              <a:t>store copies of the packets that have launched.</a:t>
            </a:r>
          </a:p>
          <a:p>
            <a:pPr lvl="1">
              <a:spcBef>
                <a:spcPts val="0"/>
              </a:spcBef>
            </a:pPr>
            <a:r>
              <a:rPr lang="en-US" sz="2000" dirty="0"/>
              <a:t>when a packet arrives anywhere, check that it was sent &amp; mark the original packet as received.</a:t>
            </a:r>
          </a:p>
          <a:p>
            <a:pPr lvl="1">
              <a:spcBef>
                <a:spcPts val="0"/>
              </a:spcBef>
            </a:pPr>
            <a:r>
              <a:rPr lang="en-US" sz="2000" dirty="0"/>
              <a:t>stop the sim TIMEOUT cycles after the final packet launch</a:t>
            </a:r>
          </a:p>
          <a:p>
            <a:pPr lvl="1">
              <a:spcBef>
                <a:spcPts val="0"/>
              </a:spcBef>
            </a:pPr>
            <a:r>
              <a:rPr lang="en-US" sz="2000" dirty="0"/>
              <a:t>confirm that all packets were received</a:t>
            </a:r>
          </a:p>
          <a:p>
            <a:r>
              <a:rPr lang="en-US" sz="2400" dirty="0"/>
              <a:t>Does this work?</a:t>
            </a:r>
          </a:p>
          <a:p>
            <a:r>
              <a:rPr lang="en-US" sz="2400" dirty="0"/>
              <a:t>How is it better than end-of-test checking?</a:t>
            </a:r>
          </a:p>
          <a:p>
            <a:r>
              <a:rPr lang="en-US" sz="2400" dirty="0"/>
              <a:t>Brainstorm: how can we make our checking even tighter?</a:t>
            </a:r>
          </a:p>
          <a:p>
            <a:endParaRPr lang="en-US" dirty="0"/>
          </a:p>
        </p:txBody>
      </p:sp>
      <p:sp>
        <p:nvSpPr>
          <p:cNvPr id="4" name="Footer Placeholder 3">
            <a:extLst>
              <a:ext uri="{FF2B5EF4-FFF2-40B4-BE49-F238E27FC236}">
                <a16:creationId xmlns:a16="http://schemas.microsoft.com/office/drawing/2014/main" id="{8F6A5022-34DC-4068-A98E-686AE75D61BF}"/>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98334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AEB0-8D1C-4D17-BEF1-E05F976CBCC5}"/>
              </a:ext>
            </a:extLst>
          </p:cNvPr>
          <p:cNvSpPr>
            <a:spLocks noGrp="1"/>
          </p:cNvSpPr>
          <p:nvPr>
            <p:ph type="title"/>
          </p:nvPr>
        </p:nvSpPr>
        <p:spPr/>
        <p:txBody>
          <a:bodyPr/>
          <a:lstStyle/>
          <a:p>
            <a:r>
              <a:rPr lang="en-US" dirty="0"/>
              <a:t>Reference models</a:t>
            </a:r>
          </a:p>
        </p:txBody>
      </p:sp>
      <p:sp>
        <p:nvSpPr>
          <p:cNvPr id="3" name="Content Placeholder 2">
            <a:extLst>
              <a:ext uri="{FF2B5EF4-FFF2-40B4-BE49-F238E27FC236}">
                <a16:creationId xmlns:a16="http://schemas.microsoft.com/office/drawing/2014/main" id="{BDE414D0-C3A1-43F9-B1A1-FDADD75AD97D}"/>
              </a:ext>
            </a:extLst>
          </p:cNvPr>
          <p:cNvSpPr>
            <a:spLocks noGrp="1"/>
          </p:cNvSpPr>
          <p:nvPr>
            <p:ph idx="1"/>
          </p:nvPr>
        </p:nvSpPr>
        <p:spPr/>
        <p:txBody>
          <a:bodyPr/>
          <a:lstStyle/>
          <a:p>
            <a:r>
              <a:rPr lang="en-US" dirty="0"/>
              <a:t>Three categories of reference models</a:t>
            </a:r>
          </a:p>
          <a:p>
            <a:r>
              <a:rPr lang="en-US" dirty="0"/>
              <a:t>Cycle accurate</a:t>
            </a:r>
          </a:p>
          <a:p>
            <a:pPr lvl="1">
              <a:spcBef>
                <a:spcPts val="0"/>
              </a:spcBef>
            </a:pPr>
            <a:r>
              <a:rPr lang="en-US" dirty="0"/>
              <a:t>like our FIFO model</a:t>
            </a:r>
          </a:p>
          <a:p>
            <a:r>
              <a:rPr lang="en-US" dirty="0"/>
              <a:t>End-of-test accurate</a:t>
            </a:r>
          </a:p>
          <a:p>
            <a:pPr lvl="1">
              <a:spcBef>
                <a:spcPts val="0"/>
              </a:spcBef>
            </a:pPr>
            <a:r>
              <a:rPr lang="en-US" dirty="0"/>
              <a:t>model gives you the desired answer</a:t>
            </a:r>
          </a:p>
          <a:p>
            <a:pPr lvl="1">
              <a:spcBef>
                <a:spcPts val="0"/>
              </a:spcBef>
            </a:pPr>
            <a:r>
              <a:rPr lang="en-US" dirty="0"/>
              <a:t>no idea when it will show up!</a:t>
            </a:r>
          </a:p>
          <a:p>
            <a:pPr lvl="1">
              <a:spcBef>
                <a:spcPts val="0"/>
              </a:spcBef>
            </a:pPr>
            <a:r>
              <a:rPr lang="en-US" dirty="0"/>
              <a:t>check results at end of test</a:t>
            </a:r>
          </a:p>
          <a:p>
            <a:r>
              <a:rPr lang="en-US" dirty="0"/>
              <a:t>Transaction accurate</a:t>
            </a:r>
          </a:p>
          <a:p>
            <a:pPr lvl="1">
              <a:spcBef>
                <a:spcPts val="0"/>
              </a:spcBef>
            </a:pPr>
            <a:r>
              <a:rPr lang="en-US" dirty="0"/>
              <a:t>compromise</a:t>
            </a:r>
          </a:p>
          <a:p>
            <a:pPr lvl="1">
              <a:spcBef>
                <a:spcPts val="0"/>
              </a:spcBef>
            </a:pPr>
            <a:r>
              <a:rPr lang="en-US" dirty="0"/>
              <a:t>try to check each transaction as it occurs</a:t>
            </a:r>
          </a:p>
        </p:txBody>
      </p:sp>
      <p:sp>
        <p:nvSpPr>
          <p:cNvPr id="4" name="Footer Placeholder 3">
            <a:extLst>
              <a:ext uri="{FF2B5EF4-FFF2-40B4-BE49-F238E27FC236}">
                <a16:creationId xmlns:a16="http://schemas.microsoft.com/office/drawing/2014/main" id="{F8E99813-142B-4D65-A66A-571DF04FD8B5}"/>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1" name="TextBox 10">
            <a:extLst>
              <a:ext uri="{FF2B5EF4-FFF2-40B4-BE49-F238E27FC236}">
                <a16:creationId xmlns:a16="http://schemas.microsoft.com/office/drawing/2014/main" id="{EF4FEB33-99AF-4CCA-A468-75EEF1883D82}"/>
              </a:ext>
            </a:extLst>
          </p:cNvPr>
          <p:cNvSpPr txBox="1"/>
          <p:nvPr/>
        </p:nvSpPr>
        <p:spPr>
          <a:xfrm>
            <a:off x="6019800" y="2133600"/>
            <a:ext cx="1219200" cy="461665"/>
          </a:xfrm>
          <a:prstGeom prst="rect">
            <a:avLst/>
          </a:prstGeom>
          <a:noFill/>
        </p:spPr>
        <p:txBody>
          <a:bodyPr wrap="square" rtlCol="0">
            <a:spAutoFit/>
          </a:bodyPr>
          <a:lstStyle/>
          <a:p>
            <a:r>
              <a:rPr lang="en-US" dirty="0">
                <a:solidFill>
                  <a:schemeClr val="accent2"/>
                </a:solidFill>
              </a:rPr>
              <a:t>Easy </a:t>
            </a:r>
            <a:r>
              <a:rPr lang="en-US" dirty="0">
                <a:solidFill>
                  <a:schemeClr val="accent2"/>
                </a:solidFill>
                <a:sym typeface="Wingdings" panose="05000000000000000000" pitchFamily="2" charset="2"/>
              </a:rPr>
              <a:t></a:t>
            </a:r>
            <a:endParaRPr lang="en-US" dirty="0">
              <a:solidFill>
                <a:schemeClr val="accent2"/>
              </a:solidFill>
            </a:endParaRPr>
          </a:p>
        </p:txBody>
      </p:sp>
      <p:cxnSp>
        <p:nvCxnSpPr>
          <p:cNvPr id="12" name="Straight Arrow Connector 11">
            <a:extLst>
              <a:ext uri="{FF2B5EF4-FFF2-40B4-BE49-F238E27FC236}">
                <a16:creationId xmlns:a16="http://schemas.microsoft.com/office/drawing/2014/main" id="{991045EF-01CD-44CA-B8DC-F8F7D0CCD16F}"/>
              </a:ext>
            </a:extLst>
          </p:cNvPr>
          <p:cNvCxnSpPr>
            <a:cxnSpLocks/>
            <a:stCxn id="11" idx="1"/>
          </p:cNvCxnSpPr>
          <p:nvPr/>
        </p:nvCxnSpPr>
        <p:spPr>
          <a:xfrm flipH="1">
            <a:off x="3505200" y="2364433"/>
            <a:ext cx="2514600" cy="1916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5C7CBD-316C-4BAE-87BE-7CCBC0F20096}"/>
              </a:ext>
            </a:extLst>
          </p:cNvPr>
          <p:cNvSpPr txBox="1"/>
          <p:nvPr/>
        </p:nvSpPr>
        <p:spPr>
          <a:xfrm>
            <a:off x="7058891" y="3429000"/>
            <a:ext cx="1551709" cy="830997"/>
          </a:xfrm>
          <a:prstGeom prst="rect">
            <a:avLst/>
          </a:prstGeom>
          <a:noFill/>
        </p:spPr>
        <p:txBody>
          <a:bodyPr wrap="square" rtlCol="0">
            <a:spAutoFit/>
          </a:bodyPr>
          <a:lstStyle/>
          <a:p>
            <a:r>
              <a:rPr lang="en-US" dirty="0">
                <a:solidFill>
                  <a:schemeClr val="accent2"/>
                </a:solidFill>
                <a:sym typeface="Wingdings" panose="05000000000000000000" pitchFamily="2" charset="2"/>
              </a:rPr>
              <a:t>Just talked about this</a:t>
            </a:r>
            <a:endParaRPr lang="en-US" dirty="0">
              <a:solidFill>
                <a:schemeClr val="accent2"/>
              </a:solidFill>
            </a:endParaRPr>
          </a:p>
        </p:txBody>
      </p:sp>
      <p:cxnSp>
        <p:nvCxnSpPr>
          <p:cNvPr id="17" name="Straight Arrow Connector 16">
            <a:extLst>
              <a:ext uri="{FF2B5EF4-FFF2-40B4-BE49-F238E27FC236}">
                <a16:creationId xmlns:a16="http://schemas.microsoft.com/office/drawing/2014/main" id="{6C6EF7F8-638F-43E2-AB9E-8E99FE1884B3}"/>
              </a:ext>
            </a:extLst>
          </p:cNvPr>
          <p:cNvCxnSpPr>
            <a:cxnSpLocks/>
            <a:stCxn id="16" idx="1"/>
          </p:cNvCxnSpPr>
          <p:nvPr/>
        </p:nvCxnSpPr>
        <p:spPr>
          <a:xfrm flipH="1" flipV="1">
            <a:off x="4267201" y="3389787"/>
            <a:ext cx="2791690" cy="45471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FE39B8-5E85-4B07-9480-5094589EE7C4}"/>
              </a:ext>
            </a:extLst>
          </p:cNvPr>
          <p:cNvSpPr txBox="1"/>
          <p:nvPr/>
        </p:nvSpPr>
        <p:spPr>
          <a:xfrm>
            <a:off x="6705600" y="4759151"/>
            <a:ext cx="2057399" cy="1200329"/>
          </a:xfrm>
          <a:prstGeom prst="rect">
            <a:avLst/>
          </a:prstGeom>
          <a:noFill/>
        </p:spPr>
        <p:txBody>
          <a:bodyPr wrap="square" rtlCol="0">
            <a:spAutoFit/>
          </a:bodyPr>
          <a:lstStyle/>
          <a:p>
            <a:r>
              <a:rPr lang="en-US" dirty="0">
                <a:solidFill>
                  <a:schemeClr val="accent2"/>
                </a:solidFill>
              </a:rPr>
              <a:t>And wound up sort of talking about this</a:t>
            </a:r>
          </a:p>
        </p:txBody>
      </p:sp>
      <p:cxnSp>
        <p:nvCxnSpPr>
          <p:cNvPr id="21" name="Straight Arrow Connector 20">
            <a:extLst>
              <a:ext uri="{FF2B5EF4-FFF2-40B4-BE49-F238E27FC236}">
                <a16:creationId xmlns:a16="http://schemas.microsoft.com/office/drawing/2014/main" id="{C600D21A-2B79-4422-9A7B-BB42C031676B}"/>
              </a:ext>
            </a:extLst>
          </p:cNvPr>
          <p:cNvCxnSpPr>
            <a:cxnSpLocks/>
            <a:stCxn id="20" idx="1"/>
          </p:cNvCxnSpPr>
          <p:nvPr/>
        </p:nvCxnSpPr>
        <p:spPr>
          <a:xfrm flipH="1" flipV="1">
            <a:off x="4267202" y="5105402"/>
            <a:ext cx="2438398" cy="253914"/>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2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6001-7EB2-44AE-8B6D-A5EC5816D302}"/>
              </a:ext>
            </a:extLst>
          </p:cNvPr>
          <p:cNvSpPr>
            <a:spLocks noGrp="1"/>
          </p:cNvSpPr>
          <p:nvPr>
            <p:ph type="title"/>
          </p:nvPr>
        </p:nvSpPr>
        <p:spPr/>
        <p:txBody>
          <a:bodyPr/>
          <a:lstStyle/>
          <a:p>
            <a:r>
              <a:rPr lang="en-US" dirty="0"/>
              <a:t>Reference model summary</a:t>
            </a:r>
          </a:p>
        </p:txBody>
      </p:sp>
      <p:sp>
        <p:nvSpPr>
          <p:cNvPr id="3" name="Content Placeholder 2">
            <a:extLst>
              <a:ext uri="{FF2B5EF4-FFF2-40B4-BE49-F238E27FC236}">
                <a16:creationId xmlns:a16="http://schemas.microsoft.com/office/drawing/2014/main" id="{4C1E8ECE-3E1D-457A-B6BB-17C469241DD3}"/>
              </a:ext>
            </a:extLst>
          </p:cNvPr>
          <p:cNvSpPr>
            <a:spLocks noGrp="1"/>
          </p:cNvSpPr>
          <p:nvPr>
            <p:ph idx="1"/>
          </p:nvPr>
        </p:nvSpPr>
        <p:spPr/>
        <p:txBody>
          <a:bodyPr/>
          <a:lstStyle/>
          <a:p>
            <a:r>
              <a:rPr lang="en-US" dirty="0"/>
              <a:t>When are cycle-accurate models practical?</a:t>
            </a:r>
          </a:p>
          <a:p>
            <a:pPr lvl="1"/>
            <a:r>
              <a:rPr lang="en-US" dirty="0"/>
              <a:t>worked fine for our FIFO</a:t>
            </a:r>
          </a:p>
          <a:p>
            <a:pPr lvl="1"/>
            <a:r>
              <a:rPr lang="en-US" dirty="0"/>
              <a:t>and for other very simple chips</a:t>
            </a:r>
          </a:p>
          <a:p>
            <a:pPr lvl="1"/>
            <a:r>
              <a:rPr lang="en-US" dirty="0"/>
              <a:t>or for a verifying one small piece of a larger DUT</a:t>
            </a:r>
          </a:p>
          <a:p>
            <a:r>
              <a:rPr lang="en-US" dirty="0"/>
              <a:t>And when they’re not…</a:t>
            </a:r>
          </a:p>
          <a:p>
            <a:pPr lvl="1"/>
            <a:r>
              <a:rPr lang="en-US" dirty="0"/>
              <a:t>check as much as you can as soon as possible after it happens</a:t>
            </a:r>
          </a:p>
          <a:p>
            <a:pPr lvl="1"/>
            <a:r>
              <a:rPr lang="en-US" dirty="0"/>
              <a:t>check the rest at the end of the test (but it will be hard to debug and may miss overwrite cases)</a:t>
            </a:r>
          </a:p>
        </p:txBody>
      </p:sp>
      <p:sp>
        <p:nvSpPr>
          <p:cNvPr id="4" name="Footer Placeholder 3">
            <a:extLst>
              <a:ext uri="{FF2B5EF4-FFF2-40B4-BE49-F238E27FC236}">
                <a16:creationId xmlns:a16="http://schemas.microsoft.com/office/drawing/2014/main" id="{054C489C-ED28-4A65-AF91-9B586D098FB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20503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3761508"/>
            <a:ext cx="2895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774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D0E2-0F01-4DEC-97C5-97B5B07A54D3}"/>
              </a:ext>
            </a:extLst>
          </p:cNvPr>
          <p:cNvSpPr>
            <a:spLocks noGrp="1"/>
          </p:cNvSpPr>
          <p:nvPr>
            <p:ph type="title"/>
          </p:nvPr>
        </p:nvSpPr>
        <p:spPr/>
        <p:txBody>
          <a:bodyPr/>
          <a:lstStyle/>
          <a:p>
            <a:r>
              <a:rPr lang="en-US" dirty="0"/>
              <a:t>Reference models</a:t>
            </a:r>
          </a:p>
        </p:txBody>
      </p:sp>
      <p:sp>
        <p:nvSpPr>
          <p:cNvPr id="3" name="Content Placeholder 2">
            <a:extLst>
              <a:ext uri="{FF2B5EF4-FFF2-40B4-BE49-F238E27FC236}">
                <a16:creationId xmlns:a16="http://schemas.microsoft.com/office/drawing/2014/main" id="{26F4DED0-09F7-44EE-9CB9-E4FD3DC44253}"/>
              </a:ext>
            </a:extLst>
          </p:cNvPr>
          <p:cNvSpPr>
            <a:spLocks noGrp="1"/>
          </p:cNvSpPr>
          <p:nvPr>
            <p:ph idx="1"/>
          </p:nvPr>
        </p:nvSpPr>
        <p:spPr>
          <a:xfrm>
            <a:off x="457200" y="4343400"/>
            <a:ext cx="8382000" cy="1700955"/>
          </a:xfrm>
        </p:spPr>
        <p:txBody>
          <a:bodyPr/>
          <a:lstStyle/>
          <a:p>
            <a:r>
              <a:rPr lang="en-US" dirty="0"/>
              <a:t>DUT may not have a single right answer, known time</a:t>
            </a:r>
          </a:p>
          <a:p>
            <a:r>
              <a:rPr lang="en-US" dirty="0"/>
              <a:t>Two approaches</a:t>
            </a:r>
          </a:p>
          <a:p>
            <a:pPr lvl="1">
              <a:spcBef>
                <a:spcPts val="0"/>
              </a:spcBef>
            </a:pPr>
            <a:r>
              <a:rPr lang="en-US" dirty="0"/>
              <a:t>make the reference model more flexible</a:t>
            </a:r>
          </a:p>
          <a:p>
            <a:pPr lvl="1">
              <a:spcBef>
                <a:spcPts val="0"/>
              </a:spcBef>
            </a:pPr>
            <a:r>
              <a:rPr lang="en-US" dirty="0"/>
              <a:t>self-checking test doesn’t use a reference model</a:t>
            </a:r>
          </a:p>
          <a:p>
            <a:endParaRPr lang="en-US" dirty="0"/>
          </a:p>
        </p:txBody>
      </p:sp>
      <p:sp>
        <p:nvSpPr>
          <p:cNvPr id="4" name="Footer Placeholder 3">
            <a:extLst>
              <a:ext uri="{FF2B5EF4-FFF2-40B4-BE49-F238E27FC236}">
                <a16:creationId xmlns:a16="http://schemas.microsoft.com/office/drawing/2014/main" id="{B62F9D9E-B3A7-492C-8021-30E1C8BEE6A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20" name="TextBox 19">
            <a:extLst>
              <a:ext uri="{FF2B5EF4-FFF2-40B4-BE49-F238E27FC236}">
                <a16:creationId xmlns:a16="http://schemas.microsoft.com/office/drawing/2014/main" id="{89E22AE3-C102-4534-8309-3DED1DD11DCA}"/>
              </a:ext>
            </a:extLst>
          </p:cNvPr>
          <p:cNvSpPr txBox="1"/>
          <p:nvPr/>
        </p:nvSpPr>
        <p:spPr>
          <a:xfrm>
            <a:off x="7315200" y="5275297"/>
            <a:ext cx="990600" cy="461665"/>
          </a:xfrm>
          <a:prstGeom prst="rect">
            <a:avLst/>
          </a:prstGeom>
          <a:noFill/>
        </p:spPr>
        <p:txBody>
          <a:bodyPr wrap="square" rtlCol="0">
            <a:spAutoFit/>
          </a:bodyPr>
          <a:lstStyle/>
          <a:p>
            <a:r>
              <a:rPr lang="en-US" dirty="0">
                <a:solidFill>
                  <a:schemeClr val="accent2"/>
                </a:solidFill>
              </a:rPr>
              <a:t>Now</a:t>
            </a:r>
          </a:p>
        </p:txBody>
      </p:sp>
      <p:cxnSp>
        <p:nvCxnSpPr>
          <p:cNvPr id="17" name="Straight Arrow Connector 16">
            <a:extLst>
              <a:ext uri="{FF2B5EF4-FFF2-40B4-BE49-F238E27FC236}">
                <a16:creationId xmlns:a16="http://schemas.microsoft.com/office/drawing/2014/main" id="{A82088EB-4449-4141-AECF-10DADA02FCA3}"/>
              </a:ext>
            </a:extLst>
          </p:cNvPr>
          <p:cNvCxnSpPr>
            <a:cxnSpLocks/>
            <a:stCxn id="20" idx="1"/>
          </p:cNvCxnSpPr>
          <p:nvPr/>
        </p:nvCxnSpPr>
        <p:spPr>
          <a:xfrm flipH="1">
            <a:off x="6400800" y="5506130"/>
            <a:ext cx="914400" cy="89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81482-9F7B-44CB-8236-C82EB4306170}"/>
              </a:ext>
            </a:extLst>
          </p:cNvPr>
          <p:cNvSpPr txBox="1"/>
          <p:nvPr/>
        </p:nvSpPr>
        <p:spPr>
          <a:xfrm>
            <a:off x="7696200" y="5658306"/>
            <a:ext cx="990600" cy="461665"/>
          </a:xfrm>
          <a:prstGeom prst="rect">
            <a:avLst/>
          </a:prstGeom>
          <a:noFill/>
        </p:spPr>
        <p:txBody>
          <a:bodyPr wrap="square" rtlCol="0">
            <a:spAutoFit/>
          </a:bodyPr>
          <a:lstStyle/>
          <a:p>
            <a:r>
              <a:rPr lang="en-US" dirty="0">
                <a:solidFill>
                  <a:schemeClr val="accent2"/>
                </a:solidFill>
              </a:rPr>
              <a:t>Next</a:t>
            </a:r>
          </a:p>
        </p:txBody>
      </p:sp>
      <p:cxnSp>
        <p:nvCxnSpPr>
          <p:cNvPr id="23" name="Straight Arrow Connector 22">
            <a:extLst>
              <a:ext uri="{FF2B5EF4-FFF2-40B4-BE49-F238E27FC236}">
                <a16:creationId xmlns:a16="http://schemas.microsoft.com/office/drawing/2014/main" id="{3EA01862-855C-4EDC-ACF3-DAA53EEF62D0}"/>
              </a:ext>
            </a:extLst>
          </p:cNvPr>
          <p:cNvCxnSpPr>
            <a:cxnSpLocks/>
            <a:stCxn id="22" idx="1"/>
          </p:cNvCxnSpPr>
          <p:nvPr/>
        </p:nvCxnSpPr>
        <p:spPr>
          <a:xfrm flipH="1">
            <a:off x="7239000" y="5889139"/>
            <a:ext cx="457200" cy="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7B3C48D-996F-4E10-BCC1-6A1FAC95F1AA}"/>
              </a:ext>
            </a:extLst>
          </p:cNvPr>
          <p:cNvSpPr txBox="1"/>
          <p:nvPr/>
        </p:nvSpPr>
        <p:spPr>
          <a:xfrm rot="20081113">
            <a:off x="6193095" y="762667"/>
            <a:ext cx="2971800" cy="461665"/>
          </a:xfrm>
          <a:prstGeom prst="rect">
            <a:avLst/>
          </a:prstGeom>
          <a:noFill/>
        </p:spPr>
        <p:txBody>
          <a:bodyPr wrap="square" rtlCol="0">
            <a:spAutoFit/>
          </a:bodyPr>
          <a:lstStyle/>
          <a:p>
            <a:r>
              <a:rPr lang="en-US" dirty="0">
                <a:solidFill>
                  <a:srgbClr val="FF0000"/>
                </a:solidFill>
              </a:rPr>
              <a:t>Remember this slide?</a:t>
            </a:r>
          </a:p>
        </p:txBody>
      </p:sp>
      <p:sp>
        <p:nvSpPr>
          <p:cNvPr id="24" name="TextBox 23">
            <a:extLst>
              <a:ext uri="{FF2B5EF4-FFF2-40B4-BE49-F238E27FC236}">
                <a16:creationId xmlns:a16="http://schemas.microsoft.com/office/drawing/2014/main" id="{F6339C91-25EE-4EE0-98EB-D3636AC34FC4}"/>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25" name="TextBox 24">
            <a:extLst>
              <a:ext uri="{FF2B5EF4-FFF2-40B4-BE49-F238E27FC236}">
                <a16:creationId xmlns:a16="http://schemas.microsoft.com/office/drawing/2014/main" id="{BB6B03E1-ECBC-40D5-886F-4120BA5A650E}"/>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26" name="TextBox 25">
            <a:extLst>
              <a:ext uri="{FF2B5EF4-FFF2-40B4-BE49-F238E27FC236}">
                <a16:creationId xmlns:a16="http://schemas.microsoft.com/office/drawing/2014/main" id="{76ACC611-C5A1-4835-A832-E29DF1E983D6}"/>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27" name="TextBox 26">
            <a:extLst>
              <a:ext uri="{FF2B5EF4-FFF2-40B4-BE49-F238E27FC236}">
                <a16:creationId xmlns:a16="http://schemas.microsoft.com/office/drawing/2014/main" id="{360BD204-82FE-4845-94EC-C3B138A0FD16}"/>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28" name="TextBox 27">
            <a:extLst>
              <a:ext uri="{FF2B5EF4-FFF2-40B4-BE49-F238E27FC236}">
                <a16:creationId xmlns:a16="http://schemas.microsoft.com/office/drawing/2014/main" id="{A16FDF01-591B-4B04-BAC9-31C864E1DAF9}"/>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29" name="TextBox 28">
            <a:extLst>
              <a:ext uri="{FF2B5EF4-FFF2-40B4-BE49-F238E27FC236}">
                <a16:creationId xmlns:a16="http://schemas.microsoft.com/office/drawing/2014/main" id="{3303E657-2B36-4B47-B55A-DF2849472EE6}"/>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30" name="Straight Connector 29">
            <a:extLst>
              <a:ext uri="{FF2B5EF4-FFF2-40B4-BE49-F238E27FC236}">
                <a16:creationId xmlns:a16="http://schemas.microsoft.com/office/drawing/2014/main" id="{3AC0D8F1-A988-4552-AB41-D2A23356A1F4}"/>
              </a:ext>
            </a:extLst>
          </p:cNvPr>
          <p:cNvCxnSpPr>
            <a:stCxn id="25" idx="3"/>
            <a:endCxn id="24"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54032D8-D71D-49C6-AE01-3017D975840A}"/>
              </a:ext>
            </a:extLst>
          </p:cNvPr>
          <p:cNvCxnSpPr>
            <a:stCxn id="24" idx="3"/>
            <a:endCxn id="26"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1F7DF27-8512-458F-8B01-BD06364D8E85}"/>
              </a:ext>
            </a:extLst>
          </p:cNvPr>
          <p:cNvCxnSpPr>
            <a:cxnSpLocks/>
            <a:stCxn id="24" idx="3"/>
            <a:endCxn id="27"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022D25-660C-4FC3-A608-20A948B60012}"/>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AEDBFC6-A92D-4603-AEFF-8A7D9C011A7F}"/>
              </a:ext>
            </a:extLst>
          </p:cNvPr>
          <p:cNvCxnSpPr>
            <a:cxnSpLocks/>
            <a:stCxn id="27"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EF213CB2-AB01-49FA-AB9B-82C5D67BA1F3}"/>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66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3682-CC30-4392-8AD1-ED0C321056E3}"/>
              </a:ext>
            </a:extLst>
          </p:cNvPr>
          <p:cNvSpPr>
            <a:spLocks noGrp="1"/>
          </p:cNvSpPr>
          <p:nvPr>
            <p:ph type="title"/>
          </p:nvPr>
        </p:nvSpPr>
        <p:spPr/>
        <p:txBody>
          <a:bodyPr/>
          <a:lstStyle/>
          <a:p>
            <a:r>
              <a:rPr lang="en-US" dirty="0"/>
              <a:t>Scoreboard</a:t>
            </a:r>
          </a:p>
        </p:txBody>
      </p:sp>
      <p:sp>
        <p:nvSpPr>
          <p:cNvPr id="3" name="Content Placeholder 2">
            <a:extLst>
              <a:ext uri="{FF2B5EF4-FFF2-40B4-BE49-F238E27FC236}">
                <a16:creationId xmlns:a16="http://schemas.microsoft.com/office/drawing/2014/main" id="{38A39E38-7B40-4C89-8341-0D923505F020}"/>
              </a:ext>
            </a:extLst>
          </p:cNvPr>
          <p:cNvSpPr>
            <a:spLocks noGrp="1"/>
          </p:cNvSpPr>
          <p:nvPr>
            <p:ph idx="1"/>
          </p:nvPr>
        </p:nvSpPr>
        <p:spPr>
          <a:xfrm>
            <a:off x="697344" y="4648200"/>
            <a:ext cx="6846455" cy="1158050"/>
          </a:xfrm>
        </p:spPr>
        <p:txBody>
          <a:bodyPr/>
          <a:lstStyle/>
          <a:p>
            <a:r>
              <a:rPr lang="en-US" dirty="0"/>
              <a:t>Same inputs to both models</a:t>
            </a:r>
          </a:p>
          <a:p>
            <a:r>
              <a:rPr lang="en-US" dirty="0"/>
              <a:t>Cycle by cycle comparison</a:t>
            </a:r>
          </a:p>
          <a:p>
            <a:endParaRPr lang="en-US" dirty="0"/>
          </a:p>
        </p:txBody>
      </p:sp>
      <p:sp>
        <p:nvSpPr>
          <p:cNvPr id="4" name="Footer Placeholder 3">
            <a:extLst>
              <a:ext uri="{FF2B5EF4-FFF2-40B4-BE49-F238E27FC236}">
                <a16:creationId xmlns:a16="http://schemas.microsoft.com/office/drawing/2014/main" id="{E079A6B3-D9F3-4BEB-A172-A6ED1D066931}"/>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7" name="TextBox 16">
            <a:extLst>
              <a:ext uri="{FF2B5EF4-FFF2-40B4-BE49-F238E27FC236}">
                <a16:creationId xmlns:a16="http://schemas.microsoft.com/office/drawing/2014/main" id="{FAB8D12B-245A-426E-9CCD-172BCE15A56B}"/>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19" name="TextBox 18">
            <a:extLst>
              <a:ext uri="{FF2B5EF4-FFF2-40B4-BE49-F238E27FC236}">
                <a16:creationId xmlns:a16="http://schemas.microsoft.com/office/drawing/2014/main" id="{86D3D5FA-51A8-4C38-B371-66785DD56808}"/>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21" name="TextBox 20">
            <a:extLst>
              <a:ext uri="{FF2B5EF4-FFF2-40B4-BE49-F238E27FC236}">
                <a16:creationId xmlns:a16="http://schemas.microsoft.com/office/drawing/2014/main" id="{615D16C7-9B99-4CAC-B95C-F8B9509F4654}"/>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22" name="TextBox 21">
            <a:extLst>
              <a:ext uri="{FF2B5EF4-FFF2-40B4-BE49-F238E27FC236}">
                <a16:creationId xmlns:a16="http://schemas.microsoft.com/office/drawing/2014/main" id="{B29CDC4D-8F8F-4408-80A8-18AE90A13DD9}"/>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23" name="TextBox 22">
            <a:extLst>
              <a:ext uri="{FF2B5EF4-FFF2-40B4-BE49-F238E27FC236}">
                <a16:creationId xmlns:a16="http://schemas.microsoft.com/office/drawing/2014/main" id="{542A44C0-AD6A-490D-83A3-576754ADFBE1}"/>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24" name="TextBox 23">
            <a:extLst>
              <a:ext uri="{FF2B5EF4-FFF2-40B4-BE49-F238E27FC236}">
                <a16:creationId xmlns:a16="http://schemas.microsoft.com/office/drawing/2014/main" id="{252ED7D4-60D7-4235-8C71-444F33748513}"/>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26" name="Straight Connector 25">
            <a:extLst>
              <a:ext uri="{FF2B5EF4-FFF2-40B4-BE49-F238E27FC236}">
                <a16:creationId xmlns:a16="http://schemas.microsoft.com/office/drawing/2014/main" id="{59A40CB3-AC25-477D-99B2-A1917526708E}"/>
              </a:ext>
            </a:extLst>
          </p:cNvPr>
          <p:cNvCxnSpPr>
            <a:stCxn id="19" idx="3"/>
            <a:endCxn id="17"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5A1947-A48E-470C-AFCB-A791CBC93107}"/>
              </a:ext>
            </a:extLst>
          </p:cNvPr>
          <p:cNvCxnSpPr>
            <a:stCxn id="17" idx="3"/>
            <a:endCxn id="21"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5CB0A3C-65B9-453A-919E-036CD6B0567F}"/>
              </a:ext>
            </a:extLst>
          </p:cNvPr>
          <p:cNvCxnSpPr>
            <a:cxnSpLocks/>
            <a:stCxn id="17" idx="3"/>
            <a:endCxn id="22"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7447ED-6D3E-4F99-9CBF-30D2583C8951}"/>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6009EF-81C9-4C9E-8760-274645507823}"/>
              </a:ext>
            </a:extLst>
          </p:cNvPr>
          <p:cNvCxnSpPr>
            <a:cxnSpLocks/>
            <a:stCxn id="22"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EEC802A2-499B-4CA7-A73D-014837BBA429}"/>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501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D790-6CFC-4969-882D-F67034B5088D}"/>
              </a:ext>
            </a:extLst>
          </p:cNvPr>
          <p:cNvSpPr>
            <a:spLocks noGrp="1"/>
          </p:cNvSpPr>
          <p:nvPr>
            <p:ph type="title"/>
          </p:nvPr>
        </p:nvSpPr>
        <p:spPr/>
        <p:txBody>
          <a:bodyPr/>
          <a:lstStyle/>
          <a:p>
            <a:r>
              <a:rPr lang="en-US" dirty="0"/>
              <a:t>What if we don’t know </a:t>
            </a:r>
          </a:p>
        </p:txBody>
      </p:sp>
      <p:sp>
        <p:nvSpPr>
          <p:cNvPr id="3" name="Content Placeholder 2">
            <a:extLst>
              <a:ext uri="{FF2B5EF4-FFF2-40B4-BE49-F238E27FC236}">
                <a16:creationId xmlns:a16="http://schemas.microsoft.com/office/drawing/2014/main" id="{E170E99C-C8F1-42B9-A6CC-CBE0A603DFD6}"/>
              </a:ext>
            </a:extLst>
          </p:cNvPr>
          <p:cNvSpPr>
            <a:spLocks noGrp="1"/>
          </p:cNvSpPr>
          <p:nvPr>
            <p:ph idx="1"/>
          </p:nvPr>
        </p:nvSpPr>
        <p:spPr/>
        <p:txBody>
          <a:bodyPr/>
          <a:lstStyle/>
          <a:p>
            <a:r>
              <a:rPr lang="en-US" dirty="0"/>
              <a:t>No right time </a:t>
            </a:r>
            <a:r>
              <a:rPr lang="en-US" dirty="0">
                <a:latin typeface="Times New Roman" panose="02020603050405020304" pitchFamily="18" charset="0"/>
                <a:cs typeface="Times New Roman" panose="02020603050405020304" pitchFamily="18" charset="0"/>
              </a:rPr>
              <a:t>→ checked at end of test or sooner</a:t>
            </a:r>
          </a:p>
          <a:p>
            <a:r>
              <a:rPr lang="en-US" dirty="0">
                <a:latin typeface="Times New Roman" panose="02020603050405020304" pitchFamily="18" charset="0"/>
                <a:cs typeface="Times New Roman" panose="02020603050405020304" pitchFamily="18" charset="0"/>
              </a:rPr>
              <a:t>What about no right data?</a:t>
            </a:r>
          </a:p>
          <a:p>
            <a:pPr lvl="1">
              <a:spcBef>
                <a:spcPts val="0"/>
              </a:spcBef>
            </a:pPr>
            <a:r>
              <a:rPr lang="en-US" dirty="0">
                <a:latin typeface="Times New Roman" panose="02020603050405020304" pitchFamily="18" charset="0"/>
                <a:cs typeface="Times New Roman" panose="02020603050405020304" pitchFamily="18" charset="0"/>
              </a:rPr>
              <a:t>How might we check for this within our strategy of checking against a reference model?</a:t>
            </a:r>
          </a:p>
          <a:p>
            <a:pPr lvl="1">
              <a:spcBef>
                <a:spcPts val="0"/>
              </a:spcBef>
            </a:pPr>
            <a:r>
              <a:rPr lang="en-US" dirty="0">
                <a:latin typeface="Times New Roman" panose="02020603050405020304" pitchFamily="18" charset="0"/>
                <a:cs typeface="Times New Roman" panose="02020603050405020304" pitchFamily="18" charset="0"/>
              </a:rPr>
              <a:t>Have the reference model return an X?  </a:t>
            </a:r>
            <a:endParaRPr lang="en-US" dirty="0"/>
          </a:p>
          <a:p>
            <a:r>
              <a:rPr lang="en-US" dirty="0"/>
              <a:t>New idea</a:t>
            </a:r>
          </a:p>
          <a:p>
            <a:pPr lvl="1">
              <a:spcBef>
                <a:spcPts val="0"/>
              </a:spcBef>
            </a:pPr>
            <a:r>
              <a:rPr lang="en-US" dirty="0"/>
              <a:t>a self-checking test decides pass/fail by itself</a:t>
            </a:r>
          </a:p>
          <a:p>
            <a:pPr lvl="1">
              <a:spcBef>
                <a:spcPts val="0"/>
              </a:spcBef>
            </a:pPr>
            <a:r>
              <a:rPr lang="en-US" dirty="0"/>
              <a:t>doesn’t need a reference model to compare to!</a:t>
            </a:r>
          </a:p>
          <a:p>
            <a:r>
              <a:rPr lang="en-US" dirty="0"/>
              <a:t>But how can that be?</a:t>
            </a:r>
          </a:p>
          <a:p>
            <a:endParaRPr lang="en-US" dirty="0"/>
          </a:p>
        </p:txBody>
      </p:sp>
      <p:sp>
        <p:nvSpPr>
          <p:cNvPr id="4" name="Footer Placeholder 3">
            <a:extLst>
              <a:ext uri="{FF2B5EF4-FFF2-40B4-BE49-F238E27FC236}">
                <a16:creationId xmlns:a16="http://schemas.microsoft.com/office/drawing/2014/main" id="{E66E11C0-2D87-47AD-8073-58AE2AC2F2C3}"/>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682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E120-048B-48A5-81E8-86A2A53AFF83}"/>
              </a:ext>
            </a:extLst>
          </p:cNvPr>
          <p:cNvSpPr>
            <a:spLocks noGrp="1"/>
          </p:cNvSpPr>
          <p:nvPr>
            <p:ph type="title"/>
          </p:nvPr>
        </p:nvSpPr>
        <p:spPr/>
        <p:txBody>
          <a:bodyPr/>
          <a:lstStyle/>
          <a:p>
            <a:r>
              <a:rPr lang="en-US" dirty="0" err="1"/>
              <a:t>Reversi</a:t>
            </a:r>
            <a:endParaRPr lang="en-US" dirty="0"/>
          </a:p>
        </p:txBody>
      </p:sp>
      <p:sp>
        <p:nvSpPr>
          <p:cNvPr id="3" name="Content Placeholder 2">
            <a:extLst>
              <a:ext uri="{FF2B5EF4-FFF2-40B4-BE49-F238E27FC236}">
                <a16:creationId xmlns:a16="http://schemas.microsoft.com/office/drawing/2014/main" id="{02EE3419-616F-423D-96EA-59309DD741DA}"/>
              </a:ext>
            </a:extLst>
          </p:cNvPr>
          <p:cNvSpPr>
            <a:spLocks noGrp="1"/>
          </p:cNvSpPr>
          <p:nvPr>
            <p:ph idx="1"/>
          </p:nvPr>
        </p:nvSpPr>
        <p:spPr>
          <a:xfrm>
            <a:off x="685800" y="1524000"/>
            <a:ext cx="7772400" cy="4419600"/>
          </a:xfrm>
        </p:spPr>
        <p:txBody>
          <a:bodyPr/>
          <a:lstStyle/>
          <a:p>
            <a:r>
              <a:rPr lang="en-US" sz="2400" dirty="0" err="1"/>
              <a:t>Reversi</a:t>
            </a:r>
            <a:r>
              <a:rPr lang="en-US" sz="2400" dirty="0"/>
              <a:t> is an environment to verify CPUs</a:t>
            </a:r>
          </a:p>
          <a:p>
            <a:r>
              <a:rPr lang="en-US" sz="2400" dirty="0"/>
              <a:t>Observations</a:t>
            </a:r>
          </a:p>
          <a:p>
            <a:pPr lvl="1">
              <a:spcBef>
                <a:spcPts val="0"/>
              </a:spcBef>
            </a:pPr>
            <a:r>
              <a:rPr lang="en-US" sz="2000" dirty="0"/>
              <a:t>How much is 4+3-3? Clearly 4</a:t>
            </a:r>
          </a:p>
          <a:p>
            <a:pPr lvl="1">
              <a:spcBef>
                <a:spcPts val="0"/>
              </a:spcBef>
            </a:pPr>
            <a:r>
              <a:rPr lang="en-US" sz="2000" dirty="0"/>
              <a:t>How much is 4+x-x? Still 4, independent of x</a:t>
            </a:r>
          </a:p>
          <a:p>
            <a:pPr lvl="1">
              <a:spcBef>
                <a:spcPts val="0"/>
              </a:spcBef>
            </a:pPr>
            <a:r>
              <a:rPr lang="en-US" sz="2000" dirty="0"/>
              <a:t>Yeah, so what?</a:t>
            </a:r>
          </a:p>
          <a:p>
            <a:r>
              <a:rPr lang="en-US" sz="2400" dirty="0" err="1"/>
              <a:t>Reversi</a:t>
            </a:r>
            <a:r>
              <a:rPr lang="en-US" sz="2400" dirty="0"/>
              <a:t> strategy to verify add, subtract:</a:t>
            </a:r>
          </a:p>
          <a:p>
            <a:pPr lvl="1">
              <a:spcBef>
                <a:spcPts val="0"/>
              </a:spcBef>
            </a:pPr>
            <a:r>
              <a:rPr lang="en-US" sz="2000" dirty="0"/>
              <a:t>load all registers with random values, remember what they are</a:t>
            </a:r>
          </a:p>
          <a:p>
            <a:pPr lvl="1">
              <a:spcBef>
                <a:spcPts val="0"/>
              </a:spcBef>
            </a:pPr>
            <a:r>
              <a:rPr lang="en-US" sz="2000" dirty="0"/>
              <a:t>create instructions to add a random value from any register, subtract the same one</a:t>
            </a:r>
          </a:p>
          <a:p>
            <a:pPr lvl="1">
              <a:spcBef>
                <a:spcPts val="0"/>
              </a:spcBef>
            </a:pPr>
            <a:r>
              <a:rPr lang="en-US" sz="2000" dirty="0"/>
              <a:t>randomly reorder those instructions</a:t>
            </a:r>
          </a:p>
          <a:p>
            <a:pPr lvl="1">
              <a:spcBef>
                <a:spcPts val="0"/>
              </a:spcBef>
            </a:pPr>
            <a:r>
              <a:rPr lang="en-US" sz="2000" dirty="0"/>
              <a:t>run the test</a:t>
            </a:r>
          </a:p>
          <a:p>
            <a:pPr lvl="1">
              <a:spcBef>
                <a:spcPts val="0"/>
              </a:spcBef>
            </a:pPr>
            <a:r>
              <a:rPr lang="en-US" sz="2000" dirty="0"/>
              <a:t>check the </a:t>
            </a:r>
            <a:r>
              <a:rPr lang="en-US" sz="2000" dirty="0" err="1"/>
              <a:t>the</a:t>
            </a:r>
            <a:r>
              <a:rPr lang="en-US" sz="2000" dirty="0"/>
              <a:t> register values haven’t changed</a:t>
            </a:r>
          </a:p>
          <a:p>
            <a:r>
              <a:rPr lang="en-US" sz="2400" dirty="0"/>
              <a:t>Don’t need a reference model!</a:t>
            </a:r>
          </a:p>
          <a:p>
            <a:endParaRPr lang="en-US" dirty="0"/>
          </a:p>
        </p:txBody>
      </p:sp>
      <p:sp>
        <p:nvSpPr>
          <p:cNvPr id="4" name="Footer Placeholder 3">
            <a:extLst>
              <a:ext uri="{FF2B5EF4-FFF2-40B4-BE49-F238E27FC236}">
                <a16:creationId xmlns:a16="http://schemas.microsoft.com/office/drawing/2014/main" id="{7C8A8976-C408-44CB-BDE0-0A96C9A1C5B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3319CC7B-81A6-4CAC-8744-C5990009E41A}"/>
              </a:ext>
            </a:extLst>
          </p:cNvPr>
          <p:cNvSpPr txBox="1"/>
          <p:nvPr/>
        </p:nvSpPr>
        <p:spPr>
          <a:xfrm>
            <a:off x="5867400" y="4604327"/>
            <a:ext cx="2286000" cy="830997"/>
          </a:xfrm>
          <a:prstGeom prst="rect">
            <a:avLst/>
          </a:prstGeom>
          <a:noFill/>
        </p:spPr>
        <p:txBody>
          <a:bodyPr wrap="square" rtlCol="0">
            <a:spAutoFit/>
          </a:bodyPr>
          <a:lstStyle/>
          <a:p>
            <a:r>
              <a:rPr lang="en-US" dirty="0">
                <a:solidFill>
                  <a:srgbClr val="FF0000"/>
                </a:solidFill>
              </a:rPr>
              <a:t>make a nice animation</a:t>
            </a:r>
          </a:p>
        </p:txBody>
      </p:sp>
    </p:spTree>
    <p:extLst>
      <p:ext uri="{BB962C8B-B14F-4D97-AF65-F5344CB8AC3E}">
        <p14:creationId xmlns:p14="http://schemas.microsoft.com/office/powerpoint/2010/main" val="265004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E120-048B-48A5-81E8-86A2A53AFF83}"/>
              </a:ext>
            </a:extLst>
          </p:cNvPr>
          <p:cNvSpPr>
            <a:spLocks noGrp="1"/>
          </p:cNvSpPr>
          <p:nvPr>
            <p:ph type="title"/>
          </p:nvPr>
        </p:nvSpPr>
        <p:spPr/>
        <p:txBody>
          <a:bodyPr/>
          <a:lstStyle/>
          <a:p>
            <a:r>
              <a:rPr lang="en-US" dirty="0" err="1"/>
              <a:t>Reversi</a:t>
            </a:r>
            <a:endParaRPr lang="en-US" dirty="0"/>
          </a:p>
        </p:txBody>
      </p:sp>
      <p:sp>
        <p:nvSpPr>
          <p:cNvPr id="3" name="Content Placeholder 2">
            <a:extLst>
              <a:ext uri="{FF2B5EF4-FFF2-40B4-BE49-F238E27FC236}">
                <a16:creationId xmlns:a16="http://schemas.microsoft.com/office/drawing/2014/main" id="{02EE3419-616F-423D-96EA-59309DD741DA}"/>
              </a:ext>
            </a:extLst>
          </p:cNvPr>
          <p:cNvSpPr>
            <a:spLocks noGrp="1"/>
          </p:cNvSpPr>
          <p:nvPr>
            <p:ph idx="1"/>
          </p:nvPr>
        </p:nvSpPr>
        <p:spPr/>
        <p:txBody>
          <a:bodyPr/>
          <a:lstStyle/>
          <a:p>
            <a:r>
              <a:rPr lang="en-US" sz="2400" dirty="0"/>
              <a:t>Clever?</a:t>
            </a:r>
          </a:p>
          <a:p>
            <a:r>
              <a:rPr lang="en-US" sz="2400" dirty="0"/>
              <a:t>Sure, but there’s a lot more to testing a CPU than just add/subtract?</a:t>
            </a:r>
          </a:p>
          <a:p>
            <a:r>
              <a:rPr lang="en-US" sz="2400" dirty="0"/>
              <a:t>Could it work for floating-point add/subtract?</a:t>
            </a:r>
          </a:p>
          <a:p>
            <a:pPr lvl="1">
              <a:spcBef>
                <a:spcPts val="0"/>
              </a:spcBef>
            </a:pPr>
            <a:r>
              <a:rPr lang="en-US" sz="2000" dirty="0"/>
              <a:t>Only if you accept a “close-enough” answer… really not great</a:t>
            </a:r>
          </a:p>
          <a:p>
            <a:r>
              <a:rPr lang="en-US" sz="2400" dirty="0"/>
              <a:t>Floating-point </a:t>
            </a:r>
            <a:r>
              <a:rPr lang="en-US" sz="2400" dirty="0" err="1"/>
              <a:t>mpy</a:t>
            </a:r>
            <a:r>
              <a:rPr lang="en-US" sz="2400" dirty="0"/>
              <a:t>/divide?</a:t>
            </a:r>
          </a:p>
          <a:p>
            <a:r>
              <a:rPr lang="en-US" sz="2400" dirty="0"/>
              <a:t>Load &amp; store?</a:t>
            </a:r>
          </a:p>
          <a:p>
            <a:r>
              <a:rPr lang="en-US" sz="2400" dirty="0"/>
              <a:t>Branches?</a:t>
            </a:r>
          </a:p>
          <a:p>
            <a:r>
              <a:rPr lang="en-US" sz="2400" dirty="0"/>
              <a:t>Does it fix our problem of what to do for undefined results?</a:t>
            </a:r>
          </a:p>
          <a:p>
            <a:endParaRPr lang="en-US" dirty="0"/>
          </a:p>
        </p:txBody>
      </p:sp>
      <p:sp>
        <p:nvSpPr>
          <p:cNvPr id="4" name="Footer Placeholder 3">
            <a:extLst>
              <a:ext uri="{FF2B5EF4-FFF2-40B4-BE49-F238E27FC236}">
                <a16:creationId xmlns:a16="http://schemas.microsoft.com/office/drawing/2014/main" id="{7C8A8976-C408-44CB-BDE0-0A96C9A1C5B0}"/>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395661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4267200"/>
            <a:ext cx="25908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3073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48CA-3ABF-47F2-9259-23E1CEDFD559}"/>
              </a:ext>
            </a:extLst>
          </p:cNvPr>
          <p:cNvSpPr>
            <a:spLocks noGrp="1"/>
          </p:cNvSpPr>
          <p:nvPr>
            <p:ph type="title"/>
          </p:nvPr>
        </p:nvSpPr>
        <p:spPr/>
        <p:txBody>
          <a:bodyPr/>
          <a:lstStyle/>
          <a:p>
            <a:r>
              <a:rPr lang="en-US" dirty="0"/>
              <a:t>Strategy &amp; implementation</a:t>
            </a:r>
          </a:p>
        </p:txBody>
      </p:sp>
      <p:sp>
        <p:nvSpPr>
          <p:cNvPr id="3" name="Content Placeholder 2">
            <a:extLst>
              <a:ext uri="{FF2B5EF4-FFF2-40B4-BE49-F238E27FC236}">
                <a16:creationId xmlns:a16="http://schemas.microsoft.com/office/drawing/2014/main" id="{A50D2F32-E4C4-403E-8CFE-16F5E384C02C}"/>
              </a:ext>
            </a:extLst>
          </p:cNvPr>
          <p:cNvSpPr>
            <a:spLocks noGrp="1"/>
          </p:cNvSpPr>
          <p:nvPr>
            <p:ph idx="1"/>
          </p:nvPr>
        </p:nvSpPr>
        <p:spPr>
          <a:xfrm>
            <a:off x="685800" y="1676400"/>
            <a:ext cx="7772400" cy="1972004"/>
          </a:xfrm>
        </p:spPr>
        <p:txBody>
          <a:bodyPr/>
          <a:lstStyle/>
          <a:p>
            <a:r>
              <a:rPr lang="en-US" dirty="0"/>
              <a:t>We’ve talked a lot about what to do</a:t>
            </a:r>
          </a:p>
          <a:p>
            <a:r>
              <a:rPr lang="en-US" dirty="0"/>
              <a:t>Next up – some implementation details</a:t>
            </a:r>
          </a:p>
          <a:p>
            <a:pPr lvl="1"/>
            <a:r>
              <a:rPr lang="en-US" dirty="0"/>
              <a:t>which parts of our testbench do what, and why?</a:t>
            </a:r>
          </a:p>
          <a:p>
            <a:pPr lvl="1"/>
            <a:r>
              <a:rPr lang="en-US" dirty="0"/>
              <a:t>it’s all about minimizing work: reuse, software layers</a:t>
            </a:r>
          </a:p>
        </p:txBody>
      </p:sp>
      <p:sp>
        <p:nvSpPr>
          <p:cNvPr id="4" name="Footer Placeholder 3">
            <a:extLst>
              <a:ext uri="{FF2B5EF4-FFF2-40B4-BE49-F238E27FC236}">
                <a16:creationId xmlns:a16="http://schemas.microsoft.com/office/drawing/2014/main" id="{BF2F0D2A-4535-4A31-9838-D5D96128F392}"/>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23" name="Group 22">
            <a:extLst>
              <a:ext uri="{FF2B5EF4-FFF2-40B4-BE49-F238E27FC236}">
                <a16:creationId xmlns:a16="http://schemas.microsoft.com/office/drawing/2014/main" id="{3343112D-5DF8-4496-B398-967C274B290D}"/>
              </a:ext>
            </a:extLst>
          </p:cNvPr>
          <p:cNvGrpSpPr/>
          <p:nvPr/>
        </p:nvGrpSpPr>
        <p:grpSpPr>
          <a:xfrm>
            <a:off x="304800" y="4114800"/>
            <a:ext cx="8153400" cy="1371600"/>
            <a:chOff x="152400" y="4114800"/>
            <a:chExt cx="8153400" cy="1371600"/>
          </a:xfrm>
        </p:grpSpPr>
        <p:sp>
          <p:nvSpPr>
            <p:cNvPr id="5" name="TextBox 4">
              <a:extLst>
                <a:ext uri="{FF2B5EF4-FFF2-40B4-BE49-F238E27FC236}">
                  <a16:creationId xmlns:a16="http://schemas.microsoft.com/office/drawing/2014/main" id="{587BE3C1-D603-41FF-B4FB-99DDC706C90A}"/>
                </a:ext>
              </a:extLst>
            </p:cNvPr>
            <p:cNvSpPr txBox="1"/>
            <p:nvPr/>
          </p:nvSpPr>
          <p:spPr>
            <a:xfrm>
              <a:off x="30607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6" name="TextBox 5">
              <a:extLst>
                <a:ext uri="{FF2B5EF4-FFF2-40B4-BE49-F238E27FC236}">
                  <a16:creationId xmlns:a16="http://schemas.microsoft.com/office/drawing/2014/main" id="{42931255-C5F0-45DA-834D-95064E01F5D1}"/>
                </a:ext>
              </a:extLst>
            </p:cNvPr>
            <p:cNvSpPr txBox="1"/>
            <p:nvPr/>
          </p:nvSpPr>
          <p:spPr>
            <a:xfrm>
              <a:off x="49599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7" name="TextBox 6">
              <a:extLst>
                <a:ext uri="{FF2B5EF4-FFF2-40B4-BE49-F238E27FC236}">
                  <a16:creationId xmlns:a16="http://schemas.microsoft.com/office/drawing/2014/main" id="{5FB88386-DBED-4996-9DF2-36E81B4622DC}"/>
                </a:ext>
              </a:extLst>
            </p:cNvPr>
            <p:cNvSpPr txBox="1"/>
            <p:nvPr/>
          </p:nvSpPr>
          <p:spPr>
            <a:xfrm>
              <a:off x="49599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8" name="TextBox 7">
              <a:extLst>
                <a:ext uri="{FF2B5EF4-FFF2-40B4-BE49-F238E27FC236}">
                  <a16:creationId xmlns:a16="http://schemas.microsoft.com/office/drawing/2014/main" id="{FCE36EAD-0319-40FE-A7F5-A3E27737945B}"/>
                </a:ext>
              </a:extLst>
            </p:cNvPr>
            <p:cNvSpPr txBox="1"/>
            <p:nvPr/>
          </p:nvSpPr>
          <p:spPr>
            <a:xfrm>
              <a:off x="70104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9" name="TextBox 8">
              <a:extLst>
                <a:ext uri="{FF2B5EF4-FFF2-40B4-BE49-F238E27FC236}">
                  <a16:creationId xmlns:a16="http://schemas.microsoft.com/office/drawing/2014/main" id="{BEF900F4-3B19-4FA4-9740-3F0341F44465}"/>
                </a:ext>
              </a:extLst>
            </p:cNvPr>
            <p:cNvSpPr txBox="1"/>
            <p:nvPr/>
          </p:nvSpPr>
          <p:spPr>
            <a:xfrm>
              <a:off x="70104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11" name="Straight Arrow Connector 10">
              <a:extLst>
                <a:ext uri="{FF2B5EF4-FFF2-40B4-BE49-F238E27FC236}">
                  <a16:creationId xmlns:a16="http://schemas.microsoft.com/office/drawing/2014/main" id="{4024B0BB-BE5C-4791-9ABE-8267B138E542}"/>
                </a:ext>
              </a:extLst>
            </p:cNvPr>
            <p:cNvCxnSpPr>
              <a:endCxn id="6" idx="1"/>
            </p:cNvCxnSpPr>
            <p:nvPr/>
          </p:nvCxnSpPr>
          <p:spPr>
            <a:xfrm flipV="1">
              <a:off x="42037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F9DFA7-F454-4786-B9B0-68295BAC5276}"/>
                </a:ext>
              </a:extLst>
            </p:cNvPr>
            <p:cNvCxnSpPr>
              <a:cxnSpLocks/>
              <a:endCxn id="7" idx="1"/>
            </p:cNvCxnSpPr>
            <p:nvPr/>
          </p:nvCxnSpPr>
          <p:spPr>
            <a:xfrm>
              <a:off x="42037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BF0B20-A8E7-4561-B2FB-EE039714D169}"/>
                </a:ext>
              </a:extLst>
            </p:cNvPr>
            <p:cNvCxnSpPr>
              <a:stCxn id="6" idx="3"/>
              <a:endCxn id="8" idx="1"/>
            </p:cNvCxnSpPr>
            <p:nvPr/>
          </p:nvCxnSpPr>
          <p:spPr>
            <a:xfrm>
              <a:off x="62553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1AAFBD-E85E-4015-987D-5006672641CA}"/>
                </a:ext>
              </a:extLst>
            </p:cNvPr>
            <p:cNvCxnSpPr/>
            <p:nvPr/>
          </p:nvCxnSpPr>
          <p:spPr>
            <a:xfrm>
              <a:off x="62495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FC234D-0B78-4739-A22B-47454A3CE469}"/>
                </a:ext>
              </a:extLst>
            </p:cNvPr>
            <p:cNvCxnSpPr>
              <a:stCxn id="6" idx="3"/>
            </p:cNvCxnSpPr>
            <p:nvPr/>
          </p:nvCxnSpPr>
          <p:spPr>
            <a:xfrm>
              <a:off x="62553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E0FAB7-C8E5-4964-9087-A20842EA620F}"/>
                </a:ext>
              </a:extLst>
            </p:cNvPr>
            <p:cNvSpPr txBox="1"/>
            <p:nvPr/>
          </p:nvSpPr>
          <p:spPr>
            <a:xfrm>
              <a:off x="12347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13" name="Straight Arrow Connector 12">
              <a:extLst>
                <a:ext uri="{FF2B5EF4-FFF2-40B4-BE49-F238E27FC236}">
                  <a16:creationId xmlns:a16="http://schemas.microsoft.com/office/drawing/2014/main" id="{57C991C6-7012-42EB-9C2A-3C47862CC624}"/>
                </a:ext>
              </a:extLst>
            </p:cNvPr>
            <p:cNvCxnSpPr>
              <a:stCxn id="17" idx="3"/>
              <a:endCxn id="5" idx="1"/>
            </p:cNvCxnSpPr>
            <p:nvPr/>
          </p:nvCxnSpPr>
          <p:spPr>
            <a:xfrm>
              <a:off x="25301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6C0E32-DE46-45A7-A029-282ADC0D8ABF}"/>
                </a:ext>
              </a:extLst>
            </p:cNvPr>
            <p:cNvSpPr txBox="1"/>
            <p:nvPr/>
          </p:nvSpPr>
          <p:spPr>
            <a:xfrm>
              <a:off x="1524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21" name="Straight Arrow Connector 20">
              <a:extLst>
                <a:ext uri="{FF2B5EF4-FFF2-40B4-BE49-F238E27FC236}">
                  <a16:creationId xmlns:a16="http://schemas.microsoft.com/office/drawing/2014/main" id="{112DEBBC-EFF5-46AC-85A9-21AF3EF96D3B}"/>
                </a:ext>
              </a:extLst>
            </p:cNvPr>
            <p:cNvCxnSpPr>
              <a:cxnSpLocks/>
            </p:cNvCxnSpPr>
            <p:nvPr/>
          </p:nvCxnSpPr>
          <p:spPr>
            <a:xfrm>
              <a:off x="9144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61002FAC-74D0-43EA-AB43-2E9D2412F73B}"/>
              </a:ext>
            </a:extLst>
          </p:cNvPr>
          <p:cNvSpPr txBox="1"/>
          <p:nvPr/>
        </p:nvSpPr>
        <p:spPr>
          <a:xfrm>
            <a:off x="2094920" y="5964535"/>
            <a:ext cx="777587" cy="461665"/>
          </a:xfrm>
          <a:prstGeom prst="rect">
            <a:avLst/>
          </a:prstGeom>
          <a:noFill/>
        </p:spPr>
        <p:txBody>
          <a:bodyPr wrap="square" rtlCol="0">
            <a:spAutoFit/>
          </a:bodyPr>
          <a:lstStyle/>
          <a:p>
            <a:r>
              <a:rPr lang="en-US" dirty="0">
                <a:solidFill>
                  <a:srgbClr val="006600"/>
                </a:solidFill>
              </a:rPr>
              <a:t>high</a:t>
            </a:r>
          </a:p>
        </p:txBody>
      </p:sp>
      <p:sp>
        <p:nvSpPr>
          <p:cNvPr id="28" name="TextBox 27">
            <a:extLst>
              <a:ext uri="{FF2B5EF4-FFF2-40B4-BE49-F238E27FC236}">
                <a16:creationId xmlns:a16="http://schemas.microsoft.com/office/drawing/2014/main" id="{EE0C934A-71A0-437E-B790-372EA0B965F7}"/>
              </a:ext>
            </a:extLst>
          </p:cNvPr>
          <p:cNvSpPr txBox="1"/>
          <p:nvPr/>
        </p:nvSpPr>
        <p:spPr>
          <a:xfrm>
            <a:off x="6083360" y="6295035"/>
            <a:ext cx="777587" cy="461665"/>
          </a:xfrm>
          <a:prstGeom prst="rect">
            <a:avLst/>
          </a:prstGeom>
          <a:noFill/>
        </p:spPr>
        <p:txBody>
          <a:bodyPr wrap="square" rtlCol="0">
            <a:spAutoFit/>
          </a:bodyPr>
          <a:lstStyle/>
          <a:p>
            <a:r>
              <a:rPr lang="en-US" dirty="0">
                <a:solidFill>
                  <a:srgbClr val="FF0000"/>
                </a:solidFill>
              </a:rPr>
              <a:t>low</a:t>
            </a:r>
          </a:p>
        </p:txBody>
      </p:sp>
      <p:cxnSp>
        <p:nvCxnSpPr>
          <p:cNvPr id="30" name="Straight Arrow Connector 29">
            <a:extLst>
              <a:ext uri="{FF2B5EF4-FFF2-40B4-BE49-F238E27FC236}">
                <a16:creationId xmlns:a16="http://schemas.microsoft.com/office/drawing/2014/main" id="{D10BF295-6124-47C4-BDB8-AAA4C2CB1A74}"/>
              </a:ext>
            </a:extLst>
          </p:cNvPr>
          <p:cNvCxnSpPr>
            <a:cxnSpLocks/>
          </p:cNvCxnSpPr>
          <p:nvPr/>
        </p:nvCxnSpPr>
        <p:spPr>
          <a:xfrm flipH="1" flipV="1">
            <a:off x="1706127" y="5222610"/>
            <a:ext cx="456769" cy="805267"/>
          </a:xfrm>
          <a:prstGeom prst="straightConnector1">
            <a:avLst/>
          </a:prstGeom>
          <a:ln w="28575">
            <a:solidFill>
              <a:srgbClr val="0066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AC762C12-A6AD-4E69-AD7E-EA9031826358}"/>
              </a:ext>
            </a:extLst>
          </p:cNvPr>
          <p:cNvSpPr/>
          <p:nvPr/>
        </p:nvSpPr>
        <p:spPr>
          <a:xfrm>
            <a:off x="2983345" y="5347855"/>
            <a:ext cx="3879911" cy="787474"/>
          </a:xfrm>
          <a:custGeom>
            <a:avLst/>
            <a:gdLst>
              <a:gd name="connsiteX0" fmla="*/ 0 w 3879911"/>
              <a:gd name="connsiteY0" fmla="*/ 785090 h 787474"/>
              <a:gd name="connsiteX1" fmla="*/ 2429164 w 3879911"/>
              <a:gd name="connsiteY1" fmla="*/ 729672 h 787474"/>
              <a:gd name="connsiteX2" fmla="*/ 3666837 w 3879911"/>
              <a:gd name="connsiteY2" fmla="*/ 397163 h 787474"/>
              <a:gd name="connsiteX3" fmla="*/ 3870037 w 3879911"/>
              <a:gd name="connsiteY3" fmla="*/ 0 h 787474"/>
            </a:gdLst>
            <a:ahLst/>
            <a:cxnLst>
              <a:cxn ang="0">
                <a:pos x="connsiteX0" y="connsiteY0"/>
              </a:cxn>
              <a:cxn ang="0">
                <a:pos x="connsiteX1" y="connsiteY1"/>
              </a:cxn>
              <a:cxn ang="0">
                <a:pos x="connsiteX2" y="connsiteY2"/>
              </a:cxn>
              <a:cxn ang="0">
                <a:pos x="connsiteX3" y="connsiteY3"/>
              </a:cxn>
            </a:cxnLst>
            <a:rect l="l" t="t" r="r" b="b"/>
            <a:pathLst>
              <a:path w="3879911" h="787474">
                <a:moveTo>
                  <a:pt x="0" y="785090"/>
                </a:moveTo>
                <a:cubicBezTo>
                  <a:pt x="909012" y="789708"/>
                  <a:pt x="1818024" y="794327"/>
                  <a:pt x="2429164" y="729672"/>
                </a:cubicBezTo>
                <a:cubicBezTo>
                  <a:pt x="3040304" y="665017"/>
                  <a:pt x="3426692" y="518775"/>
                  <a:pt x="3666837" y="397163"/>
                </a:cubicBezTo>
                <a:cubicBezTo>
                  <a:pt x="3906983" y="275551"/>
                  <a:pt x="3888510" y="137775"/>
                  <a:pt x="3870037" y="0"/>
                </a:cubicBezTo>
              </a:path>
            </a:pathLst>
          </a:custGeom>
          <a:noFill/>
          <a:ln>
            <a:solidFill>
              <a:srgbClr val="00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5E4E0C0-D238-4A4F-84C2-0651E6BF02A9}"/>
              </a:ext>
            </a:extLst>
          </p:cNvPr>
          <p:cNvSpPr/>
          <p:nvPr/>
        </p:nvSpPr>
        <p:spPr>
          <a:xfrm>
            <a:off x="3011055" y="5523345"/>
            <a:ext cx="4853449" cy="775855"/>
          </a:xfrm>
          <a:custGeom>
            <a:avLst/>
            <a:gdLst>
              <a:gd name="connsiteX0" fmla="*/ 0 w 4853449"/>
              <a:gd name="connsiteY0" fmla="*/ 775855 h 775855"/>
              <a:gd name="connsiteX1" fmla="*/ 4100945 w 4853449"/>
              <a:gd name="connsiteY1" fmla="*/ 489528 h 775855"/>
              <a:gd name="connsiteX2" fmla="*/ 4839854 w 4853449"/>
              <a:gd name="connsiteY2" fmla="*/ 0 h 775855"/>
            </a:gdLst>
            <a:ahLst/>
            <a:cxnLst>
              <a:cxn ang="0">
                <a:pos x="connsiteX0" y="connsiteY0"/>
              </a:cxn>
              <a:cxn ang="0">
                <a:pos x="connsiteX1" y="connsiteY1"/>
              </a:cxn>
              <a:cxn ang="0">
                <a:pos x="connsiteX2" y="connsiteY2"/>
              </a:cxn>
            </a:cxnLst>
            <a:rect l="l" t="t" r="r" b="b"/>
            <a:pathLst>
              <a:path w="4853449" h="775855">
                <a:moveTo>
                  <a:pt x="0" y="775855"/>
                </a:moveTo>
                <a:cubicBezTo>
                  <a:pt x="1647151" y="697346"/>
                  <a:pt x="3294303" y="618837"/>
                  <a:pt x="4100945" y="489528"/>
                </a:cubicBezTo>
                <a:cubicBezTo>
                  <a:pt x="4907587" y="360219"/>
                  <a:pt x="4873720" y="180109"/>
                  <a:pt x="4839854" y="0"/>
                </a:cubicBezTo>
              </a:path>
            </a:pathLst>
          </a:custGeom>
          <a:noFill/>
          <a:ln>
            <a:solidFill>
              <a:srgbClr val="00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40C414A-8AD3-4A8C-B9DF-C5036915C4B2}"/>
              </a:ext>
            </a:extLst>
          </p:cNvPr>
          <p:cNvSpPr/>
          <p:nvPr/>
        </p:nvSpPr>
        <p:spPr>
          <a:xfrm>
            <a:off x="4692470" y="5172364"/>
            <a:ext cx="1606730" cy="1283854"/>
          </a:xfrm>
          <a:custGeom>
            <a:avLst/>
            <a:gdLst>
              <a:gd name="connsiteX0" fmla="*/ 1606730 w 1606730"/>
              <a:gd name="connsiteY0" fmla="*/ 1283854 h 1283854"/>
              <a:gd name="connsiteX1" fmla="*/ 239748 w 1606730"/>
              <a:gd name="connsiteY1" fmla="*/ 600363 h 1283854"/>
              <a:gd name="connsiteX2" fmla="*/ 8839 w 1606730"/>
              <a:gd name="connsiteY2" fmla="*/ 0 h 1283854"/>
            </a:gdLst>
            <a:ahLst/>
            <a:cxnLst>
              <a:cxn ang="0">
                <a:pos x="connsiteX0" y="connsiteY0"/>
              </a:cxn>
              <a:cxn ang="0">
                <a:pos x="connsiteX1" y="connsiteY1"/>
              </a:cxn>
              <a:cxn ang="0">
                <a:pos x="connsiteX2" y="connsiteY2"/>
              </a:cxn>
            </a:cxnLst>
            <a:rect l="l" t="t" r="r" b="b"/>
            <a:pathLst>
              <a:path w="1606730" h="1283854">
                <a:moveTo>
                  <a:pt x="1606730" y="1283854"/>
                </a:moveTo>
                <a:cubicBezTo>
                  <a:pt x="1056396" y="1049096"/>
                  <a:pt x="506063" y="814339"/>
                  <a:pt x="239748" y="600363"/>
                </a:cubicBezTo>
                <a:cubicBezTo>
                  <a:pt x="-26567" y="386387"/>
                  <a:pt x="-8864" y="193193"/>
                  <a:pt x="8839"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BD8DC75-17BC-4E83-8334-7D59EA43A2F9}"/>
              </a:ext>
            </a:extLst>
          </p:cNvPr>
          <p:cNvSpPr/>
          <p:nvPr/>
        </p:nvSpPr>
        <p:spPr>
          <a:xfrm>
            <a:off x="2946400" y="5015345"/>
            <a:ext cx="3195782" cy="1440873"/>
          </a:xfrm>
          <a:custGeom>
            <a:avLst/>
            <a:gdLst>
              <a:gd name="connsiteX0" fmla="*/ 3195782 w 3195782"/>
              <a:gd name="connsiteY0" fmla="*/ 1440873 h 1440873"/>
              <a:gd name="connsiteX1" fmla="*/ 674255 w 3195782"/>
              <a:gd name="connsiteY1" fmla="*/ 572655 h 1440873"/>
              <a:gd name="connsiteX2" fmla="*/ 0 w 3195782"/>
              <a:gd name="connsiteY2" fmla="*/ 0 h 1440873"/>
            </a:gdLst>
            <a:ahLst/>
            <a:cxnLst>
              <a:cxn ang="0">
                <a:pos x="connsiteX0" y="connsiteY0"/>
              </a:cxn>
              <a:cxn ang="0">
                <a:pos x="connsiteX1" y="connsiteY1"/>
              </a:cxn>
              <a:cxn ang="0">
                <a:pos x="connsiteX2" y="connsiteY2"/>
              </a:cxn>
            </a:cxnLst>
            <a:rect l="l" t="t" r="r" b="b"/>
            <a:pathLst>
              <a:path w="3195782" h="1440873">
                <a:moveTo>
                  <a:pt x="3195782" y="1440873"/>
                </a:moveTo>
                <a:cubicBezTo>
                  <a:pt x="2201333" y="1126836"/>
                  <a:pt x="1206885" y="812800"/>
                  <a:pt x="674255" y="572655"/>
                </a:cubicBezTo>
                <a:cubicBezTo>
                  <a:pt x="141625" y="332510"/>
                  <a:pt x="70812" y="166255"/>
                  <a:pt x="0"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9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4" grpId="0" animBg="1"/>
      <p:bldP spid="35" grpId="0" animBg="1"/>
      <p:bldP spid="36" grpId="0" animBg="1"/>
      <p:bldP spid="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4282-D166-4357-B594-BBD7615EDC44}"/>
              </a:ext>
            </a:extLst>
          </p:cNvPr>
          <p:cNvSpPr>
            <a:spLocks noGrp="1"/>
          </p:cNvSpPr>
          <p:nvPr>
            <p:ph type="title"/>
          </p:nvPr>
        </p:nvSpPr>
        <p:spPr/>
        <p:txBody>
          <a:bodyPr/>
          <a:lstStyle/>
          <a:p>
            <a:r>
              <a:rPr lang="en-US" dirty="0"/>
              <a:t>Monitors</a:t>
            </a:r>
          </a:p>
        </p:txBody>
      </p:sp>
      <p:sp>
        <p:nvSpPr>
          <p:cNvPr id="3" name="Content Placeholder 2">
            <a:extLst>
              <a:ext uri="{FF2B5EF4-FFF2-40B4-BE49-F238E27FC236}">
                <a16:creationId xmlns:a16="http://schemas.microsoft.com/office/drawing/2014/main" id="{704DC4C4-8483-49AB-B7A2-D95B4F4C333A}"/>
              </a:ext>
            </a:extLst>
          </p:cNvPr>
          <p:cNvSpPr>
            <a:spLocks noGrp="1"/>
          </p:cNvSpPr>
          <p:nvPr>
            <p:ph idx="1"/>
          </p:nvPr>
        </p:nvSpPr>
        <p:spPr>
          <a:xfrm>
            <a:off x="685800" y="1447800"/>
            <a:ext cx="7772400" cy="2574478"/>
          </a:xfrm>
        </p:spPr>
        <p:txBody>
          <a:bodyPr/>
          <a:lstStyle/>
          <a:p>
            <a:r>
              <a:rPr lang="en-US" dirty="0"/>
              <a:t>A monitor</a:t>
            </a:r>
            <a:r>
              <a:rPr lang="en-US" i="1" dirty="0"/>
              <a:t> does</a:t>
            </a:r>
          </a:p>
          <a:p>
            <a:pPr lvl="1">
              <a:spcBef>
                <a:spcPts val="0"/>
              </a:spcBef>
            </a:pPr>
            <a:r>
              <a:rPr lang="en-US" dirty="0"/>
              <a:t>observes data</a:t>
            </a:r>
          </a:p>
          <a:p>
            <a:pPr lvl="1">
              <a:spcBef>
                <a:spcPts val="0"/>
              </a:spcBef>
            </a:pPr>
            <a:r>
              <a:rPr lang="en-US" dirty="0"/>
              <a:t>packages it for consumption</a:t>
            </a:r>
          </a:p>
          <a:p>
            <a:pPr lvl="1">
              <a:spcBef>
                <a:spcPts val="0"/>
              </a:spcBef>
            </a:pPr>
            <a:r>
              <a:rPr lang="en-US" dirty="0"/>
              <a:t>abstracts bits </a:t>
            </a:r>
            <a:r>
              <a:rPr lang="en-US" dirty="0">
                <a:latin typeface="Times New Roman" panose="02020603050405020304" pitchFamily="18" charset="0"/>
                <a:cs typeface="Times New Roman" panose="02020603050405020304" pitchFamily="18" charset="0"/>
              </a:rPr>
              <a:t>→ signals → transactions</a:t>
            </a:r>
            <a:endParaRPr lang="en-US" dirty="0"/>
          </a:p>
          <a:p>
            <a:r>
              <a:rPr lang="en-US" dirty="0"/>
              <a:t>A monitor </a:t>
            </a:r>
            <a:r>
              <a:rPr lang="en-US" i="1" dirty="0"/>
              <a:t>does not</a:t>
            </a:r>
          </a:p>
          <a:p>
            <a:pPr lvl="1">
              <a:spcBef>
                <a:spcPts val="0"/>
              </a:spcBef>
            </a:pPr>
            <a:r>
              <a:rPr lang="en-US" dirty="0"/>
              <a:t>do the checks</a:t>
            </a:r>
          </a:p>
          <a:p>
            <a:pPr lvl="1"/>
            <a:endParaRPr lang="en-US" dirty="0"/>
          </a:p>
          <a:p>
            <a:endParaRPr lang="en-US" dirty="0"/>
          </a:p>
        </p:txBody>
      </p:sp>
      <p:sp>
        <p:nvSpPr>
          <p:cNvPr id="4" name="Footer Placeholder 3">
            <a:extLst>
              <a:ext uri="{FF2B5EF4-FFF2-40B4-BE49-F238E27FC236}">
                <a16:creationId xmlns:a16="http://schemas.microsoft.com/office/drawing/2014/main" id="{6DFE686B-5998-4887-9DBF-87F64B15592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31" name="Group 30">
            <a:extLst>
              <a:ext uri="{FF2B5EF4-FFF2-40B4-BE49-F238E27FC236}">
                <a16:creationId xmlns:a16="http://schemas.microsoft.com/office/drawing/2014/main" id="{1231C83A-2583-4679-B832-45CF81F1E01F}"/>
              </a:ext>
            </a:extLst>
          </p:cNvPr>
          <p:cNvGrpSpPr/>
          <p:nvPr/>
        </p:nvGrpSpPr>
        <p:grpSpPr>
          <a:xfrm>
            <a:off x="304800" y="4114800"/>
            <a:ext cx="8153400" cy="1371600"/>
            <a:chOff x="152400" y="4114800"/>
            <a:chExt cx="8153400" cy="1371600"/>
          </a:xfrm>
        </p:grpSpPr>
        <p:sp>
          <p:nvSpPr>
            <p:cNvPr id="32" name="TextBox 31">
              <a:extLst>
                <a:ext uri="{FF2B5EF4-FFF2-40B4-BE49-F238E27FC236}">
                  <a16:creationId xmlns:a16="http://schemas.microsoft.com/office/drawing/2014/main" id="{F45BB1DA-A1EE-4A99-900B-1D4A2722B40A}"/>
                </a:ext>
              </a:extLst>
            </p:cNvPr>
            <p:cNvSpPr txBox="1"/>
            <p:nvPr/>
          </p:nvSpPr>
          <p:spPr>
            <a:xfrm>
              <a:off x="30607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33" name="TextBox 32">
              <a:extLst>
                <a:ext uri="{FF2B5EF4-FFF2-40B4-BE49-F238E27FC236}">
                  <a16:creationId xmlns:a16="http://schemas.microsoft.com/office/drawing/2014/main" id="{B768F4C6-7728-4FC0-9F17-959BA3E52F43}"/>
                </a:ext>
              </a:extLst>
            </p:cNvPr>
            <p:cNvSpPr txBox="1"/>
            <p:nvPr/>
          </p:nvSpPr>
          <p:spPr>
            <a:xfrm>
              <a:off x="49599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34" name="TextBox 33">
              <a:extLst>
                <a:ext uri="{FF2B5EF4-FFF2-40B4-BE49-F238E27FC236}">
                  <a16:creationId xmlns:a16="http://schemas.microsoft.com/office/drawing/2014/main" id="{3DD4806D-A100-4F4B-9BDF-BE682546BB4C}"/>
                </a:ext>
              </a:extLst>
            </p:cNvPr>
            <p:cNvSpPr txBox="1"/>
            <p:nvPr/>
          </p:nvSpPr>
          <p:spPr>
            <a:xfrm>
              <a:off x="49599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35" name="TextBox 34">
              <a:extLst>
                <a:ext uri="{FF2B5EF4-FFF2-40B4-BE49-F238E27FC236}">
                  <a16:creationId xmlns:a16="http://schemas.microsoft.com/office/drawing/2014/main" id="{AD0BBE70-DE53-4122-8141-CD8BCCF01CAD}"/>
                </a:ext>
              </a:extLst>
            </p:cNvPr>
            <p:cNvSpPr txBox="1"/>
            <p:nvPr/>
          </p:nvSpPr>
          <p:spPr>
            <a:xfrm>
              <a:off x="70104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36" name="TextBox 35">
              <a:extLst>
                <a:ext uri="{FF2B5EF4-FFF2-40B4-BE49-F238E27FC236}">
                  <a16:creationId xmlns:a16="http://schemas.microsoft.com/office/drawing/2014/main" id="{0887D870-581B-41B5-AFAB-FCCAFC0EA71B}"/>
                </a:ext>
              </a:extLst>
            </p:cNvPr>
            <p:cNvSpPr txBox="1"/>
            <p:nvPr/>
          </p:nvSpPr>
          <p:spPr>
            <a:xfrm>
              <a:off x="70104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37" name="Straight Arrow Connector 36">
              <a:extLst>
                <a:ext uri="{FF2B5EF4-FFF2-40B4-BE49-F238E27FC236}">
                  <a16:creationId xmlns:a16="http://schemas.microsoft.com/office/drawing/2014/main" id="{D3FF8363-445E-46C8-A8C3-20BAA8DF660B}"/>
                </a:ext>
              </a:extLst>
            </p:cNvPr>
            <p:cNvCxnSpPr>
              <a:endCxn id="33" idx="1"/>
            </p:cNvCxnSpPr>
            <p:nvPr/>
          </p:nvCxnSpPr>
          <p:spPr>
            <a:xfrm flipV="1">
              <a:off x="42037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7BE8D23-1CDC-4388-BB90-44E73DDBBF9B}"/>
                </a:ext>
              </a:extLst>
            </p:cNvPr>
            <p:cNvCxnSpPr>
              <a:cxnSpLocks/>
              <a:endCxn id="34" idx="1"/>
            </p:cNvCxnSpPr>
            <p:nvPr/>
          </p:nvCxnSpPr>
          <p:spPr>
            <a:xfrm>
              <a:off x="42037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A014032-AA0E-4A4A-8BBE-A2F341804A11}"/>
                </a:ext>
              </a:extLst>
            </p:cNvPr>
            <p:cNvCxnSpPr>
              <a:stCxn id="33" idx="3"/>
              <a:endCxn id="35" idx="1"/>
            </p:cNvCxnSpPr>
            <p:nvPr/>
          </p:nvCxnSpPr>
          <p:spPr>
            <a:xfrm>
              <a:off x="62553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58D17B-60C8-4894-8F29-E8C44B6429AD}"/>
                </a:ext>
              </a:extLst>
            </p:cNvPr>
            <p:cNvCxnSpPr/>
            <p:nvPr/>
          </p:nvCxnSpPr>
          <p:spPr>
            <a:xfrm>
              <a:off x="62495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EF5A17-B84F-4520-A550-8A7A71E22B92}"/>
                </a:ext>
              </a:extLst>
            </p:cNvPr>
            <p:cNvCxnSpPr>
              <a:stCxn id="33" idx="3"/>
            </p:cNvCxnSpPr>
            <p:nvPr/>
          </p:nvCxnSpPr>
          <p:spPr>
            <a:xfrm>
              <a:off x="62553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6BE1D5B-71C5-4A45-80E3-6ED51F89D023}"/>
                </a:ext>
              </a:extLst>
            </p:cNvPr>
            <p:cNvSpPr txBox="1"/>
            <p:nvPr/>
          </p:nvSpPr>
          <p:spPr>
            <a:xfrm>
              <a:off x="12347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43" name="Straight Arrow Connector 42">
              <a:extLst>
                <a:ext uri="{FF2B5EF4-FFF2-40B4-BE49-F238E27FC236}">
                  <a16:creationId xmlns:a16="http://schemas.microsoft.com/office/drawing/2014/main" id="{6FC571C6-9562-4D4E-BEC2-267A27B47E4E}"/>
                </a:ext>
              </a:extLst>
            </p:cNvPr>
            <p:cNvCxnSpPr>
              <a:stCxn id="42" idx="3"/>
              <a:endCxn id="32" idx="1"/>
            </p:cNvCxnSpPr>
            <p:nvPr/>
          </p:nvCxnSpPr>
          <p:spPr>
            <a:xfrm>
              <a:off x="25301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F043A9-C35D-42D3-B9C8-FA9850B13D08}"/>
                </a:ext>
              </a:extLst>
            </p:cNvPr>
            <p:cNvSpPr txBox="1"/>
            <p:nvPr/>
          </p:nvSpPr>
          <p:spPr>
            <a:xfrm>
              <a:off x="1524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45" name="Straight Arrow Connector 44">
              <a:extLst>
                <a:ext uri="{FF2B5EF4-FFF2-40B4-BE49-F238E27FC236}">
                  <a16:creationId xmlns:a16="http://schemas.microsoft.com/office/drawing/2014/main" id="{42ECCD8B-79E8-43FF-9E85-A2D544C6F37E}"/>
                </a:ext>
              </a:extLst>
            </p:cNvPr>
            <p:cNvCxnSpPr>
              <a:cxnSpLocks/>
            </p:cNvCxnSpPr>
            <p:nvPr/>
          </p:nvCxnSpPr>
          <p:spPr>
            <a:xfrm>
              <a:off x="9144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74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0702-204C-45A0-9560-0E83F5586FE3}"/>
              </a:ext>
            </a:extLst>
          </p:cNvPr>
          <p:cNvSpPr>
            <a:spLocks noGrp="1"/>
          </p:cNvSpPr>
          <p:nvPr>
            <p:ph type="title"/>
          </p:nvPr>
        </p:nvSpPr>
        <p:spPr/>
        <p:txBody>
          <a:bodyPr/>
          <a:lstStyle/>
          <a:p>
            <a:r>
              <a:rPr lang="en-US" dirty="0"/>
              <a:t>Checkers</a:t>
            </a:r>
          </a:p>
        </p:txBody>
      </p:sp>
      <p:sp>
        <p:nvSpPr>
          <p:cNvPr id="3" name="Content Placeholder 2">
            <a:extLst>
              <a:ext uri="{FF2B5EF4-FFF2-40B4-BE49-F238E27FC236}">
                <a16:creationId xmlns:a16="http://schemas.microsoft.com/office/drawing/2014/main" id="{FE6B19C9-D220-4D90-B099-A6BED0441FBA}"/>
              </a:ext>
            </a:extLst>
          </p:cNvPr>
          <p:cNvSpPr>
            <a:spLocks noGrp="1"/>
          </p:cNvSpPr>
          <p:nvPr>
            <p:ph idx="1"/>
          </p:nvPr>
        </p:nvSpPr>
        <p:spPr>
          <a:xfrm>
            <a:off x="685800" y="1219200"/>
            <a:ext cx="7772400" cy="2879701"/>
          </a:xfrm>
        </p:spPr>
        <p:txBody>
          <a:bodyPr/>
          <a:lstStyle/>
          <a:p>
            <a:r>
              <a:rPr lang="en-US" dirty="0"/>
              <a:t>A checker </a:t>
            </a:r>
            <a:r>
              <a:rPr lang="en-US" i="1" dirty="0"/>
              <a:t>does</a:t>
            </a:r>
          </a:p>
          <a:p>
            <a:pPr lvl="1">
              <a:spcBef>
                <a:spcPts val="0"/>
              </a:spcBef>
            </a:pPr>
            <a:r>
              <a:rPr lang="en-US" dirty="0"/>
              <a:t>take abstracted data from a monitor</a:t>
            </a:r>
          </a:p>
          <a:p>
            <a:pPr lvl="1">
              <a:spcBef>
                <a:spcPts val="0"/>
              </a:spcBef>
            </a:pPr>
            <a:r>
              <a:rPr lang="en-US" dirty="0"/>
              <a:t>do the actual checks</a:t>
            </a:r>
          </a:p>
          <a:p>
            <a:pPr lvl="1">
              <a:spcBef>
                <a:spcPts val="0"/>
              </a:spcBef>
            </a:pPr>
            <a:r>
              <a:rPr lang="en-US" dirty="0"/>
              <a:t>may include assertions, instantaneous checks, pipeline checks (built up over time)</a:t>
            </a:r>
          </a:p>
          <a:p>
            <a:r>
              <a:rPr lang="en-US" dirty="0"/>
              <a:t>A checker </a:t>
            </a:r>
            <a:r>
              <a:rPr lang="en-US" i="1" dirty="0"/>
              <a:t>does not</a:t>
            </a:r>
          </a:p>
          <a:p>
            <a:pPr lvl="1">
              <a:spcBef>
                <a:spcPts val="0"/>
              </a:spcBef>
            </a:pPr>
            <a:r>
              <a:rPr lang="en-US" dirty="0"/>
              <a:t>do the data abstraction</a:t>
            </a:r>
          </a:p>
          <a:p>
            <a:endParaRPr lang="en-US" dirty="0"/>
          </a:p>
        </p:txBody>
      </p:sp>
      <p:sp>
        <p:nvSpPr>
          <p:cNvPr id="4" name="Footer Placeholder 3">
            <a:extLst>
              <a:ext uri="{FF2B5EF4-FFF2-40B4-BE49-F238E27FC236}">
                <a16:creationId xmlns:a16="http://schemas.microsoft.com/office/drawing/2014/main" id="{1AE9CE4A-0E66-4EEF-8F5D-70DBECD7707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16" name="Group 15">
            <a:extLst>
              <a:ext uri="{FF2B5EF4-FFF2-40B4-BE49-F238E27FC236}">
                <a16:creationId xmlns:a16="http://schemas.microsoft.com/office/drawing/2014/main" id="{D76AD9CA-6D4B-4090-84B6-5D56F36A504D}"/>
              </a:ext>
            </a:extLst>
          </p:cNvPr>
          <p:cNvGrpSpPr/>
          <p:nvPr/>
        </p:nvGrpSpPr>
        <p:grpSpPr>
          <a:xfrm>
            <a:off x="304800" y="4114800"/>
            <a:ext cx="8153400" cy="1371600"/>
            <a:chOff x="152400" y="4114800"/>
            <a:chExt cx="8153400" cy="1371600"/>
          </a:xfrm>
        </p:grpSpPr>
        <p:sp>
          <p:nvSpPr>
            <p:cNvPr id="17" name="TextBox 16">
              <a:extLst>
                <a:ext uri="{FF2B5EF4-FFF2-40B4-BE49-F238E27FC236}">
                  <a16:creationId xmlns:a16="http://schemas.microsoft.com/office/drawing/2014/main" id="{C295B401-C7ED-4D82-89F7-ADCF7721F93F}"/>
                </a:ext>
              </a:extLst>
            </p:cNvPr>
            <p:cNvSpPr txBox="1"/>
            <p:nvPr/>
          </p:nvSpPr>
          <p:spPr>
            <a:xfrm>
              <a:off x="30607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8" name="TextBox 17">
              <a:extLst>
                <a:ext uri="{FF2B5EF4-FFF2-40B4-BE49-F238E27FC236}">
                  <a16:creationId xmlns:a16="http://schemas.microsoft.com/office/drawing/2014/main" id="{2D838465-6327-4787-8321-C2206BAF2F42}"/>
                </a:ext>
              </a:extLst>
            </p:cNvPr>
            <p:cNvSpPr txBox="1"/>
            <p:nvPr/>
          </p:nvSpPr>
          <p:spPr>
            <a:xfrm>
              <a:off x="49599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19" name="TextBox 18">
              <a:extLst>
                <a:ext uri="{FF2B5EF4-FFF2-40B4-BE49-F238E27FC236}">
                  <a16:creationId xmlns:a16="http://schemas.microsoft.com/office/drawing/2014/main" id="{1419E65E-E980-4169-8B51-3ABC6ACD734F}"/>
                </a:ext>
              </a:extLst>
            </p:cNvPr>
            <p:cNvSpPr txBox="1"/>
            <p:nvPr/>
          </p:nvSpPr>
          <p:spPr>
            <a:xfrm>
              <a:off x="49599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20" name="TextBox 19">
              <a:extLst>
                <a:ext uri="{FF2B5EF4-FFF2-40B4-BE49-F238E27FC236}">
                  <a16:creationId xmlns:a16="http://schemas.microsoft.com/office/drawing/2014/main" id="{33C82E58-61D4-44A7-A98A-30EDCEF9B83F}"/>
                </a:ext>
              </a:extLst>
            </p:cNvPr>
            <p:cNvSpPr txBox="1"/>
            <p:nvPr/>
          </p:nvSpPr>
          <p:spPr>
            <a:xfrm>
              <a:off x="70104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21" name="TextBox 20">
              <a:extLst>
                <a:ext uri="{FF2B5EF4-FFF2-40B4-BE49-F238E27FC236}">
                  <a16:creationId xmlns:a16="http://schemas.microsoft.com/office/drawing/2014/main" id="{28849A58-71E7-46DA-8371-7C9A8261BFCF}"/>
                </a:ext>
              </a:extLst>
            </p:cNvPr>
            <p:cNvSpPr txBox="1"/>
            <p:nvPr/>
          </p:nvSpPr>
          <p:spPr>
            <a:xfrm>
              <a:off x="70104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22" name="Straight Arrow Connector 21">
              <a:extLst>
                <a:ext uri="{FF2B5EF4-FFF2-40B4-BE49-F238E27FC236}">
                  <a16:creationId xmlns:a16="http://schemas.microsoft.com/office/drawing/2014/main" id="{72BBE836-46BA-45D6-89A0-F7738964DCD5}"/>
                </a:ext>
              </a:extLst>
            </p:cNvPr>
            <p:cNvCxnSpPr>
              <a:endCxn id="18" idx="1"/>
            </p:cNvCxnSpPr>
            <p:nvPr/>
          </p:nvCxnSpPr>
          <p:spPr>
            <a:xfrm flipV="1">
              <a:off x="42037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24E43-E2B9-416A-9AC1-034B8C1B1F90}"/>
                </a:ext>
              </a:extLst>
            </p:cNvPr>
            <p:cNvCxnSpPr>
              <a:cxnSpLocks/>
              <a:endCxn id="19" idx="1"/>
            </p:cNvCxnSpPr>
            <p:nvPr/>
          </p:nvCxnSpPr>
          <p:spPr>
            <a:xfrm>
              <a:off x="42037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9B27FBF-2CF3-44C0-A861-B64D6714484F}"/>
                </a:ext>
              </a:extLst>
            </p:cNvPr>
            <p:cNvCxnSpPr>
              <a:stCxn id="18" idx="3"/>
              <a:endCxn id="20" idx="1"/>
            </p:cNvCxnSpPr>
            <p:nvPr/>
          </p:nvCxnSpPr>
          <p:spPr>
            <a:xfrm>
              <a:off x="62553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8CCD31-DBCC-4242-9E96-6BF99322BD2F}"/>
                </a:ext>
              </a:extLst>
            </p:cNvPr>
            <p:cNvCxnSpPr/>
            <p:nvPr/>
          </p:nvCxnSpPr>
          <p:spPr>
            <a:xfrm>
              <a:off x="62495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C8AD2C-8014-4DF7-95A9-2CD4A460DE22}"/>
                </a:ext>
              </a:extLst>
            </p:cNvPr>
            <p:cNvCxnSpPr>
              <a:stCxn id="18" idx="3"/>
            </p:cNvCxnSpPr>
            <p:nvPr/>
          </p:nvCxnSpPr>
          <p:spPr>
            <a:xfrm>
              <a:off x="62553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33D04AE-AFB3-470E-847F-D08D2BA21505}"/>
                </a:ext>
              </a:extLst>
            </p:cNvPr>
            <p:cNvSpPr txBox="1"/>
            <p:nvPr/>
          </p:nvSpPr>
          <p:spPr>
            <a:xfrm>
              <a:off x="12347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28" name="Straight Arrow Connector 27">
              <a:extLst>
                <a:ext uri="{FF2B5EF4-FFF2-40B4-BE49-F238E27FC236}">
                  <a16:creationId xmlns:a16="http://schemas.microsoft.com/office/drawing/2014/main" id="{B617825E-28FB-4605-B627-7A9C0F77E954}"/>
                </a:ext>
              </a:extLst>
            </p:cNvPr>
            <p:cNvCxnSpPr>
              <a:stCxn id="27" idx="3"/>
              <a:endCxn id="17" idx="1"/>
            </p:cNvCxnSpPr>
            <p:nvPr/>
          </p:nvCxnSpPr>
          <p:spPr>
            <a:xfrm>
              <a:off x="25301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FA60EB-A353-446C-874B-FAE8659961C0}"/>
                </a:ext>
              </a:extLst>
            </p:cNvPr>
            <p:cNvSpPr txBox="1"/>
            <p:nvPr/>
          </p:nvSpPr>
          <p:spPr>
            <a:xfrm>
              <a:off x="1524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30" name="Straight Arrow Connector 29">
              <a:extLst>
                <a:ext uri="{FF2B5EF4-FFF2-40B4-BE49-F238E27FC236}">
                  <a16:creationId xmlns:a16="http://schemas.microsoft.com/office/drawing/2014/main" id="{C58E13FD-F520-4CBB-BD88-F82FDA34EC34}"/>
                </a:ext>
              </a:extLst>
            </p:cNvPr>
            <p:cNvCxnSpPr>
              <a:cxnSpLocks/>
            </p:cNvCxnSpPr>
            <p:nvPr/>
          </p:nvCxnSpPr>
          <p:spPr>
            <a:xfrm>
              <a:off x="9144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8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E10-EB4D-44D5-9213-025D8A020177}"/>
              </a:ext>
            </a:extLst>
          </p:cNvPr>
          <p:cNvSpPr>
            <a:spLocks noGrp="1"/>
          </p:cNvSpPr>
          <p:nvPr>
            <p:ph type="title"/>
          </p:nvPr>
        </p:nvSpPr>
        <p:spPr/>
        <p:txBody>
          <a:bodyPr/>
          <a:lstStyle/>
          <a:p>
            <a:r>
              <a:rPr lang="en-US" dirty="0"/>
              <a:t>Layered system</a:t>
            </a:r>
          </a:p>
        </p:txBody>
      </p:sp>
      <p:sp>
        <p:nvSpPr>
          <p:cNvPr id="3" name="Content Placeholder 2">
            <a:extLst>
              <a:ext uri="{FF2B5EF4-FFF2-40B4-BE49-F238E27FC236}">
                <a16:creationId xmlns:a16="http://schemas.microsoft.com/office/drawing/2014/main" id="{C1883AF6-05D6-4944-B879-10B2B557B399}"/>
              </a:ext>
            </a:extLst>
          </p:cNvPr>
          <p:cNvSpPr>
            <a:spLocks noGrp="1"/>
          </p:cNvSpPr>
          <p:nvPr>
            <p:ph idx="1"/>
          </p:nvPr>
        </p:nvSpPr>
        <p:spPr>
          <a:xfrm>
            <a:off x="685800" y="1676399"/>
            <a:ext cx="7772400" cy="2803607"/>
          </a:xfrm>
        </p:spPr>
        <p:txBody>
          <a:bodyPr/>
          <a:lstStyle/>
          <a:p>
            <a:r>
              <a:rPr lang="en-US" dirty="0"/>
              <a:t>Why bother with two layers?</a:t>
            </a:r>
          </a:p>
          <a:p>
            <a:pPr lvl="1">
              <a:spcBef>
                <a:spcPts val="0"/>
              </a:spcBef>
            </a:pPr>
            <a:r>
              <a:rPr lang="en-US" dirty="0"/>
              <a:t>the usual reasons!</a:t>
            </a:r>
          </a:p>
          <a:p>
            <a:pPr lvl="1">
              <a:spcBef>
                <a:spcPts val="0"/>
              </a:spcBef>
            </a:pPr>
            <a:r>
              <a:rPr lang="en-US" dirty="0"/>
              <a:t>allow people work productively without knowing the entire system</a:t>
            </a:r>
          </a:p>
          <a:p>
            <a:pPr lvl="1">
              <a:spcBef>
                <a:spcPts val="0"/>
              </a:spcBef>
            </a:pPr>
            <a:r>
              <a:rPr lang="en-US" dirty="0"/>
              <a:t>allow reuse of checkers even if implementation changes</a:t>
            </a:r>
          </a:p>
          <a:p>
            <a:pPr lvl="1">
              <a:spcBef>
                <a:spcPts val="0"/>
              </a:spcBef>
            </a:pPr>
            <a:r>
              <a:rPr lang="en-US" dirty="0"/>
              <a:t>simplify via reuse – one monitor can feed multiple checkers</a:t>
            </a:r>
          </a:p>
        </p:txBody>
      </p:sp>
      <p:sp>
        <p:nvSpPr>
          <p:cNvPr id="4" name="Footer Placeholder 3">
            <a:extLst>
              <a:ext uri="{FF2B5EF4-FFF2-40B4-BE49-F238E27FC236}">
                <a16:creationId xmlns:a16="http://schemas.microsoft.com/office/drawing/2014/main" id="{67E62297-9E05-4F1D-90B9-0DE6229491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16" name="Group 15">
            <a:extLst>
              <a:ext uri="{FF2B5EF4-FFF2-40B4-BE49-F238E27FC236}">
                <a16:creationId xmlns:a16="http://schemas.microsoft.com/office/drawing/2014/main" id="{100FA519-C363-42B5-8D72-1581BFA40F49}"/>
              </a:ext>
            </a:extLst>
          </p:cNvPr>
          <p:cNvGrpSpPr/>
          <p:nvPr/>
        </p:nvGrpSpPr>
        <p:grpSpPr>
          <a:xfrm>
            <a:off x="304800" y="4114800"/>
            <a:ext cx="8153400" cy="1371600"/>
            <a:chOff x="152400" y="4114800"/>
            <a:chExt cx="8153400" cy="1371600"/>
          </a:xfrm>
        </p:grpSpPr>
        <p:sp>
          <p:nvSpPr>
            <p:cNvPr id="17" name="TextBox 16">
              <a:extLst>
                <a:ext uri="{FF2B5EF4-FFF2-40B4-BE49-F238E27FC236}">
                  <a16:creationId xmlns:a16="http://schemas.microsoft.com/office/drawing/2014/main" id="{AE422522-A524-48F3-A88C-AA148161DE3C}"/>
                </a:ext>
              </a:extLst>
            </p:cNvPr>
            <p:cNvSpPr txBox="1"/>
            <p:nvPr/>
          </p:nvSpPr>
          <p:spPr>
            <a:xfrm>
              <a:off x="30607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8" name="TextBox 17">
              <a:extLst>
                <a:ext uri="{FF2B5EF4-FFF2-40B4-BE49-F238E27FC236}">
                  <a16:creationId xmlns:a16="http://schemas.microsoft.com/office/drawing/2014/main" id="{6F8FCB3B-4893-4005-9612-9B4B90CFE0BE}"/>
                </a:ext>
              </a:extLst>
            </p:cNvPr>
            <p:cNvSpPr txBox="1"/>
            <p:nvPr/>
          </p:nvSpPr>
          <p:spPr>
            <a:xfrm>
              <a:off x="49599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19" name="TextBox 18">
              <a:extLst>
                <a:ext uri="{FF2B5EF4-FFF2-40B4-BE49-F238E27FC236}">
                  <a16:creationId xmlns:a16="http://schemas.microsoft.com/office/drawing/2014/main" id="{89A68E47-ABE9-47B7-9412-8F77A714DACA}"/>
                </a:ext>
              </a:extLst>
            </p:cNvPr>
            <p:cNvSpPr txBox="1"/>
            <p:nvPr/>
          </p:nvSpPr>
          <p:spPr>
            <a:xfrm>
              <a:off x="49599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20" name="TextBox 19">
              <a:extLst>
                <a:ext uri="{FF2B5EF4-FFF2-40B4-BE49-F238E27FC236}">
                  <a16:creationId xmlns:a16="http://schemas.microsoft.com/office/drawing/2014/main" id="{7941F75E-AAF4-4DEB-B9A1-AFB8A63EBE6C}"/>
                </a:ext>
              </a:extLst>
            </p:cNvPr>
            <p:cNvSpPr txBox="1"/>
            <p:nvPr/>
          </p:nvSpPr>
          <p:spPr>
            <a:xfrm>
              <a:off x="70104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21" name="TextBox 20">
              <a:extLst>
                <a:ext uri="{FF2B5EF4-FFF2-40B4-BE49-F238E27FC236}">
                  <a16:creationId xmlns:a16="http://schemas.microsoft.com/office/drawing/2014/main" id="{B00B404A-5A1B-4DEA-83E2-BBD71DDFF5FF}"/>
                </a:ext>
              </a:extLst>
            </p:cNvPr>
            <p:cNvSpPr txBox="1"/>
            <p:nvPr/>
          </p:nvSpPr>
          <p:spPr>
            <a:xfrm>
              <a:off x="70104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22" name="Straight Arrow Connector 21">
              <a:extLst>
                <a:ext uri="{FF2B5EF4-FFF2-40B4-BE49-F238E27FC236}">
                  <a16:creationId xmlns:a16="http://schemas.microsoft.com/office/drawing/2014/main" id="{5584BDC1-20BF-4C75-8938-0F44F233A695}"/>
                </a:ext>
              </a:extLst>
            </p:cNvPr>
            <p:cNvCxnSpPr>
              <a:endCxn id="18" idx="1"/>
            </p:cNvCxnSpPr>
            <p:nvPr/>
          </p:nvCxnSpPr>
          <p:spPr>
            <a:xfrm flipV="1">
              <a:off x="42037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C2BCC6-B391-4284-BD5B-179D6FF3841E}"/>
                </a:ext>
              </a:extLst>
            </p:cNvPr>
            <p:cNvCxnSpPr>
              <a:cxnSpLocks/>
              <a:endCxn id="19" idx="1"/>
            </p:cNvCxnSpPr>
            <p:nvPr/>
          </p:nvCxnSpPr>
          <p:spPr>
            <a:xfrm>
              <a:off x="42037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0BB34F-EB98-4D16-A62E-122C7FC1AC9D}"/>
                </a:ext>
              </a:extLst>
            </p:cNvPr>
            <p:cNvCxnSpPr>
              <a:stCxn id="18" idx="3"/>
              <a:endCxn id="20" idx="1"/>
            </p:cNvCxnSpPr>
            <p:nvPr/>
          </p:nvCxnSpPr>
          <p:spPr>
            <a:xfrm>
              <a:off x="62553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DEDDBAA-FA3B-484C-ACEE-07C1D7A36129}"/>
                </a:ext>
              </a:extLst>
            </p:cNvPr>
            <p:cNvCxnSpPr/>
            <p:nvPr/>
          </p:nvCxnSpPr>
          <p:spPr>
            <a:xfrm>
              <a:off x="62495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072F6CB-9FDC-4874-8B67-6DA38C22FC48}"/>
                </a:ext>
              </a:extLst>
            </p:cNvPr>
            <p:cNvCxnSpPr>
              <a:stCxn id="18" idx="3"/>
            </p:cNvCxnSpPr>
            <p:nvPr/>
          </p:nvCxnSpPr>
          <p:spPr>
            <a:xfrm>
              <a:off x="62553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1104D71-0985-4B1E-ADCE-48BCA1DC16B4}"/>
                </a:ext>
              </a:extLst>
            </p:cNvPr>
            <p:cNvSpPr txBox="1"/>
            <p:nvPr/>
          </p:nvSpPr>
          <p:spPr>
            <a:xfrm>
              <a:off x="12347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28" name="Straight Arrow Connector 27">
              <a:extLst>
                <a:ext uri="{FF2B5EF4-FFF2-40B4-BE49-F238E27FC236}">
                  <a16:creationId xmlns:a16="http://schemas.microsoft.com/office/drawing/2014/main" id="{19957E6C-A281-4F55-AC4E-891E740B1AB6}"/>
                </a:ext>
              </a:extLst>
            </p:cNvPr>
            <p:cNvCxnSpPr>
              <a:stCxn id="27" idx="3"/>
              <a:endCxn id="17" idx="1"/>
            </p:cNvCxnSpPr>
            <p:nvPr/>
          </p:nvCxnSpPr>
          <p:spPr>
            <a:xfrm>
              <a:off x="25301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22EAA3-274A-402B-BD60-36DCB1CA115F}"/>
                </a:ext>
              </a:extLst>
            </p:cNvPr>
            <p:cNvSpPr txBox="1"/>
            <p:nvPr/>
          </p:nvSpPr>
          <p:spPr>
            <a:xfrm>
              <a:off x="1524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30" name="Straight Arrow Connector 29">
              <a:extLst>
                <a:ext uri="{FF2B5EF4-FFF2-40B4-BE49-F238E27FC236}">
                  <a16:creationId xmlns:a16="http://schemas.microsoft.com/office/drawing/2014/main" id="{59E7CDA2-9220-4C1C-A938-4C9743C44EA8}"/>
                </a:ext>
              </a:extLst>
            </p:cNvPr>
            <p:cNvCxnSpPr>
              <a:cxnSpLocks/>
            </p:cNvCxnSpPr>
            <p:nvPr/>
          </p:nvCxnSpPr>
          <p:spPr>
            <a:xfrm>
              <a:off x="9144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14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E10-EB4D-44D5-9213-025D8A020177}"/>
              </a:ext>
            </a:extLst>
          </p:cNvPr>
          <p:cNvSpPr>
            <a:spLocks noGrp="1"/>
          </p:cNvSpPr>
          <p:nvPr>
            <p:ph type="title"/>
          </p:nvPr>
        </p:nvSpPr>
        <p:spPr/>
        <p:txBody>
          <a:bodyPr/>
          <a:lstStyle/>
          <a:p>
            <a:r>
              <a:rPr lang="en-US" dirty="0"/>
              <a:t>Ref model</a:t>
            </a:r>
          </a:p>
        </p:txBody>
      </p:sp>
      <p:sp>
        <p:nvSpPr>
          <p:cNvPr id="3" name="Content Placeholder 2">
            <a:extLst>
              <a:ext uri="{FF2B5EF4-FFF2-40B4-BE49-F238E27FC236}">
                <a16:creationId xmlns:a16="http://schemas.microsoft.com/office/drawing/2014/main" id="{C1883AF6-05D6-4944-B879-10B2B557B399}"/>
              </a:ext>
            </a:extLst>
          </p:cNvPr>
          <p:cNvSpPr>
            <a:spLocks noGrp="1"/>
          </p:cNvSpPr>
          <p:nvPr>
            <p:ph idx="1"/>
          </p:nvPr>
        </p:nvSpPr>
        <p:spPr>
          <a:xfrm>
            <a:off x="685800" y="1617877"/>
            <a:ext cx="7772400" cy="896723"/>
          </a:xfrm>
        </p:spPr>
        <p:txBody>
          <a:bodyPr/>
          <a:lstStyle/>
          <a:p>
            <a:r>
              <a:rPr lang="en-US" dirty="0"/>
              <a:t>Where do we put a reference model?</a:t>
            </a:r>
          </a:p>
          <a:p>
            <a:pPr lvl="1">
              <a:spcBef>
                <a:spcPts val="0"/>
              </a:spcBef>
            </a:pPr>
            <a:r>
              <a:rPr lang="en-US" dirty="0"/>
              <a:t>Do we want it to be at a high or low level?</a:t>
            </a:r>
          </a:p>
        </p:txBody>
      </p:sp>
      <p:sp>
        <p:nvSpPr>
          <p:cNvPr id="4" name="Footer Placeholder 3">
            <a:extLst>
              <a:ext uri="{FF2B5EF4-FFF2-40B4-BE49-F238E27FC236}">
                <a16:creationId xmlns:a16="http://schemas.microsoft.com/office/drawing/2014/main" id="{67E62297-9E05-4F1D-90B9-0DE6229491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grpSp>
        <p:nvGrpSpPr>
          <p:cNvPr id="16" name="Group 15">
            <a:extLst>
              <a:ext uri="{FF2B5EF4-FFF2-40B4-BE49-F238E27FC236}">
                <a16:creationId xmlns:a16="http://schemas.microsoft.com/office/drawing/2014/main" id="{100FA519-C363-42B5-8D72-1581BFA40F49}"/>
              </a:ext>
            </a:extLst>
          </p:cNvPr>
          <p:cNvGrpSpPr/>
          <p:nvPr/>
        </p:nvGrpSpPr>
        <p:grpSpPr>
          <a:xfrm>
            <a:off x="304800" y="4114800"/>
            <a:ext cx="8153400" cy="1371600"/>
            <a:chOff x="152400" y="4114800"/>
            <a:chExt cx="8153400" cy="1371600"/>
          </a:xfrm>
        </p:grpSpPr>
        <p:sp>
          <p:nvSpPr>
            <p:cNvPr id="17" name="TextBox 16">
              <a:extLst>
                <a:ext uri="{FF2B5EF4-FFF2-40B4-BE49-F238E27FC236}">
                  <a16:creationId xmlns:a16="http://schemas.microsoft.com/office/drawing/2014/main" id="{AE422522-A524-48F3-A88C-AA148161DE3C}"/>
                </a:ext>
              </a:extLst>
            </p:cNvPr>
            <p:cNvSpPr txBox="1"/>
            <p:nvPr/>
          </p:nvSpPr>
          <p:spPr>
            <a:xfrm>
              <a:off x="30607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8" name="TextBox 17">
              <a:extLst>
                <a:ext uri="{FF2B5EF4-FFF2-40B4-BE49-F238E27FC236}">
                  <a16:creationId xmlns:a16="http://schemas.microsoft.com/office/drawing/2014/main" id="{6F8FCB3B-4893-4005-9612-9B4B90CFE0BE}"/>
                </a:ext>
              </a:extLst>
            </p:cNvPr>
            <p:cNvSpPr txBox="1"/>
            <p:nvPr/>
          </p:nvSpPr>
          <p:spPr>
            <a:xfrm>
              <a:off x="49599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19" name="TextBox 18">
              <a:extLst>
                <a:ext uri="{FF2B5EF4-FFF2-40B4-BE49-F238E27FC236}">
                  <a16:creationId xmlns:a16="http://schemas.microsoft.com/office/drawing/2014/main" id="{89A68E47-ABE9-47B7-9412-8F77A714DACA}"/>
                </a:ext>
              </a:extLst>
            </p:cNvPr>
            <p:cNvSpPr txBox="1"/>
            <p:nvPr/>
          </p:nvSpPr>
          <p:spPr>
            <a:xfrm>
              <a:off x="49599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20" name="TextBox 19">
              <a:extLst>
                <a:ext uri="{FF2B5EF4-FFF2-40B4-BE49-F238E27FC236}">
                  <a16:creationId xmlns:a16="http://schemas.microsoft.com/office/drawing/2014/main" id="{7941F75E-AAF4-4DEB-B9A1-AFB8A63EBE6C}"/>
                </a:ext>
              </a:extLst>
            </p:cNvPr>
            <p:cNvSpPr txBox="1"/>
            <p:nvPr/>
          </p:nvSpPr>
          <p:spPr>
            <a:xfrm>
              <a:off x="70104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21" name="TextBox 20">
              <a:extLst>
                <a:ext uri="{FF2B5EF4-FFF2-40B4-BE49-F238E27FC236}">
                  <a16:creationId xmlns:a16="http://schemas.microsoft.com/office/drawing/2014/main" id="{B00B404A-5A1B-4DEA-83E2-BBD71DDFF5FF}"/>
                </a:ext>
              </a:extLst>
            </p:cNvPr>
            <p:cNvSpPr txBox="1"/>
            <p:nvPr/>
          </p:nvSpPr>
          <p:spPr>
            <a:xfrm>
              <a:off x="70104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22" name="Straight Arrow Connector 21">
              <a:extLst>
                <a:ext uri="{FF2B5EF4-FFF2-40B4-BE49-F238E27FC236}">
                  <a16:creationId xmlns:a16="http://schemas.microsoft.com/office/drawing/2014/main" id="{5584BDC1-20BF-4C75-8938-0F44F233A695}"/>
                </a:ext>
              </a:extLst>
            </p:cNvPr>
            <p:cNvCxnSpPr>
              <a:endCxn id="18" idx="1"/>
            </p:cNvCxnSpPr>
            <p:nvPr/>
          </p:nvCxnSpPr>
          <p:spPr>
            <a:xfrm flipV="1">
              <a:off x="42037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C2BCC6-B391-4284-BD5B-179D6FF3841E}"/>
                </a:ext>
              </a:extLst>
            </p:cNvPr>
            <p:cNvCxnSpPr>
              <a:cxnSpLocks/>
              <a:endCxn id="19" idx="1"/>
            </p:cNvCxnSpPr>
            <p:nvPr/>
          </p:nvCxnSpPr>
          <p:spPr>
            <a:xfrm>
              <a:off x="42037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0BB34F-EB98-4D16-A62E-122C7FC1AC9D}"/>
                </a:ext>
              </a:extLst>
            </p:cNvPr>
            <p:cNvCxnSpPr>
              <a:stCxn id="18" idx="3"/>
              <a:endCxn id="20" idx="1"/>
            </p:cNvCxnSpPr>
            <p:nvPr/>
          </p:nvCxnSpPr>
          <p:spPr>
            <a:xfrm>
              <a:off x="62553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DEDDBAA-FA3B-484C-ACEE-07C1D7A36129}"/>
                </a:ext>
              </a:extLst>
            </p:cNvPr>
            <p:cNvCxnSpPr/>
            <p:nvPr/>
          </p:nvCxnSpPr>
          <p:spPr>
            <a:xfrm>
              <a:off x="62495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072F6CB-9FDC-4874-8B67-6DA38C22FC48}"/>
                </a:ext>
              </a:extLst>
            </p:cNvPr>
            <p:cNvCxnSpPr>
              <a:stCxn id="18" idx="3"/>
            </p:cNvCxnSpPr>
            <p:nvPr/>
          </p:nvCxnSpPr>
          <p:spPr>
            <a:xfrm>
              <a:off x="62553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1104D71-0985-4B1E-ADCE-48BCA1DC16B4}"/>
                </a:ext>
              </a:extLst>
            </p:cNvPr>
            <p:cNvSpPr txBox="1"/>
            <p:nvPr/>
          </p:nvSpPr>
          <p:spPr>
            <a:xfrm>
              <a:off x="12347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28" name="Straight Arrow Connector 27">
              <a:extLst>
                <a:ext uri="{FF2B5EF4-FFF2-40B4-BE49-F238E27FC236}">
                  <a16:creationId xmlns:a16="http://schemas.microsoft.com/office/drawing/2014/main" id="{19957E6C-A281-4F55-AC4E-891E740B1AB6}"/>
                </a:ext>
              </a:extLst>
            </p:cNvPr>
            <p:cNvCxnSpPr>
              <a:stCxn id="27" idx="3"/>
              <a:endCxn id="17" idx="1"/>
            </p:cNvCxnSpPr>
            <p:nvPr/>
          </p:nvCxnSpPr>
          <p:spPr>
            <a:xfrm>
              <a:off x="25301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22EAA3-274A-402B-BD60-36DCB1CA115F}"/>
                </a:ext>
              </a:extLst>
            </p:cNvPr>
            <p:cNvSpPr txBox="1"/>
            <p:nvPr/>
          </p:nvSpPr>
          <p:spPr>
            <a:xfrm>
              <a:off x="1524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30" name="Straight Arrow Connector 29">
              <a:extLst>
                <a:ext uri="{FF2B5EF4-FFF2-40B4-BE49-F238E27FC236}">
                  <a16:creationId xmlns:a16="http://schemas.microsoft.com/office/drawing/2014/main" id="{59E7CDA2-9220-4C1C-A938-4C9743C44EA8}"/>
                </a:ext>
              </a:extLst>
            </p:cNvPr>
            <p:cNvCxnSpPr>
              <a:cxnSpLocks/>
            </p:cNvCxnSpPr>
            <p:nvPr/>
          </p:nvCxnSpPr>
          <p:spPr>
            <a:xfrm>
              <a:off x="9144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09FF5776-673B-40F5-9895-99C5F9DDE7DA}"/>
              </a:ext>
            </a:extLst>
          </p:cNvPr>
          <p:cNvSpPr txBox="1"/>
          <p:nvPr/>
        </p:nvSpPr>
        <p:spPr>
          <a:xfrm>
            <a:off x="3213100" y="3612850"/>
            <a:ext cx="1536700" cy="461665"/>
          </a:xfrm>
          <a:prstGeom prst="rect">
            <a:avLst/>
          </a:prstGeom>
          <a:noFill/>
          <a:ln w="19050">
            <a:solidFill>
              <a:schemeClr val="tx1"/>
            </a:solidFill>
          </a:ln>
        </p:spPr>
        <p:txBody>
          <a:bodyPr wrap="square" rtlCol="0">
            <a:spAutoFit/>
          </a:bodyPr>
          <a:lstStyle/>
          <a:p>
            <a:pPr algn="ctr"/>
            <a:r>
              <a:rPr lang="en-US" dirty="0"/>
              <a:t>ref model</a:t>
            </a:r>
          </a:p>
        </p:txBody>
      </p:sp>
      <p:cxnSp>
        <p:nvCxnSpPr>
          <p:cNvPr id="7" name="Connector: Elbow 6">
            <a:extLst>
              <a:ext uri="{FF2B5EF4-FFF2-40B4-BE49-F238E27FC236}">
                <a16:creationId xmlns:a16="http://schemas.microsoft.com/office/drawing/2014/main" id="{C4F77B48-92CF-4720-A620-52E44174F502}"/>
              </a:ext>
            </a:extLst>
          </p:cNvPr>
          <p:cNvCxnSpPr>
            <a:endCxn id="5" idx="1"/>
          </p:cNvCxnSpPr>
          <p:nvPr/>
        </p:nvCxnSpPr>
        <p:spPr>
          <a:xfrm rot="5400000" flipH="1" flipV="1">
            <a:off x="2625143" y="4166384"/>
            <a:ext cx="910657" cy="265257"/>
          </a:xfrm>
          <a:prstGeom prst="bentConnector2">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29CA1C5-C49E-49C1-A168-408F8527B53F}"/>
              </a:ext>
            </a:extLst>
          </p:cNvPr>
          <p:cNvSpPr txBox="1"/>
          <p:nvPr/>
        </p:nvSpPr>
        <p:spPr>
          <a:xfrm>
            <a:off x="3213100" y="2817887"/>
            <a:ext cx="1536700" cy="461665"/>
          </a:xfrm>
          <a:prstGeom prst="rect">
            <a:avLst/>
          </a:prstGeom>
          <a:noFill/>
          <a:ln w="19050">
            <a:solidFill>
              <a:schemeClr val="tx1"/>
            </a:solidFill>
          </a:ln>
        </p:spPr>
        <p:txBody>
          <a:bodyPr wrap="square" rtlCol="0">
            <a:spAutoFit/>
          </a:bodyPr>
          <a:lstStyle/>
          <a:p>
            <a:pPr algn="ctr"/>
            <a:r>
              <a:rPr lang="en-US" dirty="0"/>
              <a:t>ref model</a:t>
            </a:r>
          </a:p>
        </p:txBody>
      </p:sp>
      <p:cxnSp>
        <p:nvCxnSpPr>
          <p:cNvPr id="9" name="Connector: Elbow 8">
            <a:extLst>
              <a:ext uri="{FF2B5EF4-FFF2-40B4-BE49-F238E27FC236}">
                <a16:creationId xmlns:a16="http://schemas.microsoft.com/office/drawing/2014/main" id="{EA89577C-0F25-4A2F-822B-1768882F1713}"/>
              </a:ext>
            </a:extLst>
          </p:cNvPr>
          <p:cNvCxnSpPr>
            <a:cxnSpLocks/>
            <a:endCxn id="31" idx="1"/>
          </p:cNvCxnSpPr>
          <p:nvPr/>
        </p:nvCxnSpPr>
        <p:spPr>
          <a:xfrm flipV="1">
            <a:off x="1246765" y="3048720"/>
            <a:ext cx="1966335" cy="1671218"/>
          </a:xfrm>
          <a:prstGeom prst="bentConnector3">
            <a:avLst>
              <a:gd name="adj1" fmla="val -1670"/>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E10-EB4D-44D5-9213-025D8A020177}"/>
              </a:ext>
            </a:extLst>
          </p:cNvPr>
          <p:cNvSpPr>
            <a:spLocks noGrp="1"/>
          </p:cNvSpPr>
          <p:nvPr>
            <p:ph type="title"/>
          </p:nvPr>
        </p:nvSpPr>
        <p:spPr/>
        <p:txBody>
          <a:bodyPr/>
          <a:lstStyle/>
          <a:p>
            <a:r>
              <a:rPr lang="en-US" dirty="0"/>
              <a:t>Ref model</a:t>
            </a:r>
          </a:p>
        </p:txBody>
      </p:sp>
      <p:sp>
        <p:nvSpPr>
          <p:cNvPr id="4" name="Footer Placeholder 3">
            <a:extLst>
              <a:ext uri="{FF2B5EF4-FFF2-40B4-BE49-F238E27FC236}">
                <a16:creationId xmlns:a16="http://schemas.microsoft.com/office/drawing/2014/main" id="{67E62297-9E05-4F1D-90B9-0DE6229491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7" name="TextBox 16">
            <a:extLst>
              <a:ext uri="{FF2B5EF4-FFF2-40B4-BE49-F238E27FC236}">
                <a16:creationId xmlns:a16="http://schemas.microsoft.com/office/drawing/2014/main" id="{AE422522-A524-48F3-A88C-AA148161DE3C}"/>
              </a:ext>
            </a:extLst>
          </p:cNvPr>
          <p:cNvSpPr txBox="1"/>
          <p:nvPr/>
        </p:nvSpPr>
        <p:spPr>
          <a:xfrm>
            <a:off x="32131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8" name="TextBox 17">
            <a:extLst>
              <a:ext uri="{FF2B5EF4-FFF2-40B4-BE49-F238E27FC236}">
                <a16:creationId xmlns:a16="http://schemas.microsoft.com/office/drawing/2014/main" id="{6F8FCB3B-4893-4005-9612-9B4B90CFE0BE}"/>
              </a:ext>
            </a:extLst>
          </p:cNvPr>
          <p:cNvSpPr txBox="1"/>
          <p:nvPr/>
        </p:nvSpPr>
        <p:spPr>
          <a:xfrm>
            <a:off x="51123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19" name="TextBox 18">
            <a:extLst>
              <a:ext uri="{FF2B5EF4-FFF2-40B4-BE49-F238E27FC236}">
                <a16:creationId xmlns:a16="http://schemas.microsoft.com/office/drawing/2014/main" id="{89A68E47-ABE9-47B7-9412-8F77A714DACA}"/>
              </a:ext>
            </a:extLst>
          </p:cNvPr>
          <p:cNvSpPr txBox="1"/>
          <p:nvPr/>
        </p:nvSpPr>
        <p:spPr>
          <a:xfrm>
            <a:off x="51123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21" name="TextBox 20">
            <a:extLst>
              <a:ext uri="{FF2B5EF4-FFF2-40B4-BE49-F238E27FC236}">
                <a16:creationId xmlns:a16="http://schemas.microsoft.com/office/drawing/2014/main" id="{B00B404A-5A1B-4DEA-83E2-BBD71DDFF5FF}"/>
              </a:ext>
            </a:extLst>
          </p:cNvPr>
          <p:cNvSpPr txBox="1"/>
          <p:nvPr/>
        </p:nvSpPr>
        <p:spPr>
          <a:xfrm>
            <a:off x="71628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22" name="Straight Arrow Connector 21">
            <a:extLst>
              <a:ext uri="{FF2B5EF4-FFF2-40B4-BE49-F238E27FC236}">
                <a16:creationId xmlns:a16="http://schemas.microsoft.com/office/drawing/2014/main" id="{5584BDC1-20BF-4C75-8938-0F44F233A695}"/>
              </a:ext>
            </a:extLst>
          </p:cNvPr>
          <p:cNvCxnSpPr>
            <a:endCxn id="18" idx="1"/>
          </p:cNvCxnSpPr>
          <p:nvPr/>
        </p:nvCxnSpPr>
        <p:spPr>
          <a:xfrm flipV="1">
            <a:off x="43561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C2BCC6-B391-4284-BD5B-179D6FF3841E}"/>
              </a:ext>
            </a:extLst>
          </p:cNvPr>
          <p:cNvCxnSpPr>
            <a:cxnSpLocks/>
            <a:endCxn id="19" idx="1"/>
          </p:cNvCxnSpPr>
          <p:nvPr/>
        </p:nvCxnSpPr>
        <p:spPr>
          <a:xfrm>
            <a:off x="43561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0BB34F-EB98-4D16-A62E-122C7FC1AC9D}"/>
              </a:ext>
            </a:extLst>
          </p:cNvPr>
          <p:cNvCxnSpPr>
            <a:cxnSpLocks/>
            <a:stCxn id="18" idx="3"/>
          </p:cNvCxnSpPr>
          <p:nvPr/>
        </p:nvCxnSpPr>
        <p:spPr>
          <a:xfrm flipV="1">
            <a:off x="6407727" y="3279552"/>
            <a:ext cx="1059873" cy="106608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DEDDBAA-FA3B-484C-ACEE-07C1D7A36129}"/>
              </a:ext>
            </a:extLst>
          </p:cNvPr>
          <p:cNvCxnSpPr/>
          <p:nvPr/>
        </p:nvCxnSpPr>
        <p:spPr>
          <a:xfrm>
            <a:off x="64019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1104D71-0985-4B1E-ADCE-48BCA1DC16B4}"/>
              </a:ext>
            </a:extLst>
          </p:cNvPr>
          <p:cNvSpPr txBox="1"/>
          <p:nvPr/>
        </p:nvSpPr>
        <p:spPr>
          <a:xfrm>
            <a:off x="13871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28" name="Straight Arrow Connector 27">
            <a:extLst>
              <a:ext uri="{FF2B5EF4-FFF2-40B4-BE49-F238E27FC236}">
                <a16:creationId xmlns:a16="http://schemas.microsoft.com/office/drawing/2014/main" id="{19957E6C-A281-4F55-AC4E-891E740B1AB6}"/>
              </a:ext>
            </a:extLst>
          </p:cNvPr>
          <p:cNvCxnSpPr>
            <a:stCxn id="27" idx="3"/>
            <a:endCxn id="17" idx="1"/>
          </p:cNvCxnSpPr>
          <p:nvPr/>
        </p:nvCxnSpPr>
        <p:spPr>
          <a:xfrm>
            <a:off x="26825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22EAA3-274A-402B-BD60-36DCB1CA115F}"/>
              </a:ext>
            </a:extLst>
          </p:cNvPr>
          <p:cNvSpPr txBox="1"/>
          <p:nvPr/>
        </p:nvSpPr>
        <p:spPr>
          <a:xfrm>
            <a:off x="3048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30" name="Straight Arrow Connector 29">
            <a:extLst>
              <a:ext uri="{FF2B5EF4-FFF2-40B4-BE49-F238E27FC236}">
                <a16:creationId xmlns:a16="http://schemas.microsoft.com/office/drawing/2014/main" id="{59E7CDA2-9220-4C1C-A938-4C9743C44EA8}"/>
              </a:ext>
            </a:extLst>
          </p:cNvPr>
          <p:cNvCxnSpPr>
            <a:cxnSpLocks/>
          </p:cNvCxnSpPr>
          <p:nvPr/>
        </p:nvCxnSpPr>
        <p:spPr>
          <a:xfrm>
            <a:off x="10668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29CA1C5-C49E-49C1-A168-408F8527B53F}"/>
              </a:ext>
            </a:extLst>
          </p:cNvPr>
          <p:cNvSpPr txBox="1"/>
          <p:nvPr/>
        </p:nvSpPr>
        <p:spPr>
          <a:xfrm>
            <a:off x="3213100" y="2817887"/>
            <a:ext cx="1536700" cy="461665"/>
          </a:xfrm>
          <a:prstGeom prst="rect">
            <a:avLst/>
          </a:prstGeom>
          <a:noFill/>
          <a:ln w="19050">
            <a:solidFill>
              <a:schemeClr val="tx1"/>
            </a:solidFill>
          </a:ln>
        </p:spPr>
        <p:txBody>
          <a:bodyPr wrap="square" rtlCol="0">
            <a:spAutoFit/>
          </a:bodyPr>
          <a:lstStyle/>
          <a:p>
            <a:pPr algn="ctr"/>
            <a:r>
              <a:rPr lang="en-US" dirty="0"/>
              <a:t>ref model</a:t>
            </a:r>
          </a:p>
        </p:txBody>
      </p:sp>
      <p:cxnSp>
        <p:nvCxnSpPr>
          <p:cNvPr id="9" name="Connector: Elbow 8">
            <a:extLst>
              <a:ext uri="{FF2B5EF4-FFF2-40B4-BE49-F238E27FC236}">
                <a16:creationId xmlns:a16="http://schemas.microsoft.com/office/drawing/2014/main" id="{EA89577C-0F25-4A2F-822B-1768882F1713}"/>
              </a:ext>
            </a:extLst>
          </p:cNvPr>
          <p:cNvCxnSpPr>
            <a:cxnSpLocks/>
            <a:endCxn id="31" idx="1"/>
          </p:cNvCxnSpPr>
          <p:nvPr/>
        </p:nvCxnSpPr>
        <p:spPr>
          <a:xfrm flipV="1">
            <a:off x="1246765" y="3048720"/>
            <a:ext cx="1966335" cy="1671218"/>
          </a:xfrm>
          <a:prstGeom prst="bentConnector3">
            <a:avLst>
              <a:gd name="adj1" fmla="val -1670"/>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2AF8F7-6877-4B7C-8D71-3C53BBFA6CDF}"/>
              </a:ext>
            </a:extLst>
          </p:cNvPr>
          <p:cNvSpPr txBox="1"/>
          <p:nvPr/>
        </p:nvSpPr>
        <p:spPr>
          <a:xfrm>
            <a:off x="7086600" y="2819400"/>
            <a:ext cx="1536700" cy="461665"/>
          </a:xfrm>
          <a:prstGeom prst="rect">
            <a:avLst/>
          </a:prstGeom>
          <a:noFill/>
          <a:ln w="19050">
            <a:solidFill>
              <a:schemeClr val="tx1"/>
            </a:solidFill>
          </a:ln>
        </p:spPr>
        <p:txBody>
          <a:bodyPr wrap="square" rtlCol="0">
            <a:spAutoFit/>
          </a:bodyPr>
          <a:lstStyle/>
          <a:p>
            <a:pPr algn="ctr"/>
            <a:r>
              <a:rPr lang="en-US" dirty="0"/>
              <a:t>scoreboard</a:t>
            </a:r>
          </a:p>
        </p:txBody>
      </p:sp>
      <p:cxnSp>
        <p:nvCxnSpPr>
          <p:cNvPr id="34" name="Straight Arrow Connector 33">
            <a:extLst>
              <a:ext uri="{FF2B5EF4-FFF2-40B4-BE49-F238E27FC236}">
                <a16:creationId xmlns:a16="http://schemas.microsoft.com/office/drawing/2014/main" id="{AF7E80AA-9AD6-45D6-AD8F-6799A383CB4C}"/>
              </a:ext>
            </a:extLst>
          </p:cNvPr>
          <p:cNvCxnSpPr>
            <a:cxnSpLocks/>
            <a:endCxn id="33" idx="1"/>
          </p:cNvCxnSpPr>
          <p:nvPr/>
        </p:nvCxnSpPr>
        <p:spPr>
          <a:xfrm>
            <a:off x="4727287" y="3048000"/>
            <a:ext cx="2359313" cy="2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4353914A-47D9-4E25-BD35-AF6DFEEB766B}"/>
              </a:ext>
            </a:extLst>
          </p:cNvPr>
          <p:cNvSpPr>
            <a:spLocks noGrp="1"/>
          </p:cNvSpPr>
          <p:nvPr>
            <p:ph idx="1"/>
          </p:nvPr>
        </p:nvSpPr>
        <p:spPr>
          <a:xfrm>
            <a:off x="685800" y="1617877"/>
            <a:ext cx="7772400" cy="896723"/>
          </a:xfrm>
        </p:spPr>
        <p:txBody>
          <a:bodyPr/>
          <a:lstStyle/>
          <a:p>
            <a:r>
              <a:rPr lang="en-US" dirty="0"/>
              <a:t>Where do we put a reference model?</a:t>
            </a:r>
          </a:p>
          <a:p>
            <a:pPr lvl="1">
              <a:spcBef>
                <a:spcPts val="0"/>
              </a:spcBef>
            </a:pPr>
            <a:r>
              <a:rPr lang="en-US" dirty="0"/>
              <a:t>Do we want it to be at a high or low level?</a:t>
            </a:r>
          </a:p>
        </p:txBody>
      </p:sp>
      <p:sp>
        <p:nvSpPr>
          <p:cNvPr id="15" name="Rectangle 14">
            <a:extLst>
              <a:ext uri="{FF2B5EF4-FFF2-40B4-BE49-F238E27FC236}">
                <a16:creationId xmlns:a16="http://schemas.microsoft.com/office/drawing/2014/main" id="{E298D480-52CE-4115-9998-76BF8DEE0409}"/>
              </a:ext>
            </a:extLst>
          </p:cNvPr>
          <p:cNvSpPr/>
          <p:nvPr/>
        </p:nvSpPr>
        <p:spPr>
          <a:xfrm>
            <a:off x="4388429" y="2052935"/>
            <a:ext cx="756227" cy="461665"/>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63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0587-5D08-452C-AE4F-4F9F5D6E1EBA}"/>
              </a:ext>
            </a:extLst>
          </p:cNvPr>
          <p:cNvSpPr>
            <a:spLocks noGrp="1"/>
          </p:cNvSpPr>
          <p:nvPr>
            <p:ph type="title"/>
          </p:nvPr>
        </p:nvSpPr>
        <p:spPr/>
        <p:txBody>
          <a:bodyPr/>
          <a:lstStyle/>
          <a:p>
            <a:r>
              <a:rPr lang="en-US" dirty="0"/>
              <a:t>Good enough?</a:t>
            </a:r>
          </a:p>
        </p:txBody>
      </p:sp>
      <p:sp>
        <p:nvSpPr>
          <p:cNvPr id="3" name="Content Placeholder 2">
            <a:extLst>
              <a:ext uri="{FF2B5EF4-FFF2-40B4-BE49-F238E27FC236}">
                <a16:creationId xmlns:a16="http://schemas.microsoft.com/office/drawing/2014/main" id="{B475B0A6-00BA-4E0E-A556-B64E4F95774A}"/>
              </a:ext>
            </a:extLst>
          </p:cNvPr>
          <p:cNvSpPr>
            <a:spLocks noGrp="1"/>
          </p:cNvSpPr>
          <p:nvPr>
            <p:ph idx="1"/>
          </p:nvPr>
        </p:nvSpPr>
        <p:spPr>
          <a:xfrm>
            <a:off x="457200" y="4315536"/>
            <a:ext cx="8305800" cy="1780463"/>
          </a:xfrm>
        </p:spPr>
        <p:txBody>
          <a:bodyPr/>
          <a:lstStyle/>
          <a:p>
            <a:r>
              <a:rPr lang="en-US" dirty="0"/>
              <a:t>Do you think this approach will be universally useful?</a:t>
            </a:r>
          </a:p>
          <a:p>
            <a:pPr lvl="1">
              <a:spcBef>
                <a:spcPts val="0"/>
              </a:spcBef>
            </a:pPr>
            <a:r>
              <a:rPr lang="en-US" dirty="0"/>
              <a:t>Hint – this will be a very short lecture, if so!</a:t>
            </a:r>
          </a:p>
          <a:p>
            <a:pPr lvl="1">
              <a:spcBef>
                <a:spcPts val="0"/>
              </a:spcBef>
            </a:pPr>
            <a:r>
              <a:rPr lang="en-US" dirty="0"/>
              <a:t>Answer – no, it’s not </a:t>
            </a:r>
            <a:r>
              <a:rPr lang="en-US" dirty="0">
                <a:sym typeface="Wingdings" panose="05000000000000000000" pitchFamily="2" charset="2"/>
              </a:rPr>
              <a:t></a:t>
            </a:r>
            <a:endParaRPr lang="en-US" dirty="0"/>
          </a:p>
          <a:p>
            <a:r>
              <a:rPr lang="en-US" dirty="0"/>
              <a:t>Rest of the lecture – why not, and what to do about it</a:t>
            </a:r>
          </a:p>
          <a:p>
            <a:endParaRPr lang="en-US" dirty="0"/>
          </a:p>
        </p:txBody>
      </p:sp>
      <p:sp>
        <p:nvSpPr>
          <p:cNvPr id="4" name="Footer Placeholder 3">
            <a:extLst>
              <a:ext uri="{FF2B5EF4-FFF2-40B4-BE49-F238E27FC236}">
                <a16:creationId xmlns:a16="http://schemas.microsoft.com/office/drawing/2014/main" id="{42131C35-BAF5-4FEE-B54A-985F02FB6C6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FDC6978C-659A-44B4-9820-DD6AA4E69167}"/>
              </a:ext>
            </a:extLst>
          </p:cNvPr>
          <p:cNvSpPr txBox="1"/>
          <p:nvPr/>
        </p:nvSpPr>
        <p:spPr>
          <a:xfrm>
            <a:off x="2266950" y="2313923"/>
            <a:ext cx="1143000" cy="830997"/>
          </a:xfrm>
          <a:prstGeom prst="rect">
            <a:avLst/>
          </a:prstGeom>
          <a:noFill/>
        </p:spPr>
        <p:txBody>
          <a:bodyPr wrap="square" rtlCol="0">
            <a:spAutoFit/>
          </a:bodyPr>
          <a:lstStyle/>
          <a:p>
            <a:pPr algn="ctr"/>
            <a:r>
              <a:rPr lang="en-US" dirty="0"/>
              <a:t>test inputs</a:t>
            </a:r>
          </a:p>
        </p:txBody>
      </p:sp>
      <p:sp>
        <p:nvSpPr>
          <p:cNvPr id="6" name="TextBox 5">
            <a:extLst>
              <a:ext uri="{FF2B5EF4-FFF2-40B4-BE49-F238E27FC236}">
                <a16:creationId xmlns:a16="http://schemas.microsoft.com/office/drawing/2014/main" id="{9DBB9E0F-D2BD-49CA-A2D6-D3F7EFCCC748}"/>
              </a:ext>
            </a:extLst>
          </p:cNvPr>
          <p:cNvSpPr txBox="1"/>
          <p:nvPr/>
        </p:nvSpPr>
        <p:spPr>
          <a:xfrm>
            <a:off x="1104900" y="2498590"/>
            <a:ext cx="1143000" cy="461665"/>
          </a:xfrm>
          <a:prstGeom prst="rect">
            <a:avLst/>
          </a:prstGeom>
          <a:noFill/>
          <a:ln w="19050">
            <a:solidFill>
              <a:schemeClr val="tx1"/>
            </a:solidFill>
          </a:ln>
        </p:spPr>
        <p:txBody>
          <a:bodyPr wrap="square" rtlCol="0">
            <a:spAutoFit/>
          </a:bodyPr>
          <a:lstStyle/>
          <a:p>
            <a:r>
              <a:rPr lang="en-US" dirty="0"/>
              <a:t>drivers</a:t>
            </a:r>
          </a:p>
        </p:txBody>
      </p:sp>
      <p:sp>
        <p:nvSpPr>
          <p:cNvPr id="7" name="TextBox 6">
            <a:extLst>
              <a:ext uri="{FF2B5EF4-FFF2-40B4-BE49-F238E27FC236}">
                <a16:creationId xmlns:a16="http://schemas.microsoft.com/office/drawing/2014/main" id="{E18149C8-ABD6-411B-A6BD-464ECDD4F6AE}"/>
              </a:ext>
            </a:extLst>
          </p:cNvPr>
          <p:cNvSpPr txBox="1"/>
          <p:nvPr/>
        </p:nvSpPr>
        <p:spPr>
          <a:xfrm>
            <a:off x="3810000" y="1806092"/>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8" name="TextBox 7">
            <a:extLst>
              <a:ext uri="{FF2B5EF4-FFF2-40B4-BE49-F238E27FC236}">
                <a16:creationId xmlns:a16="http://schemas.microsoft.com/office/drawing/2014/main" id="{6FDC0B7D-47BA-42F5-A652-8C86B13D024A}"/>
              </a:ext>
            </a:extLst>
          </p:cNvPr>
          <p:cNvSpPr txBox="1"/>
          <p:nvPr/>
        </p:nvSpPr>
        <p:spPr>
          <a:xfrm>
            <a:off x="3810000" y="3176231"/>
            <a:ext cx="1524000" cy="461665"/>
          </a:xfrm>
          <a:prstGeom prst="rect">
            <a:avLst/>
          </a:prstGeom>
          <a:noFill/>
          <a:ln w="19050">
            <a:solidFill>
              <a:schemeClr val="tx1"/>
            </a:solidFill>
          </a:ln>
        </p:spPr>
        <p:txBody>
          <a:bodyPr wrap="square" rtlCol="0">
            <a:spAutoFit/>
          </a:bodyPr>
          <a:lstStyle/>
          <a:p>
            <a:pPr algn="ctr"/>
            <a:r>
              <a:rPr lang="en-US" dirty="0"/>
              <a:t>ref model</a:t>
            </a:r>
          </a:p>
        </p:txBody>
      </p:sp>
      <p:sp>
        <p:nvSpPr>
          <p:cNvPr id="9" name="TextBox 8">
            <a:extLst>
              <a:ext uri="{FF2B5EF4-FFF2-40B4-BE49-F238E27FC236}">
                <a16:creationId xmlns:a16="http://schemas.microsoft.com/office/drawing/2014/main" id="{5115E71A-4A11-41F7-8056-0C8B049D76D7}"/>
              </a:ext>
            </a:extLst>
          </p:cNvPr>
          <p:cNvSpPr txBox="1"/>
          <p:nvPr/>
        </p:nvSpPr>
        <p:spPr>
          <a:xfrm>
            <a:off x="6400800" y="2221494"/>
            <a:ext cx="1524001" cy="1200329"/>
          </a:xfrm>
          <a:prstGeom prst="rect">
            <a:avLst/>
          </a:prstGeom>
          <a:noFill/>
          <a:ln w="19050">
            <a:solidFill>
              <a:schemeClr val="tx1"/>
            </a:solidFill>
          </a:ln>
        </p:spPr>
        <p:txBody>
          <a:bodyPr wrap="square" rtlCol="0">
            <a:spAutoFit/>
          </a:bodyPr>
          <a:lstStyle/>
          <a:p>
            <a:pPr algn="ctr"/>
            <a:r>
              <a:rPr lang="en-US" dirty="0"/>
              <a:t>scoreboard</a:t>
            </a:r>
          </a:p>
          <a:p>
            <a:pPr algn="ctr"/>
            <a:r>
              <a:rPr lang="en-US" dirty="0"/>
              <a:t>(compare</a:t>
            </a:r>
          </a:p>
          <a:p>
            <a:pPr algn="ctr"/>
            <a:r>
              <a:rPr lang="en-US" dirty="0"/>
              <a:t>==?)</a:t>
            </a:r>
          </a:p>
        </p:txBody>
      </p:sp>
      <p:sp>
        <p:nvSpPr>
          <p:cNvPr id="10" name="TextBox 9">
            <a:extLst>
              <a:ext uri="{FF2B5EF4-FFF2-40B4-BE49-F238E27FC236}">
                <a16:creationId xmlns:a16="http://schemas.microsoft.com/office/drawing/2014/main" id="{0AEA6881-7360-4078-A64B-AD9A01E61461}"/>
              </a:ext>
            </a:extLst>
          </p:cNvPr>
          <p:cNvSpPr txBox="1"/>
          <p:nvPr/>
        </p:nvSpPr>
        <p:spPr>
          <a:xfrm>
            <a:off x="674255" y="1343893"/>
            <a:ext cx="1676400" cy="707886"/>
          </a:xfrm>
          <a:prstGeom prst="rect">
            <a:avLst/>
          </a:prstGeom>
          <a:noFill/>
        </p:spPr>
        <p:txBody>
          <a:bodyPr wrap="square" rtlCol="0">
            <a:spAutoFit/>
          </a:bodyPr>
          <a:lstStyle/>
          <a:p>
            <a:r>
              <a:rPr lang="en-US" sz="2000" dirty="0">
                <a:solidFill>
                  <a:schemeClr val="accent2"/>
                </a:solidFill>
              </a:rPr>
              <a:t>Verification environment</a:t>
            </a:r>
          </a:p>
        </p:txBody>
      </p:sp>
      <p:cxnSp>
        <p:nvCxnSpPr>
          <p:cNvPr id="11" name="Straight Connector 10">
            <a:extLst>
              <a:ext uri="{FF2B5EF4-FFF2-40B4-BE49-F238E27FC236}">
                <a16:creationId xmlns:a16="http://schemas.microsoft.com/office/drawing/2014/main" id="{1A16BD41-7E52-496B-8743-CB12CEEC756F}"/>
              </a:ext>
            </a:extLst>
          </p:cNvPr>
          <p:cNvCxnSpPr>
            <a:stCxn id="6" idx="3"/>
            <a:endCxn id="5" idx="3"/>
          </p:cNvCxnSpPr>
          <p:nvPr/>
        </p:nvCxnSpPr>
        <p:spPr>
          <a:xfrm flipV="1">
            <a:off x="2247900" y="2729422"/>
            <a:ext cx="1162050" cy="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22034E1-3001-491C-9495-95544F7BE27F}"/>
              </a:ext>
            </a:extLst>
          </p:cNvPr>
          <p:cNvCxnSpPr>
            <a:stCxn id="5" idx="3"/>
            <a:endCxn id="7" idx="1"/>
          </p:cNvCxnSpPr>
          <p:nvPr/>
        </p:nvCxnSpPr>
        <p:spPr>
          <a:xfrm flipV="1">
            <a:off x="3409950" y="2036925"/>
            <a:ext cx="400050" cy="6924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62D695-53A7-450D-8733-A8DF9B5149F6}"/>
              </a:ext>
            </a:extLst>
          </p:cNvPr>
          <p:cNvCxnSpPr>
            <a:cxnSpLocks/>
            <a:stCxn id="5" idx="3"/>
            <a:endCxn id="8" idx="1"/>
          </p:cNvCxnSpPr>
          <p:nvPr/>
        </p:nvCxnSpPr>
        <p:spPr>
          <a:xfrm>
            <a:off x="3409950" y="2729422"/>
            <a:ext cx="400050" cy="6776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7E22A3-C568-4064-894E-FEDAF1555753}"/>
              </a:ext>
            </a:extLst>
          </p:cNvPr>
          <p:cNvCxnSpPr>
            <a:cxnSpLocks/>
          </p:cNvCxnSpPr>
          <p:nvPr/>
        </p:nvCxnSpPr>
        <p:spPr>
          <a:xfrm>
            <a:off x="4953000" y="2006593"/>
            <a:ext cx="1524000" cy="4919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14BA5D-1D2A-4F7F-A2A6-1760F4EE8BCD}"/>
              </a:ext>
            </a:extLst>
          </p:cNvPr>
          <p:cNvCxnSpPr>
            <a:cxnSpLocks/>
            <a:stCxn id="8" idx="3"/>
          </p:cNvCxnSpPr>
          <p:nvPr/>
        </p:nvCxnSpPr>
        <p:spPr>
          <a:xfrm flipV="1">
            <a:off x="5334000" y="2960255"/>
            <a:ext cx="1066800" cy="4468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88364DC6-579B-4781-AD5F-88FC5139AE7A}"/>
              </a:ext>
            </a:extLst>
          </p:cNvPr>
          <p:cNvSpPr/>
          <p:nvPr/>
        </p:nvSpPr>
        <p:spPr>
          <a:xfrm>
            <a:off x="674255" y="1295400"/>
            <a:ext cx="7315200" cy="2743200"/>
          </a:xfrm>
          <a:custGeom>
            <a:avLst/>
            <a:gdLst>
              <a:gd name="connsiteX0" fmla="*/ 0 w 7315200"/>
              <a:gd name="connsiteY0" fmla="*/ 9237 h 2743200"/>
              <a:gd name="connsiteX1" fmla="*/ 2540000 w 7315200"/>
              <a:gd name="connsiteY1" fmla="*/ 9237 h 2743200"/>
              <a:gd name="connsiteX2" fmla="*/ 3029527 w 7315200"/>
              <a:gd name="connsiteY2" fmla="*/ 1320800 h 2743200"/>
              <a:gd name="connsiteX3" fmla="*/ 4618181 w 7315200"/>
              <a:gd name="connsiteY3" fmla="*/ 1320800 h 2743200"/>
              <a:gd name="connsiteX4" fmla="*/ 4987636 w 7315200"/>
              <a:gd name="connsiteY4" fmla="*/ 0 h 2743200"/>
              <a:gd name="connsiteX5" fmla="*/ 7315200 w 7315200"/>
              <a:gd name="connsiteY5" fmla="*/ 0 h 2743200"/>
              <a:gd name="connsiteX6" fmla="*/ 7315200 w 7315200"/>
              <a:gd name="connsiteY6" fmla="*/ 434109 h 2743200"/>
              <a:gd name="connsiteX7" fmla="*/ 7315200 w 7315200"/>
              <a:gd name="connsiteY7" fmla="*/ 2743200 h 2743200"/>
              <a:gd name="connsiteX8" fmla="*/ 6437745 w 7315200"/>
              <a:gd name="connsiteY8" fmla="*/ 2743200 h 2743200"/>
              <a:gd name="connsiteX9" fmla="*/ 27709 w 7315200"/>
              <a:gd name="connsiteY9" fmla="*/ 2743200 h 2743200"/>
              <a:gd name="connsiteX10" fmla="*/ 0 w 7315200"/>
              <a:gd name="connsiteY10" fmla="*/ 9237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0" h="2743200">
                <a:moveTo>
                  <a:pt x="0" y="9237"/>
                </a:moveTo>
                <a:lnTo>
                  <a:pt x="2540000" y="9237"/>
                </a:lnTo>
                <a:lnTo>
                  <a:pt x="3029527" y="1320800"/>
                </a:lnTo>
                <a:lnTo>
                  <a:pt x="4618181" y="1320800"/>
                </a:lnTo>
                <a:lnTo>
                  <a:pt x="4987636" y="0"/>
                </a:lnTo>
                <a:lnTo>
                  <a:pt x="7315200" y="0"/>
                </a:lnTo>
                <a:lnTo>
                  <a:pt x="7315200" y="434109"/>
                </a:lnTo>
                <a:lnTo>
                  <a:pt x="7315200" y="2743200"/>
                </a:lnTo>
                <a:lnTo>
                  <a:pt x="6437745" y="2743200"/>
                </a:lnTo>
                <a:lnTo>
                  <a:pt x="27709" y="2743200"/>
                </a:lnTo>
                <a:lnTo>
                  <a:pt x="0" y="9237"/>
                </a:lnTo>
                <a:close/>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730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E10-EB4D-44D5-9213-025D8A020177}"/>
              </a:ext>
            </a:extLst>
          </p:cNvPr>
          <p:cNvSpPr>
            <a:spLocks noGrp="1"/>
          </p:cNvSpPr>
          <p:nvPr>
            <p:ph type="title"/>
          </p:nvPr>
        </p:nvSpPr>
        <p:spPr/>
        <p:txBody>
          <a:bodyPr/>
          <a:lstStyle/>
          <a:p>
            <a:r>
              <a:rPr lang="en-US" dirty="0"/>
              <a:t>Ref model</a:t>
            </a:r>
          </a:p>
        </p:txBody>
      </p:sp>
      <p:sp>
        <p:nvSpPr>
          <p:cNvPr id="3" name="Content Placeholder 2">
            <a:extLst>
              <a:ext uri="{FF2B5EF4-FFF2-40B4-BE49-F238E27FC236}">
                <a16:creationId xmlns:a16="http://schemas.microsoft.com/office/drawing/2014/main" id="{C1883AF6-05D6-4944-B879-10B2B557B399}"/>
              </a:ext>
            </a:extLst>
          </p:cNvPr>
          <p:cNvSpPr>
            <a:spLocks noGrp="1"/>
          </p:cNvSpPr>
          <p:nvPr>
            <p:ph idx="1"/>
          </p:nvPr>
        </p:nvSpPr>
        <p:spPr>
          <a:xfrm>
            <a:off x="685800" y="1617877"/>
            <a:ext cx="7772400" cy="896723"/>
          </a:xfrm>
        </p:spPr>
        <p:txBody>
          <a:bodyPr/>
          <a:lstStyle/>
          <a:p>
            <a:r>
              <a:rPr lang="en-US" dirty="0"/>
              <a:t>Where do we put a reference model?</a:t>
            </a:r>
          </a:p>
          <a:p>
            <a:pPr lvl="1">
              <a:spcBef>
                <a:spcPts val="0"/>
              </a:spcBef>
            </a:pPr>
            <a:r>
              <a:rPr lang="en-US" dirty="0"/>
              <a:t>Do we want it to be at a high or low level?</a:t>
            </a:r>
          </a:p>
        </p:txBody>
      </p:sp>
      <p:sp>
        <p:nvSpPr>
          <p:cNvPr id="4" name="Footer Placeholder 3">
            <a:extLst>
              <a:ext uri="{FF2B5EF4-FFF2-40B4-BE49-F238E27FC236}">
                <a16:creationId xmlns:a16="http://schemas.microsoft.com/office/drawing/2014/main" id="{67E62297-9E05-4F1D-90B9-0DE6229491B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17" name="TextBox 16">
            <a:extLst>
              <a:ext uri="{FF2B5EF4-FFF2-40B4-BE49-F238E27FC236}">
                <a16:creationId xmlns:a16="http://schemas.microsoft.com/office/drawing/2014/main" id="{AE422522-A524-48F3-A88C-AA148161DE3C}"/>
              </a:ext>
            </a:extLst>
          </p:cNvPr>
          <p:cNvSpPr txBox="1"/>
          <p:nvPr/>
        </p:nvSpPr>
        <p:spPr>
          <a:xfrm>
            <a:off x="3213100" y="4523508"/>
            <a:ext cx="1143000" cy="461665"/>
          </a:xfrm>
          <a:prstGeom prst="rect">
            <a:avLst/>
          </a:prstGeom>
          <a:noFill/>
          <a:ln w="19050">
            <a:solidFill>
              <a:schemeClr val="tx1"/>
            </a:solidFill>
          </a:ln>
        </p:spPr>
        <p:txBody>
          <a:bodyPr wrap="square" rtlCol="0">
            <a:spAutoFit/>
          </a:bodyPr>
          <a:lstStyle/>
          <a:p>
            <a:pPr algn="ctr"/>
            <a:r>
              <a:rPr lang="en-US" dirty="0"/>
              <a:t>DUT</a:t>
            </a:r>
          </a:p>
        </p:txBody>
      </p:sp>
      <p:sp>
        <p:nvSpPr>
          <p:cNvPr id="18" name="TextBox 17">
            <a:extLst>
              <a:ext uri="{FF2B5EF4-FFF2-40B4-BE49-F238E27FC236}">
                <a16:creationId xmlns:a16="http://schemas.microsoft.com/office/drawing/2014/main" id="{6F8FCB3B-4893-4005-9612-9B4B90CFE0BE}"/>
              </a:ext>
            </a:extLst>
          </p:cNvPr>
          <p:cNvSpPr txBox="1"/>
          <p:nvPr/>
        </p:nvSpPr>
        <p:spPr>
          <a:xfrm>
            <a:off x="5112327" y="4114800"/>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19" name="TextBox 18">
            <a:extLst>
              <a:ext uri="{FF2B5EF4-FFF2-40B4-BE49-F238E27FC236}">
                <a16:creationId xmlns:a16="http://schemas.microsoft.com/office/drawing/2014/main" id="{89A68E47-ABE9-47B7-9412-8F77A714DACA}"/>
              </a:ext>
            </a:extLst>
          </p:cNvPr>
          <p:cNvSpPr txBox="1"/>
          <p:nvPr/>
        </p:nvSpPr>
        <p:spPr>
          <a:xfrm>
            <a:off x="5112327" y="4973629"/>
            <a:ext cx="1295400" cy="461665"/>
          </a:xfrm>
          <a:prstGeom prst="rect">
            <a:avLst/>
          </a:prstGeom>
          <a:noFill/>
          <a:ln w="19050">
            <a:solidFill>
              <a:schemeClr val="tx1"/>
            </a:solidFill>
          </a:ln>
        </p:spPr>
        <p:txBody>
          <a:bodyPr wrap="square" rtlCol="0">
            <a:spAutoFit/>
          </a:bodyPr>
          <a:lstStyle/>
          <a:p>
            <a:pPr algn="ctr"/>
            <a:r>
              <a:rPr lang="en-US" dirty="0"/>
              <a:t>monitor</a:t>
            </a:r>
          </a:p>
        </p:txBody>
      </p:sp>
      <p:sp>
        <p:nvSpPr>
          <p:cNvPr id="20" name="TextBox 19">
            <a:extLst>
              <a:ext uri="{FF2B5EF4-FFF2-40B4-BE49-F238E27FC236}">
                <a16:creationId xmlns:a16="http://schemas.microsoft.com/office/drawing/2014/main" id="{7941F75E-AAF4-4DEB-B9A1-AFB8A63EBE6C}"/>
              </a:ext>
            </a:extLst>
          </p:cNvPr>
          <p:cNvSpPr txBox="1"/>
          <p:nvPr/>
        </p:nvSpPr>
        <p:spPr>
          <a:xfrm>
            <a:off x="7162800" y="4114800"/>
            <a:ext cx="1295400" cy="461665"/>
          </a:xfrm>
          <a:prstGeom prst="rect">
            <a:avLst/>
          </a:prstGeom>
          <a:noFill/>
          <a:ln w="19050">
            <a:solidFill>
              <a:schemeClr val="tx1"/>
            </a:solidFill>
          </a:ln>
        </p:spPr>
        <p:txBody>
          <a:bodyPr wrap="square" rtlCol="0">
            <a:spAutoFit/>
          </a:bodyPr>
          <a:lstStyle/>
          <a:p>
            <a:pPr algn="ctr"/>
            <a:r>
              <a:rPr lang="en-US" dirty="0"/>
              <a:t>checker</a:t>
            </a:r>
          </a:p>
        </p:txBody>
      </p:sp>
      <p:sp>
        <p:nvSpPr>
          <p:cNvPr id="21" name="TextBox 20">
            <a:extLst>
              <a:ext uri="{FF2B5EF4-FFF2-40B4-BE49-F238E27FC236}">
                <a16:creationId xmlns:a16="http://schemas.microsoft.com/office/drawing/2014/main" id="{B00B404A-5A1B-4DEA-83E2-BBD71DDFF5FF}"/>
              </a:ext>
            </a:extLst>
          </p:cNvPr>
          <p:cNvSpPr txBox="1"/>
          <p:nvPr/>
        </p:nvSpPr>
        <p:spPr>
          <a:xfrm>
            <a:off x="7162800" y="4973629"/>
            <a:ext cx="1295400" cy="461665"/>
          </a:xfrm>
          <a:prstGeom prst="rect">
            <a:avLst/>
          </a:prstGeom>
          <a:noFill/>
          <a:ln w="19050">
            <a:solidFill>
              <a:schemeClr val="tx1"/>
            </a:solidFill>
          </a:ln>
        </p:spPr>
        <p:txBody>
          <a:bodyPr wrap="square" rtlCol="0">
            <a:spAutoFit/>
          </a:bodyPr>
          <a:lstStyle/>
          <a:p>
            <a:pPr algn="ctr"/>
            <a:r>
              <a:rPr lang="en-US" dirty="0"/>
              <a:t>checker</a:t>
            </a:r>
          </a:p>
        </p:txBody>
      </p:sp>
      <p:cxnSp>
        <p:nvCxnSpPr>
          <p:cNvPr id="22" name="Straight Arrow Connector 21">
            <a:extLst>
              <a:ext uri="{FF2B5EF4-FFF2-40B4-BE49-F238E27FC236}">
                <a16:creationId xmlns:a16="http://schemas.microsoft.com/office/drawing/2014/main" id="{5584BDC1-20BF-4C75-8938-0F44F233A695}"/>
              </a:ext>
            </a:extLst>
          </p:cNvPr>
          <p:cNvCxnSpPr>
            <a:endCxn id="18" idx="1"/>
          </p:cNvCxnSpPr>
          <p:nvPr/>
        </p:nvCxnSpPr>
        <p:spPr>
          <a:xfrm flipV="1">
            <a:off x="4356100" y="4345633"/>
            <a:ext cx="756227" cy="23083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C2BCC6-B391-4284-BD5B-179D6FF3841E}"/>
              </a:ext>
            </a:extLst>
          </p:cNvPr>
          <p:cNvCxnSpPr>
            <a:cxnSpLocks/>
            <a:endCxn id="19" idx="1"/>
          </p:cNvCxnSpPr>
          <p:nvPr/>
        </p:nvCxnSpPr>
        <p:spPr>
          <a:xfrm>
            <a:off x="4356100" y="4881265"/>
            <a:ext cx="756227" cy="3231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60BB34F-EB98-4D16-A62E-122C7FC1AC9D}"/>
              </a:ext>
            </a:extLst>
          </p:cNvPr>
          <p:cNvCxnSpPr>
            <a:stCxn id="18" idx="3"/>
            <a:endCxn id="20" idx="1"/>
          </p:cNvCxnSpPr>
          <p:nvPr/>
        </p:nvCxnSpPr>
        <p:spPr>
          <a:xfrm>
            <a:off x="6407727" y="4345633"/>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DEDDBAA-FA3B-484C-ACEE-07C1D7A36129}"/>
              </a:ext>
            </a:extLst>
          </p:cNvPr>
          <p:cNvCxnSpPr/>
          <p:nvPr/>
        </p:nvCxnSpPr>
        <p:spPr>
          <a:xfrm>
            <a:off x="6401952" y="5186065"/>
            <a:ext cx="75507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072F6CB-9FDC-4874-8B67-6DA38C22FC48}"/>
              </a:ext>
            </a:extLst>
          </p:cNvPr>
          <p:cNvCxnSpPr>
            <a:stCxn id="18" idx="3"/>
          </p:cNvCxnSpPr>
          <p:nvPr/>
        </p:nvCxnSpPr>
        <p:spPr>
          <a:xfrm>
            <a:off x="6407727" y="4345633"/>
            <a:ext cx="749298" cy="69723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1104D71-0985-4B1E-ADCE-48BCA1DC16B4}"/>
              </a:ext>
            </a:extLst>
          </p:cNvPr>
          <p:cNvSpPr txBox="1"/>
          <p:nvPr/>
        </p:nvSpPr>
        <p:spPr>
          <a:xfrm>
            <a:off x="1387187" y="4523508"/>
            <a:ext cx="1295400" cy="461665"/>
          </a:xfrm>
          <a:prstGeom prst="rect">
            <a:avLst/>
          </a:prstGeom>
          <a:noFill/>
          <a:ln w="19050">
            <a:solidFill>
              <a:schemeClr val="tx1"/>
            </a:solidFill>
          </a:ln>
        </p:spPr>
        <p:txBody>
          <a:bodyPr wrap="square" rtlCol="0">
            <a:spAutoFit/>
          </a:bodyPr>
          <a:lstStyle/>
          <a:p>
            <a:pPr algn="ctr"/>
            <a:r>
              <a:rPr lang="en-US" dirty="0"/>
              <a:t>driver</a:t>
            </a:r>
          </a:p>
        </p:txBody>
      </p:sp>
      <p:cxnSp>
        <p:nvCxnSpPr>
          <p:cNvPr id="28" name="Straight Arrow Connector 27">
            <a:extLst>
              <a:ext uri="{FF2B5EF4-FFF2-40B4-BE49-F238E27FC236}">
                <a16:creationId xmlns:a16="http://schemas.microsoft.com/office/drawing/2014/main" id="{19957E6C-A281-4F55-AC4E-891E740B1AB6}"/>
              </a:ext>
            </a:extLst>
          </p:cNvPr>
          <p:cNvCxnSpPr>
            <a:stCxn id="27" idx="3"/>
            <a:endCxn id="17" idx="1"/>
          </p:cNvCxnSpPr>
          <p:nvPr/>
        </p:nvCxnSpPr>
        <p:spPr>
          <a:xfrm>
            <a:off x="2682587" y="4754341"/>
            <a:ext cx="530513"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22EAA3-274A-402B-BD60-36DCB1CA115F}"/>
              </a:ext>
            </a:extLst>
          </p:cNvPr>
          <p:cNvSpPr txBox="1"/>
          <p:nvPr/>
        </p:nvSpPr>
        <p:spPr>
          <a:xfrm>
            <a:off x="304800" y="4286071"/>
            <a:ext cx="1234787" cy="1200329"/>
          </a:xfrm>
          <a:prstGeom prst="rect">
            <a:avLst/>
          </a:prstGeom>
          <a:noFill/>
          <a:ln w="19050">
            <a:noFill/>
          </a:ln>
        </p:spPr>
        <p:txBody>
          <a:bodyPr wrap="square" rtlCol="0">
            <a:spAutoFit/>
          </a:bodyPr>
          <a:lstStyle/>
          <a:p>
            <a:pPr algn="ctr"/>
            <a:r>
              <a:rPr lang="en-US" dirty="0"/>
              <a:t>high-level stimulus</a:t>
            </a:r>
          </a:p>
        </p:txBody>
      </p:sp>
      <p:cxnSp>
        <p:nvCxnSpPr>
          <p:cNvPr id="30" name="Straight Arrow Connector 29">
            <a:extLst>
              <a:ext uri="{FF2B5EF4-FFF2-40B4-BE49-F238E27FC236}">
                <a16:creationId xmlns:a16="http://schemas.microsoft.com/office/drawing/2014/main" id="{59E7CDA2-9220-4C1C-A938-4C9743C44EA8}"/>
              </a:ext>
            </a:extLst>
          </p:cNvPr>
          <p:cNvCxnSpPr>
            <a:cxnSpLocks/>
          </p:cNvCxnSpPr>
          <p:nvPr/>
        </p:nvCxnSpPr>
        <p:spPr>
          <a:xfrm>
            <a:off x="1066800" y="4724400"/>
            <a:ext cx="311724"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FF5776-673B-40F5-9895-99C5F9DDE7DA}"/>
              </a:ext>
            </a:extLst>
          </p:cNvPr>
          <p:cNvSpPr txBox="1"/>
          <p:nvPr/>
        </p:nvSpPr>
        <p:spPr>
          <a:xfrm>
            <a:off x="3213100" y="3612850"/>
            <a:ext cx="1536700" cy="461665"/>
          </a:xfrm>
          <a:prstGeom prst="rect">
            <a:avLst/>
          </a:prstGeom>
          <a:noFill/>
          <a:ln w="19050">
            <a:solidFill>
              <a:schemeClr val="tx1"/>
            </a:solidFill>
          </a:ln>
        </p:spPr>
        <p:txBody>
          <a:bodyPr wrap="square" rtlCol="0">
            <a:spAutoFit/>
          </a:bodyPr>
          <a:lstStyle/>
          <a:p>
            <a:pPr algn="ctr"/>
            <a:r>
              <a:rPr lang="en-US" dirty="0"/>
              <a:t>ref model</a:t>
            </a:r>
          </a:p>
        </p:txBody>
      </p:sp>
      <p:cxnSp>
        <p:nvCxnSpPr>
          <p:cNvPr id="7" name="Connector: Elbow 6">
            <a:extLst>
              <a:ext uri="{FF2B5EF4-FFF2-40B4-BE49-F238E27FC236}">
                <a16:creationId xmlns:a16="http://schemas.microsoft.com/office/drawing/2014/main" id="{C4F77B48-92CF-4720-A620-52E44174F502}"/>
              </a:ext>
            </a:extLst>
          </p:cNvPr>
          <p:cNvCxnSpPr>
            <a:endCxn id="5" idx="1"/>
          </p:cNvCxnSpPr>
          <p:nvPr/>
        </p:nvCxnSpPr>
        <p:spPr>
          <a:xfrm rot="5400000" flipH="1" flipV="1">
            <a:off x="2625143" y="4166384"/>
            <a:ext cx="910657" cy="265257"/>
          </a:xfrm>
          <a:prstGeom prst="bentConnector2">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B91841-3C71-43AD-AB02-C0F68D702D86}"/>
              </a:ext>
            </a:extLst>
          </p:cNvPr>
          <p:cNvSpPr txBox="1"/>
          <p:nvPr/>
        </p:nvSpPr>
        <p:spPr>
          <a:xfrm>
            <a:off x="5486400" y="2881230"/>
            <a:ext cx="1536700" cy="461665"/>
          </a:xfrm>
          <a:prstGeom prst="rect">
            <a:avLst/>
          </a:prstGeom>
          <a:noFill/>
          <a:ln w="19050">
            <a:solidFill>
              <a:schemeClr val="tx1"/>
            </a:solidFill>
          </a:ln>
        </p:spPr>
        <p:txBody>
          <a:bodyPr wrap="square" rtlCol="0">
            <a:spAutoFit/>
          </a:bodyPr>
          <a:lstStyle/>
          <a:p>
            <a:pPr algn="ctr"/>
            <a:r>
              <a:rPr lang="en-US" dirty="0"/>
              <a:t>scoreboard</a:t>
            </a:r>
          </a:p>
        </p:txBody>
      </p:sp>
      <p:cxnSp>
        <p:nvCxnSpPr>
          <p:cNvPr id="33" name="Straight Arrow Connector 32">
            <a:extLst>
              <a:ext uri="{FF2B5EF4-FFF2-40B4-BE49-F238E27FC236}">
                <a16:creationId xmlns:a16="http://schemas.microsoft.com/office/drawing/2014/main" id="{D558DCC2-5F0F-4E4C-B9B3-76F0BC57C3FD}"/>
              </a:ext>
            </a:extLst>
          </p:cNvPr>
          <p:cNvCxnSpPr>
            <a:cxnSpLocks/>
            <a:endCxn id="32" idx="1"/>
          </p:cNvCxnSpPr>
          <p:nvPr/>
        </p:nvCxnSpPr>
        <p:spPr>
          <a:xfrm flipV="1">
            <a:off x="4768273" y="3112063"/>
            <a:ext cx="718127" cy="70952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C71212-F13A-429A-A58C-78080F0E5047}"/>
              </a:ext>
            </a:extLst>
          </p:cNvPr>
          <p:cNvCxnSpPr>
            <a:cxnSpLocks/>
          </p:cNvCxnSpPr>
          <p:nvPr/>
        </p:nvCxnSpPr>
        <p:spPr>
          <a:xfrm flipV="1">
            <a:off x="4375149" y="3308050"/>
            <a:ext cx="1384878" cy="123517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A9F6837-E17D-4AE3-8E21-A426A14869A4}"/>
              </a:ext>
            </a:extLst>
          </p:cNvPr>
          <p:cNvSpPr/>
          <p:nvPr/>
        </p:nvSpPr>
        <p:spPr>
          <a:xfrm>
            <a:off x="5339773" y="2052935"/>
            <a:ext cx="756227" cy="461665"/>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7B4162-3631-436A-B7D6-11F58C94EDE9}"/>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Line 9">
            <a:extLst>
              <a:ext uri="{FF2B5EF4-FFF2-40B4-BE49-F238E27FC236}">
                <a16:creationId xmlns:a16="http://schemas.microsoft.com/office/drawing/2014/main" id="{3137A005-265F-4C3F-966B-344BDCC2A743}"/>
              </a:ext>
            </a:extLst>
          </p:cNvPr>
          <p:cNvSpPr>
            <a:spLocks noChangeShapeType="1"/>
          </p:cNvSpPr>
          <p:nvPr/>
        </p:nvSpPr>
        <p:spPr bwMode="auto">
          <a:xfrm rot="5400000" flipH="1">
            <a:off x="867583" y="2657429"/>
            <a:ext cx="0" cy="3810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7" name="Line 9">
            <a:extLst>
              <a:ext uri="{FF2B5EF4-FFF2-40B4-BE49-F238E27FC236}">
                <a16:creationId xmlns:a16="http://schemas.microsoft.com/office/drawing/2014/main" id="{E09EB71D-270B-4C2B-8B79-67515E3029A6}"/>
              </a:ext>
            </a:extLst>
          </p:cNvPr>
          <p:cNvSpPr>
            <a:spLocks noChangeShapeType="1"/>
          </p:cNvSpPr>
          <p:nvPr/>
        </p:nvSpPr>
        <p:spPr bwMode="auto">
          <a:xfrm>
            <a:off x="681441" y="4574410"/>
            <a:ext cx="0" cy="990600"/>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8" name="AutoShape 10">
            <a:extLst>
              <a:ext uri="{FF2B5EF4-FFF2-40B4-BE49-F238E27FC236}">
                <a16:creationId xmlns:a16="http://schemas.microsoft.com/office/drawing/2014/main" id="{C68596C0-9C9F-4EF4-BA2E-97397380A866}"/>
              </a:ext>
            </a:extLst>
          </p:cNvPr>
          <p:cNvSpPr>
            <a:spLocks noChangeArrowheads="1"/>
          </p:cNvSpPr>
          <p:nvPr/>
        </p:nvSpPr>
        <p:spPr bwMode="auto">
          <a:xfrm rot="16200000">
            <a:off x="6841851" y="4300942"/>
            <a:ext cx="1253698" cy="3044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a:ln>
          <a:effectLst/>
        </p:spPr>
        <p:txBody>
          <a:bodyPr wrap="none" anchor="ctr"/>
          <a:lstStyle/>
          <a:p>
            <a:endParaRPr lang="en-US"/>
          </a:p>
        </p:txBody>
      </p:sp>
      <p:sp>
        <p:nvSpPr>
          <p:cNvPr id="9" name="Text Box 73">
            <a:extLst>
              <a:ext uri="{FF2B5EF4-FFF2-40B4-BE49-F238E27FC236}">
                <a16:creationId xmlns:a16="http://schemas.microsoft.com/office/drawing/2014/main" id="{7851A39A-12F1-4A79-A7CA-CB5F7F8749A9}"/>
              </a:ext>
            </a:extLst>
          </p:cNvPr>
          <p:cNvSpPr txBox="1">
            <a:spLocks noChangeArrowheads="1"/>
          </p:cNvSpPr>
          <p:nvPr/>
        </p:nvSpPr>
        <p:spPr bwMode="auto">
          <a:xfrm>
            <a:off x="672735" y="4898301"/>
            <a:ext cx="1202573" cy="338554"/>
          </a:xfrm>
          <a:prstGeom prst="rect">
            <a:avLst/>
          </a:prstGeom>
          <a:noFill/>
          <a:ln w="12700">
            <a:noFill/>
            <a:miter lim="800000"/>
            <a:headEnd/>
            <a:tailEnd/>
          </a:ln>
          <a:effectLst/>
        </p:spPr>
        <p:txBody>
          <a:bodyPr wrap="none">
            <a:spAutoFit/>
          </a:bodyPr>
          <a:lstStyle/>
          <a:p>
            <a:r>
              <a:rPr lang="en-US" sz="1600" dirty="0" err="1">
                <a:solidFill>
                  <a:schemeClr val="tx1"/>
                </a:solidFill>
              </a:rPr>
              <a:t>vert_ring_in</a:t>
            </a:r>
            <a:endParaRPr lang="en-US" sz="1600" dirty="0">
              <a:solidFill>
                <a:schemeClr val="tx1"/>
              </a:solidFill>
            </a:endParaRPr>
          </a:p>
        </p:txBody>
      </p:sp>
      <p:sp>
        <p:nvSpPr>
          <p:cNvPr id="10" name="AutoShape 10">
            <a:extLst>
              <a:ext uri="{FF2B5EF4-FFF2-40B4-BE49-F238E27FC236}">
                <a16:creationId xmlns:a16="http://schemas.microsoft.com/office/drawing/2014/main" id="{ADEAD32C-89C2-4E46-97A3-2BF06DBB7DA9}"/>
              </a:ext>
            </a:extLst>
          </p:cNvPr>
          <p:cNvSpPr>
            <a:spLocks noChangeArrowheads="1"/>
          </p:cNvSpPr>
          <p:nvPr/>
        </p:nvSpPr>
        <p:spPr bwMode="auto">
          <a:xfrm rot="5400000" flipH="1">
            <a:off x="1154207" y="2711086"/>
            <a:ext cx="1044392" cy="30480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a:ln>
          <a:effectLst/>
        </p:spPr>
        <p:txBody>
          <a:bodyPr wrap="none" anchor="ctr"/>
          <a:lstStyle/>
          <a:p>
            <a:endParaRPr lang="en-US"/>
          </a:p>
        </p:txBody>
      </p:sp>
      <p:sp>
        <p:nvSpPr>
          <p:cNvPr id="11" name="AutoShape 10">
            <a:extLst>
              <a:ext uri="{FF2B5EF4-FFF2-40B4-BE49-F238E27FC236}">
                <a16:creationId xmlns:a16="http://schemas.microsoft.com/office/drawing/2014/main" id="{D7DE259F-8D1D-42FF-A144-1BBBA04FE621}"/>
              </a:ext>
            </a:extLst>
          </p:cNvPr>
          <p:cNvSpPr>
            <a:spLocks noChangeArrowheads="1"/>
          </p:cNvSpPr>
          <p:nvPr/>
        </p:nvSpPr>
        <p:spPr bwMode="auto">
          <a:xfrm rot="10800000" flipH="1">
            <a:off x="4519449" y="1361511"/>
            <a:ext cx="1347951" cy="25546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a:ln>
          <a:effectLst/>
        </p:spPr>
        <p:txBody>
          <a:bodyPr wrap="none" anchor="ctr"/>
          <a:lstStyle/>
          <a:p>
            <a:endParaRPr lang="en-US" dirty="0"/>
          </a:p>
        </p:txBody>
      </p:sp>
      <p:sp>
        <p:nvSpPr>
          <p:cNvPr id="12" name="Text Box 73">
            <a:extLst>
              <a:ext uri="{FF2B5EF4-FFF2-40B4-BE49-F238E27FC236}">
                <a16:creationId xmlns:a16="http://schemas.microsoft.com/office/drawing/2014/main" id="{BD52B042-B4CC-4479-924A-A4B37653325B}"/>
              </a:ext>
            </a:extLst>
          </p:cNvPr>
          <p:cNvSpPr txBox="1">
            <a:spLocks noChangeArrowheads="1"/>
          </p:cNvSpPr>
          <p:nvPr/>
        </p:nvSpPr>
        <p:spPr bwMode="auto">
          <a:xfrm>
            <a:off x="623349" y="1792015"/>
            <a:ext cx="1305165" cy="338554"/>
          </a:xfrm>
          <a:prstGeom prst="rect">
            <a:avLst/>
          </a:prstGeom>
          <a:noFill/>
          <a:ln w="12700">
            <a:noFill/>
            <a:miter lim="800000"/>
            <a:headEnd/>
            <a:tailEnd/>
          </a:ln>
          <a:effectLst/>
        </p:spPr>
        <p:txBody>
          <a:bodyPr wrap="none">
            <a:spAutoFit/>
          </a:bodyPr>
          <a:lstStyle/>
          <a:p>
            <a:r>
              <a:rPr lang="en-US" sz="1600" dirty="0" err="1">
                <a:solidFill>
                  <a:schemeClr val="tx1"/>
                </a:solidFill>
              </a:rPr>
              <a:t>vert_ring_out</a:t>
            </a:r>
            <a:endParaRPr lang="en-US" sz="1600" dirty="0">
              <a:solidFill>
                <a:schemeClr val="tx1"/>
              </a:solidFill>
            </a:endParaRPr>
          </a:p>
        </p:txBody>
      </p:sp>
      <p:sp>
        <p:nvSpPr>
          <p:cNvPr id="13" name="Line 9">
            <a:extLst>
              <a:ext uri="{FF2B5EF4-FFF2-40B4-BE49-F238E27FC236}">
                <a16:creationId xmlns:a16="http://schemas.microsoft.com/office/drawing/2014/main" id="{EB509E79-E2C5-48F6-9775-9DB91C06A575}"/>
              </a:ext>
            </a:extLst>
          </p:cNvPr>
          <p:cNvSpPr>
            <a:spLocks noChangeShapeType="1"/>
          </p:cNvSpPr>
          <p:nvPr/>
        </p:nvSpPr>
        <p:spPr bwMode="auto">
          <a:xfrm>
            <a:off x="681441" y="1861685"/>
            <a:ext cx="0" cy="990600"/>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14" name="Line 9">
            <a:extLst>
              <a:ext uri="{FF2B5EF4-FFF2-40B4-BE49-F238E27FC236}">
                <a16:creationId xmlns:a16="http://schemas.microsoft.com/office/drawing/2014/main" id="{0C312964-6FA0-48FA-B696-6215361ACBAB}"/>
              </a:ext>
            </a:extLst>
          </p:cNvPr>
          <p:cNvSpPr>
            <a:spLocks noChangeShapeType="1"/>
          </p:cNvSpPr>
          <p:nvPr/>
        </p:nvSpPr>
        <p:spPr bwMode="auto">
          <a:xfrm rot="16200000">
            <a:off x="2746464" y="-699759"/>
            <a:ext cx="0" cy="25146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15" name="Line 9">
            <a:extLst>
              <a:ext uri="{FF2B5EF4-FFF2-40B4-BE49-F238E27FC236}">
                <a16:creationId xmlns:a16="http://schemas.microsoft.com/office/drawing/2014/main" id="{15690E58-D4A0-4ECD-A252-6990F873CFFE}"/>
              </a:ext>
            </a:extLst>
          </p:cNvPr>
          <p:cNvSpPr>
            <a:spLocks noChangeShapeType="1"/>
          </p:cNvSpPr>
          <p:nvPr/>
        </p:nvSpPr>
        <p:spPr bwMode="auto">
          <a:xfrm rot="16200000">
            <a:off x="6629400" y="-951223"/>
            <a:ext cx="0" cy="28956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16" name="Text Box 73">
            <a:extLst>
              <a:ext uri="{FF2B5EF4-FFF2-40B4-BE49-F238E27FC236}">
                <a16:creationId xmlns:a16="http://schemas.microsoft.com/office/drawing/2014/main" id="{43579A69-1246-492F-902A-F86FF7E8B727}"/>
              </a:ext>
            </a:extLst>
          </p:cNvPr>
          <p:cNvSpPr txBox="1">
            <a:spLocks noChangeArrowheads="1"/>
          </p:cNvSpPr>
          <p:nvPr/>
        </p:nvSpPr>
        <p:spPr bwMode="auto">
          <a:xfrm>
            <a:off x="6878427" y="152400"/>
            <a:ext cx="1428385" cy="338554"/>
          </a:xfrm>
          <a:prstGeom prst="rect">
            <a:avLst/>
          </a:prstGeom>
          <a:noFill/>
          <a:ln w="12700">
            <a:noFill/>
            <a:miter lim="800000"/>
            <a:headEnd/>
            <a:tailEnd/>
          </a:ln>
          <a:effectLst/>
        </p:spPr>
        <p:txBody>
          <a:bodyPr wrap="square">
            <a:spAutoFit/>
          </a:bodyPr>
          <a:lstStyle/>
          <a:p>
            <a:r>
              <a:rPr lang="en-US" sz="1600" dirty="0" err="1">
                <a:solidFill>
                  <a:schemeClr val="tx1"/>
                </a:solidFill>
              </a:rPr>
              <a:t>hori_ring_out</a:t>
            </a:r>
            <a:endParaRPr lang="en-US" sz="1600" dirty="0">
              <a:solidFill>
                <a:schemeClr val="tx1"/>
              </a:solidFill>
            </a:endParaRPr>
          </a:p>
        </p:txBody>
      </p:sp>
      <p:sp>
        <p:nvSpPr>
          <p:cNvPr id="17" name="Text Box 73">
            <a:extLst>
              <a:ext uri="{FF2B5EF4-FFF2-40B4-BE49-F238E27FC236}">
                <a16:creationId xmlns:a16="http://schemas.microsoft.com/office/drawing/2014/main" id="{100EB54F-B7F9-44CB-8FD8-0EEAFB513498}"/>
              </a:ext>
            </a:extLst>
          </p:cNvPr>
          <p:cNvSpPr txBox="1">
            <a:spLocks noChangeArrowheads="1"/>
          </p:cNvSpPr>
          <p:nvPr/>
        </p:nvSpPr>
        <p:spPr bwMode="auto">
          <a:xfrm>
            <a:off x="1524000" y="272689"/>
            <a:ext cx="1213794" cy="338554"/>
          </a:xfrm>
          <a:prstGeom prst="rect">
            <a:avLst/>
          </a:prstGeom>
          <a:noFill/>
          <a:ln w="12700">
            <a:noFill/>
            <a:miter lim="800000"/>
            <a:headEnd/>
            <a:tailEnd/>
          </a:ln>
          <a:effectLst/>
        </p:spPr>
        <p:txBody>
          <a:bodyPr wrap="none">
            <a:spAutoFit/>
          </a:bodyPr>
          <a:lstStyle/>
          <a:p>
            <a:r>
              <a:rPr lang="en-US" sz="1600" dirty="0" err="1">
                <a:solidFill>
                  <a:schemeClr val="tx1"/>
                </a:solidFill>
              </a:rPr>
              <a:t>hori_ring_in</a:t>
            </a:r>
            <a:endParaRPr lang="en-US" sz="1600" dirty="0">
              <a:solidFill>
                <a:schemeClr val="tx1"/>
              </a:solidFill>
            </a:endParaRPr>
          </a:p>
        </p:txBody>
      </p:sp>
      <p:sp>
        <p:nvSpPr>
          <p:cNvPr id="18" name="Line 9">
            <a:extLst>
              <a:ext uri="{FF2B5EF4-FFF2-40B4-BE49-F238E27FC236}">
                <a16:creationId xmlns:a16="http://schemas.microsoft.com/office/drawing/2014/main" id="{3F9404B4-942B-4C75-9B16-7B96F7204331}"/>
              </a:ext>
            </a:extLst>
          </p:cNvPr>
          <p:cNvSpPr>
            <a:spLocks noChangeShapeType="1"/>
          </p:cNvSpPr>
          <p:nvPr/>
        </p:nvSpPr>
        <p:spPr bwMode="auto">
          <a:xfrm>
            <a:off x="5177206" y="994293"/>
            <a:ext cx="0" cy="351124"/>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22" name="Line 9">
            <a:extLst>
              <a:ext uri="{FF2B5EF4-FFF2-40B4-BE49-F238E27FC236}">
                <a16:creationId xmlns:a16="http://schemas.microsoft.com/office/drawing/2014/main" id="{41C0BC99-BA6B-44AC-990C-16A25D0B2A77}"/>
              </a:ext>
            </a:extLst>
          </p:cNvPr>
          <p:cNvSpPr>
            <a:spLocks noChangeShapeType="1"/>
          </p:cNvSpPr>
          <p:nvPr/>
        </p:nvSpPr>
        <p:spPr bwMode="auto">
          <a:xfrm rot="16200000">
            <a:off x="8094085" y="3933142"/>
            <a:ext cx="0" cy="9906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23" name="Text Box 73">
            <a:extLst>
              <a:ext uri="{FF2B5EF4-FFF2-40B4-BE49-F238E27FC236}">
                <a16:creationId xmlns:a16="http://schemas.microsoft.com/office/drawing/2014/main" id="{26B7CFD0-15A8-44E1-BF85-6C05C3BAF911}"/>
              </a:ext>
            </a:extLst>
          </p:cNvPr>
          <p:cNvSpPr txBox="1">
            <a:spLocks noChangeArrowheads="1"/>
          </p:cNvSpPr>
          <p:nvPr/>
        </p:nvSpPr>
        <p:spPr bwMode="auto">
          <a:xfrm>
            <a:off x="7696200" y="4172812"/>
            <a:ext cx="1292341" cy="338554"/>
          </a:xfrm>
          <a:prstGeom prst="rect">
            <a:avLst/>
          </a:prstGeom>
          <a:noFill/>
          <a:ln w="12700">
            <a:noFill/>
            <a:miter lim="800000"/>
            <a:headEnd/>
            <a:tailEnd/>
          </a:ln>
          <a:effectLst/>
        </p:spPr>
        <p:txBody>
          <a:bodyPr wrap="none">
            <a:spAutoFit/>
          </a:bodyPr>
          <a:lstStyle/>
          <a:p>
            <a:r>
              <a:rPr lang="en-US" sz="1600" dirty="0" err="1">
                <a:solidFill>
                  <a:schemeClr val="tx1"/>
                </a:solidFill>
              </a:rPr>
              <a:t>data_to_venv</a:t>
            </a:r>
            <a:endParaRPr lang="en-US" sz="1600" dirty="0">
              <a:solidFill>
                <a:schemeClr val="tx1"/>
              </a:solidFill>
            </a:endParaRPr>
          </a:p>
        </p:txBody>
      </p:sp>
      <p:sp>
        <p:nvSpPr>
          <p:cNvPr id="25" name="Line 9">
            <a:extLst>
              <a:ext uri="{FF2B5EF4-FFF2-40B4-BE49-F238E27FC236}">
                <a16:creationId xmlns:a16="http://schemas.microsoft.com/office/drawing/2014/main" id="{6BD2302E-67BE-4ED4-9278-6778558CAFF8}"/>
              </a:ext>
            </a:extLst>
          </p:cNvPr>
          <p:cNvSpPr>
            <a:spLocks noChangeShapeType="1"/>
          </p:cNvSpPr>
          <p:nvPr/>
        </p:nvSpPr>
        <p:spPr bwMode="auto">
          <a:xfrm>
            <a:off x="5410200" y="1602610"/>
            <a:ext cx="0" cy="1219200"/>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26" name="Line 9">
            <a:extLst>
              <a:ext uri="{FF2B5EF4-FFF2-40B4-BE49-F238E27FC236}">
                <a16:creationId xmlns:a16="http://schemas.microsoft.com/office/drawing/2014/main" id="{2466F004-559C-4F9A-859F-07EA9DAE7D32}"/>
              </a:ext>
            </a:extLst>
          </p:cNvPr>
          <p:cNvSpPr>
            <a:spLocks noChangeShapeType="1"/>
          </p:cNvSpPr>
          <p:nvPr/>
        </p:nvSpPr>
        <p:spPr bwMode="auto">
          <a:xfrm rot="16200000">
            <a:off x="1807039" y="3460477"/>
            <a:ext cx="0" cy="2227865"/>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29" name="Text Box 73">
            <a:extLst>
              <a:ext uri="{FF2B5EF4-FFF2-40B4-BE49-F238E27FC236}">
                <a16:creationId xmlns:a16="http://schemas.microsoft.com/office/drawing/2014/main" id="{5273BFBD-355B-4F0B-9044-F3809F5DFF88}"/>
              </a:ext>
            </a:extLst>
          </p:cNvPr>
          <p:cNvSpPr txBox="1">
            <a:spLocks noChangeArrowheads="1"/>
          </p:cNvSpPr>
          <p:nvPr/>
        </p:nvSpPr>
        <p:spPr bwMode="auto">
          <a:xfrm>
            <a:off x="6468366" y="4787275"/>
            <a:ext cx="770625" cy="338554"/>
          </a:xfrm>
          <a:prstGeom prst="rect">
            <a:avLst/>
          </a:prstGeom>
          <a:noFill/>
          <a:ln w="12700">
            <a:noFill/>
            <a:miter lim="800000"/>
            <a:headEnd/>
            <a:tailEnd/>
          </a:ln>
          <a:effectLst/>
        </p:spPr>
        <p:txBody>
          <a:bodyPr wrap="square">
            <a:spAutoFit/>
          </a:bodyPr>
          <a:lstStyle/>
          <a:p>
            <a:r>
              <a:rPr lang="en-US" sz="1600" dirty="0">
                <a:solidFill>
                  <a:schemeClr val="tx1"/>
                </a:solidFill>
              </a:rPr>
              <a:t>empty</a:t>
            </a:r>
          </a:p>
        </p:txBody>
      </p:sp>
      <p:sp>
        <p:nvSpPr>
          <p:cNvPr id="30" name="Line 9">
            <a:extLst>
              <a:ext uri="{FF2B5EF4-FFF2-40B4-BE49-F238E27FC236}">
                <a16:creationId xmlns:a16="http://schemas.microsoft.com/office/drawing/2014/main" id="{925B7DF9-9F78-4315-8B89-24CD5C8C5C08}"/>
              </a:ext>
            </a:extLst>
          </p:cNvPr>
          <p:cNvSpPr>
            <a:spLocks noChangeShapeType="1"/>
          </p:cNvSpPr>
          <p:nvPr/>
        </p:nvSpPr>
        <p:spPr bwMode="auto">
          <a:xfrm rot="16200000">
            <a:off x="6836236" y="3560766"/>
            <a:ext cx="0" cy="960488"/>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31" name="Line 9">
            <a:extLst>
              <a:ext uri="{FF2B5EF4-FFF2-40B4-BE49-F238E27FC236}">
                <a16:creationId xmlns:a16="http://schemas.microsoft.com/office/drawing/2014/main" id="{CFB407CE-3DFD-4FA1-B4C5-C76588E135AF}"/>
              </a:ext>
            </a:extLst>
          </p:cNvPr>
          <p:cNvSpPr>
            <a:spLocks noChangeShapeType="1"/>
          </p:cNvSpPr>
          <p:nvPr/>
        </p:nvSpPr>
        <p:spPr bwMode="auto">
          <a:xfrm rot="16200000">
            <a:off x="6934840" y="4421371"/>
            <a:ext cx="0" cy="76328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33" name="Text Box 73">
            <a:extLst>
              <a:ext uri="{FF2B5EF4-FFF2-40B4-BE49-F238E27FC236}">
                <a16:creationId xmlns:a16="http://schemas.microsoft.com/office/drawing/2014/main" id="{16D35058-BFC1-4D00-9321-A558FD74B92C}"/>
              </a:ext>
            </a:extLst>
          </p:cNvPr>
          <p:cNvSpPr txBox="1">
            <a:spLocks noChangeArrowheads="1"/>
          </p:cNvSpPr>
          <p:nvPr/>
        </p:nvSpPr>
        <p:spPr bwMode="auto">
          <a:xfrm>
            <a:off x="2013560" y="2156187"/>
            <a:ext cx="791531" cy="338554"/>
          </a:xfrm>
          <a:prstGeom prst="rect">
            <a:avLst/>
          </a:prstGeom>
          <a:noFill/>
          <a:ln w="12700">
            <a:noFill/>
            <a:miter lim="800000"/>
            <a:headEnd/>
            <a:tailEnd/>
          </a:ln>
          <a:effectLst/>
        </p:spPr>
        <p:txBody>
          <a:bodyPr wrap="square">
            <a:spAutoFit/>
          </a:bodyPr>
          <a:lstStyle/>
          <a:p>
            <a:r>
              <a:rPr lang="en-US" sz="1600" dirty="0">
                <a:solidFill>
                  <a:schemeClr val="tx1"/>
                </a:solidFill>
              </a:rPr>
              <a:t>empty</a:t>
            </a:r>
          </a:p>
        </p:txBody>
      </p:sp>
      <p:sp>
        <p:nvSpPr>
          <p:cNvPr id="34" name="Text Box 73">
            <a:extLst>
              <a:ext uri="{FF2B5EF4-FFF2-40B4-BE49-F238E27FC236}">
                <a16:creationId xmlns:a16="http://schemas.microsoft.com/office/drawing/2014/main" id="{C15A61F9-48FD-4FE6-9A2E-F93D353D3643}"/>
              </a:ext>
            </a:extLst>
          </p:cNvPr>
          <p:cNvSpPr txBox="1">
            <a:spLocks noChangeArrowheads="1"/>
          </p:cNvSpPr>
          <p:nvPr/>
        </p:nvSpPr>
        <p:spPr bwMode="auto">
          <a:xfrm>
            <a:off x="5661535" y="1602610"/>
            <a:ext cx="864077" cy="338554"/>
          </a:xfrm>
          <a:prstGeom prst="rect">
            <a:avLst/>
          </a:prstGeom>
          <a:noFill/>
          <a:ln w="12700">
            <a:noFill/>
            <a:miter lim="800000"/>
            <a:headEnd/>
            <a:tailEnd/>
          </a:ln>
          <a:effectLst/>
        </p:spPr>
        <p:txBody>
          <a:bodyPr wrap="square">
            <a:spAutoFit/>
          </a:bodyPr>
          <a:lstStyle/>
          <a:p>
            <a:r>
              <a:rPr lang="en-US" sz="1600" dirty="0">
                <a:solidFill>
                  <a:schemeClr val="tx1"/>
                </a:solidFill>
              </a:rPr>
              <a:t>empty</a:t>
            </a:r>
          </a:p>
        </p:txBody>
      </p:sp>
      <p:sp>
        <p:nvSpPr>
          <p:cNvPr id="35" name="Line 9">
            <a:extLst>
              <a:ext uri="{FF2B5EF4-FFF2-40B4-BE49-F238E27FC236}">
                <a16:creationId xmlns:a16="http://schemas.microsoft.com/office/drawing/2014/main" id="{BB6B4972-4236-48E2-9337-5AA7C0C6C27D}"/>
              </a:ext>
            </a:extLst>
          </p:cNvPr>
          <p:cNvSpPr>
            <a:spLocks noChangeShapeType="1"/>
          </p:cNvSpPr>
          <p:nvPr/>
        </p:nvSpPr>
        <p:spPr bwMode="auto">
          <a:xfrm>
            <a:off x="5715000" y="1602610"/>
            <a:ext cx="0" cy="352655"/>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36" name="Line 9">
            <a:extLst>
              <a:ext uri="{FF2B5EF4-FFF2-40B4-BE49-F238E27FC236}">
                <a16:creationId xmlns:a16="http://schemas.microsoft.com/office/drawing/2014/main" id="{E3F2F81C-AA5C-4A6C-A01D-AD284449A319}"/>
              </a:ext>
            </a:extLst>
          </p:cNvPr>
          <p:cNvSpPr>
            <a:spLocks noChangeShapeType="1"/>
          </p:cNvSpPr>
          <p:nvPr/>
        </p:nvSpPr>
        <p:spPr bwMode="auto">
          <a:xfrm rot="5400000" flipH="1">
            <a:off x="1333500" y="2661785"/>
            <a:ext cx="0" cy="3810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37" name="Line 9">
            <a:extLst>
              <a:ext uri="{FF2B5EF4-FFF2-40B4-BE49-F238E27FC236}">
                <a16:creationId xmlns:a16="http://schemas.microsoft.com/office/drawing/2014/main" id="{ED1E3D7D-B7C8-4AA5-8888-14AB9A878CD7}"/>
              </a:ext>
            </a:extLst>
          </p:cNvPr>
          <p:cNvSpPr>
            <a:spLocks noChangeShapeType="1"/>
          </p:cNvSpPr>
          <p:nvPr/>
        </p:nvSpPr>
        <p:spPr bwMode="auto">
          <a:xfrm rot="5400000" flipH="1">
            <a:off x="2019300" y="2280785"/>
            <a:ext cx="0" cy="3810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38" name="Text Box 73">
            <a:extLst>
              <a:ext uri="{FF2B5EF4-FFF2-40B4-BE49-F238E27FC236}">
                <a16:creationId xmlns:a16="http://schemas.microsoft.com/office/drawing/2014/main" id="{6340094E-9BB0-44AD-B21B-D2983342BCCD}"/>
              </a:ext>
            </a:extLst>
          </p:cNvPr>
          <p:cNvSpPr txBox="1">
            <a:spLocks noChangeArrowheads="1"/>
          </p:cNvSpPr>
          <p:nvPr/>
        </p:nvSpPr>
        <p:spPr bwMode="auto">
          <a:xfrm>
            <a:off x="7520291" y="2563861"/>
            <a:ext cx="1554039" cy="338554"/>
          </a:xfrm>
          <a:prstGeom prst="rect">
            <a:avLst/>
          </a:prstGeom>
          <a:noFill/>
          <a:ln w="12700">
            <a:noFill/>
            <a:miter lim="800000"/>
            <a:headEnd/>
            <a:tailEnd/>
          </a:ln>
          <a:effectLst/>
        </p:spPr>
        <p:txBody>
          <a:bodyPr wrap="square">
            <a:spAutoFit/>
          </a:bodyPr>
          <a:lstStyle/>
          <a:p>
            <a:r>
              <a:rPr lang="en-US" sz="1600" dirty="0" err="1">
                <a:solidFill>
                  <a:schemeClr val="tx1"/>
                </a:solidFill>
              </a:rPr>
              <a:t>data_from_</a:t>
            </a:r>
            <a:r>
              <a:rPr lang="en-US" sz="1600" dirty="0" err="1"/>
              <a:t>venv</a:t>
            </a:r>
            <a:endParaRPr lang="en-US" sz="1600" dirty="0">
              <a:solidFill>
                <a:schemeClr val="tx1"/>
              </a:solidFill>
            </a:endParaRPr>
          </a:p>
        </p:txBody>
      </p:sp>
      <p:sp>
        <p:nvSpPr>
          <p:cNvPr id="39" name="Line 9">
            <a:extLst>
              <a:ext uri="{FF2B5EF4-FFF2-40B4-BE49-F238E27FC236}">
                <a16:creationId xmlns:a16="http://schemas.microsoft.com/office/drawing/2014/main" id="{2DE61AF2-8E8C-428B-B98D-948B12446BEC}"/>
              </a:ext>
            </a:extLst>
          </p:cNvPr>
          <p:cNvSpPr>
            <a:spLocks noChangeShapeType="1"/>
          </p:cNvSpPr>
          <p:nvPr/>
        </p:nvSpPr>
        <p:spPr bwMode="auto">
          <a:xfrm rot="5400000" flipH="1">
            <a:off x="7951107" y="2344888"/>
            <a:ext cx="0" cy="1009445"/>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41" name="Line 9">
            <a:extLst>
              <a:ext uri="{FF2B5EF4-FFF2-40B4-BE49-F238E27FC236}">
                <a16:creationId xmlns:a16="http://schemas.microsoft.com/office/drawing/2014/main" id="{B7C87216-9ED2-4094-B3EB-FC1DE1AAF0C6}"/>
              </a:ext>
            </a:extLst>
          </p:cNvPr>
          <p:cNvSpPr>
            <a:spLocks noChangeShapeType="1"/>
          </p:cNvSpPr>
          <p:nvPr/>
        </p:nvSpPr>
        <p:spPr bwMode="auto">
          <a:xfrm rot="5400000" flipH="1">
            <a:off x="2232950" y="2829134"/>
            <a:ext cx="0" cy="808300"/>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42" name="Line 9">
            <a:extLst>
              <a:ext uri="{FF2B5EF4-FFF2-40B4-BE49-F238E27FC236}">
                <a16:creationId xmlns:a16="http://schemas.microsoft.com/office/drawing/2014/main" id="{1F75BC20-98BA-4BE1-A4DB-902A34E8ABEA}"/>
              </a:ext>
            </a:extLst>
          </p:cNvPr>
          <p:cNvSpPr>
            <a:spLocks noChangeShapeType="1"/>
          </p:cNvSpPr>
          <p:nvPr/>
        </p:nvSpPr>
        <p:spPr bwMode="auto">
          <a:xfrm>
            <a:off x="2637100" y="3233283"/>
            <a:ext cx="0" cy="1366971"/>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43" name="Line 9">
            <a:extLst>
              <a:ext uri="{FF2B5EF4-FFF2-40B4-BE49-F238E27FC236}">
                <a16:creationId xmlns:a16="http://schemas.microsoft.com/office/drawing/2014/main" id="{10ECF117-7582-4CDA-BDF1-1345CD188B0A}"/>
              </a:ext>
            </a:extLst>
          </p:cNvPr>
          <p:cNvSpPr>
            <a:spLocks noChangeShapeType="1"/>
          </p:cNvSpPr>
          <p:nvPr/>
        </p:nvSpPr>
        <p:spPr bwMode="auto">
          <a:xfrm>
            <a:off x="5029200" y="1602609"/>
            <a:ext cx="0" cy="2971799"/>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44" name="Line 9">
            <a:extLst>
              <a:ext uri="{FF2B5EF4-FFF2-40B4-BE49-F238E27FC236}">
                <a16:creationId xmlns:a16="http://schemas.microsoft.com/office/drawing/2014/main" id="{30578231-1946-4BC1-9126-5DCA4D99CD4F}"/>
              </a:ext>
            </a:extLst>
          </p:cNvPr>
          <p:cNvSpPr>
            <a:spLocks noChangeShapeType="1"/>
          </p:cNvSpPr>
          <p:nvPr/>
        </p:nvSpPr>
        <p:spPr bwMode="auto">
          <a:xfrm>
            <a:off x="3991149" y="1983610"/>
            <a:ext cx="0" cy="2065346"/>
          </a:xfrm>
          <a:prstGeom prst="line">
            <a:avLst/>
          </a:prstGeom>
          <a:noFill/>
          <a:ln w="28575">
            <a:solidFill>
              <a:schemeClr val="tx1"/>
            </a:solidFill>
            <a:round/>
            <a:headEnd type="none" w="med" len="med"/>
            <a:tailEnd type="none" w="med" len="med"/>
          </a:ln>
          <a:effectLst/>
        </p:spPr>
        <p:txBody>
          <a:bodyPr/>
          <a:lstStyle/>
          <a:p>
            <a:endParaRPr lang="en-US"/>
          </a:p>
        </p:txBody>
      </p:sp>
      <p:sp>
        <p:nvSpPr>
          <p:cNvPr id="45" name="Line 9">
            <a:extLst>
              <a:ext uri="{FF2B5EF4-FFF2-40B4-BE49-F238E27FC236}">
                <a16:creationId xmlns:a16="http://schemas.microsoft.com/office/drawing/2014/main" id="{7DD67353-7A05-499F-873E-15CAFA7910A7}"/>
              </a:ext>
            </a:extLst>
          </p:cNvPr>
          <p:cNvSpPr>
            <a:spLocks noChangeShapeType="1"/>
          </p:cNvSpPr>
          <p:nvPr/>
        </p:nvSpPr>
        <p:spPr bwMode="auto">
          <a:xfrm rot="16200000">
            <a:off x="4603218" y="3426868"/>
            <a:ext cx="0" cy="1244178"/>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46" name="Line 9">
            <a:extLst>
              <a:ext uri="{FF2B5EF4-FFF2-40B4-BE49-F238E27FC236}">
                <a16:creationId xmlns:a16="http://schemas.microsoft.com/office/drawing/2014/main" id="{55CF29E9-7DD4-4AE2-8FA4-FAD4B0A12EFA}"/>
              </a:ext>
            </a:extLst>
          </p:cNvPr>
          <p:cNvSpPr>
            <a:spLocks noChangeShapeType="1"/>
          </p:cNvSpPr>
          <p:nvPr/>
        </p:nvSpPr>
        <p:spPr bwMode="auto">
          <a:xfrm rot="16200000">
            <a:off x="4368208" y="1606551"/>
            <a:ext cx="0" cy="754118"/>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47" name="Line 9">
            <a:extLst>
              <a:ext uri="{FF2B5EF4-FFF2-40B4-BE49-F238E27FC236}">
                <a16:creationId xmlns:a16="http://schemas.microsoft.com/office/drawing/2014/main" id="{E7DAC7AF-1A2A-4EE6-98AE-FBC39FD0B73D}"/>
              </a:ext>
            </a:extLst>
          </p:cNvPr>
          <p:cNvSpPr>
            <a:spLocks noChangeShapeType="1"/>
          </p:cNvSpPr>
          <p:nvPr/>
        </p:nvSpPr>
        <p:spPr bwMode="auto">
          <a:xfrm>
            <a:off x="4724400" y="1602610"/>
            <a:ext cx="0" cy="355121"/>
          </a:xfrm>
          <a:prstGeom prst="line">
            <a:avLst/>
          </a:prstGeom>
          <a:noFill/>
          <a:ln w="28575">
            <a:solidFill>
              <a:schemeClr val="tx1"/>
            </a:solidFill>
            <a:round/>
            <a:headEnd type="triangle" w="med" len="med"/>
            <a:tailEnd type="none" w="med" len="med"/>
          </a:ln>
          <a:effectLst/>
        </p:spPr>
        <p:txBody>
          <a:bodyPr/>
          <a:lstStyle/>
          <a:p>
            <a:endParaRPr lang="en-US"/>
          </a:p>
        </p:txBody>
      </p:sp>
      <p:sp>
        <p:nvSpPr>
          <p:cNvPr id="48" name="Line 9">
            <a:extLst>
              <a:ext uri="{FF2B5EF4-FFF2-40B4-BE49-F238E27FC236}">
                <a16:creationId xmlns:a16="http://schemas.microsoft.com/office/drawing/2014/main" id="{BAB9F9EB-C1C8-4833-8A6D-5AF507A2784C}"/>
              </a:ext>
            </a:extLst>
          </p:cNvPr>
          <p:cNvSpPr>
            <a:spLocks noChangeShapeType="1"/>
          </p:cNvSpPr>
          <p:nvPr/>
        </p:nvSpPr>
        <p:spPr bwMode="auto">
          <a:xfrm rot="5400000" flipH="1">
            <a:off x="5818503" y="2410377"/>
            <a:ext cx="0" cy="851114"/>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49" name="Line 7">
            <a:extLst>
              <a:ext uri="{FF2B5EF4-FFF2-40B4-BE49-F238E27FC236}">
                <a16:creationId xmlns:a16="http://schemas.microsoft.com/office/drawing/2014/main" id="{B760C530-A547-4E32-8E09-973BCBE5C335}"/>
              </a:ext>
            </a:extLst>
          </p:cNvPr>
          <p:cNvSpPr>
            <a:spLocks noChangeShapeType="1"/>
          </p:cNvSpPr>
          <p:nvPr/>
        </p:nvSpPr>
        <p:spPr bwMode="auto">
          <a:xfrm flipH="1">
            <a:off x="1839786" y="2821810"/>
            <a:ext cx="3583722" cy="0"/>
          </a:xfrm>
          <a:prstGeom prst="line">
            <a:avLst/>
          </a:prstGeom>
          <a:noFill/>
          <a:ln w="28575">
            <a:solidFill>
              <a:schemeClr val="tx1"/>
            </a:solidFill>
            <a:round/>
            <a:headEnd/>
            <a:tailEnd type="triangle" w="med" len="med"/>
          </a:ln>
          <a:effectLst/>
        </p:spPr>
        <p:txBody>
          <a:bodyPr/>
          <a:lstStyle/>
          <a:p>
            <a:endParaRPr lang="en-US"/>
          </a:p>
        </p:txBody>
      </p:sp>
      <p:sp>
        <p:nvSpPr>
          <p:cNvPr id="50" name="Rectangle 49">
            <a:extLst>
              <a:ext uri="{FF2B5EF4-FFF2-40B4-BE49-F238E27FC236}">
                <a16:creationId xmlns:a16="http://schemas.microsoft.com/office/drawing/2014/main" id="{21373998-ED03-4E79-8660-74FD7419BD53}"/>
              </a:ext>
            </a:extLst>
          </p:cNvPr>
          <p:cNvSpPr>
            <a:spLocks noChangeArrowheads="1"/>
          </p:cNvSpPr>
          <p:nvPr/>
        </p:nvSpPr>
        <p:spPr bwMode="auto">
          <a:xfrm>
            <a:off x="6244060" y="2678060"/>
            <a:ext cx="1238788" cy="315751"/>
          </a:xfrm>
          <a:prstGeom prst="rect">
            <a:avLst/>
          </a:prstGeom>
          <a:solidFill>
            <a:schemeClr val="bg1"/>
          </a:solidFill>
          <a:ln w="19050">
            <a:solidFill>
              <a:schemeClr val="tx1"/>
            </a:solidFill>
            <a:miter lim="800000"/>
            <a:headEnd/>
            <a:tailEnd/>
          </a:ln>
          <a:effectLst/>
        </p:spPr>
        <p:txBody>
          <a:bodyPr wrap="none" anchor="ctr"/>
          <a:lstStyle/>
          <a:p>
            <a:pPr algn="ctr"/>
            <a:r>
              <a:rPr lang="en-US" sz="2000" dirty="0" err="1">
                <a:solidFill>
                  <a:schemeClr val="tx1"/>
                </a:solidFill>
              </a:rPr>
              <a:t>Drv</a:t>
            </a:r>
            <a:r>
              <a:rPr lang="en-US" sz="2000" dirty="0">
                <a:solidFill>
                  <a:schemeClr val="tx1"/>
                </a:solidFill>
              </a:rPr>
              <a:t> FIFO</a:t>
            </a:r>
          </a:p>
        </p:txBody>
      </p:sp>
      <p:sp>
        <p:nvSpPr>
          <p:cNvPr id="51" name="Line 9">
            <a:extLst>
              <a:ext uri="{FF2B5EF4-FFF2-40B4-BE49-F238E27FC236}">
                <a16:creationId xmlns:a16="http://schemas.microsoft.com/office/drawing/2014/main" id="{AB782F31-6162-4A6A-AEA5-CC740E9453D6}"/>
              </a:ext>
            </a:extLst>
          </p:cNvPr>
          <p:cNvSpPr>
            <a:spLocks noChangeShapeType="1"/>
          </p:cNvSpPr>
          <p:nvPr/>
        </p:nvSpPr>
        <p:spPr bwMode="auto">
          <a:xfrm rot="16200000">
            <a:off x="5650698" y="2912974"/>
            <a:ext cx="0" cy="3331566"/>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52" name="Rectangle 51">
            <a:extLst>
              <a:ext uri="{FF2B5EF4-FFF2-40B4-BE49-F238E27FC236}">
                <a16:creationId xmlns:a16="http://schemas.microsoft.com/office/drawing/2014/main" id="{8B76D59B-2192-41F7-99AE-992848427548}"/>
              </a:ext>
            </a:extLst>
          </p:cNvPr>
          <p:cNvSpPr>
            <a:spLocks noChangeArrowheads="1"/>
          </p:cNvSpPr>
          <p:nvPr/>
        </p:nvSpPr>
        <p:spPr bwMode="auto">
          <a:xfrm>
            <a:off x="2920970" y="4411059"/>
            <a:ext cx="1124152" cy="315751"/>
          </a:xfrm>
          <a:prstGeom prst="rect">
            <a:avLst/>
          </a:prstGeom>
          <a:solidFill>
            <a:schemeClr val="bg1"/>
          </a:solidFill>
          <a:ln w="28575">
            <a:solidFill>
              <a:schemeClr val="tx1"/>
            </a:solidFill>
            <a:miter lim="800000"/>
            <a:headEnd/>
            <a:tailEnd/>
          </a:ln>
          <a:effectLst/>
        </p:spPr>
        <p:txBody>
          <a:bodyPr wrap="none" anchor="ctr"/>
          <a:lstStyle/>
          <a:p>
            <a:pPr algn="ctr"/>
            <a:r>
              <a:rPr lang="en-US" sz="2000" dirty="0" err="1">
                <a:solidFill>
                  <a:schemeClr val="tx1"/>
                </a:solidFill>
              </a:rPr>
              <a:t>VRx</a:t>
            </a:r>
            <a:r>
              <a:rPr lang="en-US" sz="2000" dirty="0">
                <a:solidFill>
                  <a:schemeClr val="tx1"/>
                </a:solidFill>
              </a:rPr>
              <a:t> FIFO</a:t>
            </a:r>
          </a:p>
        </p:txBody>
      </p:sp>
      <p:sp>
        <p:nvSpPr>
          <p:cNvPr id="53" name="Rectangle 52">
            <a:extLst>
              <a:ext uri="{FF2B5EF4-FFF2-40B4-BE49-F238E27FC236}">
                <a16:creationId xmlns:a16="http://schemas.microsoft.com/office/drawing/2014/main" id="{167CAF0C-4321-4FD2-A0A3-A0B27FD64CFC}"/>
              </a:ext>
            </a:extLst>
          </p:cNvPr>
          <p:cNvSpPr>
            <a:spLocks noChangeArrowheads="1"/>
          </p:cNvSpPr>
          <p:nvPr/>
        </p:nvSpPr>
        <p:spPr bwMode="auto">
          <a:xfrm>
            <a:off x="5246158" y="3877659"/>
            <a:ext cx="1238787" cy="315751"/>
          </a:xfrm>
          <a:prstGeom prst="rect">
            <a:avLst/>
          </a:prstGeom>
          <a:solidFill>
            <a:schemeClr val="bg1"/>
          </a:solidFill>
          <a:ln w="19050">
            <a:solidFill>
              <a:schemeClr val="tx1"/>
            </a:solidFill>
            <a:miter lim="800000"/>
            <a:headEnd/>
            <a:tailEnd/>
          </a:ln>
          <a:effectLst/>
        </p:spPr>
        <p:txBody>
          <a:bodyPr wrap="none" anchor="ctr"/>
          <a:lstStyle/>
          <a:p>
            <a:pPr algn="ctr"/>
            <a:r>
              <a:rPr lang="en-US" sz="2000" dirty="0" err="1">
                <a:solidFill>
                  <a:schemeClr val="tx1"/>
                </a:solidFill>
              </a:rPr>
              <a:t>HRxF</a:t>
            </a:r>
            <a:r>
              <a:rPr lang="en-US" sz="2000" dirty="0">
                <a:solidFill>
                  <a:schemeClr val="tx1"/>
                </a:solidFill>
              </a:rPr>
              <a:t> FIFO</a:t>
            </a:r>
          </a:p>
        </p:txBody>
      </p:sp>
      <p:sp>
        <p:nvSpPr>
          <p:cNvPr id="54" name="Line 9">
            <a:extLst>
              <a:ext uri="{FF2B5EF4-FFF2-40B4-BE49-F238E27FC236}">
                <a16:creationId xmlns:a16="http://schemas.microsoft.com/office/drawing/2014/main" id="{7750BF30-2ADC-4CCF-8E73-14C80C30DB91}"/>
              </a:ext>
            </a:extLst>
          </p:cNvPr>
          <p:cNvSpPr>
            <a:spLocks noChangeShapeType="1"/>
          </p:cNvSpPr>
          <p:nvPr/>
        </p:nvSpPr>
        <p:spPr bwMode="auto">
          <a:xfrm rot="5400000" flipH="1">
            <a:off x="8103507" y="3359442"/>
            <a:ext cx="0" cy="1009445"/>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55" name="Text Box 73">
            <a:extLst>
              <a:ext uri="{FF2B5EF4-FFF2-40B4-BE49-F238E27FC236}">
                <a16:creationId xmlns:a16="http://schemas.microsoft.com/office/drawing/2014/main" id="{70C886E0-673D-448F-B6C4-0BCC852F2D36}"/>
              </a:ext>
            </a:extLst>
          </p:cNvPr>
          <p:cNvSpPr txBox="1">
            <a:spLocks noChangeArrowheads="1"/>
          </p:cNvSpPr>
          <p:nvPr/>
        </p:nvSpPr>
        <p:spPr bwMode="auto">
          <a:xfrm>
            <a:off x="7611730" y="3543586"/>
            <a:ext cx="1189745" cy="338554"/>
          </a:xfrm>
          <a:prstGeom prst="rect">
            <a:avLst/>
          </a:prstGeom>
          <a:noFill/>
          <a:ln w="12700">
            <a:noFill/>
            <a:miter lim="800000"/>
            <a:headEnd/>
            <a:tailEnd/>
          </a:ln>
          <a:effectLst/>
        </p:spPr>
        <p:txBody>
          <a:bodyPr wrap="square">
            <a:spAutoFit/>
          </a:bodyPr>
          <a:lstStyle/>
          <a:p>
            <a:r>
              <a:rPr lang="en-US" sz="1600" dirty="0" err="1">
                <a:solidFill>
                  <a:schemeClr val="tx1"/>
                </a:solidFill>
              </a:rPr>
              <a:t>taking_data</a:t>
            </a:r>
            <a:endParaRPr lang="en-US" sz="1600" dirty="0">
              <a:solidFill>
                <a:schemeClr val="tx1"/>
              </a:solidFill>
            </a:endParaRPr>
          </a:p>
        </p:txBody>
      </p:sp>
      <p:grpSp>
        <p:nvGrpSpPr>
          <p:cNvPr id="56" name="Group 55">
            <a:extLst>
              <a:ext uri="{FF2B5EF4-FFF2-40B4-BE49-F238E27FC236}">
                <a16:creationId xmlns:a16="http://schemas.microsoft.com/office/drawing/2014/main" id="{9FC39B80-A2F5-4357-9FBE-6096AC28D247}"/>
              </a:ext>
            </a:extLst>
          </p:cNvPr>
          <p:cNvGrpSpPr/>
          <p:nvPr/>
        </p:nvGrpSpPr>
        <p:grpSpPr>
          <a:xfrm>
            <a:off x="4919202" y="766114"/>
            <a:ext cx="498807" cy="222110"/>
            <a:chOff x="4866948" y="998837"/>
            <a:chExt cx="498807" cy="222110"/>
          </a:xfrm>
        </p:grpSpPr>
        <p:sp>
          <p:nvSpPr>
            <p:cNvPr id="57" name="Rectangle 56">
              <a:extLst>
                <a:ext uri="{FF2B5EF4-FFF2-40B4-BE49-F238E27FC236}">
                  <a16:creationId xmlns:a16="http://schemas.microsoft.com/office/drawing/2014/main" id="{7E1BCF18-418D-4783-90FF-2CD7A9E78CE4}"/>
                </a:ext>
              </a:extLst>
            </p:cNvPr>
            <p:cNvSpPr/>
            <p:nvPr/>
          </p:nvSpPr>
          <p:spPr>
            <a:xfrm>
              <a:off x="4866948" y="998837"/>
              <a:ext cx="498807" cy="222110"/>
            </a:xfrm>
            <a:prstGeom prst="rect">
              <a:avLst/>
            </a:prstGeom>
            <a:solidFill>
              <a:schemeClr val="bg1"/>
            </a:solid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739D23E1-59EA-465D-A205-392682781C29}"/>
                </a:ext>
              </a:extLst>
            </p:cNvPr>
            <p:cNvSpPr/>
            <p:nvPr/>
          </p:nvSpPr>
          <p:spPr>
            <a:xfrm rot="16200000">
              <a:off x="5249090" y="1042695"/>
              <a:ext cx="98935" cy="134395"/>
            </a:xfrm>
            <a:prstGeom prst="triangl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EA96B445-5327-4F81-B519-F2464188FA82}"/>
                </a:ext>
              </a:extLst>
            </p:cNvPr>
            <p:cNvSpPr/>
            <p:nvPr/>
          </p:nvSpPr>
          <p:spPr>
            <a:xfrm rot="5400000" flipH="1">
              <a:off x="4885505" y="1042695"/>
              <a:ext cx="98935" cy="134395"/>
            </a:xfrm>
            <a:prstGeom prst="triangl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Line 9">
            <a:extLst>
              <a:ext uri="{FF2B5EF4-FFF2-40B4-BE49-F238E27FC236}">
                <a16:creationId xmlns:a16="http://schemas.microsoft.com/office/drawing/2014/main" id="{F2AAA13F-001E-4E39-98ED-949B6DCD5386}"/>
              </a:ext>
            </a:extLst>
          </p:cNvPr>
          <p:cNvSpPr>
            <a:spLocks noChangeShapeType="1"/>
          </p:cNvSpPr>
          <p:nvPr/>
        </p:nvSpPr>
        <p:spPr bwMode="auto">
          <a:xfrm>
            <a:off x="5172849" y="481381"/>
            <a:ext cx="0" cy="284910"/>
          </a:xfrm>
          <a:prstGeom prst="line">
            <a:avLst/>
          </a:prstGeom>
          <a:noFill/>
          <a:ln w="28575">
            <a:solidFill>
              <a:schemeClr val="tx1"/>
            </a:solidFill>
            <a:round/>
            <a:headEnd type="triangle" w="med" len="med"/>
            <a:tailEnd type="none" w="med" len="med"/>
          </a:ln>
          <a:effectLst/>
        </p:spPr>
        <p:txBody>
          <a:bodyPr/>
          <a:lstStyle/>
          <a:p>
            <a:endParaRPr lang="en-US"/>
          </a:p>
        </p:txBody>
      </p:sp>
      <p:grpSp>
        <p:nvGrpSpPr>
          <p:cNvPr id="61" name="Group 60">
            <a:extLst>
              <a:ext uri="{FF2B5EF4-FFF2-40B4-BE49-F238E27FC236}">
                <a16:creationId xmlns:a16="http://schemas.microsoft.com/office/drawing/2014/main" id="{0304BDF6-ED50-4E38-92D9-7F9BF4712FA0}"/>
              </a:ext>
            </a:extLst>
          </p:cNvPr>
          <p:cNvGrpSpPr/>
          <p:nvPr/>
        </p:nvGrpSpPr>
        <p:grpSpPr>
          <a:xfrm rot="5400000">
            <a:off x="786974" y="2764729"/>
            <a:ext cx="498807" cy="222110"/>
            <a:chOff x="4866948" y="998837"/>
            <a:chExt cx="498807" cy="222110"/>
          </a:xfrm>
        </p:grpSpPr>
        <p:sp>
          <p:nvSpPr>
            <p:cNvPr id="62" name="Rectangle 61">
              <a:extLst>
                <a:ext uri="{FF2B5EF4-FFF2-40B4-BE49-F238E27FC236}">
                  <a16:creationId xmlns:a16="http://schemas.microsoft.com/office/drawing/2014/main" id="{313CCAEC-B489-40D6-9F43-DA8508C8393A}"/>
                </a:ext>
              </a:extLst>
            </p:cNvPr>
            <p:cNvSpPr/>
            <p:nvPr/>
          </p:nvSpPr>
          <p:spPr>
            <a:xfrm>
              <a:off x="4866948" y="998837"/>
              <a:ext cx="498807" cy="222110"/>
            </a:xfrm>
            <a:prstGeom prst="rect">
              <a:avLst/>
            </a:prstGeom>
            <a:solidFill>
              <a:schemeClr val="bg1"/>
            </a:solid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5A6D8EC0-B1C0-4924-A920-569192C936E7}"/>
                </a:ext>
              </a:extLst>
            </p:cNvPr>
            <p:cNvSpPr/>
            <p:nvPr/>
          </p:nvSpPr>
          <p:spPr>
            <a:xfrm rot="16200000">
              <a:off x="5249090" y="1042695"/>
              <a:ext cx="98935" cy="134395"/>
            </a:xfrm>
            <a:prstGeom prst="triangl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6BDCA376-0D20-4CBE-809C-DFE784812FF5}"/>
                </a:ext>
              </a:extLst>
            </p:cNvPr>
            <p:cNvSpPr/>
            <p:nvPr/>
          </p:nvSpPr>
          <p:spPr>
            <a:xfrm rot="5400000" flipH="1">
              <a:off x="4885505" y="1042695"/>
              <a:ext cx="98935" cy="134395"/>
            </a:xfrm>
            <a:prstGeom prst="triangl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Line 9">
            <a:extLst>
              <a:ext uri="{FF2B5EF4-FFF2-40B4-BE49-F238E27FC236}">
                <a16:creationId xmlns:a16="http://schemas.microsoft.com/office/drawing/2014/main" id="{B7637097-70E1-4230-8C89-29F4002EC35E}"/>
              </a:ext>
            </a:extLst>
          </p:cNvPr>
          <p:cNvSpPr>
            <a:spLocks noChangeShapeType="1"/>
          </p:cNvSpPr>
          <p:nvPr/>
        </p:nvSpPr>
        <p:spPr bwMode="auto">
          <a:xfrm rot="16200000">
            <a:off x="8125276" y="3058992"/>
            <a:ext cx="0" cy="1009445"/>
          </a:xfrm>
          <a:prstGeom prst="line">
            <a:avLst/>
          </a:prstGeom>
          <a:noFill/>
          <a:ln w="28575">
            <a:solidFill>
              <a:schemeClr val="tx1"/>
            </a:solidFill>
            <a:round/>
            <a:headEnd type="none" w="med" len="med"/>
            <a:tailEnd type="triangle" w="med" len="med"/>
          </a:ln>
          <a:effectLst/>
        </p:spPr>
        <p:txBody>
          <a:bodyPr/>
          <a:lstStyle/>
          <a:p>
            <a:endParaRPr lang="en-US"/>
          </a:p>
        </p:txBody>
      </p:sp>
      <p:sp>
        <p:nvSpPr>
          <p:cNvPr id="66" name="Text Box 73">
            <a:extLst>
              <a:ext uri="{FF2B5EF4-FFF2-40B4-BE49-F238E27FC236}">
                <a16:creationId xmlns:a16="http://schemas.microsoft.com/office/drawing/2014/main" id="{5666686A-6DD6-4B8F-A3F2-0FF5EBA55D2C}"/>
              </a:ext>
            </a:extLst>
          </p:cNvPr>
          <p:cNvSpPr txBox="1">
            <a:spLocks noChangeArrowheads="1"/>
          </p:cNvSpPr>
          <p:nvPr/>
        </p:nvSpPr>
        <p:spPr bwMode="auto">
          <a:xfrm>
            <a:off x="7058301" y="3243136"/>
            <a:ext cx="1902621" cy="338554"/>
          </a:xfrm>
          <a:prstGeom prst="rect">
            <a:avLst/>
          </a:prstGeom>
          <a:noFill/>
          <a:ln w="12700">
            <a:noFill/>
            <a:miter lim="800000"/>
            <a:headEnd/>
            <a:tailEnd/>
          </a:ln>
          <a:effectLst/>
        </p:spPr>
        <p:txBody>
          <a:bodyPr wrap="square">
            <a:spAutoFit/>
          </a:bodyPr>
          <a:lstStyle/>
          <a:p>
            <a:r>
              <a:rPr lang="en-US" sz="1600" dirty="0" err="1">
                <a:solidFill>
                  <a:schemeClr val="tx1"/>
                </a:solidFill>
              </a:rPr>
              <a:t>data_avail_for_venv</a:t>
            </a:r>
            <a:endParaRPr lang="en-US" sz="1600" dirty="0">
              <a:solidFill>
                <a:schemeClr val="tx1"/>
              </a:solidFill>
            </a:endParaRPr>
          </a:p>
        </p:txBody>
      </p:sp>
      <p:sp>
        <p:nvSpPr>
          <p:cNvPr id="67" name="Content Placeholder 2">
            <a:extLst>
              <a:ext uri="{FF2B5EF4-FFF2-40B4-BE49-F238E27FC236}">
                <a16:creationId xmlns:a16="http://schemas.microsoft.com/office/drawing/2014/main" id="{2B493E2C-B2AF-4A30-B723-6FE0CF15FE50}"/>
              </a:ext>
            </a:extLst>
          </p:cNvPr>
          <p:cNvSpPr>
            <a:spLocks noGrp="1"/>
          </p:cNvSpPr>
          <p:nvPr>
            <p:ph idx="1"/>
          </p:nvPr>
        </p:nvSpPr>
        <p:spPr>
          <a:xfrm>
            <a:off x="2005211" y="5105400"/>
            <a:ext cx="6796263" cy="1078387"/>
          </a:xfrm>
        </p:spPr>
        <p:txBody>
          <a:bodyPr/>
          <a:lstStyle/>
          <a:p>
            <a:r>
              <a:rPr lang="en-US" sz="2400" dirty="0">
                <a:solidFill>
                  <a:schemeClr val="accent2"/>
                </a:solidFill>
                <a:latin typeface="Times New Roman" panose="02020603050405020304" pitchFamily="18" charset="0"/>
                <a:cs typeface="Times New Roman" panose="02020603050405020304" pitchFamily="18" charset="0"/>
              </a:rPr>
              <a:t>This is the mesh (from mesh.pptx)</a:t>
            </a:r>
          </a:p>
          <a:p>
            <a:r>
              <a:rPr lang="en-US" sz="2400" dirty="0">
                <a:solidFill>
                  <a:schemeClr val="accent2"/>
                </a:solidFill>
                <a:latin typeface="Times New Roman" panose="02020603050405020304" pitchFamily="18" charset="0"/>
                <a:cs typeface="Times New Roman" panose="02020603050405020304" pitchFamily="18" charset="0"/>
              </a:rPr>
              <a:t>It contains 3 FIFOs</a:t>
            </a:r>
          </a:p>
          <a:p>
            <a:endParaRPr lang="en-US" sz="2400" dirty="0">
              <a:solidFill>
                <a:schemeClr val="accent2"/>
              </a:solidFill>
              <a:latin typeface="Times New Roman" panose="02020603050405020304" pitchFamily="18" charset="0"/>
              <a:cs typeface="Times New Roman" panose="02020603050405020304" pitchFamily="18" charset="0"/>
            </a:endParaRPr>
          </a:p>
        </p:txBody>
      </p:sp>
      <p:sp>
        <p:nvSpPr>
          <p:cNvPr id="2" name="Line 9">
            <a:extLst>
              <a:ext uri="{FF2B5EF4-FFF2-40B4-BE49-F238E27FC236}">
                <a16:creationId xmlns:a16="http://schemas.microsoft.com/office/drawing/2014/main" id="{09565D6D-7333-4691-8296-2CE007134A33}"/>
              </a:ext>
            </a:extLst>
          </p:cNvPr>
          <p:cNvSpPr>
            <a:spLocks noChangeShapeType="1"/>
          </p:cNvSpPr>
          <p:nvPr/>
        </p:nvSpPr>
        <p:spPr bwMode="auto">
          <a:xfrm>
            <a:off x="3990108" y="557540"/>
            <a:ext cx="0" cy="1423660"/>
          </a:xfrm>
          <a:prstGeom prst="line">
            <a:avLst/>
          </a:prstGeom>
          <a:noFill/>
          <a:ln w="28575">
            <a:solidFill>
              <a:schemeClr val="tx1"/>
            </a:solidFill>
            <a:round/>
            <a:headEnd type="none" w="med" len="med"/>
            <a:tailEnd type="none" w="med" len="med"/>
          </a:ln>
          <a:effectLst/>
        </p:spPr>
        <p:txBody>
          <a:bodyPr/>
          <a:lstStyle/>
          <a:p>
            <a:endParaRPr lang="en-US"/>
          </a:p>
        </p:txBody>
      </p:sp>
      <p:sp>
        <p:nvSpPr>
          <p:cNvPr id="3" name="Rectangle 2">
            <a:extLst>
              <a:ext uri="{FF2B5EF4-FFF2-40B4-BE49-F238E27FC236}">
                <a16:creationId xmlns:a16="http://schemas.microsoft.com/office/drawing/2014/main" id="{929906F1-B757-4FA9-B21D-F1609F42323B}"/>
              </a:ext>
            </a:extLst>
          </p:cNvPr>
          <p:cNvSpPr/>
          <p:nvPr/>
        </p:nvSpPr>
        <p:spPr>
          <a:xfrm>
            <a:off x="7010400" y="3233283"/>
            <a:ext cx="1902614" cy="715276"/>
          </a:xfrm>
          <a:prstGeom prst="rect">
            <a:avLst/>
          </a:pr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097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13E9-5151-4815-8B7C-CA490C1F0DFD}"/>
              </a:ext>
            </a:extLst>
          </p:cNvPr>
          <p:cNvSpPr>
            <a:spLocks noGrp="1"/>
          </p:cNvSpPr>
          <p:nvPr>
            <p:ph type="title"/>
          </p:nvPr>
        </p:nvSpPr>
        <p:spPr/>
        <p:txBody>
          <a:bodyPr/>
          <a:lstStyle/>
          <a:p>
            <a:r>
              <a:rPr lang="en-US" dirty="0"/>
              <a:t>Reuse</a:t>
            </a:r>
          </a:p>
        </p:txBody>
      </p:sp>
      <p:sp>
        <p:nvSpPr>
          <p:cNvPr id="3" name="Content Placeholder 2">
            <a:extLst>
              <a:ext uri="{FF2B5EF4-FFF2-40B4-BE49-F238E27FC236}">
                <a16:creationId xmlns:a16="http://schemas.microsoft.com/office/drawing/2014/main" id="{B634DD2A-D06B-4571-AB9C-A8B1EF6AB3BC}"/>
              </a:ext>
            </a:extLst>
          </p:cNvPr>
          <p:cNvSpPr>
            <a:spLocks noGrp="1"/>
          </p:cNvSpPr>
          <p:nvPr>
            <p:ph idx="1"/>
          </p:nvPr>
        </p:nvSpPr>
        <p:spPr/>
        <p:txBody>
          <a:bodyPr/>
          <a:lstStyle/>
          <a:p>
            <a:r>
              <a:rPr lang="en-US" dirty="0"/>
              <a:t>Remember our FIFO testing?</a:t>
            </a:r>
          </a:p>
          <a:p>
            <a:pPr lvl="1"/>
            <a:r>
              <a:rPr lang="en-US" dirty="0"/>
              <a:t>cycle-accurate scoreboard</a:t>
            </a:r>
          </a:p>
          <a:p>
            <a:pPr lvl="1"/>
            <a:r>
              <a:rPr lang="en-US" dirty="0"/>
              <a:t>assertion checkers for no read/empty or write/full</a:t>
            </a:r>
          </a:p>
          <a:p>
            <a:r>
              <a:rPr lang="en-US" dirty="0"/>
              <a:t>Should we reuse the FIFO scoreboard and checkers when we test the full mesh?</a:t>
            </a:r>
          </a:p>
          <a:p>
            <a:endParaRPr lang="en-US" dirty="0"/>
          </a:p>
        </p:txBody>
      </p:sp>
      <p:sp>
        <p:nvSpPr>
          <p:cNvPr id="4" name="Footer Placeholder 3">
            <a:extLst>
              <a:ext uri="{FF2B5EF4-FFF2-40B4-BE49-F238E27FC236}">
                <a16:creationId xmlns:a16="http://schemas.microsoft.com/office/drawing/2014/main" id="{FAD2153F-78BB-4A55-B81F-16BB3DC7881B}"/>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1610947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2C36-00A9-4CE4-B222-47EDA6B654F4}"/>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6FBEFDB3-F6E7-4AEF-A455-7AF74D4C847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E0A958F-F766-44F8-8E2D-081575CA7B5C}"/>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806915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9FF1-5416-4F03-BC18-8174C814D82F}"/>
              </a:ext>
            </a:extLst>
          </p:cNvPr>
          <p:cNvSpPr>
            <a:spLocks noGrp="1"/>
          </p:cNvSpPr>
          <p:nvPr>
            <p:ph type="title"/>
          </p:nvPr>
        </p:nvSpPr>
        <p:spPr/>
        <p:txBody>
          <a:bodyPr/>
          <a:lstStyle/>
          <a:p>
            <a:r>
              <a:rPr lang="en-US" sz="4400" dirty="0"/>
              <a:t>Reference model is too…</a:t>
            </a:r>
            <a:endParaRPr lang="en-US" dirty="0"/>
          </a:p>
        </p:txBody>
      </p:sp>
      <p:sp>
        <p:nvSpPr>
          <p:cNvPr id="3" name="Content Placeholder 2">
            <a:extLst>
              <a:ext uri="{FF2B5EF4-FFF2-40B4-BE49-F238E27FC236}">
                <a16:creationId xmlns:a16="http://schemas.microsoft.com/office/drawing/2014/main" id="{BB1C3965-C8BB-49FA-81EF-191A6D46402C}"/>
              </a:ext>
            </a:extLst>
          </p:cNvPr>
          <p:cNvSpPr>
            <a:spLocks noGrp="1"/>
          </p:cNvSpPr>
          <p:nvPr>
            <p:ph idx="1"/>
          </p:nvPr>
        </p:nvSpPr>
        <p:spPr/>
        <p:txBody>
          <a:bodyPr/>
          <a:lstStyle/>
          <a:p>
            <a:r>
              <a:rPr lang="en-US" sz="2400" dirty="0"/>
              <a:t>3. hard to write?</a:t>
            </a:r>
          </a:p>
          <a:p>
            <a:pPr lvl="1"/>
            <a:r>
              <a:rPr lang="en-US" sz="2000" dirty="0"/>
              <a:t>what if it takes as much work to write the ref model as the DUT?</a:t>
            </a:r>
          </a:p>
          <a:p>
            <a:pPr lvl="1"/>
            <a:r>
              <a:rPr lang="en-US" sz="2000" dirty="0"/>
              <a:t>How common might that be?</a:t>
            </a:r>
          </a:p>
          <a:p>
            <a:pPr lvl="1"/>
            <a:r>
              <a:rPr lang="en-US" sz="2000" dirty="0"/>
              <a:t>DUT is a protocol handler</a:t>
            </a:r>
          </a:p>
          <a:p>
            <a:pPr lvl="1"/>
            <a:r>
              <a:rPr lang="en-US" sz="2000" dirty="0"/>
              <a:t>the protocol is complex &amp; the scoreboard would roughly be the DUT!</a:t>
            </a:r>
          </a:p>
          <a:p>
            <a:r>
              <a:rPr lang="en-US" sz="2400" dirty="0"/>
              <a:t>4. slow to run?</a:t>
            </a:r>
          </a:p>
          <a:p>
            <a:pPr lvl="1"/>
            <a:r>
              <a:rPr lang="en-US" sz="2000" dirty="0"/>
              <a:t>Maybe you could do a reference model, but it would be too slow</a:t>
            </a:r>
          </a:p>
          <a:p>
            <a:pPr lvl="1"/>
            <a:r>
              <a:rPr lang="en-US" sz="2000" dirty="0"/>
              <a:t>Sound weird? We’ll talk about post-silicon verification later</a:t>
            </a:r>
          </a:p>
          <a:p>
            <a:endParaRPr lang="en-US" dirty="0"/>
          </a:p>
        </p:txBody>
      </p:sp>
      <p:sp>
        <p:nvSpPr>
          <p:cNvPr id="4" name="Footer Placeholder 3">
            <a:extLst>
              <a:ext uri="{FF2B5EF4-FFF2-40B4-BE49-F238E27FC236}">
                <a16:creationId xmlns:a16="http://schemas.microsoft.com/office/drawing/2014/main" id="{7F055B09-C628-4AA6-8E1C-47E2EB402A3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Tree>
    <p:extLst>
      <p:ext uri="{BB962C8B-B14F-4D97-AF65-F5344CB8AC3E}">
        <p14:creationId xmlns:p14="http://schemas.microsoft.com/office/powerpoint/2010/main" val="95768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FD39-4981-4DB0-8F2E-47BA7182DCFD}"/>
              </a:ext>
            </a:extLst>
          </p:cNvPr>
          <p:cNvSpPr>
            <a:spLocks noGrp="1"/>
          </p:cNvSpPr>
          <p:nvPr>
            <p:ph type="title"/>
          </p:nvPr>
        </p:nvSpPr>
        <p:spPr/>
        <p:txBody>
          <a:bodyPr/>
          <a:lstStyle/>
          <a:p>
            <a:r>
              <a:rPr lang="en-US" dirty="0"/>
              <a:t>What does </a:t>
            </a:r>
            <a:r>
              <a:rPr lang="en-US" i="1" dirty="0"/>
              <a:t>correct</a:t>
            </a:r>
            <a:r>
              <a:rPr lang="en-US" dirty="0"/>
              <a:t> mean?</a:t>
            </a:r>
          </a:p>
        </p:txBody>
      </p:sp>
      <p:sp>
        <p:nvSpPr>
          <p:cNvPr id="3" name="Content Placeholder 2">
            <a:extLst>
              <a:ext uri="{FF2B5EF4-FFF2-40B4-BE49-F238E27FC236}">
                <a16:creationId xmlns:a16="http://schemas.microsoft.com/office/drawing/2014/main" id="{327C04E5-96B1-4D31-8487-66F86E117BDC}"/>
              </a:ext>
            </a:extLst>
          </p:cNvPr>
          <p:cNvSpPr>
            <a:spLocks noGrp="1"/>
          </p:cNvSpPr>
          <p:nvPr>
            <p:ph idx="1"/>
          </p:nvPr>
        </p:nvSpPr>
        <p:spPr/>
        <p:txBody>
          <a:bodyPr/>
          <a:lstStyle/>
          <a:p>
            <a:r>
              <a:rPr lang="en-US" dirty="0"/>
              <a:t>Come on, this is easy, isn’t it?</a:t>
            </a:r>
          </a:p>
          <a:p>
            <a:pPr lvl="1"/>
            <a:r>
              <a:rPr lang="en-US" dirty="0"/>
              <a:t>Yes – in some cases, definitely</a:t>
            </a:r>
          </a:p>
          <a:p>
            <a:r>
              <a:rPr lang="en-US" dirty="0"/>
              <a:t>Correct means…</a:t>
            </a:r>
          </a:p>
          <a:p>
            <a:pPr lvl="1"/>
            <a:r>
              <a:rPr lang="en-US" dirty="0"/>
              <a:t>Should get the correct data!</a:t>
            </a:r>
          </a:p>
          <a:p>
            <a:pPr lvl="1"/>
            <a:r>
              <a:rPr lang="en-US" dirty="0"/>
              <a:t>Push 0xAB into the FIFO, better not get 0xBA out!</a:t>
            </a:r>
          </a:p>
          <a:p>
            <a:pPr lvl="1"/>
            <a:r>
              <a:rPr lang="en-US" dirty="0"/>
              <a:t>Data comes out at the correct time</a:t>
            </a:r>
          </a:p>
          <a:p>
            <a:pPr lvl="1"/>
            <a:r>
              <a:rPr lang="en-US" dirty="0"/>
              <a:t>no off-by-one-cycle errors</a:t>
            </a:r>
          </a:p>
          <a:p>
            <a:endParaRPr lang="en-US" dirty="0"/>
          </a:p>
        </p:txBody>
      </p:sp>
      <p:sp>
        <p:nvSpPr>
          <p:cNvPr id="4" name="Footer Placeholder 3">
            <a:extLst>
              <a:ext uri="{FF2B5EF4-FFF2-40B4-BE49-F238E27FC236}">
                <a16:creationId xmlns:a16="http://schemas.microsoft.com/office/drawing/2014/main" id="{BF46653A-0FEC-48B6-9284-110802C182E6}"/>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49D2E154-295B-4327-8E8E-945C388D0642}"/>
              </a:ext>
            </a:extLst>
          </p:cNvPr>
          <p:cNvSpPr txBox="1"/>
          <p:nvPr/>
        </p:nvSpPr>
        <p:spPr>
          <a:xfrm>
            <a:off x="6019800" y="4419600"/>
            <a:ext cx="2743200" cy="830997"/>
          </a:xfrm>
          <a:prstGeom prst="rect">
            <a:avLst/>
          </a:prstGeom>
          <a:noFill/>
        </p:spPr>
        <p:txBody>
          <a:bodyPr wrap="square" rtlCol="0">
            <a:spAutoFit/>
          </a:bodyPr>
          <a:lstStyle/>
          <a:p>
            <a:pPr algn="ctr"/>
            <a:r>
              <a:rPr lang="en-US" dirty="0">
                <a:solidFill>
                  <a:schemeClr val="accent2"/>
                </a:solidFill>
              </a:rPr>
              <a:t>What if there is no correct time?</a:t>
            </a:r>
          </a:p>
        </p:txBody>
      </p:sp>
      <p:cxnSp>
        <p:nvCxnSpPr>
          <p:cNvPr id="7" name="Straight Arrow Connector 6">
            <a:extLst>
              <a:ext uri="{FF2B5EF4-FFF2-40B4-BE49-F238E27FC236}">
                <a16:creationId xmlns:a16="http://schemas.microsoft.com/office/drawing/2014/main" id="{338766C0-1707-4401-9BC7-515DA4884585}"/>
              </a:ext>
            </a:extLst>
          </p:cNvPr>
          <p:cNvCxnSpPr>
            <a:cxnSpLocks/>
          </p:cNvCxnSpPr>
          <p:nvPr/>
        </p:nvCxnSpPr>
        <p:spPr>
          <a:xfrm flipH="1" flipV="1">
            <a:off x="5791200" y="4419600"/>
            <a:ext cx="304800" cy="1524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7D439E-DEF7-40D8-8D8C-FECF4E14173E}"/>
              </a:ext>
            </a:extLst>
          </p:cNvPr>
          <p:cNvSpPr txBox="1"/>
          <p:nvPr/>
        </p:nvSpPr>
        <p:spPr>
          <a:xfrm>
            <a:off x="6022109" y="2217003"/>
            <a:ext cx="2743200" cy="830997"/>
          </a:xfrm>
          <a:prstGeom prst="rect">
            <a:avLst/>
          </a:prstGeom>
          <a:noFill/>
        </p:spPr>
        <p:txBody>
          <a:bodyPr wrap="square" rtlCol="0">
            <a:spAutoFit/>
          </a:bodyPr>
          <a:lstStyle/>
          <a:p>
            <a:pPr algn="ctr"/>
            <a:r>
              <a:rPr lang="en-US" dirty="0">
                <a:solidFill>
                  <a:schemeClr val="accent2"/>
                </a:solidFill>
              </a:rPr>
              <a:t>What if there is no correct data?</a:t>
            </a:r>
          </a:p>
        </p:txBody>
      </p:sp>
      <p:cxnSp>
        <p:nvCxnSpPr>
          <p:cNvPr id="11" name="Straight Arrow Connector 10">
            <a:extLst>
              <a:ext uri="{FF2B5EF4-FFF2-40B4-BE49-F238E27FC236}">
                <a16:creationId xmlns:a16="http://schemas.microsoft.com/office/drawing/2014/main" id="{A357CDB8-ABFE-4690-A461-D9F8B376D4CD}"/>
              </a:ext>
            </a:extLst>
          </p:cNvPr>
          <p:cNvCxnSpPr>
            <a:cxnSpLocks/>
          </p:cNvCxnSpPr>
          <p:nvPr/>
        </p:nvCxnSpPr>
        <p:spPr>
          <a:xfrm flipH="1">
            <a:off x="5029201" y="2653353"/>
            <a:ext cx="1371599" cy="657745"/>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500"/>
                                        <p:tgtEl>
                                          <p:spTgt spid="10">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4419600"/>
          </a:xfrm>
        </p:spPr>
        <p:txBody>
          <a:bodyPr/>
          <a:lstStyle/>
          <a:p>
            <a:r>
              <a:rPr lang="en-US" dirty="0"/>
              <a:t>Intro</a:t>
            </a:r>
          </a:p>
          <a:p>
            <a:r>
              <a:rPr lang="en-US" dirty="0"/>
              <a:t>No right time</a:t>
            </a:r>
          </a:p>
          <a:p>
            <a:r>
              <a:rPr lang="en-US" dirty="0"/>
              <a:t>No right answer</a:t>
            </a:r>
          </a:p>
          <a:p>
            <a:r>
              <a:rPr lang="en-US" dirty="0"/>
              <a:t>Reference models</a:t>
            </a:r>
          </a:p>
          <a:p>
            <a:r>
              <a:rPr lang="en-US" dirty="0"/>
              <a:t>Self-checking tests</a:t>
            </a:r>
          </a:p>
          <a:p>
            <a:r>
              <a:rPr lang="en-US" dirty="0"/>
              <a:t>Implementation</a:t>
            </a:r>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36495171-298A-4F94-A6DD-B899FBB974EB}"/>
              </a:ext>
            </a:extLst>
          </p:cNvPr>
          <p:cNvSpPr/>
          <p:nvPr/>
        </p:nvSpPr>
        <p:spPr>
          <a:xfrm>
            <a:off x="990600" y="2228272"/>
            <a:ext cx="21336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04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9FF1-5416-4F03-BC18-8174C814D82F}"/>
              </a:ext>
            </a:extLst>
          </p:cNvPr>
          <p:cNvSpPr>
            <a:spLocks noGrp="1"/>
          </p:cNvSpPr>
          <p:nvPr>
            <p:ph type="title"/>
          </p:nvPr>
        </p:nvSpPr>
        <p:spPr/>
        <p:txBody>
          <a:bodyPr/>
          <a:lstStyle/>
          <a:p>
            <a:r>
              <a:rPr lang="en-US" dirty="0"/>
              <a:t>No right time</a:t>
            </a:r>
          </a:p>
        </p:txBody>
      </p:sp>
      <p:sp>
        <p:nvSpPr>
          <p:cNvPr id="3" name="Content Placeholder 2">
            <a:extLst>
              <a:ext uri="{FF2B5EF4-FFF2-40B4-BE49-F238E27FC236}">
                <a16:creationId xmlns:a16="http://schemas.microsoft.com/office/drawing/2014/main" id="{BB1C3965-C8BB-49FA-81EF-191A6D46402C}"/>
              </a:ext>
            </a:extLst>
          </p:cNvPr>
          <p:cNvSpPr>
            <a:spLocks noGrp="1"/>
          </p:cNvSpPr>
          <p:nvPr>
            <p:ph idx="1"/>
          </p:nvPr>
        </p:nvSpPr>
        <p:spPr/>
        <p:txBody>
          <a:bodyPr/>
          <a:lstStyle/>
          <a:p>
            <a:r>
              <a:rPr lang="en-US" dirty="0"/>
              <a:t>The mesh</a:t>
            </a:r>
          </a:p>
          <a:p>
            <a:pPr lvl="1"/>
            <a:r>
              <a:rPr lang="en-US" dirty="0"/>
              <a:t>it must deliver packets to their destination</a:t>
            </a:r>
          </a:p>
          <a:p>
            <a:pPr lvl="1"/>
            <a:r>
              <a:rPr lang="en-US" dirty="0"/>
              <a:t>Do we spec the precise arrival cycle?</a:t>
            </a:r>
          </a:p>
          <a:p>
            <a:r>
              <a:rPr lang="en-US" dirty="0"/>
              <a:t>Cycle-by-cycle compare cannot work</a:t>
            </a:r>
          </a:p>
          <a:p>
            <a:r>
              <a:rPr lang="en-US" dirty="0"/>
              <a:t>Any examples other than the mesh?</a:t>
            </a:r>
          </a:p>
          <a:p>
            <a:pPr lvl="1"/>
            <a:r>
              <a:rPr lang="en-US" dirty="0"/>
              <a:t>where the DUT is free to use whatever timing it wants</a:t>
            </a:r>
          </a:p>
          <a:p>
            <a:pPr lvl="1"/>
            <a:r>
              <a:rPr lang="en-US" dirty="0"/>
              <a:t>but it has to get the right answer </a:t>
            </a:r>
            <a:r>
              <a:rPr lang="en-US" i="1" dirty="0"/>
              <a:t>eventually</a:t>
            </a:r>
            <a:endParaRPr lang="en-US" dirty="0"/>
          </a:p>
          <a:p>
            <a:endParaRPr lang="en-US" dirty="0"/>
          </a:p>
        </p:txBody>
      </p:sp>
      <p:sp>
        <p:nvSpPr>
          <p:cNvPr id="4" name="Footer Placeholder 3">
            <a:extLst>
              <a:ext uri="{FF2B5EF4-FFF2-40B4-BE49-F238E27FC236}">
                <a16:creationId xmlns:a16="http://schemas.microsoft.com/office/drawing/2014/main" id="{7F055B09-C628-4AA6-8E1C-47E2EB402A37}"/>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Rectangle 4">
            <a:extLst>
              <a:ext uri="{FF2B5EF4-FFF2-40B4-BE49-F238E27FC236}">
                <a16:creationId xmlns:a16="http://schemas.microsoft.com/office/drawing/2014/main" id="{2CB58AC5-A6DA-4A9A-B653-875486CD918C}"/>
              </a:ext>
            </a:extLst>
          </p:cNvPr>
          <p:cNvSpPr/>
          <p:nvPr/>
        </p:nvSpPr>
        <p:spPr>
          <a:xfrm>
            <a:off x="990600" y="3124200"/>
            <a:ext cx="5638800" cy="457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9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74CB-EA5E-40D9-BFB5-0C4611066388}"/>
              </a:ext>
            </a:extLst>
          </p:cNvPr>
          <p:cNvSpPr>
            <a:spLocks noGrp="1"/>
          </p:cNvSpPr>
          <p:nvPr>
            <p:ph type="title"/>
          </p:nvPr>
        </p:nvSpPr>
        <p:spPr/>
        <p:txBody>
          <a:bodyPr/>
          <a:lstStyle/>
          <a:p>
            <a:r>
              <a:rPr lang="en-US" dirty="0"/>
              <a:t>Really, no right time!</a:t>
            </a:r>
          </a:p>
        </p:txBody>
      </p:sp>
      <p:sp>
        <p:nvSpPr>
          <p:cNvPr id="3" name="Content Placeholder 2">
            <a:extLst>
              <a:ext uri="{FF2B5EF4-FFF2-40B4-BE49-F238E27FC236}">
                <a16:creationId xmlns:a16="http://schemas.microsoft.com/office/drawing/2014/main" id="{32958A46-503F-4FCC-B4DF-9A7CF0A20217}"/>
              </a:ext>
            </a:extLst>
          </p:cNvPr>
          <p:cNvSpPr>
            <a:spLocks noGrp="1"/>
          </p:cNvSpPr>
          <p:nvPr>
            <p:ph idx="1"/>
          </p:nvPr>
        </p:nvSpPr>
        <p:spPr>
          <a:xfrm>
            <a:off x="685800" y="1676400"/>
            <a:ext cx="7772400" cy="2438400"/>
          </a:xfrm>
        </p:spPr>
        <p:txBody>
          <a:bodyPr/>
          <a:lstStyle/>
          <a:p>
            <a:r>
              <a:rPr lang="en-US" dirty="0"/>
              <a:t>Branch prediction</a:t>
            </a:r>
          </a:p>
          <a:p>
            <a:r>
              <a:rPr lang="en-US" dirty="0"/>
              <a:t>Does BP change the final output of a program?</a:t>
            </a:r>
          </a:p>
          <a:p>
            <a:pPr lvl="1">
              <a:spcBef>
                <a:spcPts val="0"/>
              </a:spcBef>
            </a:pPr>
            <a:r>
              <a:rPr lang="en-US" dirty="0"/>
              <a:t>will a bug in the BP change the program output?</a:t>
            </a:r>
          </a:p>
          <a:p>
            <a:r>
              <a:rPr lang="en-US" dirty="0"/>
              <a:t>So how can you verify that the BP is working?</a:t>
            </a:r>
          </a:p>
          <a:p>
            <a:r>
              <a:rPr lang="en-US" sz="2800" dirty="0"/>
              <a:t>What state or timing does BP change?</a:t>
            </a:r>
          </a:p>
          <a:p>
            <a:endParaRPr lang="en-US" dirty="0"/>
          </a:p>
        </p:txBody>
      </p:sp>
      <p:sp>
        <p:nvSpPr>
          <p:cNvPr id="4" name="Footer Placeholder 3">
            <a:extLst>
              <a:ext uri="{FF2B5EF4-FFF2-40B4-BE49-F238E27FC236}">
                <a16:creationId xmlns:a16="http://schemas.microsoft.com/office/drawing/2014/main" id="{4E79DB17-B858-4D3F-AB95-1239049C7928}"/>
              </a:ext>
            </a:extLst>
          </p:cNvPr>
          <p:cNvSpPr>
            <a:spLocks noGrp="1"/>
          </p:cNvSpPr>
          <p:nvPr>
            <p:ph type="ftr" sz="quarter" idx="11"/>
          </p:nvPr>
        </p:nvSpPr>
        <p:spPr/>
        <p:txBody>
          <a:bodyPr/>
          <a:lstStyle/>
          <a:p>
            <a:pPr>
              <a:defRPr/>
            </a:pPr>
            <a:r>
              <a:rPr lang="en-US" dirty="0"/>
              <a:t>Verification</a:t>
            </a:r>
          </a:p>
          <a:p>
            <a:pPr>
              <a:defRPr/>
            </a:pPr>
            <a:r>
              <a:rPr lang="en-US" dirty="0"/>
              <a:t>Joel Grodstein/Scott Taylor</a:t>
            </a:r>
          </a:p>
        </p:txBody>
      </p:sp>
      <p:sp>
        <p:nvSpPr>
          <p:cNvPr id="5" name="TextBox 4">
            <a:extLst>
              <a:ext uri="{FF2B5EF4-FFF2-40B4-BE49-F238E27FC236}">
                <a16:creationId xmlns:a16="http://schemas.microsoft.com/office/drawing/2014/main" id="{FCB937DF-1937-4361-AE7E-AB1C1ADCC1D3}"/>
              </a:ext>
            </a:extLst>
          </p:cNvPr>
          <p:cNvSpPr txBox="1"/>
          <p:nvPr/>
        </p:nvSpPr>
        <p:spPr>
          <a:xfrm>
            <a:off x="228599" y="4724400"/>
            <a:ext cx="2743200" cy="1569660"/>
          </a:xfrm>
          <a:prstGeom prst="rect">
            <a:avLst/>
          </a:prstGeom>
          <a:noFill/>
          <a:ln w="12700">
            <a:solidFill>
              <a:schemeClr val="accent2"/>
            </a:solidFill>
          </a:ln>
        </p:spPr>
        <p:txBody>
          <a:bodyPr wrap="square" rtlCol="0">
            <a:spAutoFit/>
          </a:bodyPr>
          <a:lstStyle/>
          <a:p>
            <a:pPr lvl="1"/>
            <a:r>
              <a:rPr lang="en-US" dirty="0"/>
              <a:t>LD r1=MEM[r2]</a:t>
            </a:r>
          </a:p>
          <a:p>
            <a:pPr lvl="1"/>
            <a:r>
              <a:rPr lang="en-US" dirty="0"/>
              <a:t>BZ L1</a:t>
            </a:r>
          </a:p>
          <a:p>
            <a:pPr lvl="1"/>
            <a:r>
              <a:rPr lang="en-US" dirty="0"/>
              <a:t>ADD r4=r5+r6</a:t>
            </a:r>
          </a:p>
          <a:p>
            <a:r>
              <a:rPr lang="en-US" dirty="0"/>
              <a:t>L1: SUB r4=r5+r6</a:t>
            </a:r>
          </a:p>
        </p:txBody>
      </p:sp>
      <p:graphicFrame>
        <p:nvGraphicFramePr>
          <p:cNvPr id="6" name="Table 6">
            <a:extLst>
              <a:ext uri="{FF2B5EF4-FFF2-40B4-BE49-F238E27FC236}">
                <a16:creationId xmlns:a16="http://schemas.microsoft.com/office/drawing/2014/main" id="{26A00AFF-5187-4275-8BCB-A580179EC132}"/>
              </a:ext>
            </a:extLst>
          </p:cNvPr>
          <p:cNvGraphicFramePr>
            <a:graphicFrameLocks noGrp="1"/>
          </p:cNvGraphicFramePr>
          <p:nvPr>
            <p:extLst>
              <p:ext uri="{D42A27DB-BD31-4B8C-83A1-F6EECF244321}">
                <p14:modId xmlns:p14="http://schemas.microsoft.com/office/powerpoint/2010/main" val="29153257"/>
              </p:ext>
            </p:extLst>
          </p:nvPr>
        </p:nvGraphicFramePr>
        <p:xfrm>
          <a:off x="3810000" y="4765040"/>
          <a:ext cx="4876800" cy="1483360"/>
        </p:xfrm>
        <a:graphic>
          <a:graphicData uri="http://schemas.openxmlformats.org/drawingml/2006/table">
            <a:tbl>
              <a:tblPr firstRow="1" bandRow="1">
                <a:tableStyleId>{0505E3EF-67EA-436B-97B2-0124C06EBD24}</a:tableStyleId>
              </a:tblPr>
              <a:tblGrid>
                <a:gridCol w="685800">
                  <a:extLst>
                    <a:ext uri="{9D8B030D-6E8A-4147-A177-3AD203B41FA5}">
                      <a16:colId xmlns:a16="http://schemas.microsoft.com/office/drawing/2014/main" val="526875597"/>
                    </a:ext>
                  </a:extLst>
                </a:gridCol>
                <a:gridCol w="533400">
                  <a:extLst>
                    <a:ext uri="{9D8B030D-6E8A-4147-A177-3AD203B41FA5}">
                      <a16:colId xmlns:a16="http://schemas.microsoft.com/office/drawing/2014/main" val="2082861838"/>
                    </a:ext>
                  </a:extLst>
                </a:gridCol>
                <a:gridCol w="533400">
                  <a:extLst>
                    <a:ext uri="{9D8B030D-6E8A-4147-A177-3AD203B41FA5}">
                      <a16:colId xmlns:a16="http://schemas.microsoft.com/office/drawing/2014/main" val="1318767316"/>
                    </a:ext>
                  </a:extLst>
                </a:gridCol>
                <a:gridCol w="533400">
                  <a:extLst>
                    <a:ext uri="{9D8B030D-6E8A-4147-A177-3AD203B41FA5}">
                      <a16:colId xmlns:a16="http://schemas.microsoft.com/office/drawing/2014/main" val="2057269396"/>
                    </a:ext>
                  </a:extLst>
                </a:gridCol>
                <a:gridCol w="838200">
                  <a:extLst>
                    <a:ext uri="{9D8B030D-6E8A-4147-A177-3AD203B41FA5}">
                      <a16:colId xmlns:a16="http://schemas.microsoft.com/office/drawing/2014/main" val="1149746189"/>
                    </a:ext>
                  </a:extLst>
                </a:gridCol>
                <a:gridCol w="762000">
                  <a:extLst>
                    <a:ext uri="{9D8B030D-6E8A-4147-A177-3AD203B41FA5}">
                      <a16:colId xmlns:a16="http://schemas.microsoft.com/office/drawing/2014/main" val="1234890382"/>
                    </a:ext>
                  </a:extLst>
                </a:gridCol>
                <a:gridCol w="609600">
                  <a:extLst>
                    <a:ext uri="{9D8B030D-6E8A-4147-A177-3AD203B41FA5}">
                      <a16:colId xmlns:a16="http://schemas.microsoft.com/office/drawing/2014/main" val="1310845079"/>
                    </a:ext>
                  </a:extLst>
                </a:gridCol>
                <a:gridCol w="381000">
                  <a:extLst>
                    <a:ext uri="{9D8B030D-6E8A-4147-A177-3AD203B41FA5}">
                      <a16:colId xmlns:a16="http://schemas.microsoft.com/office/drawing/2014/main" val="303587431"/>
                    </a:ext>
                  </a:extLst>
                </a:gridCol>
              </a:tblGrid>
              <a:tr h="370840">
                <a:tc>
                  <a:txBody>
                    <a:bodyPr/>
                    <a:lstStyle/>
                    <a:p>
                      <a:r>
                        <a:rPr lang="en-US" b="0" dirty="0"/>
                        <a:t>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MEM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63585"/>
                  </a:ext>
                </a:extLst>
              </a:tr>
              <a:tr h="370840">
                <a:tc>
                  <a:txBody>
                    <a:bodyPr/>
                    <a:lstStyle/>
                    <a:p>
                      <a:r>
                        <a:rPr lang="en-US" dirty="0"/>
                        <a:t>BZ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018672"/>
                  </a:ext>
                </a:extLst>
              </a:tr>
              <a:tr h="370840">
                <a:tc>
                  <a:txBody>
                    <a:bodyPr/>
                    <a:lstStyle/>
                    <a:p>
                      <a:r>
                        <a:rPr lang="en-US" dirty="0"/>
                        <a:t>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65709"/>
                  </a:ext>
                </a:extLst>
              </a:tr>
              <a:tr h="370840">
                <a:tc>
                  <a:txBody>
                    <a:bodyPr/>
                    <a:lstStyle/>
                    <a:p>
                      <a:r>
                        <a:rPr lang="en-US" dirty="0"/>
                        <a:t>SUB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067489"/>
                  </a:ext>
                </a:extLst>
              </a:tr>
            </a:tbl>
          </a:graphicData>
        </a:graphic>
      </p:graphicFrame>
    </p:spTree>
    <p:extLst>
      <p:ext uri="{BB962C8B-B14F-4D97-AF65-F5344CB8AC3E}">
        <p14:creationId xmlns:p14="http://schemas.microsoft.com/office/powerpoint/2010/main" val="27449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39600</TotalTime>
  <Words>4218</Words>
  <Application>Microsoft Office PowerPoint</Application>
  <PresentationFormat>On-screen Show (4:3)</PresentationFormat>
  <Paragraphs>737</Paragraphs>
  <Slides>54</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54</vt:i4>
      </vt:variant>
    </vt:vector>
  </HeadingPairs>
  <TitlesOfParts>
    <vt:vector size="56" baseType="lpstr">
      <vt:lpstr>Times New Roman</vt:lpstr>
      <vt:lpstr>Default Design</vt:lpstr>
      <vt:lpstr>Verification</vt:lpstr>
      <vt:lpstr>Outline of this lecture</vt:lpstr>
      <vt:lpstr>Did your test pass?</vt:lpstr>
      <vt:lpstr>Scoreboard</vt:lpstr>
      <vt:lpstr>Good enough?</vt:lpstr>
      <vt:lpstr>What does correct mean?</vt:lpstr>
      <vt:lpstr>Outline of this lecture</vt:lpstr>
      <vt:lpstr>No right time</vt:lpstr>
      <vt:lpstr>Really, no right time!</vt:lpstr>
      <vt:lpstr>Reset</vt:lpstr>
      <vt:lpstr>Outline of this lecture</vt:lpstr>
      <vt:lpstr>What does correct mean?</vt:lpstr>
      <vt:lpstr>No right value</vt:lpstr>
      <vt:lpstr>Multithreaded code</vt:lpstr>
      <vt:lpstr>Multithreaded code</vt:lpstr>
      <vt:lpstr>But what to do?</vt:lpstr>
      <vt:lpstr>Error handling</vt:lpstr>
      <vt:lpstr>Still more…</vt:lpstr>
      <vt:lpstr>Outline of this lecture</vt:lpstr>
      <vt:lpstr>But…</vt:lpstr>
      <vt:lpstr>Reference models</vt:lpstr>
      <vt:lpstr>End-of-test mesh checking</vt:lpstr>
      <vt:lpstr>OOO CPU</vt:lpstr>
      <vt:lpstr>End-of-test checks</vt:lpstr>
      <vt:lpstr>When are we done?</vt:lpstr>
      <vt:lpstr>OOO CPU</vt:lpstr>
      <vt:lpstr>When is the mesh done?</vt:lpstr>
      <vt:lpstr>Legally waiting forever?</vt:lpstr>
      <vt:lpstr>More no free lunch</vt:lpstr>
      <vt:lpstr>OOO CPU</vt:lpstr>
      <vt:lpstr>More no free lunch</vt:lpstr>
      <vt:lpstr>Making debug easier</vt:lpstr>
      <vt:lpstr>Livelock/deadlock</vt:lpstr>
      <vt:lpstr>Faster mesh failure</vt:lpstr>
      <vt:lpstr>Mesh test – v2</vt:lpstr>
      <vt:lpstr>Reference models</vt:lpstr>
      <vt:lpstr>Reference model summary</vt:lpstr>
      <vt:lpstr>Outline of this lecture</vt:lpstr>
      <vt:lpstr>Reference models</vt:lpstr>
      <vt:lpstr>What if we don’t know </vt:lpstr>
      <vt:lpstr>Reversi</vt:lpstr>
      <vt:lpstr>Reversi</vt:lpstr>
      <vt:lpstr>Outline of this lecture</vt:lpstr>
      <vt:lpstr>Strategy &amp; implementation</vt:lpstr>
      <vt:lpstr>Monitors</vt:lpstr>
      <vt:lpstr>Checkers</vt:lpstr>
      <vt:lpstr>Layered system</vt:lpstr>
      <vt:lpstr>Ref model</vt:lpstr>
      <vt:lpstr>Ref model</vt:lpstr>
      <vt:lpstr>Ref model</vt:lpstr>
      <vt:lpstr>PowerPoint Presentation</vt:lpstr>
      <vt:lpstr>Reuse</vt:lpstr>
      <vt:lpstr>BACKUP</vt:lpstr>
      <vt:lpstr>Reference model is too…</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EE165, Verification</dc:title>
  <dc:creator>Joel Grodstein</dc:creator>
  <cp:lastModifiedBy>Grodstein, Joel</cp:lastModifiedBy>
  <cp:revision>1165</cp:revision>
  <cp:lastPrinted>2005-02-07T17:53:54Z</cp:lastPrinted>
  <dcterms:created xsi:type="dcterms:W3CDTF">2002-09-07T18:50:54Z</dcterms:created>
  <dcterms:modified xsi:type="dcterms:W3CDTF">2022-01-25T22:11:20Z</dcterms:modified>
</cp:coreProperties>
</file>